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50" r:id="rId2"/>
    <p:sldId id="256"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424" r:id="rId18"/>
    <p:sldId id="272" r:id="rId19"/>
    <p:sldId id="273" r:id="rId20"/>
    <p:sldId id="398" r:id="rId21"/>
    <p:sldId id="275" r:id="rId22"/>
    <p:sldId id="399" r:id="rId23"/>
    <p:sldId id="274" r:id="rId24"/>
    <p:sldId id="276" r:id="rId25"/>
    <p:sldId id="278" r:id="rId26"/>
    <p:sldId id="279" r:id="rId27"/>
    <p:sldId id="280" r:id="rId28"/>
    <p:sldId id="405" r:id="rId29"/>
    <p:sldId id="281" r:id="rId30"/>
    <p:sldId id="282" r:id="rId31"/>
    <p:sldId id="283" r:id="rId32"/>
    <p:sldId id="284" r:id="rId33"/>
    <p:sldId id="285" r:id="rId34"/>
    <p:sldId id="286" r:id="rId35"/>
    <p:sldId id="407" r:id="rId36"/>
    <p:sldId id="408" r:id="rId37"/>
    <p:sldId id="287" r:id="rId38"/>
    <p:sldId id="288" r:id="rId39"/>
    <p:sldId id="406" r:id="rId40"/>
    <p:sldId id="290" r:id="rId41"/>
    <p:sldId id="291" r:id="rId42"/>
    <p:sldId id="457" r:id="rId43"/>
    <p:sldId id="458" r:id="rId44"/>
    <p:sldId id="451" r:id="rId45"/>
    <p:sldId id="292" r:id="rId46"/>
    <p:sldId id="293" r:id="rId47"/>
    <p:sldId id="294" r:id="rId48"/>
    <p:sldId id="295" r:id="rId49"/>
    <p:sldId id="296" r:id="rId50"/>
    <p:sldId id="297" r:id="rId51"/>
    <p:sldId id="298" r:id="rId52"/>
    <p:sldId id="299" r:id="rId53"/>
    <p:sldId id="306" r:id="rId54"/>
    <p:sldId id="326" r:id="rId55"/>
    <p:sldId id="305" r:id="rId56"/>
    <p:sldId id="307" r:id="rId57"/>
    <p:sldId id="423" r:id="rId58"/>
    <p:sldId id="311" r:id="rId59"/>
    <p:sldId id="422" r:id="rId60"/>
    <p:sldId id="425" r:id="rId61"/>
    <p:sldId id="410" r:id="rId62"/>
    <p:sldId id="418" r:id="rId63"/>
    <p:sldId id="411" r:id="rId64"/>
    <p:sldId id="416" r:id="rId65"/>
    <p:sldId id="313" r:id="rId66"/>
    <p:sldId id="417" r:id="rId67"/>
    <p:sldId id="315" r:id="rId68"/>
    <p:sldId id="412" r:id="rId69"/>
    <p:sldId id="413" r:id="rId70"/>
    <p:sldId id="452" r:id="rId71"/>
    <p:sldId id="453" r:id="rId72"/>
    <p:sldId id="414" r:id="rId73"/>
    <p:sldId id="316" r:id="rId74"/>
    <p:sldId id="419" r:id="rId75"/>
    <p:sldId id="317" r:id="rId76"/>
    <p:sldId id="415" r:id="rId77"/>
    <p:sldId id="426" r:id="rId78"/>
    <p:sldId id="318" r:id="rId79"/>
    <p:sldId id="320" r:id="rId80"/>
    <p:sldId id="319" r:id="rId81"/>
    <p:sldId id="321" r:id="rId82"/>
    <p:sldId id="400" r:id="rId83"/>
    <p:sldId id="323" r:id="rId84"/>
    <p:sldId id="324" r:id="rId85"/>
    <p:sldId id="420" r:id="rId86"/>
    <p:sldId id="325" r:id="rId87"/>
    <p:sldId id="454" r:id="rId88"/>
    <p:sldId id="455" r:id="rId89"/>
    <p:sldId id="456" r:id="rId90"/>
    <p:sldId id="421" r:id="rId91"/>
    <p:sldId id="427" r:id="rId92"/>
    <p:sldId id="328" r:id="rId93"/>
    <p:sldId id="428" r:id="rId94"/>
    <p:sldId id="429" r:id="rId95"/>
    <p:sldId id="329" r:id="rId96"/>
    <p:sldId id="331" r:id="rId97"/>
    <p:sldId id="330" r:id="rId98"/>
    <p:sldId id="431" r:id="rId99"/>
    <p:sldId id="334" r:id="rId100"/>
    <p:sldId id="333" r:id="rId101"/>
    <p:sldId id="430" r:id="rId102"/>
    <p:sldId id="335" r:id="rId103"/>
    <p:sldId id="336" r:id="rId104"/>
    <p:sldId id="337" r:id="rId105"/>
    <p:sldId id="432" r:id="rId106"/>
    <p:sldId id="338" r:id="rId107"/>
    <p:sldId id="339" r:id="rId108"/>
    <p:sldId id="433" r:id="rId109"/>
    <p:sldId id="340" r:id="rId110"/>
    <p:sldId id="341" r:id="rId111"/>
    <p:sldId id="342" r:id="rId112"/>
    <p:sldId id="343" r:id="rId113"/>
    <p:sldId id="344" r:id="rId114"/>
    <p:sldId id="345" r:id="rId115"/>
    <p:sldId id="346" r:id="rId116"/>
    <p:sldId id="435" r:id="rId117"/>
    <p:sldId id="434" r:id="rId118"/>
    <p:sldId id="347" r:id="rId119"/>
    <p:sldId id="348" r:id="rId120"/>
    <p:sldId id="349" r:id="rId121"/>
    <p:sldId id="350" r:id="rId122"/>
    <p:sldId id="438" r:id="rId123"/>
    <p:sldId id="352" r:id="rId124"/>
    <p:sldId id="439" r:id="rId125"/>
    <p:sldId id="442" r:id="rId126"/>
    <p:sldId id="441" r:id="rId127"/>
    <p:sldId id="353" r:id="rId128"/>
    <p:sldId id="443" r:id="rId129"/>
    <p:sldId id="437" r:id="rId130"/>
    <p:sldId id="440" r:id="rId131"/>
    <p:sldId id="436" r:id="rId132"/>
    <p:sldId id="444" r:id="rId133"/>
    <p:sldId id="445" r:id="rId134"/>
    <p:sldId id="396" r:id="rId135"/>
    <p:sldId id="360" r:id="rId136"/>
    <p:sldId id="366" r:id="rId137"/>
    <p:sldId id="362" r:id="rId138"/>
    <p:sldId id="363" r:id="rId139"/>
    <p:sldId id="364" r:id="rId140"/>
    <p:sldId id="367" r:id="rId141"/>
    <p:sldId id="368" r:id="rId142"/>
    <p:sldId id="369" r:id="rId143"/>
    <p:sldId id="446" r:id="rId144"/>
    <p:sldId id="370" r:id="rId145"/>
    <p:sldId id="377" r:id="rId146"/>
    <p:sldId id="376" r:id="rId147"/>
    <p:sldId id="375" r:id="rId148"/>
    <p:sldId id="374" r:id="rId149"/>
    <p:sldId id="373" r:id="rId150"/>
    <p:sldId id="378" r:id="rId151"/>
    <p:sldId id="371" r:id="rId152"/>
    <p:sldId id="372" r:id="rId153"/>
    <p:sldId id="379" r:id="rId154"/>
    <p:sldId id="380" r:id="rId155"/>
    <p:sldId id="382" r:id="rId156"/>
    <p:sldId id="383" r:id="rId157"/>
    <p:sldId id="447" r:id="rId158"/>
    <p:sldId id="448" r:id="rId159"/>
    <p:sldId id="384" r:id="rId160"/>
    <p:sldId id="385" r:id="rId161"/>
    <p:sldId id="386" r:id="rId162"/>
    <p:sldId id="387" r:id="rId163"/>
    <p:sldId id="388" r:id="rId164"/>
    <p:sldId id="391" r:id="rId165"/>
    <p:sldId id="392" r:id="rId166"/>
    <p:sldId id="393" r:id="rId167"/>
    <p:sldId id="449" r:id="rId168"/>
    <p:sldId id="394" r:id="rId169"/>
    <p:sldId id="395" r:id="rId170"/>
    <p:sldId id="401" r:id="rId171"/>
    <p:sldId id="402" r:id="rId17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A50021"/>
    <a:srgbClr val="6600CC"/>
    <a:srgbClr val="FF00FF"/>
    <a:srgbClr val="FFFFCC"/>
    <a:srgbClr val="3333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70" d="100"/>
          <a:sy n="70" d="100"/>
        </p:scale>
        <p:origin x="-1182" y="-108"/>
      </p:cViewPr>
      <p:guideLst>
        <p:guide orient="horz" pos="3072"/>
        <p:guide pos="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0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theme" Target="theme/theme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342B6CA-CA89-4A95-8F78-7F78A00AF790}" type="slidenum">
              <a:rPr lang="en-US" altLang="zh-CN"/>
              <a:pPr/>
              <a:t>‹#›</a:t>
            </a:fld>
            <a:endParaRPr lang="en-US" altLang="zh-CN"/>
          </a:p>
        </p:txBody>
      </p:sp>
    </p:spTree>
    <p:extLst>
      <p:ext uri="{BB962C8B-B14F-4D97-AF65-F5344CB8AC3E}">
        <p14:creationId xmlns:p14="http://schemas.microsoft.com/office/powerpoint/2010/main" val="76568268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F00F43F-59CF-42E4-9BE8-D553238B87C2}" type="slidenum">
              <a:rPr lang="en-US" altLang="zh-CN"/>
              <a:pPr/>
              <a:t>‹#›</a:t>
            </a:fld>
            <a:endParaRPr lang="en-US" altLang="zh-CN"/>
          </a:p>
        </p:txBody>
      </p:sp>
    </p:spTree>
    <p:extLst>
      <p:ext uri="{BB962C8B-B14F-4D97-AF65-F5344CB8AC3E}">
        <p14:creationId xmlns:p14="http://schemas.microsoft.com/office/powerpoint/2010/main" val="1120390800"/>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F1D8FCF-3703-47BB-B95E-212FAD676539}" type="slidenum">
              <a:rPr lang="en-US" altLang="zh-CN"/>
              <a:pPr/>
              <a:t>‹#›</a:t>
            </a:fld>
            <a:endParaRPr lang="en-US" altLang="zh-CN"/>
          </a:p>
        </p:txBody>
      </p:sp>
    </p:spTree>
    <p:extLst>
      <p:ext uri="{BB962C8B-B14F-4D97-AF65-F5344CB8AC3E}">
        <p14:creationId xmlns:p14="http://schemas.microsoft.com/office/powerpoint/2010/main" val="77556831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A16F25-BCD5-4C15-BE1D-44618102C302}" type="slidenum">
              <a:rPr lang="en-US" altLang="zh-CN"/>
              <a:pPr/>
              <a:t>‹#›</a:t>
            </a:fld>
            <a:endParaRPr lang="en-US" altLang="zh-CN"/>
          </a:p>
        </p:txBody>
      </p:sp>
    </p:spTree>
    <p:extLst>
      <p:ext uri="{BB962C8B-B14F-4D97-AF65-F5344CB8AC3E}">
        <p14:creationId xmlns:p14="http://schemas.microsoft.com/office/powerpoint/2010/main" val="11524689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ED0A237-A01E-44CC-8834-51800ACB30ED}" type="slidenum">
              <a:rPr lang="en-US" altLang="zh-CN"/>
              <a:pPr/>
              <a:t>‹#›</a:t>
            </a:fld>
            <a:endParaRPr lang="en-US" altLang="zh-CN"/>
          </a:p>
        </p:txBody>
      </p:sp>
    </p:spTree>
    <p:extLst>
      <p:ext uri="{BB962C8B-B14F-4D97-AF65-F5344CB8AC3E}">
        <p14:creationId xmlns:p14="http://schemas.microsoft.com/office/powerpoint/2010/main" val="784270338"/>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1E61F32-3FE2-4C32-B9E4-27096560C55A}" type="slidenum">
              <a:rPr lang="en-US" altLang="zh-CN"/>
              <a:pPr/>
              <a:t>‹#›</a:t>
            </a:fld>
            <a:endParaRPr lang="en-US" altLang="zh-CN"/>
          </a:p>
        </p:txBody>
      </p:sp>
    </p:spTree>
    <p:extLst>
      <p:ext uri="{BB962C8B-B14F-4D97-AF65-F5344CB8AC3E}">
        <p14:creationId xmlns:p14="http://schemas.microsoft.com/office/powerpoint/2010/main" val="4032697404"/>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B94FC58-88A4-4AE9-A50D-EB7854D93A73}" type="slidenum">
              <a:rPr lang="en-US" altLang="zh-CN"/>
              <a:pPr/>
              <a:t>‹#›</a:t>
            </a:fld>
            <a:endParaRPr lang="en-US" altLang="zh-CN"/>
          </a:p>
        </p:txBody>
      </p:sp>
    </p:spTree>
    <p:extLst>
      <p:ext uri="{BB962C8B-B14F-4D97-AF65-F5344CB8AC3E}">
        <p14:creationId xmlns:p14="http://schemas.microsoft.com/office/powerpoint/2010/main" val="1575348127"/>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D5C339D-8DB3-4AC1-ADCD-9D7C58E48F82}" type="slidenum">
              <a:rPr lang="en-US" altLang="zh-CN"/>
              <a:pPr/>
              <a:t>‹#›</a:t>
            </a:fld>
            <a:endParaRPr lang="en-US" altLang="zh-CN"/>
          </a:p>
        </p:txBody>
      </p:sp>
    </p:spTree>
    <p:extLst>
      <p:ext uri="{BB962C8B-B14F-4D97-AF65-F5344CB8AC3E}">
        <p14:creationId xmlns:p14="http://schemas.microsoft.com/office/powerpoint/2010/main" val="2561623020"/>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01E6606-7A22-4333-B15C-E2165BFD0A16}" type="slidenum">
              <a:rPr lang="en-US" altLang="zh-CN"/>
              <a:pPr/>
              <a:t>‹#›</a:t>
            </a:fld>
            <a:endParaRPr lang="en-US" altLang="zh-CN"/>
          </a:p>
        </p:txBody>
      </p:sp>
    </p:spTree>
    <p:extLst>
      <p:ext uri="{BB962C8B-B14F-4D97-AF65-F5344CB8AC3E}">
        <p14:creationId xmlns:p14="http://schemas.microsoft.com/office/powerpoint/2010/main" val="3147605477"/>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09EF03-8332-4B7E-A5A3-DADD930923E9}" type="slidenum">
              <a:rPr lang="en-US" altLang="zh-CN"/>
              <a:pPr/>
              <a:t>‹#›</a:t>
            </a:fld>
            <a:endParaRPr lang="en-US" altLang="zh-CN"/>
          </a:p>
        </p:txBody>
      </p:sp>
    </p:spTree>
    <p:extLst>
      <p:ext uri="{BB962C8B-B14F-4D97-AF65-F5344CB8AC3E}">
        <p14:creationId xmlns:p14="http://schemas.microsoft.com/office/powerpoint/2010/main" val="961919901"/>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901B4C1-6610-4376-86FE-8E7003B52377}" type="slidenum">
              <a:rPr lang="en-US" altLang="zh-CN"/>
              <a:pPr/>
              <a:t>‹#›</a:t>
            </a:fld>
            <a:endParaRPr lang="en-US" altLang="zh-CN"/>
          </a:p>
        </p:txBody>
      </p:sp>
    </p:spTree>
    <p:extLst>
      <p:ext uri="{BB962C8B-B14F-4D97-AF65-F5344CB8AC3E}">
        <p14:creationId xmlns:p14="http://schemas.microsoft.com/office/powerpoint/2010/main" val="492532976"/>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EDCD"/>
            </a:gs>
            <a:gs pos="50000">
              <a:srgbClr val="FFEDCD">
                <a:gamma/>
                <a:tint val="27843"/>
                <a:invGamma/>
              </a:srgbClr>
            </a:gs>
            <a:gs pos="100000">
              <a:srgbClr val="FFEDCD"/>
            </a:gs>
          </a:gsLst>
          <a:lin ang="189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879ADCC-BF52-4AA5-98DB-E5D4C54BB44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charset="-122"/>
        </a:defRPr>
      </a:lvl2pPr>
      <a:lvl3pPr algn="ctr" rtl="0" fontAlgn="base">
        <a:spcBef>
          <a:spcPct val="0"/>
        </a:spcBef>
        <a:spcAft>
          <a:spcPct val="0"/>
        </a:spcAft>
        <a:defRPr kumimoji="1" sz="4400">
          <a:solidFill>
            <a:schemeClr val="tx2"/>
          </a:solidFill>
          <a:latin typeface="Times New Roman" pitchFamily="18" charset="0"/>
          <a:ea typeface="宋体" charset="-122"/>
        </a:defRPr>
      </a:lvl3pPr>
      <a:lvl4pPr algn="ctr" rtl="0" fontAlgn="base">
        <a:spcBef>
          <a:spcPct val="0"/>
        </a:spcBef>
        <a:spcAft>
          <a:spcPct val="0"/>
        </a:spcAft>
        <a:defRPr kumimoji="1" sz="4400">
          <a:solidFill>
            <a:schemeClr val="tx2"/>
          </a:solidFill>
          <a:latin typeface="Times New Roman" pitchFamily="18" charset="0"/>
          <a:ea typeface="宋体" charset="-122"/>
        </a:defRPr>
      </a:lvl4pPr>
      <a:lvl5pPr algn="ctr" rtl="0" fontAlgn="base">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chap008.pp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slide" Target="slide9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slide" Target="slide108.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 Target="slide108.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3.xml"/><Relationship Id="rId1" Type="http://schemas.openxmlformats.org/officeDocument/2006/relationships/slideLayout" Target="../slideLayouts/slideLayout7.xml"/><Relationship Id="rId5" Type="http://schemas.openxmlformats.org/officeDocument/2006/relationships/slide" Target="slide16.xml"/><Relationship Id="rId4" Type="http://schemas.openxmlformats.org/officeDocument/2006/relationships/slide" Target="slide1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slide" Target="slide117.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slide" Target="slide129.xml"/><Relationship Id="rId2" Type="http://schemas.openxmlformats.org/officeDocument/2006/relationships/slide" Target="slide123.xml"/><Relationship Id="rId1" Type="http://schemas.openxmlformats.org/officeDocument/2006/relationships/slideLayout" Target="../slideLayouts/slideLayout7.xml"/><Relationship Id="rId4" Type="http://schemas.openxmlformats.org/officeDocument/2006/relationships/slide" Target="slide5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slide" Target="slide125.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slide" Target="slide124.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slide" Target="slide12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slide" Target="slide124.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8" Type="http://schemas.openxmlformats.org/officeDocument/2006/relationships/slide" Target="slide170.xml"/><Relationship Id="rId3" Type="http://schemas.openxmlformats.org/officeDocument/2006/relationships/slide" Target="slide144.xml"/><Relationship Id="rId7" Type="http://schemas.openxmlformats.org/officeDocument/2006/relationships/slide" Target="slide169.xml"/><Relationship Id="rId2" Type="http://schemas.openxmlformats.org/officeDocument/2006/relationships/slide" Target="slide135.xml"/><Relationship Id="rId1" Type="http://schemas.openxmlformats.org/officeDocument/2006/relationships/slideLayout" Target="../slideLayouts/slideLayout7.xml"/><Relationship Id="rId6" Type="http://schemas.openxmlformats.org/officeDocument/2006/relationships/slide" Target="slide168.xml"/><Relationship Id="rId5" Type="http://schemas.openxmlformats.org/officeDocument/2006/relationships/slide" Target="slide160.xml"/><Relationship Id="rId4" Type="http://schemas.openxmlformats.org/officeDocument/2006/relationships/slide" Target="slide15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3.emf"/></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slide" Target="slide134.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8" Type="http://schemas.openxmlformats.org/officeDocument/2006/relationships/slide" Target="slide152.xml"/><Relationship Id="rId3" Type="http://schemas.openxmlformats.org/officeDocument/2006/relationships/slide" Target="slide149.xml"/><Relationship Id="rId7" Type="http://schemas.openxmlformats.org/officeDocument/2006/relationships/slide" Target="slide134.xml"/><Relationship Id="rId2" Type="http://schemas.openxmlformats.org/officeDocument/2006/relationships/slide" Target="slide147.xml"/><Relationship Id="rId1" Type="http://schemas.openxmlformats.org/officeDocument/2006/relationships/slideLayout" Target="../slideLayouts/slideLayout7.xml"/><Relationship Id="rId6" Type="http://schemas.openxmlformats.org/officeDocument/2006/relationships/slide" Target="slide146.xml"/><Relationship Id="rId5" Type="http://schemas.openxmlformats.org/officeDocument/2006/relationships/slide" Target="slide151.xml"/><Relationship Id="rId4" Type="http://schemas.openxmlformats.org/officeDocument/2006/relationships/slide" Target="slide148.xml"/></Relationships>
</file>

<file path=ppt/slides/_rels/slide145.xml.rels><?xml version="1.0" encoding="UTF-8" standalone="yes"?>
<Relationships xmlns="http://schemas.openxmlformats.org/package/2006/relationships"><Relationship Id="rId3" Type="http://schemas.openxmlformats.org/officeDocument/2006/relationships/slide" Target="slide144.xml"/><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107.xml"/><Relationship Id="rId1" Type="http://schemas.openxmlformats.org/officeDocument/2006/relationships/slideLayout" Target="../slideLayouts/slideLayout7.xml"/><Relationship Id="rId4" Type="http://schemas.openxmlformats.org/officeDocument/2006/relationships/slide" Target="slide144.xml"/></Relationships>
</file>

<file path=ppt/slides/_rels/slide1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107.xml"/><Relationship Id="rId1" Type="http://schemas.openxmlformats.org/officeDocument/2006/relationships/slideLayout" Target="../slideLayouts/slideLayout7.xml"/><Relationship Id="rId4" Type="http://schemas.openxmlformats.org/officeDocument/2006/relationships/slide" Target="slide144.xml"/></Relationships>
</file>

<file path=ppt/slides/_rels/slide1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107.xml"/><Relationship Id="rId1" Type="http://schemas.openxmlformats.org/officeDocument/2006/relationships/slideLayout" Target="../slideLayouts/slideLayout7.xml"/><Relationship Id="rId4" Type="http://schemas.openxmlformats.org/officeDocument/2006/relationships/slide" Target="slide144.xml"/></Relationships>
</file>

<file path=ppt/slides/_rels/slide1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10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slide" Target="slide144.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107.xml"/><Relationship Id="rId1" Type="http://schemas.openxmlformats.org/officeDocument/2006/relationships/slideLayout" Target="../slideLayouts/slideLayout7.xml"/><Relationship Id="rId4" Type="http://schemas.openxmlformats.org/officeDocument/2006/relationships/slide" Target="slide14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slide" Target="slide134.xml"/><Relationship Id="rId2" Type="http://schemas.openxmlformats.org/officeDocument/2006/relationships/slide" Target="slide159.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slide" Target="slide158.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slide" Target="slide155.xml"/><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36.emf"/><Relationship Id="rId5" Type="http://schemas.openxmlformats.org/officeDocument/2006/relationships/oleObject" Target="../embeddings/oleObject34.bin"/><Relationship Id="rId4" Type="http://schemas.openxmlformats.org/officeDocument/2006/relationships/image" Target="../media/image35.emf"/></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slide" Target="slide155.xml"/><Relationship Id="rId4" Type="http://schemas.openxmlformats.org/officeDocument/2006/relationships/image" Target="../media/image37.emf"/></Relationships>
</file>

<file path=ppt/slides/_rels/slide159.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slide" Target="slide164.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slide" Target="slide158.xml"/><Relationship Id="rId2" Type="http://schemas.openxmlformats.org/officeDocument/2006/relationships/slide" Target="slide157.xml"/><Relationship Id="rId1" Type="http://schemas.openxmlformats.org/officeDocument/2006/relationships/slideLayout" Target="../slideLayouts/slideLayout7.xml"/><Relationship Id="rId4" Type="http://schemas.openxmlformats.org/officeDocument/2006/relationships/slide" Target="slide159.xml"/></Relationships>
</file>

<file path=ppt/slides/_rels/slide166.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39.emf"/><Relationship Id="rId5" Type="http://schemas.openxmlformats.org/officeDocument/2006/relationships/oleObject" Target="../embeddings/oleObject37.bin"/><Relationship Id="rId4" Type="http://schemas.openxmlformats.org/officeDocument/2006/relationships/image" Target="../media/image38.emf"/></Relationships>
</file>

<file path=ppt/slides/_rels/slide167.xml.rels><?xml version="1.0" encoding="UTF-8" standalone="yes"?>
<Relationships xmlns="http://schemas.openxmlformats.org/package/2006/relationships"><Relationship Id="rId2" Type="http://schemas.openxmlformats.org/officeDocument/2006/relationships/slide" Target="slide134.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slide" Target="slide134.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slide" Target="slide13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7.xml"/><Relationship Id="rId1"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slide" Target="slide8.xml"/><Relationship Id="rId4" Type="http://schemas.openxmlformats.org/officeDocument/2006/relationships/slide" Target="slide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slide" Target="slide18.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48.xml"/><Relationship Id="rId1" Type="http://schemas.openxmlformats.org/officeDocument/2006/relationships/slideLayout" Target="../slideLayouts/slideLayout7.xml"/><Relationship Id="rId6" Type="http://schemas.openxmlformats.org/officeDocument/2006/relationships/slide" Target="slide52.xml"/><Relationship Id="rId5" Type="http://schemas.openxmlformats.org/officeDocument/2006/relationships/slide" Target="slide51.xml"/><Relationship Id="rId4" Type="http://schemas.openxmlformats.org/officeDocument/2006/relationships/slide" Target="slide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 Target="slide85.xml"/><Relationship Id="rId7" Type="http://schemas.openxmlformats.org/officeDocument/2006/relationships/slide" Target="slide8.xml"/><Relationship Id="rId2" Type="http://schemas.openxmlformats.org/officeDocument/2006/relationships/slide" Target="slide54.xml"/><Relationship Id="rId1" Type="http://schemas.openxmlformats.org/officeDocument/2006/relationships/slideLayout" Target="../slideLayouts/slideLayout7.xml"/><Relationship Id="rId6" Type="http://schemas.openxmlformats.org/officeDocument/2006/relationships/slide" Target="slide120.xml"/><Relationship Id="rId5" Type="http://schemas.openxmlformats.org/officeDocument/2006/relationships/slide" Target="slide114.xml"/><Relationship Id="rId4" Type="http://schemas.openxmlformats.org/officeDocument/2006/relationships/slide" Target="slide96.xml"/></Relationships>
</file>

<file path=ppt/slides/_rels/slide54.xml.rels><?xml version="1.0" encoding="UTF-8" standalone="yes"?>
<Relationships xmlns="http://schemas.openxmlformats.org/package/2006/relationships"><Relationship Id="rId8" Type="http://schemas.openxmlformats.org/officeDocument/2006/relationships/slide" Target="slide79.xml"/><Relationship Id="rId3" Type="http://schemas.openxmlformats.org/officeDocument/2006/relationships/oleObject" Target="../embeddings/oleObject21.bin"/><Relationship Id="rId7" Type="http://schemas.openxmlformats.org/officeDocument/2006/relationships/slide" Target="slide67.xml"/><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slide" Target="slide64.xml"/><Relationship Id="rId5" Type="http://schemas.openxmlformats.org/officeDocument/2006/relationships/slide" Target="slide58.xml"/><Relationship Id="rId4" Type="http://schemas.openxmlformats.org/officeDocument/2006/relationships/image" Target="../media/image22.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6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slide" Target="slide7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134.xml"/><Relationship Id="rId2" Type="http://schemas.openxmlformats.org/officeDocument/2006/relationships/slide" Target="slide45.xml"/><Relationship Id="rId1" Type="http://schemas.openxmlformats.org/officeDocument/2006/relationships/slideLayout" Target="../slideLayouts/slideLayout7.xml"/><Relationship Id="rId4" Type="http://schemas.openxmlformats.org/officeDocument/2006/relationships/slide" Target="slide17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4.emf"/><Relationship Id="rId5" Type="http://schemas.openxmlformats.org/officeDocument/2006/relationships/oleObject" Target="../embeddings/oleObject23.bin"/><Relationship Id="rId4" Type="http://schemas.openxmlformats.org/officeDocument/2006/relationships/image" Target="../media/image23.emf"/></Relationships>
</file>

<file path=ppt/slides/_rels/slide83.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image" Target="../media/image25.emf"/></Relationships>
</file>

<file path=ppt/slides/_rels/slide8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29.emf"/><Relationship Id="rId5" Type="http://schemas.openxmlformats.org/officeDocument/2006/relationships/oleObject" Target="../embeddings/oleObject28.bin"/><Relationship Id="rId4" Type="http://schemas.openxmlformats.org/officeDocument/2006/relationships/image" Target="../media/image28.emf"/><Relationship Id="rId9" Type="http://schemas.openxmlformats.org/officeDocument/2006/relationships/slide" Target="slide54.xml"/></Relationships>
</file>

<file path=ppt/slides/_rels/slide85.xml.rels><?xml version="1.0" encoding="UTF-8" standalone="yes"?>
<Relationships xmlns="http://schemas.openxmlformats.org/package/2006/relationships"><Relationship Id="rId3" Type="http://schemas.openxmlformats.org/officeDocument/2006/relationships/slide" Target="slide92.xml"/><Relationship Id="rId2" Type="http://schemas.openxmlformats.org/officeDocument/2006/relationships/slide" Target="slide90.xml"/><Relationship Id="rId1" Type="http://schemas.openxmlformats.org/officeDocument/2006/relationships/slideLayout" Target="../slideLayouts/slideLayout2.xml"/><Relationship Id="rId4" Type="http://schemas.openxmlformats.org/officeDocument/2006/relationships/slide" Target="slide53.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slide" Target="slide85.xml"/><Relationship Id="rId4" Type="http://schemas.openxmlformats.org/officeDocument/2006/relationships/image" Target="../media/image31.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slide" Target="slide106.xml"/><Relationship Id="rId2" Type="http://schemas.openxmlformats.org/officeDocument/2006/relationships/slide" Target="slide102.xml"/><Relationship Id="rId1" Type="http://schemas.openxmlformats.org/officeDocument/2006/relationships/slideLayout" Target="../slideLayouts/slideLayout7.xml"/><Relationship Id="rId6" Type="http://schemas.openxmlformats.org/officeDocument/2006/relationships/slide" Target="slide53.xml"/><Relationship Id="rId5" Type="http://schemas.openxmlformats.org/officeDocument/2006/relationships/slide" Target="slide110.xml"/><Relationship Id="rId4" Type="http://schemas.openxmlformats.org/officeDocument/2006/relationships/slide" Target="slide109.xml"/></Relationships>
</file>

<file path=ppt/slides/_rels/slide97.xml.rels><?xml version="1.0" encoding="UTF-8" standalone="yes"?>
<Relationships xmlns="http://schemas.openxmlformats.org/package/2006/relationships"><Relationship Id="rId3" Type="http://schemas.openxmlformats.org/officeDocument/2006/relationships/slide" Target="slide100.xml"/><Relationship Id="rId7" Type="http://schemas.openxmlformats.org/officeDocument/2006/relationships/slide" Target="slide96.xml"/><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2.emf"/><Relationship Id="rId5" Type="http://schemas.openxmlformats.org/officeDocument/2006/relationships/oleObject" Target="../embeddings/oleObject31.bin"/><Relationship Id="rId4" Type="http://schemas.openxmlformats.org/officeDocument/2006/relationships/slide" Target="slide10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slide" Target="slide9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a:hlinkClick r:id="rId2" action="ppaction://hlinkpres?slideindex=1&amp;slidetitle=没有幻灯片标题"/>
          </p:cNvPr>
          <p:cNvSpPr txBox="1">
            <a:spLocks noChangeArrowheads="1"/>
          </p:cNvSpPr>
          <p:nvPr/>
        </p:nvSpPr>
        <p:spPr bwMode="auto">
          <a:xfrm>
            <a:off x="0" y="304800"/>
            <a:ext cx="9144000" cy="606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zh-CN" sz="3200" b="1">
              <a:solidFill>
                <a:srgbClr val="663300"/>
              </a:solidFill>
              <a:latin typeface="隶书" pitchFamily="49" charset="-122"/>
              <a:ea typeface="隶书" pitchFamily="49" charset="-122"/>
            </a:endParaRPr>
          </a:p>
          <a:p>
            <a:pPr algn="ctr"/>
            <a:r>
              <a:rPr lang="zh-CN" altLang="en-US" sz="16000" b="1">
                <a:solidFill>
                  <a:srgbClr val="663300"/>
                </a:solidFill>
                <a:latin typeface="隶书" pitchFamily="49" charset="-122"/>
                <a:ea typeface="隶书" pitchFamily="49" charset="-122"/>
              </a:rPr>
              <a:t>第九章</a:t>
            </a:r>
          </a:p>
          <a:p>
            <a:pPr algn="ctr"/>
            <a:r>
              <a:rPr lang="zh-CN" altLang="en-US" sz="16000" b="1">
                <a:solidFill>
                  <a:srgbClr val="663300"/>
                </a:solidFill>
                <a:latin typeface="隶书" pitchFamily="49" charset="-122"/>
                <a:ea typeface="隶书" pitchFamily="49" charset="-122"/>
              </a:rPr>
              <a:t>查 找</a:t>
            </a:r>
          </a:p>
          <a:p>
            <a:pPr algn="ctr"/>
            <a:endParaRPr lang="en-US" altLang="zh-CN" sz="4000" b="1">
              <a:solidFill>
                <a:srgbClr val="A50021"/>
              </a:solidFill>
              <a:latin typeface="隶书" pitchFamily="49" charset="-122"/>
              <a:ea typeface="隶书" pitchFamily="49" charset="-122"/>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304800" y="1600200"/>
            <a:ext cx="3400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990033"/>
                </a:solidFill>
                <a:ea typeface="楷体_GB2312" pitchFamily="49" charset="-122"/>
              </a:rPr>
              <a:t>数据对象</a:t>
            </a:r>
            <a:r>
              <a:rPr lang="en-US" altLang="zh-CN" sz="4400" b="1">
                <a:solidFill>
                  <a:srgbClr val="990033"/>
                </a:solidFill>
                <a:ea typeface="楷体_GB2312" pitchFamily="49" charset="-122"/>
              </a:rPr>
              <a:t>D</a:t>
            </a:r>
            <a:r>
              <a:rPr lang="zh-CN" altLang="en-US" sz="4400">
                <a:solidFill>
                  <a:srgbClr val="990033"/>
                </a:solidFill>
                <a:ea typeface="楷体_GB2312" pitchFamily="49" charset="-122"/>
              </a:rPr>
              <a:t>：</a:t>
            </a:r>
            <a:endParaRPr lang="zh-CN" altLang="en-US" sz="4400">
              <a:ea typeface="楷体_GB2312" pitchFamily="49" charset="-122"/>
            </a:endParaRPr>
          </a:p>
        </p:txBody>
      </p:sp>
      <p:sp>
        <p:nvSpPr>
          <p:cNvPr id="23557" name="Text Box 5"/>
          <p:cNvSpPr txBox="1">
            <a:spLocks noChangeArrowheads="1"/>
          </p:cNvSpPr>
          <p:nvPr/>
        </p:nvSpPr>
        <p:spPr bwMode="auto">
          <a:xfrm>
            <a:off x="381000" y="5257800"/>
            <a:ext cx="3400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990033"/>
                </a:solidFill>
                <a:ea typeface="楷体_GB2312" pitchFamily="49" charset="-122"/>
              </a:rPr>
              <a:t>数据关系</a:t>
            </a:r>
            <a:r>
              <a:rPr lang="en-US" altLang="zh-CN" sz="4400" b="1">
                <a:solidFill>
                  <a:srgbClr val="990033"/>
                </a:solidFill>
                <a:ea typeface="楷体_GB2312" pitchFamily="49" charset="-122"/>
              </a:rPr>
              <a:t>R</a:t>
            </a:r>
            <a:r>
              <a:rPr lang="zh-CN" altLang="en-US" sz="4400">
                <a:solidFill>
                  <a:srgbClr val="990033"/>
                </a:solidFill>
                <a:ea typeface="楷体_GB2312" pitchFamily="49" charset="-122"/>
              </a:rPr>
              <a:t>：</a:t>
            </a:r>
            <a:endParaRPr lang="zh-CN" altLang="en-US" sz="4000">
              <a:ea typeface="楷体_GB2312" pitchFamily="49" charset="-122"/>
            </a:endParaRPr>
          </a:p>
        </p:txBody>
      </p:sp>
      <p:sp>
        <p:nvSpPr>
          <p:cNvPr id="23558" name="Text Box 6"/>
          <p:cNvSpPr txBox="1">
            <a:spLocks noChangeArrowheads="1"/>
          </p:cNvSpPr>
          <p:nvPr/>
        </p:nvSpPr>
        <p:spPr bwMode="auto">
          <a:xfrm>
            <a:off x="3505200" y="1524000"/>
            <a:ext cx="53117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4000">
                <a:ea typeface="楷体_GB2312" pitchFamily="49" charset="-122"/>
              </a:rPr>
              <a:t>D</a:t>
            </a:r>
            <a:r>
              <a:rPr lang="zh-CN" altLang="en-US" sz="4000">
                <a:ea typeface="楷体_GB2312" pitchFamily="49" charset="-122"/>
              </a:rPr>
              <a:t>是具有相同特性的数</a:t>
            </a:r>
          </a:p>
          <a:p>
            <a:pPr>
              <a:lnSpc>
                <a:spcPct val="115000"/>
              </a:lnSpc>
            </a:pPr>
            <a:r>
              <a:rPr lang="zh-CN" altLang="en-US" sz="4000">
                <a:ea typeface="楷体_GB2312" pitchFamily="49" charset="-122"/>
              </a:rPr>
              <a:t>据元素的集合。</a:t>
            </a:r>
            <a:r>
              <a:rPr lang="zh-CN" altLang="en-US" sz="4000" b="1">
                <a:solidFill>
                  <a:srgbClr val="6600CC"/>
                </a:solidFill>
                <a:ea typeface="楷体_GB2312" pitchFamily="49" charset="-122"/>
              </a:rPr>
              <a:t>每个数</a:t>
            </a:r>
          </a:p>
          <a:p>
            <a:pPr>
              <a:lnSpc>
                <a:spcPct val="115000"/>
              </a:lnSpc>
            </a:pPr>
            <a:r>
              <a:rPr lang="zh-CN" altLang="en-US" sz="4000" b="1">
                <a:solidFill>
                  <a:srgbClr val="6600CC"/>
                </a:solidFill>
                <a:ea typeface="楷体_GB2312" pitchFamily="49" charset="-122"/>
              </a:rPr>
              <a:t>据元素含有类型相同的</a:t>
            </a:r>
          </a:p>
          <a:p>
            <a:pPr>
              <a:lnSpc>
                <a:spcPct val="115000"/>
              </a:lnSpc>
            </a:pPr>
            <a:r>
              <a:rPr lang="zh-CN" altLang="en-US" sz="4000" b="1">
                <a:solidFill>
                  <a:srgbClr val="6600CC"/>
                </a:solidFill>
                <a:ea typeface="楷体_GB2312" pitchFamily="49" charset="-122"/>
              </a:rPr>
              <a:t>关键字</a:t>
            </a:r>
            <a:r>
              <a:rPr lang="zh-CN" altLang="en-US" sz="4000">
                <a:solidFill>
                  <a:srgbClr val="6600CC"/>
                </a:solidFill>
                <a:ea typeface="楷体_GB2312" pitchFamily="49" charset="-122"/>
              </a:rPr>
              <a:t>，可唯一标识数</a:t>
            </a:r>
          </a:p>
          <a:p>
            <a:pPr>
              <a:lnSpc>
                <a:spcPct val="115000"/>
              </a:lnSpc>
            </a:pPr>
            <a:r>
              <a:rPr lang="zh-CN" altLang="en-US" sz="4000">
                <a:solidFill>
                  <a:srgbClr val="6600CC"/>
                </a:solidFill>
                <a:ea typeface="楷体_GB2312" pitchFamily="49" charset="-122"/>
              </a:rPr>
              <a:t>据元素。</a:t>
            </a:r>
            <a:r>
              <a:rPr lang="zh-CN" altLang="en-US" sz="4000">
                <a:ea typeface="楷体_GB2312" pitchFamily="49" charset="-122"/>
              </a:rPr>
              <a:t>         </a:t>
            </a:r>
            <a:endParaRPr lang="zh-CN" altLang="en-US"/>
          </a:p>
        </p:txBody>
      </p:sp>
      <p:sp>
        <p:nvSpPr>
          <p:cNvPr id="23560" name="Rectangle 8"/>
          <p:cNvSpPr>
            <a:spLocks noChangeArrowheads="1"/>
          </p:cNvSpPr>
          <p:nvPr/>
        </p:nvSpPr>
        <p:spPr bwMode="auto">
          <a:xfrm>
            <a:off x="3448050" y="5318125"/>
            <a:ext cx="577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ea typeface="楷体_GB2312" pitchFamily="49" charset="-122"/>
              </a:rPr>
              <a:t>数据元素同属一个集合。</a:t>
            </a:r>
          </a:p>
        </p:txBody>
      </p:sp>
      <p:sp>
        <p:nvSpPr>
          <p:cNvPr id="23562" name="Text Box 10"/>
          <p:cNvSpPr txBox="1">
            <a:spLocks noChangeArrowheads="1"/>
          </p:cNvSpPr>
          <p:nvPr/>
        </p:nvSpPr>
        <p:spPr bwMode="auto">
          <a:xfrm>
            <a:off x="254000" y="381000"/>
            <a:ext cx="6240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t>ADT StaticSearchTable {</a:t>
            </a:r>
            <a:endParaRPr lang="en-US" altLang="zh-CN" sz="40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3562"/>
                                        </p:tgtEl>
                                        <p:attrNameLst>
                                          <p:attrName>style.visibility</p:attrName>
                                        </p:attrNameLst>
                                      </p:cBhvr>
                                      <p:to>
                                        <p:strVal val="visible"/>
                                      </p:to>
                                    </p:set>
                                    <p:anim calcmode="lin" valueType="num">
                                      <p:cBhvr additive="base">
                                        <p:cTn id="7" dur="500" fill="hold"/>
                                        <p:tgtEl>
                                          <p:spTgt spid="23562"/>
                                        </p:tgtEl>
                                        <p:attrNameLst>
                                          <p:attrName>ppt_x</p:attrName>
                                        </p:attrNameLst>
                                      </p:cBhvr>
                                      <p:tavLst>
                                        <p:tav tm="0">
                                          <p:val>
                                            <p:strVal val="#ppt_x"/>
                                          </p:val>
                                        </p:tav>
                                        <p:tav tm="100000">
                                          <p:val>
                                            <p:strVal val="#ppt_x"/>
                                          </p:val>
                                        </p:tav>
                                      </p:tavLst>
                                    </p:anim>
                                    <p:anim calcmode="lin" valueType="num">
                                      <p:cBhvr additive="base">
                                        <p:cTn id="8" dur="500" fill="hold"/>
                                        <p:tgtEl>
                                          <p:spTgt spid="2356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23556"/>
                                        </p:tgtEl>
                                        <p:attrNameLst>
                                          <p:attrName>style.visibility</p:attrName>
                                        </p:attrNameLst>
                                      </p:cBhvr>
                                      <p:to>
                                        <p:strVal val="visible"/>
                                      </p:to>
                                    </p:set>
                                    <p:animEffect transition="in" filter="box(out)">
                                      <p:cBhvr>
                                        <p:cTn id="13" dur="500"/>
                                        <p:tgtEl>
                                          <p:spTgt spid="235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23558"/>
                                        </p:tgtEl>
                                        <p:attrNameLst>
                                          <p:attrName>style.visibility</p:attrName>
                                        </p:attrNameLst>
                                      </p:cBhvr>
                                      <p:to>
                                        <p:strVal val="visible"/>
                                      </p:to>
                                    </p:set>
                                    <p:animEffect transition="in" filter="strips(downLeft)">
                                      <p:cBhvr>
                                        <p:cTn id="18" dur="500"/>
                                        <p:tgtEl>
                                          <p:spTgt spid="2355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23557"/>
                                        </p:tgtEl>
                                        <p:attrNameLst>
                                          <p:attrName>style.visibility</p:attrName>
                                        </p:attrNameLst>
                                      </p:cBhvr>
                                      <p:to>
                                        <p:strVal val="visible"/>
                                      </p:to>
                                    </p:set>
                                    <p:anim calcmode="lin" valueType="num">
                                      <p:cBhvr additive="base">
                                        <p:cTn id="23" dur="500" fill="hold"/>
                                        <p:tgtEl>
                                          <p:spTgt spid="23557"/>
                                        </p:tgtEl>
                                        <p:attrNameLst>
                                          <p:attrName>ppt_x</p:attrName>
                                        </p:attrNameLst>
                                      </p:cBhvr>
                                      <p:tavLst>
                                        <p:tav tm="0">
                                          <p:val>
                                            <p:strVal val="0-#ppt_w/2"/>
                                          </p:val>
                                        </p:tav>
                                        <p:tav tm="100000">
                                          <p:val>
                                            <p:strVal val="#ppt_x"/>
                                          </p:val>
                                        </p:tav>
                                      </p:tavLst>
                                    </p:anim>
                                    <p:anim calcmode="lin" valueType="num">
                                      <p:cBhvr additive="base">
                                        <p:cTn id="24"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3560"/>
                                        </p:tgtEl>
                                        <p:attrNameLst>
                                          <p:attrName>style.visibility</p:attrName>
                                        </p:attrNameLst>
                                      </p:cBhvr>
                                      <p:to>
                                        <p:strVal val="visible"/>
                                      </p:to>
                                    </p:set>
                                    <p:anim calcmode="lin" valueType="num">
                                      <p:cBhvr additive="base">
                                        <p:cTn id="29" dur="500" fill="hold"/>
                                        <p:tgtEl>
                                          <p:spTgt spid="23560"/>
                                        </p:tgtEl>
                                        <p:attrNameLst>
                                          <p:attrName>ppt_x</p:attrName>
                                        </p:attrNameLst>
                                      </p:cBhvr>
                                      <p:tavLst>
                                        <p:tav tm="0">
                                          <p:val>
                                            <p:strVal val="1+#ppt_w/2"/>
                                          </p:val>
                                        </p:tav>
                                        <p:tav tm="100000">
                                          <p:val>
                                            <p:strVal val="#ppt_x"/>
                                          </p:val>
                                        </p:tav>
                                      </p:tavLst>
                                    </p:anim>
                                    <p:anim calcmode="lin" valueType="num">
                                      <p:cBhvr additive="base">
                                        <p:cTn id="30" dur="500" fill="hold"/>
                                        <p:tgtEl>
                                          <p:spTgt spid="235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P spid="23557" grpId="0" autoUpdateAnimBg="0"/>
      <p:bldP spid="23558" grpId="0" autoUpdateAnimBg="0"/>
      <p:bldP spid="23560" grpId="0" autoUpdateAnimBg="0"/>
      <p:bldP spid="23562"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p:cNvSpPr>
            <a:spLocks noGrp="1" noChangeArrowheads="1"/>
          </p:cNvSpPr>
          <p:nvPr>
            <p:ph type="body" idx="4294967295"/>
          </p:nvPr>
        </p:nvSpPr>
        <p:spPr>
          <a:xfrm>
            <a:off x="304800" y="762000"/>
            <a:ext cx="8458200" cy="3657600"/>
          </a:xfrm>
          <a:solidFill>
            <a:srgbClr val="FFFFFF"/>
          </a:solidFill>
          <a:ln>
            <a:solidFill>
              <a:srgbClr val="993300"/>
            </a:solidFill>
            <a:miter lim="800000"/>
            <a:headEnd/>
            <a:tailEnd/>
          </a:ln>
        </p:spPr>
        <p:txBody>
          <a:bodyPr/>
          <a:lstStyle/>
          <a:p>
            <a:pPr>
              <a:lnSpc>
                <a:spcPct val="150000"/>
              </a:lnSpc>
            </a:pPr>
            <a:r>
              <a:rPr lang="zh-CN" altLang="en-US" sz="3600">
                <a:solidFill>
                  <a:srgbClr val="A50021"/>
                </a:solidFill>
                <a:latin typeface="楷体_GB2312" pitchFamily="49" charset="-122"/>
                <a:ea typeface="楷体_GB2312" pitchFamily="49" charset="-122"/>
              </a:rPr>
              <a:t>非叶结点中的</a:t>
            </a:r>
            <a:r>
              <a:rPr lang="zh-CN" altLang="en-US" sz="3600" b="1">
                <a:solidFill>
                  <a:srgbClr val="3333FF"/>
                </a:solidFill>
                <a:latin typeface="楷体_GB2312" pitchFamily="49" charset="-122"/>
                <a:ea typeface="楷体_GB2312" pitchFamily="49" charset="-122"/>
              </a:rPr>
              <a:t>多个关键字</a:t>
            </a:r>
            <a:r>
              <a:rPr lang="zh-CN" altLang="en-US" sz="3600">
                <a:solidFill>
                  <a:srgbClr val="A50021"/>
                </a:solidFill>
                <a:latin typeface="楷体_GB2312" pitchFamily="49" charset="-122"/>
                <a:ea typeface="楷体_GB2312" pitchFamily="49" charset="-122"/>
              </a:rPr>
              <a:t>均</a:t>
            </a:r>
            <a:r>
              <a:rPr lang="zh-CN" altLang="en-US" sz="3600" b="1">
                <a:solidFill>
                  <a:srgbClr val="3333FF"/>
                </a:solidFill>
                <a:latin typeface="楷体_GB2312" pitchFamily="49" charset="-122"/>
                <a:ea typeface="楷体_GB2312" pitchFamily="49" charset="-122"/>
              </a:rPr>
              <a:t>自小至大</a:t>
            </a:r>
            <a:r>
              <a:rPr lang="zh-CN" altLang="en-US" sz="3600">
                <a:solidFill>
                  <a:srgbClr val="A50021"/>
                </a:solidFill>
                <a:latin typeface="楷体_GB2312" pitchFamily="49" charset="-122"/>
                <a:ea typeface="楷体_GB2312" pitchFamily="49" charset="-122"/>
              </a:rPr>
              <a:t>有序排列，即：</a:t>
            </a:r>
            <a:r>
              <a:rPr lang="en-US" altLang="zh-CN" sz="3600" b="1">
                <a:solidFill>
                  <a:srgbClr val="A50021"/>
                </a:solidFill>
                <a:ea typeface="楷体_GB2312" pitchFamily="49" charset="-122"/>
              </a:rPr>
              <a:t>K</a:t>
            </a:r>
            <a:r>
              <a:rPr lang="en-US" altLang="zh-CN" sz="3600" b="1" baseline="-25000">
                <a:solidFill>
                  <a:srgbClr val="A50021"/>
                </a:solidFill>
                <a:ea typeface="楷体_GB2312" pitchFamily="49" charset="-122"/>
              </a:rPr>
              <a:t>1</a:t>
            </a:r>
            <a:r>
              <a:rPr lang="en-US" altLang="zh-CN" sz="3600" b="1">
                <a:solidFill>
                  <a:srgbClr val="A50021"/>
                </a:solidFill>
                <a:ea typeface="楷体_GB2312" pitchFamily="49" charset="-122"/>
              </a:rPr>
              <a:t>&lt; K</a:t>
            </a:r>
            <a:r>
              <a:rPr lang="en-US" altLang="zh-CN" sz="3600" b="1" baseline="-25000">
                <a:solidFill>
                  <a:srgbClr val="A50021"/>
                </a:solidFill>
                <a:ea typeface="楷体_GB2312" pitchFamily="49" charset="-122"/>
              </a:rPr>
              <a:t>2</a:t>
            </a:r>
            <a:r>
              <a:rPr lang="en-US" altLang="zh-CN" sz="3600" b="1">
                <a:solidFill>
                  <a:srgbClr val="A50021"/>
                </a:solidFill>
                <a:ea typeface="楷体_GB2312" pitchFamily="49" charset="-122"/>
              </a:rPr>
              <a:t> &lt; … &lt; K</a:t>
            </a:r>
            <a:r>
              <a:rPr lang="en-US" altLang="zh-CN" sz="3600" b="1" baseline="-25000">
                <a:solidFill>
                  <a:srgbClr val="A50021"/>
                </a:solidFill>
                <a:ea typeface="楷体_GB2312" pitchFamily="49" charset="-122"/>
              </a:rPr>
              <a:t>n  </a:t>
            </a:r>
            <a:r>
              <a:rPr lang="zh-CN" altLang="en-US" sz="3600">
                <a:solidFill>
                  <a:srgbClr val="A50021"/>
                </a:solidFill>
                <a:ea typeface="楷体_GB2312" pitchFamily="49" charset="-122"/>
              </a:rPr>
              <a:t>；</a:t>
            </a:r>
          </a:p>
          <a:p>
            <a:pPr>
              <a:lnSpc>
                <a:spcPct val="150000"/>
              </a:lnSpc>
            </a:pPr>
            <a:r>
              <a:rPr lang="zh-CN" altLang="en-US" sz="3600">
                <a:solidFill>
                  <a:srgbClr val="A50021"/>
                </a:solidFill>
                <a:ea typeface="楷体_GB2312" pitchFamily="49" charset="-122"/>
              </a:rPr>
              <a:t> </a:t>
            </a:r>
            <a:r>
              <a:rPr lang="en-US" altLang="zh-CN" sz="3600" b="1">
                <a:solidFill>
                  <a:srgbClr val="A50021"/>
                </a:solidFill>
                <a:ea typeface="楷体_GB2312" pitchFamily="49" charset="-122"/>
              </a:rPr>
              <a:t>A</a:t>
            </a:r>
            <a:r>
              <a:rPr lang="en-US" altLang="zh-CN" sz="3600" b="1" baseline="-25000">
                <a:solidFill>
                  <a:srgbClr val="A50021"/>
                </a:solidFill>
                <a:ea typeface="楷体_GB2312" pitchFamily="49" charset="-122"/>
              </a:rPr>
              <a:t>i-1 </a:t>
            </a:r>
            <a:r>
              <a:rPr lang="zh-CN" altLang="en-US" sz="3600">
                <a:solidFill>
                  <a:srgbClr val="A50021"/>
                </a:solidFill>
                <a:latin typeface="楷体_GB2312" pitchFamily="49" charset="-122"/>
                <a:ea typeface="楷体_GB2312" pitchFamily="49" charset="-122"/>
              </a:rPr>
              <a:t>所指子树上所有关键字均</a:t>
            </a:r>
            <a:r>
              <a:rPr lang="zh-CN" altLang="en-US" sz="3600" b="1">
                <a:solidFill>
                  <a:srgbClr val="3333FF"/>
                </a:solidFill>
                <a:latin typeface="楷体_GB2312" pitchFamily="49" charset="-122"/>
                <a:ea typeface="楷体_GB2312" pitchFamily="49" charset="-122"/>
              </a:rPr>
              <a:t>小于</a:t>
            </a:r>
            <a:r>
              <a:rPr lang="en-US" altLang="zh-CN" sz="3600" b="1">
                <a:solidFill>
                  <a:srgbClr val="A50021"/>
                </a:solidFill>
                <a:ea typeface="楷体_GB2312" pitchFamily="49" charset="-122"/>
              </a:rPr>
              <a:t>K</a:t>
            </a:r>
            <a:r>
              <a:rPr lang="en-US" altLang="zh-CN" sz="3600" b="1" baseline="-25000">
                <a:solidFill>
                  <a:srgbClr val="A50021"/>
                </a:solidFill>
                <a:ea typeface="楷体_GB2312" pitchFamily="49" charset="-122"/>
              </a:rPr>
              <a:t>i  </a:t>
            </a:r>
            <a:r>
              <a:rPr lang="zh-CN" altLang="en-US" sz="3600">
                <a:solidFill>
                  <a:srgbClr val="A50021"/>
                </a:solidFill>
                <a:ea typeface="楷体_GB2312" pitchFamily="49" charset="-122"/>
              </a:rPr>
              <a:t>；</a:t>
            </a:r>
          </a:p>
          <a:p>
            <a:pPr>
              <a:lnSpc>
                <a:spcPct val="150000"/>
              </a:lnSpc>
            </a:pPr>
            <a:r>
              <a:rPr lang="zh-CN" altLang="en-US" sz="3600">
                <a:solidFill>
                  <a:srgbClr val="A50021"/>
                </a:solidFill>
                <a:ea typeface="楷体_GB2312" pitchFamily="49" charset="-122"/>
              </a:rPr>
              <a:t> </a:t>
            </a:r>
            <a:r>
              <a:rPr lang="en-US" altLang="zh-CN" sz="3600" b="1">
                <a:solidFill>
                  <a:srgbClr val="A50021"/>
                </a:solidFill>
                <a:ea typeface="楷体_GB2312" pitchFamily="49" charset="-122"/>
              </a:rPr>
              <a:t>A</a:t>
            </a:r>
            <a:r>
              <a:rPr lang="en-US" altLang="zh-CN" sz="3600" b="1" baseline="-25000">
                <a:solidFill>
                  <a:srgbClr val="A50021"/>
                </a:solidFill>
                <a:ea typeface="楷体_GB2312" pitchFamily="49" charset="-122"/>
              </a:rPr>
              <a:t>i </a:t>
            </a:r>
            <a:r>
              <a:rPr lang="zh-CN" altLang="en-US" sz="3600">
                <a:solidFill>
                  <a:srgbClr val="A50021"/>
                </a:solidFill>
                <a:latin typeface="楷体_GB2312" pitchFamily="49" charset="-122"/>
                <a:ea typeface="楷体_GB2312" pitchFamily="49" charset="-122"/>
              </a:rPr>
              <a:t>所指子树上所有关键字均</a:t>
            </a:r>
            <a:r>
              <a:rPr lang="zh-CN" altLang="en-US" sz="3600" b="1">
                <a:solidFill>
                  <a:srgbClr val="3333FF"/>
                </a:solidFill>
                <a:latin typeface="楷体_GB2312" pitchFamily="49" charset="-122"/>
                <a:ea typeface="楷体_GB2312" pitchFamily="49" charset="-122"/>
              </a:rPr>
              <a:t>大于</a:t>
            </a:r>
            <a:r>
              <a:rPr lang="en-US" altLang="zh-CN" sz="3600" b="1">
                <a:solidFill>
                  <a:srgbClr val="A50021"/>
                </a:solidFill>
                <a:ea typeface="楷体_GB2312" pitchFamily="49" charset="-122"/>
              </a:rPr>
              <a:t>K</a:t>
            </a:r>
            <a:r>
              <a:rPr lang="en-US" altLang="zh-CN" sz="3600" b="1" baseline="-25000">
                <a:solidFill>
                  <a:srgbClr val="A50021"/>
                </a:solidFill>
                <a:ea typeface="楷体_GB2312" pitchFamily="49" charset="-122"/>
              </a:rPr>
              <a:t>i  </a:t>
            </a:r>
            <a:r>
              <a:rPr lang="zh-CN" altLang="en-US" sz="3600">
                <a:solidFill>
                  <a:srgbClr val="A50021"/>
                </a:solidFill>
                <a:latin typeface="楷体_GB2312" pitchFamily="49" charset="-122"/>
                <a:ea typeface="楷体_GB2312" pitchFamily="49" charset="-122"/>
              </a:rPr>
              <a:t>；</a:t>
            </a:r>
            <a:endParaRPr lang="zh-CN" altLang="en-US" sz="3600">
              <a:solidFill>
                <a:srgbClr val="A50021"/>
              </a:solidFill>
              <a:ea typeface="楷体_GB2312" pitchFamily="49" charset="-122"/>
            </a:endParaRPr>
          </a:p>
        </p:txBody>
      </p:sp>
      <p:sp>
        <p:nvSpPr>
          <p:cNvPr id="97286" name="Text Box 6">
            <a:hlinkClick r:id="" action="ppaction://hlinkshowjump?jump=lastslideviewed"/>
          </p:cNvPr>
          <p:cNvSpPr txBox="1">
            <a:spLocks noChangeArrowheads="1"/>
          </p:cNvSpPr>
          <p:nvPr/>
        </p:nvSpPr>
        <p:spPr bwMode="auto">
          <a:xfrm>
            <a:off x="5622925" y="4768850"/>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FF00FF"/>
                </a:solidFill>
              </a:rPr>
              <a:t>查找树的特性</a:t>
            </a:r>
            <a:endParaRPr lang="zh-CN" altLang="en-US" sz="3600"/>
          </a:p>
        </p:txBody>
      </p:sp>
      <p:sp>
        <p:nvSpPr>
          <p:cNvPr id="97287" name="Line 7"/>
          <p:cNvSpPr>
            <a:spLocks noChangeShapeType="1"/>
          </p:cNvSpPr>
          <p:nvPr/>
        </p:nvSpPr>
        <p:spPr bwMode="auto">
          <a:xfrm>
            <a:off x="4419600" y="5105400"/>
            <a:ext cx="1143000"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strips(downRight)">
                                      <p:cBhvr>
                                        <p:cTn id="7" dur="500"/>
                                        <p:tgtEl>
                                          <p:spTgt spid="97283">
                                            <p:txEl>
                                              <p:pRg st="0" end="0"/>
                                            </p:txEl>
                                          </p:spTgt>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97283">
                                            <p:txEl>
                                              <p:pRg st="1" end="1"/>
                                            </p:txEl>
                                          </p:spTgt>
                                        </p:tgtEl>
                                        <p:attrNameLst>
                                          <p:attrName>style.visibility</p:attrName>
                                        </p:attrNameLst>
                                      </p:cBhvr>
                                      <p:to>
                                        <p:strVal val="visible"/>
                                      </p:to>
                                    </p:set>
                                    <p:animEffect transition="in" filter="strips(downRight)">
                                      <p:cBhvr>
                                        <p:cTn id="11" dur="500"/>
                                        <p:tgtEl>
                                          <p:spTgt spid="97283">
                                            <p:txEl>
                                              <p:pRg st="1" end="1"/>
                                            </p:txEl>
                                          </p:spTgt>
                                        </p:tgtEl>
                                      </p:cBhvr>
                                    </p:animEffect>
                                  </p:childTnLst>
                                </p:cTn>
                              </p:par>
                            </p:childTnLst>
                          </p:cTn>
                        </p:par>
                        <p:par>
                          <p:cTn id="12" fill="hold" nodeType="afterGroup">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animEffect transition="in" filter="strips(downRight)">
                                      <p:cBhvr>
                                        <p:cTn id="15" dur="500"/>
                                        <p:tgtEl>
                                          <p:spTgt spid="9728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97287"/>
                                        </p:tgtEl>
                                        <p:attrNameLst>
                                          <p:attrName>style.visibility</p:attrName>
                                        </p:attrNameLst>
                                      </p:cBhvr>
                                      <p:to>
                                        <p:strVal val="visible"/>
                                      </p:to>
                                    </p:set>
                                    <p:anim calcmode="lin" valueType="num">
                                      <p:cBhvr>
                                        <p:cTn id="20" dur="500" fill="hold"/>
                                        <p:tgtEl>
                                          <p:spTgt spid="97287"/>
                                        </p:tgtEl>
                                        <p:attrNameLst>
                                          <p:attrName>ppt_x</p:attrName>
                                        </p:attrNameLst>
                                      </p:cBhvr>
                                      <p:tavLst>
                                        <p:tav tm="0">
                                          <p:val>
                                            <p:strVal val="#ppt_x-#ppt_w/2"/>
                                          </p:val>
                                        </p:tav>
                                        <p:tav tm="100000">
                                          <p:val>
                                            <p:strVal val="#ppt_x"/>
                                          </p:val>
                                        </p:tav>
                                      </p:tavLst>
                                    </p:anim>
                                    <p:anim calcmode="lin" valueType="num">
                                      <p:cBhvr>
                                        <p:cTn id="21" dur="500" fill="hold"/>
                                        <p:tgtEl>
                                          <p:spTgt spid="97287"/>
                                        </p:tgtEl>
                                        <p:attrNameLst>
                                          <p:attrName>ppt_y</p:attrName>
                                        </p:attrNameLst>
                                      </p:cBhvr>
                                      <p:tavLst>
                                        <p:tav tm="0">
                                          <p:val>
                                            <p:strVal val="#ppt_y"/>
                                          </p:val>
                                        </p:tav>
                                        <p:tav tm="100000">
                                          <p:val>
                                            <p:strVal val="#ppt_y"/>
                                          </p:val>
                                        </p:tav>
                                      </p:tavLst>
                                    </p:anim>
                                    <p:anim calcmode="lin" valueType="num">
                                      <p:cBhvr>
                                        <p:cTn id="22" dur="500" fill="hold"/>
                                        <p:tgtEl>
                                          <p:spTgt spid="97287"/>
                                        </p:tgtEl>
                                        <p:attrNameLst>
                                          <p:attrName>ppt_w</p:attrName>
                                        </p:attrNameLst>
                                      </p:cBhvr>
                                      <p:tavLst>
                                        <p:tav tm="0">
                                          <p:val>
                                            <p:fltVal val="0"/>
                                          </p:val>
                                        </p:tav>
                                        <p:tav tm="100000">
                                          <p:val>
                                            <p:strVal val="#ppt_w"/>
                                          </p:val>
                                        </p:tav>
                                      </p:tavLst>
                                    </p:anim>
                                    <p:anim calcmode="lin" valueType="num">
                                      <p:cBhvr>
                                        <p:cTn id="23" dur="500" fill="hold"/>
                                        <p:tgtEl>
                                          <p:spTgt spid="97287"/>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97286"/>
                                        </p:tgtEl>
                                        <p:attrNameLst>
                                          <p:attrName>style.visibility</p:attrName>
                                        </p:attrNameLst>
                                      </p:cBhvr>
                                      <p:to>
                                        <p:strVal val="visible"/>
                                      </p:to>
                                    </p:set>
                                    <p:animEffect transition="in" filter="wipe(left)">
                                      <p:cBhvr>
                                        <p:cTn id="27"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advAuto="0"/>
      <p:bldP spid="97286" grpId="0" autoUpdateAnimBg="0"/>
      <p:bldP spid="9728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Text Box 3">
            <a:hlinkClick r:id="" action="ppaction://hlinkshowjump?jump=lastslideviewed"/>
          </p:cNvPr>
          <p:cNvSpPr txBox="1">
            <a:spLocks noChangeArrowheads="1"/>
          </p:cNvSpPr>
          <p:nvPr/>
        </p:nvSpPr>
        <p:spPr bwMode="auto">
          <a:xfrm>
            <a:off x="5622925" y="5607050"/>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FF00FF"/>
                </a:solidFill>
              </a:rPr>
              <a:t>平衡树的特性</a:t>
            </a:r>
            <a:endParaRPr lang="zh-CN" altLang="en-US" sz="3600"/>
          </a:p>
        </p:txBody>
      </p:sp>
      <p:sp>
        <p:nvSpPr>
          <p:cNvPr id="214020" name="Line 4"/>
          <p:cNvSpPr>
            <a:spLocks noChangeShapeType="1"/>
          </p:cNvSpPr>
          <p:nvPr/>
        </p:nvSpPr>
        <p:spPr bwMode="auto">
          <a:xfrm>
            <a:off x="4419600" y="5943600"/>
            <a:ext cx="1143000"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4021" name="Rectangle 5"/>
          <p:cNvSpPr>
            <a:spLocks noChangeArrowheads="1"/>
          </p:cNvSpPr>
          <p:nvPr/>
        </p:nvSpPr>
        <p:spPr bwMode="auto">
          <a:xfrm>
            <a:off x="304800" y="304800"/>
            <a:ext cx="8458200" cy="5257800"/>
          </a:xfrm>
          <a:prstGeom prst="rect">
            <a:avLst/>
          </a:prstGeom>
          <a:solidFill>
            <a:srgbClr val="FFFFFF"/>
          </a:solidFill>
          <a:ln w="9525">
            <a:solidFill>
              <a:srgbClr val="993300"/>
            </a:solidFill>
            <a:miter lim="800000"/>
            <a:headEnd/>
            <a:tailEnd/>
          </a:ln>
        </p:spPr>
        <p:txBody>
          <a:bodyPr/>
          <a:lstStyle/>
          <a:p>
            <a:pPr marL="342900" indent="-342900">
              <a:lnSpc>
                <a:spcPct val="150000"/>
              </a:lnSpc>
              <a:spcBef>
                <a:spcPct val="20000"/>
              </a:spcBef>
              <a:buFontTx/>
              <a:buChar char="•"/>
            </a:pPr>
            <a:r>
              <a:rPr lang="zh-CN" altLang="en-US" sz="3600">
                <a:solidFill>
                  <a:srgbClr val="A50021"/>
                </a:solidFill>
                <a:latin typeface="楷体_GB2312" pitchFamily="49" charset="-122"/>
                <a:ea typeface="楷体_GB2312" pitchFamily="49" charset="-122"/>
              </a:rPr>
              <a:t>树中所有叶子结点均不带信息，且在树中的同一层次上</a:t>
            </a:r>
            <a:r>
              <a:rPr lang="zh-CN" altLang="en-US" sz="3600">
                <a:solidFill>
                  <a:srgbClr val="A50021"/>
                </a:solidFill>
                <a:ea typeface="楷体_GB2312" pitchFamily="49" charset="-122"/>
              </a:rPr>
              <a:t>；</a:t>
            </a:r>
          </a:p>
          <a:p>
            <a:pPr marL="342900" indent="-342900">
              <a:lnSpc>
                <a:spcPct val="150000"/>
              </a:lnSpc>
              <a:spcBef>
                <a:spcPct val="20000"/>
              </a:spcBef>
              <a:buFontTx/>
              <a:buChar char="•"/>
            </a:pPr>
            <a:r>
              <a:rPr lang="zh-CN" altLang="en-US" sz="3600">
                <a:solidFill>
                  <a:srgbClr val="A50021"/>
                </a:solidFill>
                <a:latin typeface="楷体_GB2312" pitchFamily="49" charset="-122"/>
                <a:ea typeface="楷体_GB2312" pitchFamily="49" charset="-122"/>
              </a:rPr>
              <a:t>根结点或为叶子结点，或至少含有两棵子树</a:t>
            </a:r>
            <a:r>
              <a:rPr lang="zh-CN" altLang="en-US" sz="3600">
                <a:solidFill>
                  <a:srgbClr val="A50021"/>
                </a:solidFill>
                <a:ea typeface="楷体_GB2312" pitchFamily="49" charset="-122"/>
              </a:rPr>
              <a:t>；</a:t>
            </a:r>
          </a:p>
          <a:p>
            <a:pPr marL="342900" indent="-342900">
              <a:lnSpc>
                <a:spcPct val="150000"/>
              </a:lnSpc>
              <a:spcBef>
                <a:spcPct val="20000"/>
              </a:spcBef>
              <a:buFontTx/>
              <a:buChar char="•"/>
            </a:pPr>
            <a:r>
              <a:rPr lang="zh-CN" altLang="en-US" sz="3600">
                <a:solidFill>
                  <a:srgbClr val="A50021"/>
                </a:solidFill>
                <a:latin typeface="楷体_GB2312" pitchFamily="49" charset="-122"/>
                <a:ea typeface="楷体_GB2312" pitchFamily="49" charset="-122"/>
              </a:rPr>
              <a:t>其余所有非叶结点均至少含有</a:t>
            </a:r>
            <a:r>
              <a:rPr lang="zh-CN" altLang="en-US" sz="3600">
                <a:solidFill>
                  <a:srgbClr val="A50021"/>
                </a:solidFill>
                <a:latin typeface="楷体_GB2312" pitchFamily="49" charset="-122"/>
                <a:ea typeface="楷体_GB2312" pitchFamily="49" charset="-122"/>
                <a:sym typeface="Symbol" pitchFamily="18" charset="2"/>
              </a:rPr>
              <a:t></a:t>
            </a:r>
            <a:r>
              <a:rPr lang="en-US" altLang="zh-CN" sz="3600" b="1" i="1">
                <a:solidFill>
                  <a:srgbClr val="A50021"/>
                </a:solidFill>
                <a:ea typeface="楷体_GB2312" pitchFamily="49" charset="-122"/>
                <a:sym typeface="Symbol" pitchFamily="18" charset="2"/>
              </a:rPr>
              <a:t>m/2</a:t>
            </a:r>
            <a:r>
              <a:rPr lang="en-US" altLang="zh-CN" sz="3600">
                <a:solidFill>
                  <a:srgbClr val="A50021"/>
                </a:solidFill>
                <a:latin typeface="楷体_GB2312" pitchFamily="49" charset="-122"/>
                <a:ea typeface="楷体_GB2312" pitchFamily="49" charset="-122"/>
                <a:sym typeface="Symbol" pitchFamily="18" charset="2"/>
              </a:rPr>
              <a:t></a:t>
            </a:r>
            <a:r>
              <a:rPr lang="zh-CN" altLang="en-US" sz="3600">
                <a:solidFill>
                  <a:srgbClr val="A50021"/>
                </a:solidFill>
                <a:latin typeface="楷体_GB2312" pitchFamily="49" charset="-122"/>
                <a:ea typeface="楷体_GB2312" pitchFamily="49" charset="-122"/>
                <a:sym typeface="Symbol" pitchFamily="18" charset="2"/>
              </a:rPr>
              <a:t>棵</a:t>
            </a:r>
            <a:r>
              <a:rPr lang="zh-CN" altLang="en-US" sz="3600">
                <a:solidFill>
                  <a:srgbClr val="A50021"/>
                </a:solidFill>
                <a:latin typeface="楷体_GB2312" pitchFamily="49" charset="-122"/>
                <a:ea typeface="楷体_GB2312" pitchFamily="49" charset="-122"/>
              </a:rPr>
              <a:t>子树，至多含有 </a:t>
            </a:r>
            <a:r>
              <a:rPr lang="en-US" altLang="zh-CN" sz="3600" b="1" i="1">
                <a:solidFill>
                  <a:srgbClr val="A50021"/>
                </a:solidFill>
                <a:ea typeface="楷体_GB2312" pitchFamily="49" charset="-122"/>
              </a:rPr>
              <a:t>m</a:t>
            </a:r>
            <a:r>
              <a:rPr lang="en-US" altLang="zh-CN" sz="3600">
                <a:solidFill>
                  <a:srgbClr val="A50021"/>
                </a:solidFill>
                <a:latin typeface="楷体_GB2312" pitchFamily="49" charset="-122"/>
                <a:ea typeface="楷体_GB2312" pitchFamily="49" charset="-122"/>
              </a:rPr>
              <a:t> </a:t>
            </a:r>
            <a:r>
              <a:rPr lang="zh-CN" altLang="en-US" sz="3600">
                <a:solidFill>
                  <a:srgbClr val="A50021"/>
                </a:solidFill>
                <a:latin typeface="楷体_GB2312" pitchFamily="49" charset="-122"/>
                <a:ea typeface="楷体_GB2312" pitchFamily="49" charset="-122"/>
              </a:rPr>
              <a:t>棵子树；</a:t>
            </a:r>
            <a:endParaRPr lang="zh-CN" altLang="en-US" sz="360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14021">
                                            <p:txEl>
                                              <p:pRg st="0" end="0"/>
                                            </p:txEl>
                                          </p:spTgt>
                                        </p:tgtEl>
                                        <p:attrNameLst>
                                          <p:attrName>style.visibility</p:attrName>
                                        </p:attrNameLst>
                                      </p:cBhvr>
                                      <p:to>
                                        <p:strVal val="visible"/>
                                      </p:to>
                                    </p:set>
                                    <p:animEffect transition="in" filter="strips(downRight)">
                                      <p:cBhvr>
                                        <p:cTn id="7" dur="500"/>
                                        <p:tgtEl>
                                          <p:spTgt spid="214021">
                                            <p:txEl>
                                              <p:pRg st="0" end="0"/>
                                            </p:txEl>
                                          </p:spTgt>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14021">
                                            <p:txEl>
                                              <p:pRg st="1" end="1"/>
                                            </p:txEl>
                                          </p:spTgt>
                                        </p:tgtEl>
                                        <p:attrNameLst>
                                          <p:attrName>style.visibility</p:attrName>
                                        </p:attrNameLst>
                                      </p:cBhvr>
                                      <p:to>
                                        <p:strVal val="visible"/>
                                      </p:to>
                                    </p:set>
                                    <p:animEffect transition="in" filter="strips(downRight)">
                                      <p:cBhvr>
                                        <p:cTn id="11" dur="500"/>
                                        <p:tgtEl>
                                          <p:spTgt spid="214021">
                                            <p:txEl>
                                              <p:pRg st="1" end="1"/>
                                            </p:txEl>
                                          </p:spTgt>
                                        </p:tgtEl>
                                      </p:cBhvr>
                                    </p:animEffect>
                                  </p:childTnLst>
                                </p:cTn>
                              </p:par>
                            </p:childTnLst>
                          </p:cTn>
                        </p:par>
                        <p:par>
                          <p:cTn id="12" fill="hold" nodeType="afterGroup">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214021">
                                            <p:txEl>
                                              <p:pRg st="2" end="2"/>
                                            </p:txEl>
                                          </p:spTgt>
                                        </p:tgtEl>
                                        <p:attrNameLst>
                                          <p:attrName>style.visibility</p:attrName>
                                        </p:attrNameLst>
                                      </p:cBhvr>
                                      <p:to>
                                        <p:strVal val="visible"/>
                                      </p:to>
                                    </p:set>
                                    <p:animEffect transition="in" filter="strips(downRight)">
                                      <p:cBhvr>
                                        <p:cTn id="15" dur="500"/>
                                        <p:tgtEl>
                                          <p:spTgt spid="21402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214020"/>
                                        </p:tgtEl>
                                        <p:attrNameLst>
                                          <p:attrName>style.visibility</p:attrName>
                                        </p:attrNameLst>
                                      </p:cBhvr>
                                      <p:to>
                                        <p:strVal val="visible"/>
                                      </p:to>
                                    </p:set>
                                    <p:anim calcmode="lin" valueType="num">
                                      <p:cBhvr>
                                        <p:cTn id="20" dur="500" fill="hold"/>
                                        <p:tgtEl>
                                          <p:spTgt spid="214020"/>
                                        </p:tgtEl>
                                        <p:attrNameLst>
                                          <p:attrName>ppt_x</p:attrName>
                                        </p:attrNameLst>
                                      </p:cBhvr>
                                      <p:tavLst>
                                        <p:tav tm="0">
                                          <p:val>
                                            <p:strVal val="#ppt_x-#ppt_w/2"/>
                                          </p:val>
                                        </p:tav>
                                        <p:tav tm="100000">
                                          <p:val>
                                            <p:strVal val="#ppt_x"/>
                                          </p:val>
                                        </p:tav>
                                      </p:tavLst>
                                    </p:anim>
                                    <p:anim calcmode="lin" valueType="num">
                                      <p:cBhvr>
                                        <p:cTn id="21" dur="500" fill="hold"/>
                                        <p:tgtEl>
                                          <p:spTgt spid="214020"/>
                                        </p:tgtEl>
                                        <p:attrNameLst>
                                          <p:attrName>ppt_y</p:attrName>
                                        </p:attrNameLst>
                                      </p:cBhvr>
                                      <p:tavLst>
                                        <p:tav tm="0">
                                          <p:val>
                                            <p:strVal val="#ppt_y"/>
                                          </p:val>
                                        </p:tav>
                                        <p:tav tm="100000">
                                          <p:val>
                                            <p:strVal val="#ppt_y"/>
                                          </p:val>
                                        </p:tav>
                                      </p:tavLst>
                                    </p:anim>
                                    <p:anim calcmode="lin" valueType="num">
                                      <p:cBhvr>
                                        <p:cTn id="22" dur="500" fill="hold"/>
                                        <p:tgtEl>
                                          <p:spTgt spid="214020"/>
                                        </p:tgtEl>
                                        <p:attrNameLst>
                                          <p:attrName>ppt_w</p:attrName>
                                        </p:attrNameLst>
                                      </p:cBhvr>
                                      <p:tavLst>
                                        <p:tav tm="0">
                                          <p:val>
                                            <p:fltVal val="0"/>
                                          </p:val>
                                        </p:tav>
                                        <p:tav tm="100000">
                                          <p:val>
                                            <p:strVal val="#ppt_w"/>
                                          </p:val>
                                        </p:tav>
                                      </p:tavLst>
                                    </p:anim>
                                    <p:anim calcmode="lin" valueType="num">
                                      <p:cBhvr>
                                        <p:cTn id="23" dur="500" fill="hold"/>
                                        <p:tgtEl>
                                          <p:spTgt spid="214020"/>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14019"/>
                                        </p:tgtEl>
                                        <p:attrNameLst>
                                          <p:attrName>style.visibility</p:attrName>
                                        </p:attrNameLst>
                                      </p:cBhvr>
                                      <p:to>
                                        <p:strVal val="visible"/>
                                      </p:to>
                                    </p:set>
                                    <p:animEffect transition="in" filter="wipe(left)">
                                      <p:cBhvr>
                                        <p:cTn id="27" dur="500"/>
                                        <p:tgtEl>
                                          <p:spTgt spid="21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utoUpdateAnimBg="0"/>
      <p:bldP spid="214020" grpId="0" animBg="1"/>
      <p:bldP spid="214021" grpId="0" build="p" autoUpdateAnimBg="0" advAuto="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273050" y="1143000"/>
            <a:ext cx="8550275"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en-US" altLang="zh-CN" sz="3600">
                <a:ea typeface="楷体_GB2312" pitchFamily="49" charset="-122"/>
              </a:rPr>
              <a:t>        </a:t>
            </a:r>
            <a:r>
              <a:rPr lang="zh-CN" altLang="en-US" sz="3600">
                <a:solidFill>
                  <a:schemeClr val="accent2"/>
                </a:solidFill>
                <a:ea typeface="楷体_GB2312" pitchFamily="49" charset="-122"/>
              </a:rPr>
              <a:t>从根结点出发，沿指针</a:t>
            </a:r>
            <a:r>
              <a:rPr lang="zh-CN" altLang="en-US" sz="3600" b="1">
                <a:solidFill>
                  <a:srgbClr val="3333FF"/>
                </a:solidFill>
                <a:ea typeface="楷体_GB2312" pitchFamily="49" charset="-122"/>
              </a:rPr>
              <a:t>搜索结点</a:t>
            </a:r>
            <a:r>
              <a:rPr lang="zh-CN" altLang="en-US" sz="3600">
                <a:solidFill>
                  <a:schemeClr val="accent2"/>
                </a:solidFill>
                <a:ea typeface="楷体_GB2312" pitchFamily="49" charset="-122"/>
              </a:rPr>
              <a:t>和</a:t>
            </a:r>
            <a:r>
              <a:rPr lang="zh-CN" altLang="en-US" sz="3600" b="1">
                <a:solidFill>
                  <a:srgbClr val="3333FF"/>
                </a:solidFill>
                <a:ea typeface="楷体_GB2312" pitchFamily="49" charset="-122"/>
              </a:rPr>
              <a:t>在</a:t>
            </a:r>
            <a:endParaRPr lang="zh-CN" altLang="en-US" sz="3600">
              <a:solidFill>
                <a:schemeClr val="accent2"/>
              </a:solidFill>
              <a:ea typeface="楷体_GB2312" pitchFamily="49" charset="-122"/>
            </a:endParaRPr>
          </a:p>
          <a:p>
            <a:pPr>
              <a:lnSpc>
                <a:spcPct val="130000"/>
              </a:lnSpc>
            </a:pPr>
            <a:r>
              <a:rPr lang="zh-CN" altLang="en-US" sz="3600" b="1">
                <a:solidFill>
                  <a:srgbClr val="3333FF"/>
                </a:solidFill>
                <a:ea typeface="楷体_GB2312" pitchFamily="49" charset="-122"/>
              </a:rPr>
              <a:t>结点内进行</a:t>
            </a:r>
            <a:r>
              <a:rPr lang="zh-CN" altLang="en-US" sz="3600">
                <a:solidFill>
                  <a:schemeClr val="accent2"/>
                </a:solidFill>
                <a:ea typeface="楷体_GB2312" pitchFamily="49" charset="-122"/>
              </a:rPr>
              <a:t>顺序（或折半）</a:t>
            </a:r>
            <a:r>
              <a:rPr lang="zh-CN" altLang="en-US" sz="3600" b="1">
                <a:solidFill>
                  <a:srgbClr val="3333FF"/>
                </a:solidFill>
                <a:ea typeface="楷体_GB2312" pitchFamily="49" charset="-122"/>
              </a:rPr>
              <a:t>查找</a:t>
            </a:r>
            <a:r>
              <a:rPr lang="zh-CN" altLang="en-US" sz="3600">
                <a:solidFill>
                  <a:schemeClr val="accent2"/>
                </a:solidFill>
                <a:ea typeface="楷体_GB2312" pitchFamily="49" charset="-122"/>
              </a:rPr>
              <a:t> 两个过程</a:t>
            </a:r>
          </a:p>
          <a:p>
            <a:pPr>
              <a:lnSpc>
                <a:spcPct val="130000"/>
              </a:lnSpc>
            </a:pPr>
            <a:r>
              <a:rPr lang="zh-CN" altLang="en-US" sz="3600">
                <a:solidFill>
                  <a:schemeClr val="accent2"/>
                </a:solidFill>
                <a:ea typeface="楷体_GB2312" pitchFamily="49" charset="-122"/>
              </a:rPr>
              <a:t>交叉进行。</a:t>
            </a:r>
            <a:endParaRPr lang="zh-CN" altLang="en-US" sz="3600">
              <a:solidFill>
                <a:schemeClr val="accent2"/>
              </a:solidFill>
            </a:endParaRPr>
          </a:p>
        </p:txBody>
      </p:sp>
      <p:sp>
        <p:nvSpPr>
          <p:cNvPr id="99331" name="Text Box 3"/>
          <p:cNvSpPr txBox="1">
            <a:spLocks noChangeArrowheads="1"/>
          </p:cNvSpPr>
          <p:nvPr/>
        </p:nvSpPr>
        <p:spPr bwMode="auto">
          <a:xfrm>
            <a:off x="457200" y="381000"/>
            <a:ext cx="3128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ea typeface="楷体_GB2312" pitchFamily="49" charset="-122"/>
              </a:rPr>
              <a:t>2.</a:t>
            </a:r>
            <a:r>
              <a:rPr lang="zh-CN" altLang="en-US" sz="4000" b="1">
                <a:solidFill>
                  <a:srgbClr val="FF00FF"/>
                </a:solidFill>
                <a:ea typeface="楷体_GB2312" pitchFamily="49" charset="-122"/>
              </a:rPr>
              <a:t>查找过程：</a:t>
            </a:r>
          </a:p>
        </p:txBody>
      </p:sp>
      <p:sp>
        <p:nvSpPr>
          <p:cNvPr id="99332" name="Rectangle 4"/>
          <p:cNvSpPr>
            <a:spLocks noChangeArrowheads="1"/>
          </p:cNvSpPr>
          <p:nvPr/>
        </p:nvSpPr>
        <p:spPr bwMode="auto">
          <a:xfrm>
            <a:off x="273050" y="3581400"/>
            <a:ext cx="864235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3600">
                <a:ea typeface="楷体_GB2312" pitchFamily="49" charset="-122"/>
              </a:rPr>
              <a:t>   </a:t>
            </a:r>
            <a:r>
              <a:rPr lang="zh-CN" altLang="en-US" sz="3600">
                <a:solidFill>
                  <a:schemeClr val="accent2"/>
                </a:solidFill>
                <a:ea typeface="楷体_GB2312" pitchFamily="49" charset="-122"/>
              </a:rPr>
              <a:t>若</a:t>
            </a:r>
            <a:r>
              <a:rPr lang="zh-CN" altLang="en-US" sz="3600" b="1">
                <a:solidFill>
                  <a:srgbClr val="A50021"/>
                </a:solidFill>
                <a:ea typeface="楷体_GB2312" pitchFamily="49" charset="-122"/>
              </a:rPr>
              <a:t>查找成功</a:t>
            </a:r>
            <a:r>
              <a:rPr lang="zh-CN" altLang="en-US" sz="3600">
                <a:solidFill>
                  <a:schemeClr val="accent2"/>
                </a:solidFill>
                <a:ea typeface="楷体_GB2312" pitchFamily="49" charset="-122"/>
              </a:rPr>
              <a:t>，则</a:t>
            </a:r>
            <a:r>
              <a:rPr lang="zh-CN" altLang="en-US" sz="3600" b="1">
                <a:solidFill>
                  <a:srgbClr val="A50021"/>
                </a:solidFill>
                <a:ea typeface="楷体_GB2312" pitchFamily="49" charset="-122"/>
              </a:rPr>
              <a:t>返回指向</a:t>
            </a:r>
            <a:r>
              <a:rPr lang="zh-CN" altLang="en-US" sz="3600">
                <a:solidFill>
                  <a:schemeClr val="accent2"/>
                </a:solidFill>
                <a:ea typeface="楷体_GB2312" pitchFamily="49" charset="-122"/>
              </a:rPr>
              <a:t>被查关键字所在</a:t>
            </a:r>
            <a:r>
              <a:rPr lang="zh-CN" altLang="en-US" sz="3600" b="1">
                <a:solidFill>
                  <a:srgbClr val="A50021"/>
                </a:solidFill>
                <a:ea typeface="楷体_GB2312" pitchFamily="49" charset="-122"/>
              </a:rPr>
              <a:t>结点的指针</a:t>
            </a:r>
            <a:r>
              <a:rPr lang="zh-CN" altLang="en-US" sz="3600">
                <a:solidFill>
                  <a:srgbClr val="A50021"/>
                </a:solidFill>
                <a:ea typeface="楷体_GB2312" pitchFamily="49" charset="-122"/>
              </a:rPr>
              <a:t>和</a:t>
            </a:r>
            <a:r>
              <a:rPr lang="zh-CN" altLang="en-US" sz="3600" b="1">
                <a:solidFill>
                  <a:srgbClr val="A50021"/>
                </a:solidFill>
                <a:ea typeface="楷体_GB2312" pitchFamily="49" charset="-122"/>
              </a:rPr>
              <a:t>关键字在结点中的位置</a:t>
            </a:r>
            <a:r>
              <a:rPr lang="zh-CN" altLang="en-US" sz="3600">
                <a:solidFill>
                  <a:schemeClr val="accent2"/>
                </a:solidFill>
                <a:ea typeface="楷体_GB2312" pitchFamily="49" charset="-122"/>
              </a:rPr>
              <a:t>；</a:t>
            </a:r>
            <a:endParaRPr lang="zh-CN" altLang="en-US" sz="3600">
              <a:ea typeface="楷体_GB2312" pitchFamily="49" charset="-122"/>
            </a:endParaRPr>
          </a:p>
        </p:txBody>
      </p:sp>
      <p:sp>
        <p:nvSpPr>
          <p:cNvPr id="99333" name="Rectangle 5"/>
          <p:cNvSpPr>
            <a:spLocks noChangeArrowheads="1"/>
          </p:cNvSpPr>
          <p:nvPr/>
        </p:nvSpPr>
        <p:spPr bwMode="auto">
          <a:xfrm>
            <a:off x="654050" y="5486400"/>
            <a:ext cx="7077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accent2"/>
                </a:solidFill>
                <a:ea typeface="楷体_GB2312" pitchFamily="49" charset="-122"/>
              </a:rPr>
              <a:t>若</a:t>
            </a:r>
            <a:r>
              <a:rPr lang="zh-CN" altLang="en-US" sz="3600" b="1">
                <a:solidFill>
                  <a:srgbClr val="008080"/>
                </a:solidFill>
                <a:ea typeface="楷体_GB2312" pitchFamily="49" charset="-122"/>
              </a:rPr>
              <a:t>查找不成功</a:t>
            </a:r>
            <a:r>
              <a:rPr lang="zh-CN" altLang="en-US" sz="3600">
                <a:solidFill>
                  <a:schemeClr val="accent2"/>
                </a:solidFill>
                <a:ea typeface="楷体_GB2312" pitchFamily="49" charset="-122"/>
              </a:rPr>
              <a:t>，则</a:t>
            </a:r>
            <a:r>
              <a:rPr lang="zh-CN" altLang="en-US" sz="3600" b="1">
                <a:solidFill>
                  <a:srgbClr val="008080"/>
                </a:solidFill>
                <a:ea typeface="楷体_GB2312" pitchFamily="49" charset="-122"/>
              </a:rPr>
              <a:t>返回插入位置</a:t>
            </a:r>
            <a:r>
              <a:rPr lang="zh-CN" altLang="en-US" sz="3600">
                <a:solidFill>
                  <a:schemeClr val="accent2"/>
                </a:solidFill>
                <a:ea typeface="楷体_GB2312" pitchFamily="49" charset="-122"/>
              </a:rPr>
              <a:t>。</a:t>
            </a:r>
            <a:endParaRPr lang="zh-CN" altLang="en-US" sz="3600">
              <a:ea typeface="楷体_GB2312" pitchFamily="49" charset="-122"/>
            </a:endParaRPr>
          </a:p>
        </p:txBody>
      </p:sp>
      <p:sp>
        <p:nvSpPr>
          <p:cNvPr id="99335" name="AutoShape 7">
            <a:hlinkClick r:id="rId2" action="ppaction://hlinksldjump" highlightClick="1"/>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wipe(left)">
                                      <p:cBhvr>
                                        <p:cTn id="7" dur="500"/>
                                        <p:tgtEl>
                                          <p:spTgt spid="99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99330"/>
                                        </p:tgtEl>
                                        <p:attrNameLst>
                                          <p:attrName>style.visibility</p:attrName>
                                        </p:attrNameLst>
                                      </p:cBhvr>
                                      <p:to>
                                        <p:strVal val="visible"/>
                                      </p:to>
                                    </p:set>
                                    <p:animEffect transition="in" filter="strips(upRight)">
                                      <p:cBhvr>
                                        <p:cTn id="12" dur="500"/>
                                        <p:tgtEl>
                                          <p:spTgt spid="99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9332"/>
                                        </p:tgtEl>
                                        <p:attrNameLst>
                                          <p:attrName>style.visibility</p:attrName>
                                        </p:attrNameLst>
                                      </p:cBhvr>
                                      <p:to>
                                        <p:strVal val="visible"/>
                                      </p:to>
                                    </p:set>
                                    <p:animEffect transition="in" filter="strips(downRight)">
                                      <p:cBhvr>
                                        <p:cTn id="17" dur="500"/>
                                        <p:tgtEl>
                                          <p:spTgt spid="993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9333"/>
                                        </p:tgtEl>
                                        <p:attrNameLst>
                                          <p:attrName>style.visibility</p:attrName>
                                        </p:attrNameLst>
                                      </p:cBhvr>
                                      <p:to>
                                        <p:strVal val="visible"/>
                                      </p:to>
                                    </p:set>
                                    <p:animEffect transition="in" filter="strips(downRight)">
                                      <p:cBhvr>
                                        <p:cTn id="22" dur="500"/>
                                        <p:tgtEl>
                                          <p:spTgt spid="99333"/>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99335"/>
                                        </p:tgtEl>
                                        <p:attrNameLst>
                                          <p:attrName>style.visibility</p:attrName>
                                        </p:attrNameLst>
                                      </p:cBhvr>
                                      <p:to>
                                        <p:strVal val="visible"/>
                                      </p:to>
                                    </p:set>
                                    <p:anim calcmode="lin" valueType="num">
                                      <p:cBhvr additive="base">
                                        <p:cTn id="26" dur="500" fill="hold"/>
                                        <p:tgtEl>
                                          <p:spTgt spid="99335"/>
                                        </p:tgtEl>
                                        <p:attrNameLst>
                                          <p:attrName>ppt_x</p:attrName>
                                        </p:attrNameLst>
                                      </p:cBhvr>
                                      <p:tavLst>
                                        <p:tav tm="0">
                                          <p:val>
                                            <p:strVal val="1+#ppt_w/2"/>
                                          </p:val>
                                        </p:tav>
                                        <p:tav tm="100000">
                                          <p:val>
                                            <p:strVal val="#ppt_x"/>
                                          </p:val>
                                        </p:tav>
                                      </p:tavLst>
                                    </p:anim>
                                    <p:anim calcmode="lin" valueType="num">
                                      <p:cBhvr additive="base">
                                        <p:cTn id="27" dur="500" fill="hold"/>
                                        <p:tgtEl>
                                          <p:spTgt spid="993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utoUpdateAnimBg="0"/>
      <p:bldP spid="99331" grpId="0" autoUpdateAnimBg="0"/>
      <p:bldP spid="99332" grpId="0" autoUpdateAnimBg="0"/>
      <p:bldP spid="99333" grpId="0" autoUpdateAnimBg="0"/>
      <p:bldP spid="9933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685800" y="2084388"/>
            <a:ext cx="8262938"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4000" b="1">
                <a:solidFill>
                  <a:srgbClr val="A50021"/>
                </a:solidFill>
                <a:ea typeface="楷体_GB2312" pitchFamily="49" charset="-122"/>
              </a:rPr>
              <a:t>typedef struct {</a:t>
            </a:r>
            <a:endParaRPr lang="en-US" altLang="zh-CN" sz="4000">
              <a:solidFill>
                <a:srgbClr val="A50021"/>
              </a:solidFill>
              <a:ea typeface="楷体_GB2312" pitchFamily="49" charset="-122"/>
            </a:endParaRPr>
          </a:p>
          <a:p>
            <a:pPr>
              <a:lnSpc>
                <a:spcPct val="125000"/>
              </a:lnSpc>
            </a:pPr>
            <a:r>
              <a:rPr lang="en-US" altLang="zh-CN" sz="4000">
                <a:solidFill>
                  <a:srgbClr val="A50021"/>
                </a:solidFill>
                <a:ea typeface="楷体_GB2312" pitchFamily="49" charset="-122"/>
              </a:rPr>
              <a:t>  BTNode  </a:t>
            </a:r>
            <a:r>
              <a:rPr lang="en-US" altLang="zh-CN" sz="4000" b="1">
                <a:solidFill>
                  <a:srgbClr val="A50021"/>
                </a:solidFill>
                <a:ea typeface="楷体_GB2312" pitchFamily="49" charset="-122"/>
              </a:rPr>
              <a:t>*</a:t>
            </a:r>
            <a:r>
              <a:rPr lang="en-US" altLang="zh-CN" sz="4000">
                <a:solidFill>
                  <a:srgbClr val="A50021"/>
                </a:solidFill>
                <a:ea typeface="楷体_GB2312" pitchFamily="49" charset="-122"/>
              </a:rPr>
              <a:t>pt;     </a:t>
            </a:r>
            <a:r>
              <a:rPr lang="en-US" altLang="zh-CN" sz="3200">
                <a:solidFill>
                  <a:srgbClr val="A50021"/>
                </a:solidFill>
                <a:ea typeface="楷体_GB2312" pitchFamily="49" charset="-122"/>
              </a:rPr>
              <a:t>// </a:t>
            </a:r>
            <a:r>
              <a:rPr lang="zh-CN" altLang="en-US" sz="3200">
                <a:solidFill>
                  <a:srgbClr val="A50021"/>
                </a:solidFill>
                <a:ea typeface="楷体_GB2312" pitchFamily="49" charset="-122"/>
              </a:rPr>
              <a:t>指向找到的结点的</a:t>
            </a:r>
            <a:r>
              <a:rPr lang="zh-CN" altLang="en-US" sz="3200" b="1">
                <a:solidFill>
                  <a:srgbClr val="FF00FF"/>
                </a:solidFill>
                <a:ea typeface="楷体_GB2312" pitchFamily="49" charset="-122"/>
              </a:rPr>
              <a:t>指针</a:t>
            </a:r>
            <a:endParaRPr lang="zh-CN" altLang="en-US" sz="4000">
              <a:solidFill>
                <a:srgbClr val="A50021"/>
              </a:solidFill>
              <a:ea typeface="楷体_GB2312" pitchFamily="49" charset="-122"/>
            </a:endParaRPr>
          </a:p>
          <a:p>
            <a:pPr>
              <a:lnSpc>
                <a:spcPct val="125000"/>
              </a:lnSpc>
            </a:pPr>
            <a:r>
              <a:rPr lang="zh-CN" altLang="en-US" sz="4000">
                <a:solidFill>
                  <a:srgbClr val="A50021"/>
                </a:solidFill>
                <a:ea typeface="楷体_GB2312" pitchFamily="49" charset="-122"/>
              </a:rPr>
              <a:t>  </a:t>
            </a:r>
            <a:r>
              <a:rPr lang="en-US" altLang="zh-CN" sz="4000" b="1">
                <a:solidFill>
                  <a:srgbClr val="A50021"/>
                </a:solidFill>
                <a:ea typeface="楷体_GB2312" pitchFamily="49" charset="-122"/>
              </a:rPr>
              <a:t>int</a:t>
            </a:r>
            <a:r>
              <a:rPr lang="en-US" altLang="zh-CN" sz="4000">
                <a:solidFill>
                  <a:srgbClr val="A50021"/>
                </a:solidFill>
                <a:ea typeface="楷体_GB2312" pitchFamily="49" charset="-122"/>
              </a:rPr>
              <a:t>  i;       </a:t>
            </a:r>
            <a:r>
              <a:rPr lang="en-US" altLang="zh-CN" sz="3200">
                <a:solidFill>
                  <a:srgbClr val="A50021"/>
                </a:solidFill>
                <a:ea typeface="楷体_GB2312" pitchFamily="49" charset="-122"/>
              </a:rPr>
              <a:t>// 1..m</a:t>
            </a:r>
            <a:r>
              <a:rPr lang="zh-CN" altLang="en-US" sz="3200">
                <a:solidFill>
                  <a:srgbClr val="A50021"/>
                </a:solidFill>
                <a:ea typeface="楷体_GB2312" pitchFamily="49" charset="-122"/>
              </a:rPr>
              <a:t>，在结点中的关键字</a:t>
            </a:r>
            <a:r>
              <a:rPr lang="zh-CN" altLang="en-US" sz="3200" b="1">
                <a:solidFill>
                  <a:srgbClr val="FF00FF"/>
                </a:solidFill>
                <a:ea typeface="楷体_GB2312" pitchFamily="49" charset="-122"/>
              </a:rPr>
              <a:t>序号</a:t>
            </a:r>
            <a:endParaRPr lang="zh-CN" altLang="en-US" sz="4000">
              <a:solidFill>
                <a:srgbClr val="A50021"/>
              </a:solidFill>
              <a:ea typeface="楷体_GB2312" pitchFamily="49" charset="-122"/>
            </a:endParaRPr>
          </a:p>
          <a:p>
            <a:pPr>
              <a:lnSpc>
                <a:spcPct val="125000"/>
              </a:lnSpc>
            </a:pPr>
            <a:r>
              <a:rPr lang="zh-CN" altLang="en-US" sz="4000">
                <a:solidFill>
                  <a:srgbClr val="A50021"/>
                </a:solidFill>
                <a:ea typeface="楷体_GB2312" pitchFamily="49" charset="-122"/>
              </a:rPr>
              <a:t>  </a:t>
            </a:r>
            <a:r>
              <a:rPr lang="en-US" altLang="zh-CN" sz="4000" b="1">
                <a:solidFill>
                  <a:srgbClr val="A50021"/>
                </a:solidFill>
                <a:ea typeface="楷体_GB2312" pitchFamily="49" charset="-122"/>
              </a:rPr>
              <a:t>int</a:t>
            </a:r>
            <a:r>
              <a:rPr lang="en-US" altLang="zh-CN" sz="4000">
                <a:solidFill>
                  <a:srgbClr val="A50021"/>
                </a:solidFill>
                <a:ea typeface="楷体_GB2312" pitchFamily="49" charset="-122"/>
              </a:rPr>
              <a:t>  tag;   </a:t>
            </a:r>
            <a:r>
              <a:rPr lang="en-US" altLang="zh-CN" sz="3200">
                <a:solidFill>
                  <a:srgbClr val="A50021"/>
                </a:solidFill>
                <a:ea typeface="楷体_GB2312" pitchFamily="49" charset="-122"/>
              </a:rPr>
              <a:t>// </a:t>
            </a:r>
            <a:r>
              <a:rPr lang="zh-CN" altLang="en-US" sz="3200" b="1">
                <a:solidFill>
                  <a:srgbClr val="FF00FF"/>
                </a:solidFill>
                <a:ea typeface="楷体_GB2312" pitchFamily="49" charset="-122"/>
              </a:rPr>
              <a:t>标志</a:t>
            </a:r>
            <a:r>
              <a:rPr lang="zh-CN" altLang="en-US" sz="3200">
                <a:solidFill>
                  <a:srgbClr val="A50021"/>
                </a:solidFill>
                <a:ea typeface="楷体_GB2312" pitchFamily="49" charset="-122"/>
              </a:rPr>
              <a:t>查找成功</a:t>
            </a:r>
            <a:r>
              <a:rPr lang="en-US" altLang="zh-CN" sz="3200">
                <a:solidFill>
                  <a:srgbClr val="A50021"/>
                </a:solidFill>
                <a:ea typeface="楷体_GB2312" pitchFamily="49" charset="-122"/>
              </a:rPr>
              <a:t>(=1)</a:t>
            </a:r>
            <a:r>
              <a:rPr lang="zh-CN" altLang="en-US" sz="3200">
                <a:solidFill>
                  <a:srgbClr val="A50021"/>
                </a:solidFill>
                <a:ea typeface="楷体_GB2312" pitchFamily="49" charset="-122"/>
              </a:rPr>
              <a:t>或失败</a:t>
            </a:r>
            <a:r>
              <a:rPr lang="en-US" altLang="zh-CN" sz="3200">
                <a:solidFill>
                  <a:srgbClr val="A50021"/>
                </a:solidFill>
                <a:ea typeface="楷体_GB2312" pitchFamily="49" charset="-122"/>
              </a:rPr>
              <a:t>(=0)</a:t>
            </a:r>
            <a:endParaRPr lang="en-US" altLang="zh-CN" sz="4000">
              <a:solidFill>
                <a:srgbClr val="A50021"/>
              </a:solidFill>
              <a:ea typeface="楷体_GB2312" pitchFamily="49" charset="-122"/>
            </a:endParaRPr>
          </a:p>
          <a:p>
            <a:pPr>
              <a:lnSpc>
                <a:spcPct val="125000"/>
              </a:lnSpc>
            </a:pPr>
            <a:r>
              <a:rPr lang="en-US" altLang="zh-CN" sz="4000" b="1">
                <a:solidFill>
                  <a:srgbClr val="A50021"/>
                </a:solidFill>
                <a:ea typeface="楷体_GB2312" pitchFamily="49" charset="-122"/>
              </a:rPr>
              <a:t>}</a:t>
            </a:r>
            <a:r>
              <a:rPr lang="en-US" altLang="zh-CN" sz="4000">
                <a:solidFill>
                  <a:srgbClr val="A50021"/>
                </a:solidFill>
                <a:ea typeface="楷体_GB2312" pitchFamily="49" charset="-122"/>
              </a:rPr>
              <a:t> Result;             </a:t>
            </a:r>
            <a:r>
              <a:rPr lang="en-US" altLang="zh-CN" sz="3200">
                <a:solidFill>
                  <a:srgbClr val="A50021"/>
                </a:solidFill>
                <a:ea typeface="楷体_GB2312" pitchFamily="49" charset="-122"/>
              </a:rPr>
              <a:t>// </a:t>
            </a:r>
            <a:r>
              <a:rPr lang="zh-CN" altLang="en-US" sz="3200">
                <a:solidFill>
                  <a:srgbClr val="A50021"/>
                </a:solidFill>
                <a:ea typeface="楷体_GB2312" pitchFamily="49" charset="-122"/>
              </a:rPr>
              <a:t>在</a:t>
            </a:r>
            <a:r>
              <a:rPr lang="en-US" altLang="zh-CN" sz="3200">
                <a:solidFill>
                  <a:srgbClr val="A50021"/>
                </a:solidFill>
                <a:ea typeface="楷体_GB2312" pitchFamily="49" charset="-122"/>
              </a:rPr>
              <a:t>B</a:t>
            </a:r>
            <a:r>
              <a:rPr lang="zh-CN" altLang="en-US" sz="3200">
                <a:solidFill>
                  <a:srgbClr val="A50021"/>
                </a:solidFill>
                <a:ea typeface="楷体_GB2312" pitchFamily="49" charset="-122"/>
              </a:rPr>
              <a:t>树的查找结果类型</a:t>
            </a:r>
            <a:endParaRPr lang="zh-CN" altLang="en-US" sz="4000"/>
          </a:p>
        </p:txBody>
      </p:sp>
      <p:sp>
        <p:nvSpPr>
          <p:cNvPr id="100355" name="Text Box 3"/>
          <p:cNvSpPr txBox="1">
            <a:spLocks noChangeArrowheads="1"/>
          </p:cNvSpPr>
          <p:nvPr/>
        </p:nvSpPr>
        <p:spPr bwMode="auto">
          <a:xfrm>
            <a:off x="533400" y="957263"/>
            <a:ext cx="831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990099"/>
                </a:solidFill>
                <a:ea typeface="楷体_GB2312" pitchFamily="49" charset="-122"/>
              </a:rPr>
              <a:t>假设返回的是如下所述结构的记录：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wipe(left)">
                                      <p:cBhvr>
                                        <p:cTn id="7" dur="500"/>
                                        <p:tgtEl>
                                          <p:spTgt spid="100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100354"/>
                                        </p:tgtEl>
                                        <p:attrNameLst>
                                          <p:attrName>style.visibility</p:attrName>
                                        </p:attrNameLst>
                                      </p:cBhvr>
                                      <p:to>
                                        <p:strVal val="visible"/>
                                      </p:to>
                                    </p:set>
                                    <p:animEffect transition="in" filter="strips(upLeft)">
                                      <p:cBhvr>
                                        <p:cTn id="12" dur="500"/>
                                        <p:tgtEl>
                                          <p:spTgt spid="100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P spid="100355"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304800" y="152400"/>
            <a:ext cx="8670925" cy="627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b="1">
                <a:solidFill>
                  <a:srgbClr val="A50021"/>
                </a:solidFill>
                <a:ea typeface="楷体_GB2312" pitchFamily="49" charset="-122"/>
              </a:rPr>
              <a:t>Result</a:t>
            </a:r>
            <a:r>
              <a:rPr lang="en-US" altLang="zh-CN" sz="3600">
                <a:solidFill>
                  <a:srgbClr val="A50021"/>
                </a:solidFill>
                <a:ea typeface="楷体_GB2312" pitchFamily="49" charset="-122"/>
              </a:rPr>
              <a:t> SearchBTree(BTree T, KeyType K) </a:t>
            </a:r>
            <a:r>
              <a:rPr lang="en-US" altLang="zh-CN" sz="3600" b="1">
                <a:solidFill>
                  <a:srgbClr val="A50021"/>
                </a:solidFill>
                <a:ea typeface="楷体_GB2312" pitchFamily="49" charset="-122"/>
              </a:rPr>
              <a:t>{</a:t>
            </a:r>
          </a:p>
          <a:p>
            <a:pPr>
              <a:lnSpc>
                <a:spcPct val="125000"/>
              </a:lnSpc>
            </a:pPr>
            <a:r>
              <a:rPr lang="en-US" altLang="zh-CN" sz="3600" b="1">
                <a:solidFill>
                  <a:srgbClr val="A50021"/>
                </a:solidFill>
                <a:ea typeface="楷体_GB2312" pitchFamily="49" charset="-122"/>
              </a:rPr>
              <a:t>  </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在</a:t>
            </a:r>
            <a:r>
              <a:rPr lang="en-US" altLang="zh-CN" sz="3600">
                <a:solidFill>
                  <a:srgbClr val="A50021"/>
                </a:solidFill>
                <a:ea typeface="楷体_GB2312" pitchFamily="49" charset="-122"/>
              </a:rPr>
              <a:t>m </a:t>
            </a:r>
            <a:r>
              <a:rPr lang="zh-CN" altLang="en-US" sz="3600">
                <a:solidFill>
                  <a:srgbClr val="A50021"/>
                </a:solidFill>
                <a:ea typeface="楷体_GB2312" pitchFamily="49" charset="-122"/>
              </a:rPr>
              <a:t>阶的</a:t>
            </a:r>
            <a:r>
              <a:rPr lang="en-US" altLang="zh-CN" sz="3600">
                <a:solidFill>
                  <a:srgbClr val="A50021"/>
                </a:solidFill>
                <a:ea typeface="楷体_GB2312" pitchFamily="49" charset="-122"/>
              </a:rPr>
              <a:t>B-</a:t>
            </a:r>
            <a:r>
              <a:rPr lang="zh-CN" altLang="en-US" sz="3600">
                <a:solidFill>
                  <a:srgbClr val="A50021"/>
                </a:solidFill>
                <a:ea typeface="楷体_GB2312" pitchFamily="49" charset="-122"/>
              </a:rPr>
              <a:t>树 </a:t>
            </a:r>
            <a:r>
              <a:rPr lang="en-US" altLang="zh-CN" sz="3600">
                <a:solidFill>
                  <a:srgbClr val="A50021"/>
                </a:solidFill>
                <a:ea typeface="楷体_GB2312" pitchFamily="49" charset="-122"/>
              </a:rPr>
              <a:t>T </a:t>
            </a:r>
            <a:r>
              <a:rPr lang="zh-CN" altLang="en-US" sz="3600">
                <a:solidFill>
                  <a:srgbClr val="A50021"/>
                </a:solidFill>
                <a:ea typeface="楷体_GB2312" pitchFamily="49" charset="-122"/>
              </a:rPr>
              <a:t>中查找关键字 </a:t>
            </a:r>
            <a:r>
              <a:rPr lang="en-US" altLang="zh-CN" sz="3600">
                <a:solidFill>
                  <a:srgbClr val="A50021"/>
                </a:solidFill>
                <a:ea typeface="楷体_GB2312" pitchFamily="49" charset="-122"/>
              </a:rPr>
              <a:t>K, </a:t>
            </a:r>
            <a:r>
              <a:rPr lang="zh-CN" altLang="en-US" sz="3600">
                <a:solidFill>
                  <a:srgbClr val="A50021"/>
                </a:solidFill>
                <a:ea typeface="楷体_GB2312" pitchFamily="49" charset="-122"/>
              </a:rPr>
              <a:t>返回</a:t>
            </a:r>
          </a:p>
          <a:p>
            <a:pPr>
              <a:lnSpc>
                <a:spcPct val="125000"/>
              </a:lnSpc>
            </a:pPr>
            <a:r>
              <a:rPr lang="zh-CN" altLang="en-US" sz="3600">
                <a:solidFill>
                  <a:srgbClr val="A50021"/>
                </a:solidFill>
                <a:ea typeface="楷体_GB2312" pitchFamily="49" charset="-122"/>
              </a:rPr>
              <a:t>  </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查找结果 </a:t>
            </a:r>
            <a:r>
              <a:rPr lang="en-US" altLang="zh-CN" sz="3600">
                <a:solidFill>
                  <a:srgbClr val="FF00FF"/>
                </a:solidFill>
                <a:ea typeface="楷体_GB2312" pitchFamily="49" charset="-122"/>
              </a:rPr>
              <a:t>(pt, i, tag)</a:t>
            </a:r>
            <a:r>
              <a:rPr lang="zh-CN" altLang="en-US" sz="3600">
                <a:solidFill>
                  <a:srgbClr val="A50021"/>
                </a:solidFill>
                <a:ea typeface="楷体_GB2312" pitchFamily="49" charset="-122"/>
              </a:rPr>
              <a:t>。若查找成功，则</a:t>
            </a:r>
          </a:p>
          <a:p>
            <a:pPr>
              <a:lnSpc>
                <a:spcPct val="125000"/>
              </a:lnSpc>
            </a:pPr>
            <a:r>
              <a:rPr lang="zh-CN" altLang="en-US" sz="3600">
                <a:solidFill>
                  <a:srgbClr val="A50021"/>
                </a:solidFill>
                <a:ea typeface="楷体_GB2312" pitchFamily="49" charset="-122"/>
              </a:rPr>
              <a:t>  </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特征值 </a:t>
            </a:r>
            <a:r>
              <a:rPr lang="en-US" altLang="zh-CN" sz="3600">
                <a:solidFill>
                  <a:srgbClr val="A50021"/>
                </a:solidFill>
                <a:ea typeface="楷体_GB2312" pitchFamily="49" charset="-122"/>
              </a:rPr>
              <a:t>tag=1, </a:t>
            </a:r>
            <a:r>
              <a:rPr lang="zh-CN" altLang="en-US" sz="3600">
                <a:solidFill>
                  <a:srgbClr val="A50021"/>
                </a:solidFill>
                <a:ea typeface="楷体_GB2312" pitchFamily="49" charset="-122"/>
              </a:rPr>
              <a:t>指针 </a:t>
            </a:r>
            <a:r>
              <a:rPr lang="en-US" altLang="zh-CN" sz="3600">
                <a:solidFill>
                  <a:srgbClr val="A50021"/>
                </a:solidFill>
                <a:ea typeface="楷体_GB2312" pitchFamily="49" charset="-122"/>
              </a:rPr>
              <a:t>pt </a:t>
            </a:r>
            <a:r>
              <a:rPr lang="zh-CN" altLang="en-US" sz="3600">
                <a:solidFill>
                  <a:srgbClr val="A50021"/>
                </a:solidFill>
                <a:ea typeface="楷体_GB2312" pitchFamily="49" charset="-122"/>
              </a:rPr>
              <a:t>所指结点中第 </a:t>
            </a:r>
            <a:r>
              <a:rPr lang="en-US" altLang="zh-CN" sz="3600">
                <a:solidFill>
                  <a:srgbClr val="A50021"/>
                </a:solidFill>
                <a:ea typeface="楷体_GB2312" pitchFamily="49" charset="-122"/>
              </a:rPr>
              <a:t>i </a:t>
            </a:r>
            <a:r>
              <a:rPr lang="zh-CN" altLang="en-US" sz="3600">
                <a:solidFill>
                  <a:srgbClr val="A50021"/>
                </a:solidFill>
                <a:ea typeface="楷体_GB2312" pitchFamily="49" charset="-122"/>
              </a:rPr>
              <a:t>个</a:t>
            </a:r>
          </a:p>
          <a:p>
            <a:pPr>
              <a:lnSpc>
                <a:spcPct val="125000"/>
              </a:lnSpc>
            </a:pPr>
            <a:r>
              <a:rPr lang="zh-CN" altLang="en-US" sz="3600">
                <a:solidFill>
                  <a:srgbClr val="A50021"/>
                </a:solidFill>
                <a:ea typeface="楷体_GB2312" pitchFamily="49" charset="-122"/>
              </a:rPr>
              <a:t>  </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关键字等于 </a:t>
            </a:r>
            <a:r>
              <a:rPr lang="en-US" altLang="zh-CN" sz="3600">
                <a:solidFill>
                  <a:srgbClr val="A50021"/>
                </a:solidFill>
                <a:ea typeface="楷体_GB2312" pitchFamily="49" charset="-122"/>
              </a:rPr>
              <a:t>K</a:t>
            </a:r>
            <a:r>
              <a:rPr lang="zh-CN" altLang="en-US" sz="3600">
                <a:solidFill>
                  <a:srgbClr val="A50021"/>
                </a:solidFill>
                <a:ea typeface="楷体_GB2312" pitchFamily="49" charset="-122"/>
              </a:rPr>
              <a:t>； 否则特征值 </a:t>
            </a:r>
            <a:r>
              <a:rPr lang="en-US" altLang="zh-CN" sz="3600">
                <a:solidFill>
                  <a:srgbClr val="A50021"/>
                </a:solidFill>
                <a:ea typeface="楷体_GB2312" pitchFamily="49" charset="-122"/>
              </a:rPr>
              <a:t>tag=0, </a:t>
            </a:r>
            <a:r>
              <a:rPr lang="zh-CN" altLang="en-US" sz="3600">
                <a:solidFill>
                  <a:srgbClr val="A50021"/>
                </a:solidFill>
                <a:ea typeface="楷体_GB2312" pitchFamily="49" charset="-122"/>
              </a:rPr>
              <a:t>等于</a:t>
            </a:r>
          </a:p>
          <a:p>
            <a:pPr>
              <a:lnSpc>
                <a:spcPct val="125000"/>
              </a:lnSpc>
            </a:pPr>
            <a:r>
              <a:rPr lang="zh-CN" altLang="en-US" sz="3600">
                <a:solidFill>
                  <a:srgbClr val="A50021"/>
                </a:solidFill>
                <a:ea typeface="楷体_GB2312" pitchFamily="49" charset="-122"/>
              </a:rPr>
              <a:t>  </a:t>
            </a:r>
            <a:r>
              <a:rPr lang="en-US" altLang="zh-CN" sz="3600">
                <a:solidFill>
                  <a:srgbClr val="A50021"/>
                </a:solidFill>
                <a:ea typeface="楷体_GB2312" pitchFamily="49" charset="-122"/>
              </a:rPr>
              <a:t>//  K </a:t>
            </a:r>
            <a:r>
              <a:rPr lang="zh-CN" altLang="en-US" sz="3600">
                <a:solidFill>
                  <a:srgbClr val="A50021"/>
                </a:solidFill>
                <a:ea typeface="楷体_GB2312" pitchFamily="49" charset="-122"/>
              </a:rPr>
              <a:t>的关键字应插入在指针 </a:t>
            </a:r>
            <a:r>
              <a:rPr lang="en-US" altLang="zh-CN" sz="3600">
                <a:solidFill>
                  <a:srgbClr val="A50021"/>
                </a:solidFill>
                <a:ea typeface="楷体_GB2312" pitchFamily="49" charset="-122"/>
              </a:rPr>
              <a:t>pt </a:t>
            </a:r>
            <a:r>
              <a:rPr lang="zh-CN" altLang="en-US" sz="3600">
                <a:solidFill>
                  <a:srgbClr val="A50021"/>
                </a:solidFill>
                <a:ea typeface="楷体_GB2312" pitchFamily="49" charset="-122"/>
              </a:rPr>
              <a:t>所指结点</a:t>
            </a:r>
          </a:p>
          <a:p>
            <a:pPr>
              <a:lnSpc>
                <a:spcPct val="125000"/>
              </a:lnSpc>
            </a:pPr>
            <a:r>
              <a:rPr lang="zh-CN" altLang="en-US" sz="3600">
                <a:solidFill>
                  <a:srgbClr val="A50021"/>
                </a:solidFill>
                <a:ea typeface="楷体_GB2312" pitchFamily="49" charset="-122"/>
              </a:rPr>
              <a:t>  </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中第 </a:t>
            </a:r>
            <a:r>
              <a:rPr lang="en-US" altLang="zh-CN" sz="3600">
                <a:solidFill>
                  <a:srgbClr val="A50021"/>
                </a:solidFill>
                <a:ea typeface="楷体_GB2312" pitchFamily="49" charset="-122"/>
              </a:rPr>
              <a:t>i </a:t>
            </a:r>
            <a:r>
              <a:rPr lang="zh-CN" altLang="en-US" sz="3600">
                <a:solidFill>
                  <a:srgbClr val="A50021"/>
                </a:solidFill>
                <a:ea typeface="楷体_GB2312" pitchFamily="49" charset="-122"/>
              </a:rPr>
              <a:t>个关键字和第 </a:t>
            </a:r>
            <a:r>
              <a:rPr lang="en-US" altLang="zh-CN" sz="3600">
                <a:solidFill>
                  <a:srgbClr val="A50021"/>
                </a:solidFill>
                <a:ea typeface="楷体_GB2312" pitchFamily="49" charset="-122"/>
              </a:rPr>
              <a:t>i+1</a:t>
            </a:r>
            <a:r>
              <a:rPr lang="zh-CN" altLang="en-US" sz="3600">
                <a:solidFill>
                  <a:srgbClr val="A50021"/>
                </a:solidFill>
                <a:ea typeface="楷体_GB2312" pitchFamily="49" charset="-122"/>
              </a:rPr>
              <a:t>个关键字之间</a:t>
            </a:r>
          </a:p>
          <a:p>
            <a:pPr>
              <a:lnSpc>
                <a:spcPct val="125000"/>
              </a:lnSpc>
            </a:pPr>
            <a:endParaRPr lang="zh-CN" altLang="en-US" sz="3600" b="1">
              <a:solidFill>
                <a:srgbClr val="A50021"/>
              </a:solidFill>
              <a:ea typeface="楷体_GB2312" pitchFamily="49" charset="-122"/>
            </a:endParaRPr>
          </a:p>
          <a:p>
            <a:pPr>
              <a:lnSpc>
                <a:spcPct val="125000"/>
              </a:lnSpc>
            </a:pP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 // SearchBTree</a:t>
            </a:r>
            <a:endParaRPr lang="en-US" altLang="zh-CN" sz="3600">
              <a:solidFill>
                <a:srgbClr val="A50021"/>
              </a:solidFill>
            </a:endParaRPr>
          </a:p>
        </p:txBody>
      </p:sp>
      <p:sp>
        <p:nvSpPr>
          <p:cNvPr id="101380" name="Text Box 4">
            <a:hlinkClick r:id="" action="ppaction://hlinkshowjump?jump=nextslide"/>
          </p:cNvPr>
          <p:cNvSpPr txBox="1">
            <a:spLocks noChangeArrowheads="1"/>
          </p:cNvSpPr>
          <p:nvPr/>
        </p:nvSpPr>
        <p:spPr bwMode="auto">
          <a:xfrm>
            <a:off x="1050925" y="4949825"/>
            <a:ext cx="145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rPr>
              <a:t>…  …</a:t>
            </a:r>
            <a:endParaRPr lang="en-US" altLang="zh-CN"/>
          </a:p>
        </p:txBody>
      </p:sp>
      <p:sp>
        <p:nvSpPr>
          <p:cNvPr id="101381" name="AutoShape 5">
            <a:hlinkClick r:id="rId2" action="ppaction://hlinksldjump" highlightClick="1"/>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strips(upLeft)">
                                      <p:cBhvr>
                                        <p:cTn id="7" dur="500"/>
                                        <p:tgtEl>
                                          <p:spTgt spid="101378"/>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1380"/>
                                        </p:tgtEl>
                                        <p:attrNameLst>
                                          <p:attrName>style.visibility</p:attrName>
                                        </p:attrNameLst>
                                      </p:cBhvr>
                                      <p:to>
                                        <p:strVal val="visible"/>
                                      </p:to>
                                    </p:set>
                                    <p:animEffect transition="in" filter="slide(fromRight)">
                                      <p:cBhvr>
                                        <p:cTn id="11" dur="500"/>
                                        <p:tgtEl>
                                          <p:spTgt spid="101380"/>
                                        </p:tgtEl>
                                      </p:cBhvr>
                                    </p:animEffect>
                                  </p:childTnLst>
                                </p:cTn>
                              </p:par>
                            </p:childTnLst>
                          </p:cTn>
                        </p:par>
                        <p:par>
                          <p:cTn id="12" fill="hold" nodeType="afterGroup">
                            <p:stCondLst>
                              <p:cond delay="1000"/>
                            </p:stCondLst>
                            <p:childTnLst>
                              <p:par>
                                <p:cTn id="13" presetID="2" presetClass="entr" presetSubtype="6" fill="hold" grpId="0" nodeType="afterEffect">
                                  <p:stCondLst>
                                    <p:cond delay="0"/>
                                  </p:stCondLst>
                                  <p:childTnLst>
                                    <p:set>
                                      <p:cBhvr>
                                        <p:cTn id="14" dur="1" fill="hold">
                                          <p:stCondLst>
                                            <p:cond delay="0"/>
                                          </p:stCondLst>
                                        </p:cTn>
                                        <p:tgtEl>
                                          <p:spTgt spid="101381"/>
                                        </p:tgtEl>
                                        <p:attrNameLst>
                                          <p:attrName>style.visibility</p:attrName>
                                        </p:attrNameLst>
                                      </p:cBhvr>
                                      <p:to>
                                        <p:strVal val="visible"/>
                                      </p:to>
                                    </p:set>
                                    <p:anim calcmode="lin" valueType="num">
                                      <p:cBhvr additive="base">
                                        <p:cTn id="15" dur="500" fill="hold"/>
                                        <p:tgtEl>
                                          <p:spTgt spid="101381"/>
                                        </p:tgtEl>
                                        <p:attrNameLst>
                                          <p:attrName>ppt_x</p:attrName>
                                        </p:attrNameLst>
                                      </p:cBhvr>
                                      <p:tavLst>
                                        <p:tav tm="0">
                                          <p:val>
                                            <p:strVal val="1+#ppt_w/2"/>
                                          </p:val>
                                        </p:tav>
                                        <p:tav tm="100000">
                                          <p:val>
                                            <p:strVal val="#ppt_x"/>
                                          </p:val>
                                        </p:tav>
                                      </p:tavLst>
                                    </p:anim>
                                    <p:anim calcmode="lin" valueType="num">
                                      <p:cBhvr additive="base">
                                        <p:cTn id="16" dur="500" fill="hold"/>
                                        <p:tgtEl>
                                          <p:spTgt spid="101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utoUpdateAnimBg="0"/>
      <p:bldP spid="101380" grpId="0" autoUpdateAnimBg="0"/>
      <p:bldP spid="101381"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1026"/>
          <p:cNvSpPr>
            <a:spLocks noChangeArrowheads="1"/>
          </p:cNvSpPr>
          <p:nvPr/>
        </p:nvSpPr>
        <p:spPr bwMode="auto">
          <a:xfrm>
            <a:off x="228600" y="228600"/>
            <a:ext cx="8728075" cy="627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a:ea typeface="楷体_GB2312" pitchFamily="49" charset="-122"/>
              </a:rPr>
              <a:t> p=T;  q=</a:t>
            </a:r>
            <a:r>
              <a:rPr lang="en-US" altLang="zh-CN" sz="3600" b="1">
                <a:ea typeface="楷体_GB2312" pitchFamily="49" charset="-122"/>
              </a:rPr>
              <a:t>NULL</a:t>
            </a:r>
            <a:r>
              <a:rPr lang="en-US" altLang="zh-CN" sz="3600">
                <a:ea typeface="楷体_GB2312" pitchFamily="49" charset="-122"/>
              </a:rPr>
              <a:t>;  found=</a:t>
            </a:r>
            <a:r>
              <a:rPr lang="en-US" altLang="zh-CN" sz="3600" b="1">
                <a:ea typeface="楷体_GB2312" pitchFamily="49" charset="-122"/>
              </a:rPr>
              <a:t>FALSE</a:t>
            </a:r>
            <a:r>
              <a:rPr lang="en-US" altLang="zh-CN" sz="3600">
                <a:ea typeface="楷体_GB2312" pitchFamily="49" charset="-122"/>
              </a:rPr>
              <a:t>;  i=0; </a:t>
            </a:r>
          </a:p>
          <a:p>
            <a:pPr>
              <a:lnSpc>
                <a:spcPct val="125000"/>
              </a:lnSpc>
            </a:pPr>
            <a:r>
              <a:rPr lang="en-US" altLang="zh-CN" sz="3600">
                <a:ea typeface="楷体_GB2312" pitchFamily="49" charset="-122"/>
              </a:rPr>
              <a:t> </a:t>
            </a:r>
            <a:r>
              <a:rPr lang="en-US" altLang="zh-CN" sz="3600" b="1">
                <a:solidFill>
                  <a:srgbClr val="0000FF"/>
                </a:solidFill>
                <a:ea typeface="楷体_GB2312" pitchFamily="49" charset="-122"/>
              </a:rPr>
              <a:t>while</a:t>
            </a:r>
            <a:r>
              <a:rPr lang="en-US" altLang="zh-CN" sz="3600">
                <a:solidFill>
                  <a:srgbClr val="0000FF"/>
                </a:solidFill>
                <a:ea typeface="楷体_GB2312" pitchFamily="49" charset="-122"/>
              </a:rPr>
              <a:t> (p </a:t>
            </a:r>
            <a:r>
              <a:rPr lang="en-US" altLang="zh-CN" sz="3600" b="1">
                <a:solidFill>
                  <a:srgbClr val="0000FF"/>
                </a:solidFill>
                <a:ea typeface="楷体_GB2312" pitchFamily="49" charset="-122"/>
              </a:rPr>
              <a:t>&amp;&amp; !</a:t>
            </a:r>
            <a:r>
              <a:rPr lang="en-US" altLang="zh-CN" sz="3600">
                <a:solidFill>
                  <a:srgbClr val="0000FF"/>
                </a:solidFill>
                <a:ea typeface="楷体_GB2312" pitchFamily="49" charset="-122"/>
              </a:rPr>
              <a:t>found) </a:t>
            </a:r>
            <a:r>
              <a:rPr lang="en-US" altLang="zh-CN" sz="3600" b="1">
                <a:ea typeface="楷体_GB2312" pitchFamily="49" charset="-122"/>
              </a:rPr>
              <a:t>{</a:t>
            </a:r>
            <a:endParaRPr lang="en-US" altLang="zh-CN" sz="3600">
              <a:ea typeface="楷体_GB2312" pitchFamily="49" charset="-122"/>
            </a:endParaRPr>
          </a:p>
          <a:p>
            <a:pPr>
              <a:lnSpc>
                <a:spcPct val="125000"/>
              </a:lnSpc>
            </a:pPr>
            <a:r>
              <a:rPr lang="en-US" altLang="zh-CN" sz="3600">
                <a:ea typeface="楷体_GB2312" pitchFamily="49" charset="-122"/>
              </a:rPr>
              <a:t>    n=p-&gt;keynum;  </a:t>
            </a:r>
            <a:r>
              <a:rPr lang="en-US" altLang="zh-CN" sz="3600">
                <a:solidFill>
                  <a:srgbClr val="008080"/>
                </a:solidFill>
                <a:ea typeface="楷体_GB2312" pitchFamily="49" charset="-122"/>
              </a:rPr>
              <a:t> </a:t>
            </a:r>
            <a:r>
              <a:rPr lang="en-US" altLang="zh-CN" sz="3600" b="1">
                <a:solidFill>
                  <a:srgbClr val="008080"/>
                </a:solidFill>
                <a:ea typeface="楷体_GB2312" pitchFamily="49" charset="-122"/>
              </a:rPr>
              <a:t>i=Search(p, K);</a:t>
            </a:r>
            <a:r>
              <a:rPr lang="en-US" altLang="zh-CN" sz="3600" b="1">
                <a:ea typeface="楷体_GB2312" pitchFamily="49" charset="-122"/>
              </a:rPr>
              <a:t>  </a:t>
            </a:r>
          </a:p>
          <a:p>
            <a:pPr>
              <a:lnSpc>
                <a:spcPct val="125000"/>
              </a:lnSpc>
            </a:pPr>
            <a:r>
              <a:rPr lang="en-US" altLang="zh-CN" sz="3600">
                <a:ea typeface="楷体_GB2312" pitchFamily="49" charset="-122"/>
              </a:rPr>
              <a:t>    </a:t>
            </a:r>
            <a:r>
              <a:rPr lang="en-US" altLang="zh-CN">
                <a:ea typeface="楷体_GB2312" pitchFamily="49" charset="-122"/>
              </a:rPr>
              <a:t>// </a:t>
            </a:r>
            <a:r>
              <a:rPr lang="zh-CN" altLang="en-US">
                <a:ea typeface="楷体_GB2312" pitchFamily="49" charset="-122"/>
              </a:rPr>
              <a:t>在</a:t>
            </a:r>
            <a:r>
              <a:rPr lang="en-US" altLang="zh-CN">
                <a:ea typeface="楷体_GB2312" pitchFamily="49" charset="-122"/>
              </a:rPr>
              <a:t>p-&gt;key[1..keynum]</a:t>
            </a:r>
            <a:r>
              <a:rPr lang="zh-CN" altLang="en-US">
                <a:ea typeface="楷体_GB2312" pitchFamily="49" charset="-122"/>
              </a:rPr>
              <a:t>中查找 </a:t>
            </a:r>
            <a:r>
              <a:rPr lang="en-US" altLang="zh-CN">
                <a:ea typeface="楷体_GB2312" pitchFamily="49" charset="-122"/>
              </a:rPr>
              <a:t>i </a:t>
            </a:r>
            <a:r>
              <a:rPr lang="zh-CN" altLang="en-US">
                <a:ea typeface="楷体_GB2312" pitchFamily="49" charset="-122"/>
              </a:rPr>
              <a:t>，  </a:t>
            </a:r>
            <a:r>
              <a:rPr lang="en-US" altLang="zh-CN" b="1">
                <a:solidFill>
                  <a:srgbClr val="FF00FF"/>
                </a:solidFill>
                <a:ea typeface="楷体_GB2312" pitchFamily="49" charset="-122"/>
              </a:rPr>
              <a:t>p-&gt;key[i]&lt;=K&lt;p-&gt;key[i+1]</a:t>
            </a:r>
            <a:endParaRPr lang="en-US" altLang="zh-CN">
              <a:ea typeface="楷体_GB2312" pitchFamily="49" charset="-122"/>
            </a:endParaRPr>
          </a:p>
          <a:p>
            <a:pPr>
              <a:lnSpc>
                <a:spcPct val="125000"/>
              </a:lnSpc>
            </a:pPr>
            <a:r>
              <a:rPr lang="en-US" altLang="zh-CN" sz="3600">
                <a:ea typeface="楷体_GB2312" pitchFamily="49" charset="-122"/>
              </a:rPr>
              <a:t>    </a:t>
            </a:r>
            <a:r>
              <a:rPr lang="en-US" altLang="zh-CN" sz="3600" b="1">
                <a:solidFill>
                  <a:srgbClr val="FF0000"/>
                </a:solidFill>
                <a:ea typeface="楷体_GB2312" pitchFamily="49" charset="-122"/>
              </a:rPr>
              <a:t>if</a:t>
            </a:r>
            <a:r>
              <a:rPr lang="en-US" altLang="zh-CN" sz="3600">
                <a:solidFill>
                  <a:srgbClr val="FF0000"/>
                </a:solidFill>
                <a:ea typeface="楷体_GB2312" pitchFamily="49" charset="-122"/>
              </a:rPr>
              <a:t> (i&gt;0 </a:t>
            </a:r>
            <a:r>
              <a:rPr lang="en-US" altLang="zh-CN" sz="3600" b="1">
                <a:solidFill>
                  <a:srgbClr val="FF0000"/>
                </a:solidFill>
                <a:ea typeface="楷体_GB2312" pitchFamily="49" charset="-122"/>
              </a:rPr>
              <a:t>&amp;&amp;</a:t>
            </a:r>
            <a:r>
              <a:rPr lang="en-US" altLang="zh-CN" sz="3600">
                <a:solidFill>
                  <a:srgbClr val="FF0000"/>
                </a:solidFill>
                <a:ea typeface="楷体_GB2312" pitchFamily="49" charset="-122"/>
              </a:rPr>
              <a:t> p-&gt;key[i]==K)  found=</a:t>
            </a:r>
            <a:r>
              <a:rPr lang="en-US" altLang="zh-CN" sz="3600" b="1">
                <a:solidFill>
                  <a:srgbClr val="FF0000"/>
                </a:solidFill>
                <a:ea typeface="楷体_GB2312" pitchFamily="49" charset="-122"/>
              </a:rPr>
              <a:t>TRUE</a:t>
            </a:r>
            <a:r>
              <a:rPr lang="en-US" altLang="zh-CN" sz="3600">
                <a:solidFill>
                  <a:srgbClr val="FF0000"/>
                </a:solidFill>
                <a:ea typeface="楷体_GB2312" pitchFamily="49" charset="-122"/>
              </a:rPr>
              <a:t>; </a:t>
            </a:r>
          </a:p>
          <a:p>
            <a:pPr>
              <a:lnSpc>
                <a:spcPct val="125000"/>
              </a:lnSpc>
            </a:pPr>
            <a:r>
              <a:rPr lang="en-US" altLang="zh-CN" sz="3600" b="1">
                <a:solidFill>
                  <a:srgbClr val="0000FF"/>
                </a:solidFill>
                <a:ea typeface="楷体_GB2312" pitchFamily="49" charset="-122"/>
              </a:rPr>
              <a:t>    else {</a:t>
            </a:r>
            <a:r>
              <a:rPr lang="en-US" altLang="zh-CN" sz="3600">
                <a:solidFill>
                  <a:srgbClr val="0000FF"/>
                </a:solidFill>
                <a:ea typeface="楷体_GB2312" pitchFamily="49" charset="-122"/>
              </a:rPr>
              <a:t> q=p;   p=p-&gt;ptr[i]; </a:t>
            </a:r>
            <a:r>
              <a:rPr lang="en-US" altLang="zh-CN" sz="3600" b="1">
                <a:solidFill>
                  <a:srgbClr val="0000FF"/>
                </a:solidFill>
                <a:ea typeface="楷体_GB2312" pitchFamily="49" charset="-122"/>
              </a:rPr>
              <a:t>}  </a:t>
            </a:r>
            <a:r>
              <a:rPr lang="en-US" altLang="zh-CN" sz="3200">
                <a:solidFill>
                  <a:srgbClr val="0000FF"/>
                </a:solidFill>
                <a:ea typeface="楷体_GB2312" pitchFamily="49" charset="-122"/>
              </a:rPr>
              <a:t>// q </a:t>
            </a:r>
            <a:r>
              <a:rPr lang="zh-CN" altLang="en-US" sz="3200">
                <a:solidFill>
                  <a:srgbClr val="0000FF"/>
                </a:solidFill>
                <a:ea typeface="楷体_GB2312" pitchFamily="49" charset="-122"/>
              </a:rPr>
              <a:t>指示 </a:t>
            </a:r>
            <a:r>
              <a:rPr lang="en-US" altLang="zh-CN" sz="3200">
                <a:solidFill>
                  <a:srgbClr val="0000FF"/>
                </a:solidFill>
                <a:ea typeface="楷体_GB2312" pitchFamily="49" charset="-122"/>
              </a:rPr>
              <a:t>p </a:t>
            </a:r>
            <a:r>
              <a:rPr lang="zh-CN" altLang="en-US" sz="3200">
                <a:solidFill>
                  <a:srgbClr val="0000FF"/>
                </a:solidFill>
                <a:ea typeface="楷体_GB2312" pitchFamily="49" charset="-122"/>
              </a:rPr>
              <a:t>的双亲</a:t>
            </a:r>
            <a:endParaRPr lang="zh-CN" altLang="en-US" sz="3600" b="1">
              <a:solidFill>
                <a:srgbClr val="0000FF"/>
              </a:solidFill>
              <a:ea typeface="楷体_GB2312" pitchFamily="49" charset="-122"/>
            </a:endParaRPr>
          </a:p>
          <a:p>
            <a:pPr>
              <a:lnSpc>
                <a:spcPct val="125000"/>
              </a:lnSpc>
            </a:pPr>
            <a:r>
              <a:rPr lang="zh-CN" altLang="en-US" sz="3600" b="1">
                <a:ea typeface="楷体_GB2312" pitchFamily="49" charset="-122"/>
              </a:rPr>
              <a:t> </a:t>
            </a:r>
            <a:r>
              <a:rPr lang="en-US" altLang="zh-CN" sz="3600" b="1">
                <a:ea typeface="楷体_GB2312" pitchFamily="49" charset="-122"/>
              </a:rPr>
              <a:t>}</a:t>
            </a:r>
            <a:endParaRPr lang="en-US" altLang="zh-CN" sz="3600">
              <a:ea typeface="楷体_GB2312" pitchFamily="49" charset="-122"/>
            </a:endParaRPr>
          </a:p>
          <a:p>
            <a:pPr>
              <a:lnSpc>
                <a:spcPct val="125000"/>
              </a:lnSpc>
            </a:pPr>
            <a:r>
              <a:rPr lang="en-US" altLang="zh-CN" sz="3600">
                <a:ea typeface="楷体_GB2312" pitchFamily="49" charset="-122"/>
              </a:rPr>
              <a:t> </a:t>
            </a:r>
            <a:r>
              <a:rPr lang="en-US" altLang="zh-CN" sz="3600" b="1">
                <a:ea typeface="楷体_GB2312" pitchFamily="49" charset="-122"/>
              </a:rPr>
              <a:t>if</a:t>
            </a:r>
            <a:r>
              <a:rPr lang="en-US" altLang="zh-CN" sz="3600">
                <a:ea typeface="楷体_GB2312" pitchFamily="49" charset="-122"/>
              </a:rPr>
              <a:t> (</a:t>
            </a:r>
            <a:r>
              <a:rPr lang="en-US" altLang="zh-CN" sz="3600">
                <a:solidFill>
                  <a:srgbClr val="A50021"/>
                </a:solidFill>
                <a:ea typeface="楷体_GB2312" pitchFamily="49" charset="-122"/>
              </a:rPr>
              <a:t>found</a:t>
            </a:r>
            <a:r>
              <a:rPr lang="en-US" altLang="zh-CN" sz="3600">
                <a:ea typeface="楷体_GB2312" pitchFamily="49" charset="-122"/>
              </a:rPr>
              <a:t>) </a:t>
            </a:r>
            <a:r>
              <a:rPr lang="en-US" altLang="zh-CN" sz="3600" b="1">
                <a:ea typeface="楷体_GB2312" pitchFamily="49" charset="-122"/>
              </a:rPr>
              <a:t> return</a:t>
            </a:r>
            <a:r>
              <a:rPr lang="en-US" altLang="zh-CN" sz="3600">
                <a:ea typeface="楷体_GB2312" pitchFamily="49" charset="-122"/>
              </a:rPr>
              <a:t> </a:t>
            </a:r>
            <a:r>
              <a:rPr lang="en-US" altLang="zh-CN" sz="3600">
                <a:solidFill>
                  <a:srgbClr val="A50021"/>
                </a:solidFill>
                <a:ea typeface="楷体_GB2312" pitchFamily="49" charset="-122"/>
              </a:rPr>
              <a:t>(p,i,1);       // </a:t>
            </a:r>
            <a:r>
              <a:rPr lang="zh-CN" altLang="en-US" sz="3600">
                <a:solidFill>
                  <a:srgbClr val="A50021"/>
                </a:solidFill>
                <a:ea typeface="楷体_GB2312" pitchFamily="49" charset="-122"/>
              </a:rPr>
              <a:t>查找成功</a:t>
            </a:r>
            <a:endParaRPr lang="zh-CN" altLang="en-US" sz="3600">
              <a:ea typeface="楷体_GB2312" pitchFamily="49" charset="-122"/>
            </a:endParaRPr>
          </a:p>
          <a:p>
            <a:pPr>
              <a:lnSpc>
                <a:spcPct val="125000"/>
              </a:lnSpc>
            </a:pPr>
            <a:r>
              <a:rPr lang="zh-CN" altLang="en-US" sz="3600">
                <a:ea typeface="楷体_GB2312" pitchFamily="49" charset="-122"/>
              </a:rPr>
              <a:t> </a:t>
            </a:r>
            <a:r>
              <a:rPr lang="en-US" altLang="zh-CN" sz="3600" b="1">
                <a:ea typeface="楷体_GB2312" pitchFamily="49" charset="-122"/>
              </a:rPr>
              <a:t>else return</a:t>
            </a:r>
            <a:r>
              <a:rPr lang="en-US" altLang="zh-CN" sz="3600">
                <a:ea typeface="楷体_GB2312" pitchFamily="49" charset="-122"/>
              </a:rPr>
              <a:t> </a:t>
            </a:r>
            <a:r>
              <a:rPr lang="en-US" altLang="zh-CN" sz="3600">
                <a:solidFill>
                  <a:srgbClr val="6600CC"/>
                </a:solidFill>
                <a:ea typeface="楷体_GB2312" pitchFamily="49" charset="-122"/>
              </a:rPr>
              <a:t>(q,i,0);              // </a:t>
            </a:r>
            <a:r>
              <a:rPr lang="zh-CN" altLang="en-US" sz="3600">
                <a:solidFill>
                  <a:srgbClr val="6600CC"/>
                </a:solidFill>
                <a:ea typeface="楷体_GB2312" pitchFamily="49" charset="-122"/>
              </a:rPr>
              <a:t>查找不成功</a:t>
            </a:r>
          </a:p>
        </p:txBody>
      </p:sp>
      <p:sp>
        <p:nvSpPr>
          <p:cNvPr id="216067" name="AutoShape 1027">
            <a:hlinkClick r:id="" action="ppaction://hlinkshowjump?jump=lastslideviewed" highlightClick="1"/>
          </p:cNvPr>
          <p:cNvSpPr>
            <a:spLocks noChangeArrowheads="1"/>
          </p:cNvSpPr>
          <p:nvPr/>
        </p:nvSpPr>
        <p:spPr bwMode="auto">
          <a:xfrm>
            <a:off x="8610600" y="6324600"/>
            <a:ext cx="304800" cy="304800"/>
          </a:xfrm>
          <a:prstGeom prst="actionButtonReturn">
            <a:avLst/>
          </a:prstGeom>
          <a:solidFill>
            <a:srgbClr val="FFCC99"/>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ext Box 3"/>
          <p:cNvSpPr txBox="1">
            <a:spLocks noChangeArrowheads="1"/>
          </p:cNvSpPr>
          <p:nvPr/>
        </p:nvSpPr>
        <p:spPr bwMode="auto">
          <a:xfrm>
            <a:off x="381000" y="1600200"/>
            <a:ext cx="8340725"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4000">
                <a:ea typeface="楷体_GB2312" pitchFamily="49" charset="-122"/>
              </a:rPr>
              <a:t>在查找不成功之后，需进行插入。</a:t>
            </a:r>
          </a:p>
          <a:p>
            <a:pPr>
              <a:lnSpc>
                <a:spcPct val="120000"/>
              </a:lnSpc>
            </a:pPr>
            <a:r>
              <a:rPr lang="zh-CN" altLang="en-US" sz="4000">
                <a:ea typeface="楷体_GB2312" pitchFamily="49" charset="-122"/>
              </a:rPr>
              <a:t>显然，</a:t>
            </a:r>
            <a:r>
              <a:rPr lang="zh-CN" altLang="en-US" sz="4000">
                <a:solidFill>
                  <a:srgbClr val="800080"/>
                </a:solidFill>
                <a:ea typeface="楷体_GB2312" pitchFamily="49" charset="-122"/>
              </a:rPr>
              <a:t>关键字</a:t>
            </a:r>
            <a:r>
              <a:rPr lang="zh-CN" altLang="en-US" sz="4000" b="1">
                <a:solidFill>
                  <a:srgbClr val="800080"/>
                </a:solidFill>
                <a:ea typeface="楷体_GB2312" pitchFamily="49" charset="-122"/>
              </a:rPr>
              <a:t>插入</a:t>
            </a:r>
            <a:r>
              <a:rPr lang="zh-CN" altLang="en-US" sz="4000">
                <a:solidFill>
                  <a:srgbClr val="800080"/>
                </a:solidFill>
                <a:ea typeface="楷体_GB2312" pitchFamily="49" charset="-122"/>
              </a:rPr>
              <a:t>的</a:t>
            </a:r>
            <a:r>
              <a:rPr lang="zh-CN" altLang="en-US" sz="4000" b="1">
                <a:solidFill>
                  <a:srgbClr val="800080"/>
                </a:solidFill>
                <a:ea typeface="楷体_GB2312" pitchFamily="49" charset="-122"/>
              </a:rPr>
              <a:t>位置</a:t>
            </a:r>
            <a:r>
              <a:rPr lang="zh-CN" altLang="en-US" sz="4000">
                <a:solidFill>
                  <a:srgbClr val="800080"/>
                </a:solidFill>
                <a:ea typeface="楷体_GB2312" pitchFamily="49" charset="-122"/>
              </a:rPr>
              <a:t>必定在</a:t>
            </a:r>
            <a:r>
              <a:rPr lang="zh-CN" altLang="en-US" sz="4000" b="1">
                <a:solidFill>
                  <a:srgbClr val="800080"/>
                </a:solidFill>
                <a:ea typeface="楷体_GB2312" pitchFamily="49" charset="-122"/>
              </a:rPr>
              <a:t>最下</a:t>
            </a:r>
          </a:p>
          <a:p>
            <a:pPr>
              <a:lnSpc>
                <a:spcPct val="120000"/>
              </a:lnSpc>
            </a:pPr>
            <a:r>
              <a:rPr lang="zh-CN" altLang="en-US" sz="4000" b="1">
                <a:solidFill>
                  <a:srgbClr val="800080"/>
                </a:solidFill>
                <a:ea typeface="楷体_GB2312" pitchFamily="49" charset="-122"/>
              </a:rPr>
              <a:t>层的非叶结点</a:t>
            </a:r>
            <a:r>
              <a:rPr lang="zh-CN" altLang="en-US" sz="4000">
                <a:ea typeface="楷体_GB2312" pitchFamily="49" charset="-122"/>
              </a:rPr>
              <a:t>，有下列几种情况：</a:t>
            </a:r>
            <a:endParaRPr lang="zh-CN" altLang="en-US" sz="4000">
              <a:latin typeface="楷体_GB2312" pitchFamily="49" charset="-122"/>
              <a:ea typeface="楷体_GB2312" pitchFamily="49" charset="-122"/>
            </a:endParaRPr>
          </a:p>
        </p:txBody>
      </p:sp>
      <p:sp>
        <p:nvSpPr>
          <p:cNvPr id="102404" name="Text Box 4"/>
          <p:cNvSpPr txBox="1">
            <a:spLocks noChangeArrowheads="1"/>
          </p:cNvSpPr>
          <p:nvPr/>
        </p:nvSpPr>
        <p:spPr bwMode="auto">
          <a:xfrm>
            <a:off x="381000" y="609600"/>
            <a:ext cx="1976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ea typeface="楷体_GB2312" pitchFamily="49" charset="-122"/>
              </a:rPr>
              <a:t>3</a:t>
            </a:r>
            <a:r>
              <a:rPr lang="zh-CN" altLang="en-US" sz="4000" b="1">
                <a:solidFill>
                  <a:srgbClr val="FF00FF"/>
                </a:solidFill>
                <a:ea typeface="楷体_GB2312" pitchFamily="49" charset="-122"/>
              </a:rPr>
              <a:t>．插入</a:t>
            </a:r>
            <a:endParaRPr lang="zh-CN" altLang="en-US"/>
          </a:p>
        </p:txBody>
      </p:sp>
      <p:sp>
        <p:nvSpPr>
          <p:cNvPr id="102405" name="Text Box 5"/>
          <p:cNvSpPr txBox="1">
            <a:spLocks noChangeArrowheads="1"/>
          </p:cNvSpPr>
          <p:nvPr/>
        </p:nvSpPr>
        <p:spPr bwMode="auto">
          <a:xfrm>
            <a:off x="381000" y="4267200"/>
            <a:ext cx="8993188"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4000">
                <a:solidFill>
                  <a:srgbClr val="800080"/>
                </a:solidFill>
                <a:ea typeface="楷体_GB2312" pitchFamily="49" charset="-122"/>
              </a:rPr>
              <a:t>1</a:t>
            </a:r>
            <a:r>
              <a:rPr lang="zh-CN" altLang="en-US" sz="4000">
                <a:solidFill>
                  <a:srgbClr val="800080"/>
                </a:solidFill>
                <a:ea typeface="楷体_GB2312" pitchFamily="49" charset="-122"/>
              </a:rPr>
              <a:t>）</a:t>
            </a:r>
            <a:r>
              <a:rPr lang="zh-CN" altLang="en-US" sz="4000">
                <a:ea typeface="楷体_GB2312" pitchFamily="49" charset="-122"/>
              </a:rPr>
              <a:t>插入后，该结点的关键字个数</a:t>
            </a:r>
            <a:r>
              <a:rPr lang="en-US" altLang="zh-CN" sz="4000">
                <a:ea typeface="楷体_GB2312" pitchFamily="49" charset="-122"/>
              </a:rPr>
              <a:t>n&lt;m</a:t>
            </a:r>
            <a:r>
              <a:rPr lang="zh-CN" altLang="en-US" sz="4000">
                <a:ea typeface="楷体_GB2312" pitchFamily="49" charset="-122"/>
              </a:rPr>
              <a:t>，</a:t>
            </a:r>
          </a:p>
          <a:p>
            <a:pPr>
              <a:lnSpc>
                <a:spcPct val="120000"/>
              </a:lnSpc>
            </a:pPr>
            <a:r>
              <a:rPr lang="zh-CN" altLang="en-US" sz="4000">
                <a:ea typeface="楷体_GB2312" pitchFamily="49" charset="-122"/>
              </a:rPr>
              <a:t>      </a:t>
            </a:r>
            <a:r>
              <a:rPr lang="zh-CN" altLang="en-US" sz="4000">
                <a:solidFill>
                  <a:srgbClr val="0000FF"/>
                </a:solidFill>
                <a:ea typeface="楷体_GB2312" pitchFamily="49" charset="-122"/>
              </a:rPr>
              <a:t>不修改指针</a:t>
            </a:r>
            <a:r>
              <a:rPr lang="en-US" altLang="zh-CN" sz="4000">
                <a:latin typeface="楷体_GB2312" pitchFamily="49" charset="-122"/>
                <a:ea typeface="楷体_GB2312" pitchFamily="49" charset="-122"/>
              </a:rPr>
              <a:t>; </a:t>
            </a:r>
            <a:r>
              <a:rPr lang="zh-CN" altLang="en-US" sz="4000">
                <a:solidFill>
                  <a:srgbClr val="A50021"/>
                </a:solidFill>
                <a:latin typeface="楷体_GB2312" pitchFamily="49" charset="-122"/>
                <a:ea typeface="楷体_GB2312" pitchFamily="49" charset="-122"/>
              </a:rPr>
              <a:t>例如</a:t>
            </a:r>
            <a:endParaRPr lang="zh-CN" altLang="en-US" sz="4000">
              <a:latin typeface="楷体_GB2312" pitchFamily="49" charset="-122"/>
              <a:ea typeface="楷体_GB2312" pitchFamily="49" charset="-122"/>
            </a:endParaRPr>
          </a:p>
        </p:txBody>
      </p:sp>
      <p:sp>
        <p:nvSpPr>
          <p:cNvPr id="102406" name="AutoShape 6"/>
          <p:cNvSpPr>
            <a:spLocks noChangeArrowheads="1"/>
          </p:cNvSpPr>
          <p:nvPr/>
        </p:nvSpPr>
        <p:spPr bwMode="auto">
          <a:xfrm>
            <a:off x="304800" y="4267200"/>
            <a:ext cx="228600" cy="381000"/>
          </a:xfrm>
          <a:prstGeom prst="star4">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9" name="AutoShape 9">
            <a:hlinkClick r:id="rId2" action="ppaction://hlinksldjump" highlightClick="1"/>
          </p:cNvPr>
          <p:cNvSpPr>
            <a:spLocks noChangeArrowheads="1"/>
          </p:cNvSpPr>
          <p:nvPr/>
        </p:nvSpPr>
        <p:spPr bwMode="auto">
          <a:xfrm>
            <a:off x="5334000" y="5257800"/>
            <a:ext cx="381000" cy="381000"/>
          </a:xfrm>
          <a:prstGeom prst="actionButtonForwardNext">
            <a:avLst/>
          </a:prstGeom>
          <a:solidFill>
            <a:srgbClr val="FF0000"/>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slide(fromLeft)">
                                      <p:cBhvr>
                                        <p:cTn id="7" dur="500"/>
                                        <p:tgtEl>
                                          <p:spTgt spid="102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240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2405"/>
                                        </p:tgtEl>
                                        <p:attrNameLst>
                                          <p:attrName>style.visibility</p:attrName>
                                        </p:attrNameLst>
                                      </p:cBhvr>
                                      <p:to>
                                        <p:strVal val="visible"/>
                                      </p:to>
                                    </p:set>
                                    <p:animEffect transition="in" filter="wipe(left)">
                                      <p:cBhvr>
                                        <p:cTn id="16" dur="500"/>
                                        <p:tgtEl>
                                          <p:spTgt spid="102405"/>
                                        </p:tgtEl>
                                      </p:cBhvr>
                                    </p:animEffec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102406"/>
                                        </p:tgtEl>
                                        <p:attrNameLst>
                                          <p:attrName>style.visibility</p:attrName>
                                        </p:attrNameLst>
                                      </p:cBhvr>
                                      <p:to>
                                        <p:strVal val="visible"/>
                                      </p:to>
                                    </p:set>
                                  </p:childTnLst>
                                </p:cTn>
                              </p:par>
                            </p:childTnLst>
                          </p:cTn>
                        </p:par>
                        <p:par>
                          <p:cTn id="20" fill="hold" nodeType="afterGroup">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02409"/>
                                        </p:tgtEl>
                                        <p:attrNameLst>
                                          <p:attrName>style.visibility</p:attrName>
                                        </p:attrNameLst>
                                      </p:cBhvr>
                                      <p:to>
                                        <p:strVal val="visible"/>
                                      </p:to>
                                    </p:set>
                                    <p:animEffect transition="in" filter="wipe(left)">
                                      <p:cBhvr>
                                        <p:cTn id="23" dur="500"/>
                                        <p:tgtEl>
                                          <p:spTgt spid="102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autoUpdateAnimBg="0"/>
      <p:bldP spid="102404" grpId="0" autoUpdateAnimBg="0"/>
      <p:bldP spid="102405" grpId="0" autoUpdateAnimBg="0"/>
      <p:bldP spid="102406" grpId="0" animBg="1"/>
      <p:bldP spid="10240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396875" y="381000"/>
            <a:ext cx="8340725" cy="470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600">
                <a:solidFill>
                  <a:srgbClr val="800080"/>
                </a:solidFill>
                <a:ea typeface="楷体_GB2312" pitchFamily="49" charset="-122"/>
              </a:rPr>
              <a:t>2</a:t>
            </a:r>
            <a:r>
              <a:rPr lang="zh-CN" altLang="en-US" sz="3600">
                <a:solidFill>
                  <a:srgbClr val="800080"/>
                </a:solidFill>
                <a:ea typeface="楷体_GB2312" pitchFamily="49" charset="-122"/>
              </a:rPr>
              <a:t>）</a:t>
            </a:r>
            <a:r>
              <a:rPr lang="zh-CN" altLang="en-US" sz="3600">
                <a:latin typeface="楷体_GB2312" pitchFamily="49" charset="-122"/>
                <a:ea typeface="楷体_GB2312" pitchFamily="49" charset="-122"/>
              </a:rPr>
              <a:t>插入后，该结点的关键字个数 </a:t>
            </a:r>
            <a:r>
              <a:rPr lang="en-US" altLang="zh-CN" sz="3600">
                <a:ea typeface="楷体_GB2312" pitchFamily="49" charset="-122"/>
              </a:rPr>
              <a:t>n=m</a:t>
            </a:r>
            <a:r>
              <a:rPr lang="zh-CN" altLang="en-US" sz="3600">
                <a:ea typeface="楷体_GB2312" pitchFamily="49" charset="-122"/>
              </a:rPr>
              <a:t>，</a:t>
            </a:r>
          </a:p>
          <a:p>
            <a:pPr>
              <a:lnSpc>
                <a:spcPct val="120000"/>
              </a:lnSpc>
            </a:pPr>
            <a:r>
              <a:rPr lang="zh-CN" altLang="en-US" sz="3600">
                <a:ea typeface="楷体_GB2312" pitchFamily="49" charset="-122"/>
              </a:rPr>
              <a:t>      则</a:t>
            </a:r>
            <a:r>
              <a:rPr lang="zh-CN" altLang="en-US" sz="3600">
                <a:solidFill>
                  <a:srgbClr val="0000FF"/>
                </a:solidFill>
                <a:ea typeface="楷体_GB2312" pitchFamily="49" charset="-122"/>
              </a:rPr>
              <a:t>需进行“结点分裂”</a:t>
            </a:r>
            <a:r>
              <a:rPr lang="zh-CN" altLang="en-US" sz="3600">
                <a:ea typeface="楷体_GB2312" pitchFamily="49" charset="-122"/>
              </a:rPr>
              <a:t>，令 </a:t>
            </a:r>
            <a:r>
              <a:rPr lang="en-US" altLang="zh-CN" sz="3600">
                <a:ea typeface="楷体_GB2312" pitchFamily="49" charset="-122"/>
              </a:rPr>
              <a:t>s = </a:t>
            </a:r>
            <a:r>
              <a:rPr lang="en-US" altLang="zh-CN" sz="3600">
                <a:ea typeface="楷体_GB2312" pitchFamily="49" charset="-122"/>
                <a:sym typeface="Symbol" pitchFamily="18" charset="2"/>
              </a:rPr>
              <a:t></a:t>
            </a:r>
            <a:r>
              <a:rPr lang="en-US" altLang="zh-CN" sz="3600">
                <a:ea typeface="楷体_GB2312" pitchFamily="49" charset="-122"/>
              </a:rPr>
              <a:t>m/2</a:t>
            </a:r>
            <a:r>
              <a:rPr lang="en-US" altLang="zh-CN" sz="3600">
                <a:ea typeface="楷体_GB2312" pitchFamily="49" charset="-122"/>
                <a:sym typeface="Symbol" pitchFamily="18" charset="2"/>
              </a:rPr>
              <a:t></a:t>
            </a:r>
            <a:r>
              <a:rPr lang="zh-CN" altLang="en-US" sz="3600">
                <a:ea typeface="楷体_GB2312" pitchFamily="49" charset="-122"/>
              </a:rPr>
              <a:t>，</a:t>
            </a:r>
          </a:p>
          <a:p>
            <a:pPr>
              <a:lnSpc>
                <a:spcPct val="120000"/>
              </a:lnSpc>
            </a:pPr>
            <a:r>
              <a:rPr lang="zh-CN" altLang="en-US" sz="3600">
                <a:ea typeface="楷体_GB2312" pitchFamily="49" charset="-122"/>
              </a:rPr>
              <a:t>      在原结点中保留</a:t>
            </a:r>
          </a:p>
          <a:p>
            <a:pPr>
              <a:lnSpc>
                <a:spcPct val="120000"/>
              </a:lnSpc>
            </a:pPr>
            <a:r>
              <a:rPr lang="zh-CN" altLang="en-US" sz="3600">
                <a:ea typeface="楷体_GB2312" pitchFamily="49" charset="-122"/>
              </a:rPr>
              <a:t>    </a:t>
            </a:r>
            <a:r>
              <a:rPr lang="zh-CN" altLang="en-US" sz="3600">
                <a:solidFill>
                  <a:srgbClr val="A50021"/>
                </a:solidFill>
                <a:ea typeface="楷体_GB2312" pitchFamily="49" charset="-122"/>
              </a:rPr>
              <a:t>（</a:t>
            </a:r>
            <a:r>
              <a:rPr lang="en-US" altLang="zh-CN" sz="3600">
                <a:solidFill>
                  <a:srgbClr val="A50021"/>
                </a:solidFill>
                <a:ea typeface="楷体_GB2312" pitchFamily="49" charset="-122"/>
              </a:rPr>
              <a:t>A</a:t>
            </a:r>
            <a:r>
              <a:rPr lang="en-US" altLang="zh-CN" sz="3600" baseline="-25000">
                <a:solidFill>
                  <a:srgbClr val="A50021"/>
                </a:solidFill>
                <a:ea typeface="楷体_GB2312" pitchFamily="49" charset="-122"/>
              </a:rPr>
              <a:t>0</a:t>
            </a:r>
            <a:r>
              <a:rPr lang="zh-CN" altLang="en-US" sz="3600">
                <a:solidFill>
                  <a:srgbClr val="A50021"/>
                </a:solidFill>
                <a:ea typeface="楷体_GB2312" pitchFamily="49" charset="-122"/>
              </a:rPr>
              <a:t>，</a:t>
            </a:r>
            <a:r>
              <a:rPr lang="en-US" altLang="zh-CN" sz="3600">
                <a:solidFill>
                  <a:srgbClr val="A50021"/>
                </a:solidFill>
                <a:ea typeface="楷体_GB2312" pitchFamily="49" charset="-122"/>
              </a:rPr>
              <a:t>K</a:t>
            </a:r>
            <a:r>
              <a:rPr lang="en-US" altLang="zh-CN" sz="3600" baseline="-25000">
                <a:solidFill>
                  <a:srgbClr val="A50021"/>
                </a:solidFill>
                <a:ea typeface="楷体_GB2312" pitchFamily="49" charset="-122"/>
              </a:rPr>
              <a:t>1</a:t>
            </a:r>
            <a:r>
              <a:rPr lang="zh-CN" altLang="en-US" sz="3600">
                <a:solidFill>
                  <a:srgbClr val="A50021"/>
                </a:solidFill>
                <a:ea typeface="楷体_GB2312" pitchFamily="49" charset="-122"/>
              </a:rPr>
              <a:t>，</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 </a:t>
            </a:r>
            <a:r>
              <a:rPr lang="en-US" altLang="zh-CN" sz="3600">
                <a:solidFill>
                  <a:srgbClr val="A50021"/>
                </a:solidFill>
                <a:ea typeface="楷体_GB2312" pitchFamily="49" charset="-122"/>
              </a:rPr>
              <a:t>K</a:t>
            </a:r>
            <a:r>
              <a:rPr lang="en-US" altLang="zh-CN" sz="3600" baseline="-25000">
                <a:solidFill>
                  <a:srgbClr val="A50021"/>
                </a:solidFill>
                <a:ea typeface="楷体_GB2312" pitchFamily="49" charset="-122"/>
              </a:rPr>
              <a:t>s-1</a:t>
            </a:r>
            <a:r>
              <a:rPr lang="zh-CN" altLang="en-US" sz="3600">
                <a:solidFill>
                  <a:srgbClr val="A50021"/>
                </a:solidFill>
                <a:ea typeface="楷体_GB2312" pitchFamily="49" charset="-122"/>
              </a:rPr>
              <a:t>，</a:t>
            </a:r>
            <a:r>
              <a:rPr lang="en-US" altLang="zh-CN" sz="3600">
                <a:solidFill>
                  <a:srgbClr val="A50021"/>
                </a:solidFill>
                <a:ea typeface="楷体_GB2312" pitchFamily="49" charset="-122"/>
              </a:rPr>
              <a:t>A</a:t>
            </a:r>
            <a:r>
              <a:rPr lang="en-US" altLang="zh-CN" sz="3600" baseline="-25000">
                <a:solidFill>
                  <a:srgbClr val="A50021"/>
                </a:solidFill>
                <a:ea typeface="楷体_GB2312" pitchFamily="49" charset="-122"/>
              </a:rPr>
              <a:t>s-1</a:t>
            </a:r>
            <a:r>
              <a:rPr lang="zh-CN" altLang="en-US" sz="3600">
                <a:solidFill>
                  <a:srgbClr val="A50021"/>
                </a:solidFill>
                <a:ea typeface="楷体_GB2312" pitchFamily="49" charset="-122"/>
              </a:rPr>
              <a:t>）；</a:t>
            </a:r>
            <a:endParaRPr lang="zh-CN" altLang="en-US" sz="3600">
              <a:ea typeface="楷体_GB2312" pitchFamily="49" charset="-122"/>
            </a:endParaRPr>
          </a:p>
          <a:p>
            <a:pPr>
              <a:lnSpc>
                <a:spcPct val="120000"/>
              </a:lnSpc>
            </a:pPr>
            <a:r>
              <a:rPr lang="zh-CN" altLang="en-US" sz="3600">
                <a:ea typeface="楷体_GB2312" pitchFamily="49" charset="-122"/>
              </a:rPr>
              <a:t>      建新结点</a:t>
            </a:r>
          </a:p>
          <a:p>
            <a:pPr>
              <a:lnSpc>
                <a:spcPct val="120000"/>
              </a:lnSpc>
            </a:pPr>
            <a:r>
              <a:rPr lang="zh-CN" altLang="en-US" sz="3600">
                <a:ea typeface="楷体_GB2312" pitchFamily="49" charset="-122"/>
              </a:rPr>
              <a:t>    </a:t>
            </a:r>
            <a:r>
              <a:rPr lang="zh-CN" altLang="en-US" sz="3600">
                <a:solidFill>
                  <a:srgbClr val="A50021"/>
                </a:solidFill>
                <a:ea typeface="楷体_GB2312" pitchFamily="49" charset="-122"/>
              </a:rPr>
              <a:t>（</a:t>
            </a:r>
            <a:r>
              <a:rPr lang="en-US" altLang="zh-CN" sz="3600">
                <a:solidFill>
                  <a:srgbClr val="A50021"/>
                </a:solidFill>
                <a:ea typeface="楷体_GB2312" pitchFamily="49" charset="-122"/>
              </a:rPr>
              <a:t>A</a:t>
            </a:r>
            <a:r>
              <a:rPr lang="en-US" altLang="zh-CN" sz="3600" baseline="-25000">
                <a:solidFill>
                  <a:srgbClr val="A50021"/>
                </a:solidFill>
                <a:ea typeface="楷体_GB2312" pitchFamily="49" charset="-122"/>
              </a:rPr>
              <a:t>s</a:t>
            </a:r>
            <a:r>
              <a:rPr lang="zh-CN" altLang="en-US" sz="3600">
                <a:solidFill>
                  <a:srgbClr val="A50021"/>
                </a:solidFill>
                <a:ea typeface="楷体_GB2312" pitchFamily="49" charset="-122"/>
              </a:rPr>
              <a:t>，</a:t>
            </a:r>
            <a:r>
              <a:rPr lang="en-US" altLang="zh-CN" sz="3600">
                <a:solidFill>
                  <a:srgbClr val="A50021"/>
                </a:solidFill>
                <a:ea typeface="楷体_GB2312" pitchFamily="49" charset="-122"/>
              </a:rPr>
              <a:t>K</a:t>
            </a:r>
            <a:r>
              <a:rPr lang="en-US" altLang="zh-CN" sz="3600" baseline="-25000">
                <a:solidFill>
                  <a:srgbClr val="A50021"/>
                </a:solidFill>
                <a:ea typeface="楷体_GB2312" pitchFamily="49" charset="-122"/>
              </a:rPr>
              <a:t>s+1</a:t>
            </a:r>
            <a:r>
              <a:rPr lang="zh-CN" altLang="en-US" sz="3600">
                <a:solidFill>
                  <a:srgbClr val="A50021"/>
                </a:solidFill>
                <a:ea typeface="楷体_GB2312" pitchFamily="49" charset="-122"/>
              </a:rPr>
              <a:t>，</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a:t>
            </a:r>
            <a:r>
              <a:rPr lang="en-US" altLang="zh-CN" sz="3600">
                <a:solidFill>
                  <a:srgbClr val="A50021"/>
                </a:solidFill>
                <a:ea typeface="楷体_GB2312" pitchFamily="49" charset="-122"/>
              </a:rPr>
              <a:t>K</a:t>
            </a:r>
            <a:r>
              <a:rPr lang="en-US" altLang="zh-CN" sz="3600" baseline="-25000">
                <a:solidFill>
                  <a:srgbClr val="A50021"/>
                </a:solidFill>
                <a:ea typeface="楷体_GB2312" pitchFamily="49" charset="-122"/>
              </a:rPr>
              <a:t>n</a:t>
            </a:r>
            <a:r>
              <a:rPr lang="zh-CN" altLang="en-US" sz="3600">
                <a:solidFill>
                  <a:srgbClr val="A50021"/>
                </a:solidFill>
                <a:ea typeface="楷体_GB2312" pitchFamily="49" charset="-122"/>
              </a:rPr>
              <a:t>，</a:t>
            </a:r>
            <a:r>
              <a:rPr lang="en-US" altLang="zh-CN" sz="3600">
                <a:solidFill>
                  <a:srgbClr val="A50021"/>
                </a:solidFill>
                <a:ea typeface="楷体_GB2312" pitchFamily="49" charset="-122"/>
              </a:rPr>
              <a:t>A</a:t>
            </a:r>
            <a:r>
              <a:rPr lang="en-US" altLang="zh-CN" sz="3600" baseline="-25000">
                <a:solidFill>
                  <a:srgbClr val="A50021"/>
                </a:solidFill>
                <a:ea typeface="楷体_GB2312" pitchFamily="49" charset="-122"/>
              </a:rPr>
              <a:t>n</a:t>
            </a:r>
            <a:r>
              <a:rPr lang="zh-CN" altLang="en-US" sz="3600">
                <a:solidFill>
                  <a:srgbClr val="A50021"/>
                </a:solidFill>
                <a:ea typeface="楷体_GB2312" pitchFamily="49" charset="-122"/>
              </a:rPr>
              <a:t>）；</a:t>
            </a:r>
            <a:endParaRPr lang="zh-CN" altLang="en-US" sz="3600">
              <a:ea typeface="楷体_GB2312" pitchFamily="49" charset="-122"/>
            </a:endParaRPr>
          </a:p>
          <a:p>
            <a:pPr>
              <a:lnSpc>
                <a:spcPct val="120000"/>
              </a:lnSpc>
            </a:pPr>
            <a:r>
              <a:rPr lang="zh-CN" altLang="en-US" sz="3600">
                <a:ea typeface="楷体_GB2312" pitchFamily="49" charset="-122"/>
              </a:rPr>
              <a:t>     </a:t>
            </a:r>
            <a:r>
              <a:rPr lang="zh-CN" altLang="en-US" sz="3600">
                <a:solidFill>
                  <a:srgbClr val="0000FF"/>
                </a:solidFill>
                <a:ea typeface="楷体_GB2312" pitchFamily="49" charset="-122"/>
              </a:rPr>
              <a:t>将（</a:t>
            </a:r>
            <a:r>
              <a:rPr lang="en-US" altLang="zh-CN" sz="3600">
                <a:solidFill>
                  <a:srgbClr val="0000FF"/>
                </a:solidFill>
                <a:ea typeface="楷体_GB2312" pitchFamily="49" charset="-122"/>
              </a:rPr>
              <a:t>K</a:t>
            </a:r>
            <a:r>
              <a:rPr lang="en-US" altLang="zh-CN" sz="3600" baseline="-25000">
                <a:solidFill>
                  <a:srgbClr val="0000FF"/>
                </a:solidFill>
                <a:ea typeface="楷体_GB2312" pitchFamily="49" charset="-122"/>
              </a:rPr>
              <a:t>s</a:t>
            </a:r>
            <a:r>
              <a:rPr lang="zh-CN" altLang="en-US" sz="3600">
                <a:solidFill>
                  <a:srgbClr val="0000FF"/>
                </a:solidFill>
                <a:ea typeface="楷体_GB2312" pitchFamily="49" charset="-122"/>
              </a:rPr>
              <a:t>，</a:t>
            </a:r>
            <a:r>
              <a:rPr lang="en-US" altLang="zh-CN" sz="3600">
                <a:solidFill>
                  <a:srgbClr val="0000FF"/>
                </a:solidFill>
                <a:ea typeface="楷体_GB2312" pitchFamily="49" charset="-122"/>
              </a:rPr>
              <a:t>p</a:t>
            </a:r>
            <a:r>
              <a:rPr lang="zh-CN" altLang="en-US" sz="3600">
                <a:solidFill>
                  <a:srgbClr val="0000FF"/>
                </a:solidFill>
                <a:ea typeface="楷体_GB2312" pitchFamily="49" charset="-122"/>
              </a:rPr>
              <a:t>）插入双亲结点</a:t>
            </a:r>
            <a:r>
              <a:rPr lang="zh-CN" altLang="en-US" sz="3600">
                <a:ea typeface="楷体_GB2312" pitchFamily="49" charset="-122"/>
              </a:rPr>
              <a:t>；</a:t>
            </a:r>
            <a:r>
              <a:rPr lang="zh-CN" altLang="en-US" sz="3600">
                <a:solidFill>
                  <a:srgbClr val="A50021"/>
                </a:solidFill>
                <a:ea typeface="楷体_GB2312" pitchFamily="49" charset="-122"/>
              </a:rPr>
              <a:t>例如</a:t>
            </a:r>
            <a:endParaRPr lang="zh-CN" altLang="en-US" sz="3600"/>
          </a:p>
        </p:txBody>
      </p:sp>
      <p:sp>
        <p:nvSpPr>
          <p:cNvPr id="103427" name="Text Box 3"/>
          <p:cNvSpPr txBox="1">
            <a:spLocks noChangeArrowheads="1"/>
          </p:cNvSpPr>
          <p:nvPr/>
        </p:nvSpPr>
        <p:spPr bwMode="auto">
          <a:xfrm>
            <a:off x="304800" y="5257800"/>
            <a:ext cx="72707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600">
                <a:solidFill>
                  <a:srgbClr val="800080"/>
                </a:solidFill>
                <a:ea typeface="楷体_GB2312" pitchFamily="49" charset="-122"/>
              </a:rPr>
              <a:t>3</a:t>
            </a:r>
            <a:r>
              <a:rPr lang="zh-CN" altLang="en-US" sz="3600">
                <a:solidFill>
                  <a:srgbClr val="800080"/>
                </a:solidFill>
                <a:ea typeface="楷体_GB2312" pitchFamily="49" charset="-122"/>
              </a:rPr>
              <a:t>）</a:t>
            </a:r>
            <a:r>
              <a:rPr lang="zh-CN" altLang="en-US" sz="3600">
                <a:ea typeface="楷体_GB2312" pitchFamily="49" charset="-122"/>
              </a:rPr>
              <a:t>若双亲为空，则</a:t>
            </a:r>
            <a:r>
              <a:rPr lang="zh-CN" altLang="en-US" sz="3600">
                <a:solidFill>
                  <a:srgbClr val="0000FF"/>
                </a:solidFill>
                <a:ea typeface="楷体_GB2312" pitchFamily="49" charset="-122"/>
              </a:rPr>
              <a:t>建新的根结点</a:t>
            </a:r>
            <a:r>
              <a:rPr lang="zh-CN" altLang="en-US" sz="3600">
                <a:ea typeface="楷体_GB2312" pitchFamily="49" charset="-122"/>
              </a:rPr>
              <a:t>。</a:t>
            </a:r>
          </a:p>
          <a:p>
            <a:pPr>
              <a:lnSpc>
                <a:spcPct val="120000"/>
              </a:lnSpc>
            </a:pPr>
            <a:r>
              <a:rPr lang="zh-CN" altLang="en-US" sz="3600">
                <a:ea typeface="楷体_GB2312" pitchFamily="49" charset="-122"/>
              </a:rPr>
              <a:t>      </a:t>
            </a:r>
            <a:r>
              <a:rPr lang="zh-CN" altLang="en-US" sz="3600">
                <a:solidFill>
                  <a:srgbClr val="A50021"/>
                </a:solidFill>
                <a:ea typeface="楷体_GB2312" pitchFamily="49" charset="-122"/>
              </a:rPr>
              <a:t>例如</a:t>
            </a:r>
            <a:endParaRPr lang="zh-CN" altLang="en-US"/>
          </a:p>
        </p:txBody>
      </p:sp>
      <p:sp>
        <p:nvSpPr>
          <p:cNvPr id="103428" name="AutoShape 4"/>
          <p:cNvSpPr>
            <a:spLocks noChangeArrowheads="1"/>
          </p:cNvSpPr>
          <p:nvPr/>
        </p:nvSpPr>
        <p:spPr bwMode="auto">
          <a:xfrm>
            <a:off x="152400" y="533400"/>
            <a:ext cx="228600" cy="381000"/>
          </a:xfrm>
          <a:prstGeom prst="star4">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29" name="AutoShape 5"/>
          <p:cNvSpPr>
            <a:spLocks noChangeArrowheads="1"/>
          </p:cNvSpPr>
          <p:nvPr/>
        </p:nvSpPr>
        <p:spPr bwMode="auto">
          <a:xfrm>
            <a:off x="152400" y="5257800"/>
            <a:ext cx="228600" cy="381000"/>
          </a:xfrm>
          <a:prstGeom prst="star4">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1" name="AutoShape 7">
            <a:hlinkClick r:id="rId2" action="ppaction://hlinksldjump" highlightClick="1"/>
          </p:cNvPr>
          <p:cNvSpPr>
            <a:spLocks noChangeArrowheads="1"/>
          </p:cNvSpPr>
          <p:nvPr/>
        </p:nvSpPr>
        <p:spPr bwMode="auto">
          <a:xfrm>
            <a:off x="7696200" y="4572000"/>
            <a:ext cx="381000" cy="381000"/>
          </a:xfrm>
          <a:prstGeom prst="actionButtonForwardNext">
            <a:avLst/>
          </a:prstGeom>
          <a:solidFill>
            <a:srgbClr val="FFCC00"/>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2" name="AutoShape 8">
            <a:hlinkClick r:id="rId2" action="ppaction://hlinksldjump" highlightClick="1"/>
          </p:cNvPr>
          <p:cNvSpPr>
            <a:spLocks noChangeArrowheads="1"/>
          </p:cNvSpPr>
          <p:nvPr/>
        </p:nvSpPr>
        <p:spPr bwMode="auto">
          <a:xfrm>
            <a:off x="1981200" y="6172200"/>
            <a:ext cx="381000" cy="381000"/>
          </a:xfrm>
          <a:prstGeom prst="actionButtonForwardNext">
            <a:avLst/>
          </a:prstGeom>
          <a:solidFill>
            <a:srgbClr val="FFCC00"/>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3" name="AutoShape 9">
            <a:hlinkClick r:id="rId3" action="ppaction://hlinksldjump" highlightClick="1"/>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strips(downRight)">
                                      <p:cBhvr>
                                        <p:cTn id="7" dur="500"/>
                                        <p:tgtEl>
                                          <p:spTgt spid="103426"/>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03428"/>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03431"/>
                                        </p:tgtEl>
                                        <p:attrNameLst>
                                          <p:attrName>style.visibility</p:attrName>
                                        </p:attrNameLst>
                                      </p:cBhvr>
                                      <p:to>
                                        <p:strVal val="visible"/>
                                      </p:to>
                                    </p:set>
                                    <p:animEffect transition="in" filter="wipe(left)">
                                      <p:cBhvr>
                                        <p:cTn id="14" dur="500"/>
                                        <p:tgtEl>
                                          <p:spTgt spid="10343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3427"/>
                                        </p:tgtEl>
                                        <p:attrNameLst>
                                          <p:attrName>style.visibility</p:attrName>
                                        </p:attrNameLst>
                                      </p:cBhvr>
                                      <p:to>
                                        <p:strVal val="visible"/>
                                      </p:to>
                                    </p:set>
                                    <p:animEffect transition="in" filter="wipe(left)">
                                      <p:cBhvr>
                                        <p:cTn id="19" dur="500"/>
                                        <p:tgtEl>
                                          <p:spTgt spid="103427"/>
                                        </p:tgtEl>
                                      </p:cBhvr>
                                    </p:animEffect>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103429"/>
                                        </p:tgtEl>
                                        <p:attrNameLst>
                                          <p:attrName>style.visibility</p:attrName>
                                        </p:attrNameLst>
                                      </p:cBhvr>
                                      <p:to>
                                        <p:strVal val="visible"/>
                                      </p:to>
                                    </p:set>
                                  </p:child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3432"/>
                                        </p:tgtEl>
                                        <p:attrNameLst>
                                          <p:attrName>style.visibility</p:attrName>
                                        </p:attrNameLst>
                                      </p:cBhvr>
                                      <p:to>
                                        <p:strVal val="visible"/>
                                      </p:to>
                                    </p:set>
                                    <p:animEffect transition="in" filter="wipe(left)">
                                      <p:cBhvr>
                                        <p:cTn id="26" dur="500"/>
                                        <p:tgtEl>
                                          <p:spTgt spid="103432"/>
                                        </p:tgtEl>
                                      </p:cBhvr>
                                    </p:animEffect>
                                  </p:childTnLst>
                                </p:cTn>
                              </p:par>
                            </p:childTnLst>
                          </p:cTn>
                        </p:par>
                        <p:par>
                          <p:cTn id="27" fill="hold" nodeType="afterGroup">
                            <p:stCondLst>
                              <p:cond delay="1500"/>
                            </p:stCondLst>
                            <p:childTnLst>
                              <p:par>
                                <p:cTn id="28" presetID="2" presetClass="entr" presetSubtype="6" fill="hold" grpId="0" nodeType="afterEffect">
                                  <p:stCondLst>
                                    <p:cond delay="0"/>
                                  </p:stCondLst>
                                  <p:childTnLst>
                                    <p:set>
                                      <p:cBhvr>
                                        <p:cTn id="29" dur="1" fill="hold">
                                          <p:stCondLst>
                                            <p:cond delay="0"/>
                                          </p:stCondLst>
                                        </p:cTn>
                                        <p:tgtEl>
                                          <p:spTgt spid="103433"/>
                                        </p:tgtEl>
                                        <p:attrNameLst>
                                          <p:attrName>style.visibility</p:attrName>
                                        </p:attrNameLst>
                                      </p:cBhvr>
                                      <p:to>
                                        <p:strVal val="visible"/>
                                      </p:to>
                                    </p:set>
                                    <p:anim calcmode="lin" valueType="num">
                                      <p:cBhvr additive="base">
                                        <p:cTn id="30" dur="500" fill="hold"/>
                                        <p:tgtEl>
                                          <p:spTgt spid="103433"/>
                                        </p:tgtEl>
                                        <p:attrNameLst>
                                          <p:attrName>ppt_x</p:attrName>
                                        </p:attrNameLst>
                                      </p:cBhvr>
                                      <p:tavLst>
                                        <p:tav tm="0">
                                          <p:val>
                                            <p:strVal val="1+#ppt_w/2"/>
                                          </p:val>
                                        </p:tav>
                                        <p:tav tm="100000">
                                          <p:val>
                                            <p:strVal val="#ppt_x"/>
                                          </p:val>
                                        </p:tav>
                                      </p:tavLst>
                                    </p:anim>
                                    <p:anim calcmode="lin" valueType="num">
                                      <p:cBhvr additive="base">
                                        <p:cTn id="31" dur="500" fill="hold"/>
                                        <p:tgtEl>
                                          <p:spTgt spid="1034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7" grpId="0" autoUpdateAnimBg="0"/>
      <p:bldP spid="103428" grpId="0" animBg="1"/>
      <p:bldP spid="103429" grpId="0" animBg="1"/>
      <p:bldP spid="103431" grpId="0" animBg="1"/>
      <p:bldP spid="103432" grpId="0" animBg="1"/>
      <p:bldP spid="10343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365125" y="196850"/>
            <a:ext cx="4425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例如</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下列为 </a:t>
            </a:r>
            <a:r>
              <a:rPr lang="en-US" altLang="zh-CN" sz="3600">
                <a:solidFill>
                  <a:srgbClr val="A50021"/>
                </a:solidFill>
                <a:ea typeface="楷体_GB2312" pitchFamily="49" charset="-122"/>
              </a:rPr>
              <a:t>3 </a:t>
            </a:r>
            <a:r>
              <a:rPr lang="zh-CN" altLang="en-US" sz="3600">
                <a:solidFill>
                  <a:srgbClr val="A50021"/>
                </a:solidFill>
                <a:ea typeface="楷体_GB2312" pitchFamily="49" charset="-122"/>
              </a:rPr>
              <a:t>阶</a:t>
            </a:r>
            <a:r>
              <a:rPr lang="en-US" altLang="zh-CN" sz="3600">
                <a:solidFill>
                  <a:srgbClr val="A50021"/>
                </a:solidFill>
                <a:ea typeface="楷体_GB2312" pitchFamily="49" charset="-122"/>
              </a:rPr>
              <a:t>B-</a:t>
            </a:r>
            <a:r>
              <a:rPr lang="zh-CN" altLang="en-US" sz="3600">
                <a:solidFill>
                  <a:srgbClr val="A50021"/>
                </a:solidFill>
                <a:ea typeface="楷体_GB2312" pitchFamily="49" charset="-122"/>
              </a:rPr>
              <a:t>树</a:t>
            </a:r>
            <a:endParaRPr lang="zh-CN" altLang="en-US" sz="3600">
              <a:ea typeface="楷体_GB2312" pitchFamily="49" charset="-122"/>
            </a:endParaRPr>
          </a:p>
        </p:txBody>
      </p:sp>
      <p:sp>
        <p:nvSpPr>
          <p:cNvPr id="217091" name="Oval 3"/>
          <p:cNvSpPr>
            <a:spLocks noChangeArrowheads="1"/>
          </p:cNvSpPr>
          <p:nvPr/>
        </p:nvSpPr>
        <p:spPr bwMode="auto">
          <a:xfrm>
            <a:off x="3048000" y="3124200"/>
            <a:ext cx="1981200"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rgbClr val="A50021"/>
                </a:solidFill>
              </a:rPr>
              <a:t>50</a:t>
            </a:r>
            <a:endParaRPr lang="en-US" altLang="zh-CN"/>
          </a:p>
        </p:txBody>
      </p:sp>
      <p:sp>
        <p:nvSpPr>
          <p:cNvPr id="217093" name="Oval 5"/>
          <p:cNvSpPr>
            <a:spLocks noChangeArrowheads="1"/>
          </p:cNvSpPr>
          <p:nvPr/>
        </p:nvSpPr>
        <p:spPr bwMode="auto">
          <a:xfrm>
            <a:off x="1143000" y="4419600"/>
            <a:ext cx="1981200"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sym typeface="Symbol" pitchFamily="18" charset="2"/>
              </a:rPr>
              <a:t> </a:t>
            </a:r>
            <a:r>
              <a:rPr lang="en-US" altLang="zh-CN" sz="3200" b="1">
                <a:solidFill>
                  <a:srgbClr val="A50021"/>
                </a:solidFill>
              </a:rPr>
              <a:t>20 </a:t>
            </a:r>
            <a:r>
              <a:rPr lang="en-US" altLang="zh-CN" sz="3200" b="1">
                <a:solidFill>
                  <a:srgbClr val="A50021"/>
                </a:solidFill>
                <a:sym typeface="Symbol" pitchFamily="18" charset="2"/>
              </a:rPr>
              <a:t></a:t>
            </a:r>
            <a:r>
              <a:rPr lang="en-US" altLang="zh-CN" sz="3200" b="1">
                <a:solidFill>
                  <a:srgbClr val="A50021"/>
                </a:solidFill>
              </a:rPr>
              <a:t> 40 </a:t>
            </a:r>
            <a:r>
              <a:rPr lang="en-US" altLang="zh-CN" sz="3200" b="1">
                <a:solidFill>
                  <a:srgbClr val="A50021"/>
                </a:solidFill>
                <a:sym typeface="Symbol" pitchFamily="18" charset="2"/>
              </a:rPr>
              <a:t></a:t>
            </a:r>
          </a:p>
        </p:txBody>
      </p:sp>
      <p:sp>
        <p:nvSpPr>
          <p:cNvPr id="217094" name="Oval 6"/>
          <p:cNvSpPr>
            <a:spLocks noChangeArrowheads="1"/>
          </p:cNvSpPr>
          <p:nvPr/>
        </p:nvSpPr>
        <p:spPr bwMode="auto">
          <a:xfrm>
            <a:off x="4953000" y="4419600"/>
            <a:ext cx="1981200"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sym typeface="Symbol" pitchFamily="18" charset="2"/>
              </a:rPr>
              <a:t></a:t>
            </a:r>
            <a:r>
              <a:rPr lang="en-US" altLang="zh-CN" sz="3600" b="1">
                <a:solidFill>
                  <a:srgbClr val="A50021"/>
                </a:solidFill>
              </a:rPr>
              <a:t> 80 </a:t>
            </a:r>
            <a:r>
              <a:rPr lang="en-US" altLang="zh-CN" sz="3200" b="1">
                <a:solidFill>
                  <a:srgbClr val="A50021"/>
                </a:solidFill>
                <a:sym typeface="Symbol" pitchFamily="18" charset="2"/>
              </a:rPr>
              <a:t></a:t>
            </a:r>
          </a:p>
        </p:txBody>
      </p:sp>
      <p:sp>
        <p:nvSpPr>
          <p:cNvPr id="217095" name="Line 7"/>
          <p:cNvSpPr>
            <a:spLocks noChangeShapeType="1"/>
          </p:cNvSpPr>
          <p:nvPr/>
        </p:nvSpPr>
        <p:spPr bwMode="auto">
          <a:xfrm flipH="1">
            <a:off x="2133600" y="3352800"/>
            <a:ext cx="1219200" cy="10668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6" name="Line 8"/>
          <p:cNvSpPr>
            <a:spLocks noChangeShapeType="1"/>
          </p:cNvSpPr>
          <p:nvPr/>
        </p:nvSpPr>
        <p:spPr bwMode="auto">
          <a:xfrm>
            <a:off x="4648200" y="3352800"/>
            <a:ext cx="1295400" cy="10668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7" name="Freeform 9"/>
          <p:cNvSpPr>
            <a:spLocks/>
          </p:cNvSpPr>
          <p:nvPr/>
        </p:nvSpPr>
        <p:spPr bwMode="auto">
          <a:xfrm>
            <a:off x="2667000" y="2438400"/>
            <a:ext cx="1066800" cy="609600"/>
          </a:xfrm>
          <a:custGeom>
            <a:avLst/>
            <a:gdLst>
              <a:gd name="T0" fmla="*/ 0 w 672"/>
              <a:gd name="T1" fmla="*/ 0 h 384"/>
              <a:gd name="T2" fmla="*/ 384 w 672"/>
              <a:gd name="T3" fmla="*/ 96 h 384"/>
              <a:gd name="T4" fmla="*/ 144 w 672"/>
              <a:gd name="T5" fmla="*/ 144 h 384"/>
              <a:gd name="T6" fmla="*/ 672 w 672"/>
              <a:gd name="T7" fmla="*/ 384 h 384"/>
            </a:gdLst>
            <a:ahLst/>
            <a:cxnLst>
              <a:cxn ang="0">
                <a:pos x="T0" y="T1"/>
              </a:cxn>
              <a:cxn ang="0">
                <a:pos x="T2" y="T3"/>
              </a:cxn>
              <a:cxn ang="0">
                <a:pos x="T4" y="T5"/>
              </a:cxn>
              <a:cxn ang="0">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rgbClr val="FF00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098" name="Text Box 10"/>
          <p:cNvSpPr txBox="1">
            <a:spLocks noChangeArrowheads="1"/>
          </p:cNvSpPr>
          <p:nvPr/>
        </p:nvSpPr>
        <p:spPr bwMode="auto">
          <a:xfrm>
            <a:off x="441325" y="5530850"/>
            <a:ext cx="3641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插入关键字 </a:t>
            </a:r>
            <a:r>
              <a:rPr lang="en-US" altLang="zh-CN" sz="3600">
                <a:solidFill>
                  <a:srgbClr val="A50021"/>
                </a:solidFill>
                <a:ea typeface="楷体_GB2312" pitchFamily="49" charset="-122"/>
              </a:rPr>
              <a:t>= </a:t>
            </a:r>
            <a:r>
              <a:rPr lang="en-US" altLang="zh-CN" sz="3600" b="1">
                <a:solidFill>
                  <a:srgbClr val="FF00FF"/>
                </a:solidFill>
                <a:ea typeface="楷体_GB2312" pitchFamily="49" charset="-122"/>
              </a:rPr>
              <a:t>60</a:t>
            </a:r>
            <a:r>
              <a:rPr lang="en-US" altLang="zh-CN" sz="3600">
                <a:solidFill>
                  <a:srgbClr val="FF00FF"/>
                </a:solidFill>
                <a:ea typeface="楷体_GB2312" pitchFamily="49" charset="-122"/>
              </a:rPr>
              <a:t>,</a:t>
            </a:r>
            <a:r>
              <a:rPr lang="en-US" altLang="zh-CN" sz="3600">
                <a:solidFill>
                  <a:srgbClr val="A50021"/>
                </a:solidFill>
                <a:ea typeface="楷体_GB2312" pitchFamily="49" charset="-122"/>
              </a:rPr>
              <a:t> </a:t>
            </a:r>
            <a:endParaRPr lang="en-US" altLang="zh-CN" sz="3600">
              <a:ea typeface="楷体_GB2312" pitchFamily="49" charset="-122"/>
            </a:endParaRPr>
          </a:p>
        </p:txBody>
      </p:sp>
      <p:sp>
        <p:nvSpPr>
          <p:cNvPr id="217099" name="Oval 11"/>
          <p:cNvSpPr>
            <a:spLocks noChangeArrowheads="1"/>
          </p:cNvSpPr>
          <p:nvPr/>
        </p:nvSpPr>
        <p:spPr bwMode="auto">
          <a:xfrm>
            <a:off x="4953000" y="4419600"/>
            <a:ext cx="1981200"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sym typeface="Symbol" pitchFamily="18" charset="2"/>
              </a:rPr>
              <a:t></a:t>
            </a:r>
            <a:r>
              <a:rPr lang="en-US" altLang="zh-CN" sz="3200" b="1">
                <a:solidFill>
                  <a:srgbClr val="A50021"/>
                </a:solidFill>
              </a:rPr>
              <a:t> </a:t>
            </a:r>
            <a:r>
              <a:rPr lang="en-US" altLang="zh-CN" sz="3200" b="1">
                <a:solidFill>
                  <a:srgbClr val="FF00FF"/>
                </a:solidFill>
              </a:rPr>
              <a:t>60 </a:t>
            </a:r>
            <a:r>
              <a:rPr lang="en-US" altLang="zh-CN" sz="3200" b="1">
                <a:solidFill>
                  <a:srgbClr val="FF00FF"/>
                </a:solidFill>
                <a:sym typeface="Symbol" pitchFamily="18" charset="2"/>
              </a:rPr>
              <a:t></a:t>
            </a:r>
            <a:r>
              <a:rPr lang="en-US" altLang="zh-CN" sz="3200" b="1">
                <a:solidFill>
                  <a:srgbClr val="A50021"/>
                </a:solidFill>
              </a:rPr>
              <a:t> 80 </a:t>
            </a:r>
            <a:r>
              <a:rPr lang="en-US" altLang="zh-CN" sz="3200" b="1">
                <a:solidFill>
                  <a:srgbClr val="A50021"/>
                </a:solidFill>
                <a:sym typeface="Symbol" pitchFamily="18" charset="2"/>
              </a:rPr>
              <a:t></a:t>
            </a:r>
          </a:p>
        </p:txBody>
      </p:sp>
      <p:sp>
        <p:nvSpPr>
          <p:cNvPr id="217100" name="AutoShape 12">
            <a:hlinkClick r:id="" action="ppaction://hlinkshowjump?jump=lastslideviewed" highlightClick="1"/>
          </p:cNvPr>
          <p:cNvSpPr>
            <a:spLocks noChangeArrowheads="1"/>
          </p:cNvSpPr>
          <p:nvPr/>
        </p:nvSpPr>
        <p:spPr bwMode="auto">
          <a:xfrm>
            <a:off x="8382000" y="6248400"/>
            <a:ext cx="381000" cy="381000"/>
          </a:xfrm>
          <a:prstGeom prst="actionButtonReturn">
            <a:avLst/>
          </a:prstGeom>
          <a:solidFill>
            <a:srgbClr val="FF0000"/>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01" name="Rectangle 13"/>
          <p:cNvSpPr>
            <a:spLocks noChangeArrowheads="1"/>
          </p:cNvSpPr>
          <p:nvPr/>
        </p:nvSpPr>
        <p:spPr bwMode="auto">
          <a:xfrm>
            <a:off x="4197350" y="5530850"/>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3333FF"/>
                </a:solidFill>
                <a:ea typeface="楷体_GB2312" pitchFamily="49" charset="-122"/>
              </a:rPr>
              <a:t>90</a:t>
            </a:r>
            <a:r>
              <a:rPr lang="en-US" altLang="zh-CN" sz="3600">
                <a:solidFill>
                  <a:srgbClr val="3333FF"/>
                </a:solidFill>
                <a:ea typeface="楷体_GB2312" pitchFamily="49" charset="-122"/>
              </a:rPr>
              <a:t>,</a:t>
            </a:r>
            <a:endParaRPr lang="en-US" altLang="zh-CN" sz="3600">
              <a:solidFill>
                <a:srgbClr val="A50021"/>
              </a:solidFill>
              <a:ea typeface="楷体_GB2312" pitchFamily="49" charset="-122"/>
            </a:endParaRPr>
          </a:p>
        </p:txBody>
      </p:sp>
      <p:sp>
        <p:nvSpPr>
          <p:cNvPr id="217102" name="Oval 14"/>
          <p:cNvSpPr>
            <a:spLocks noChangeArrowheads="1"/>
          </p:cNvSpPr>
          <p:nvPr/>
        </p:nvSpPr>
        <p:spPr bwMode="auto">
          <a:xfrm>
            <a:off x="4953000" y="4419600"/>
            <a:ext cx="2362200" cy="533400"/>
          </a:xfrm>
          <a:prstGeom prst="ellipse">
            <a:avLst/>
          </a:prstGeom>
          <a:solidFill>
            <a:srgbClr val="FFFFCC"/>
          </a:solidFill>
          <a:ln w="1905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sym typeface="Symbol" pitchFamily="18" charset="2"/>
              </a:rPr>
              <a:t></a:t>
            </a:r>
            <a:r>
              <a:rPr lang="en-US" altLang="zh-CN" sz="3200" b="1">
                <a:solidFill>
                  <a:srgbClr val="FF00FF"/>
                </a:solidFill>
              </a:rPr>
              <a:t>60</a:t>
            </a:r>
            <a:r>
              <a:rPr lang="en-US" altLang="zh-CN" sz="3200" b="1">
                <a:solidFill>
                  <a:srgbClr val="FF00FF"/>
                </a:solidFill>
                <a:sym typeface="Symbol" pitchFamily="18" charset="2"/>
              </a:rPr>
              <a:t></a:t>
            </a:r>
            <a:r>
              <a:rPr lang="en-US" altLang="zh-CN" sz="3200" b="1">
                <a:solidFill>
                  <a:srgbClr val="A50021"/>
                </a:solidFill>
              </a:rPr>
              <a:t>80</a:t>
            </a:r>
            <a:r>
              <a:rPr lang="en-US" altLang="zh-CN" sz="3200" b="1">
                <a:solidFill>
                  <a:srgbClr val="A50021"/>
                </a:solidFill>
                <a:sym typeface="Symbol" pitchFamily="18" charset="2"/>
              </a:rPr>
              <a:t></a:t>
            </a:r>
            <a:r>
              <a:rPr lang="en-US" altLang="zh-CN" sz="3200" b="1">
                <a:solidFill>
                  <a:srgbClr val="3333FF"/>
                </a:solidFill>
                <a:sym typeface="Symbol" pitchFamily="18" charset="2"/>
              </a:rPr>
              <a:t>90</a:t>
            </a:r>
            <a:endParaRPr lang="en-US" altLang="zh-CN" sz="3200" b="1">
              <a:solidFill>
                <a:srgbClr val="A50021"/>
              </a:solidFill>
              <a:sym typeface="Symbol" pitchFamily="18" charset="2"/>
            </a:endParaRPr>
          </a:p>
        </p:txBody>
      </p:sp>
      <p:sp>
        <p:nvSpPr>
          <p:cNvPr id="217103" name="Oval 15"/>
          <p:cNvSpPr>
            <a:spLocks noChangeArrowheads="1"/>
          </p:cNvSpPr>
          <p:nvPr/>
        </p:nvSpPr>
        <p:spPr bwMode="auto">
          <a:xfrm>
            <a:off x="7391400" y="4419600"/>
            <a:ext cx="1676400" cy="5334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sym typeface="Symbol" pitchFamily="18" charset="2"/>
              </a:rPr>
              <a:t></a:t>
            </a:r>
            <a:r>
              <a:rPr lang="en-US" altLang="zh-CN" sz="3200" b="1">
                <a:solidFill>
                  <a:srgbClr val="3333FF"/>
                </a:solidFill>
                <a:sym typeface="Symbol" pitchFamily="18" charset="2"/>
              </a:rPr>
              <a:t>90</a:t>
            </a:r>
            <a:r>
              <a:rPr lang="en-US" altLang="zh-CN" sz="3600" b="1">
                <a:solidFill>
                  <a:srgbClr val="A50021"/>
                </a:solidFill>
              </a:rPr>
              <a:t> </a:t>
            </a:r>
          </a:p>
        </p:txBody>
      </p:sp>
      <p:sp>
        <p:nvSpPr>
          <p:cNvPr id="217105" name="Oval 17"/>
          <p:cNvSpPr>
            <a:spLocks noChangeArrowheads="1"/>
          </p:cNvSpPr>
          <p:nvPr/>
        </p:nvSpPr>
        <p:spPr bwMode="auto">
          <a:xfrm>
            <a:off x="3048000" y="3048000"/>
            <a:ext cx="3505200" cy="6858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rgbClr val="A50021"/>
                </a:solidFill>
              </a:rPr>
              <a:t>50    </a:t>
            </a:r>
            <a:r>
              <a:rPr lang="en-US" altLang="zh-CN" sz="3600" b="1">
                <a:solidFill>
                  <a:srgbClr val="FF0000"/>
                </a:solidFill>
              </a:rPr>
              <a:t>80</a:t>
            </a:r>
            <a:endParaRPr lang="en-US" altLang="zh-CN"/>
          </a:p>
        </p:txBody>
      </p:sp>
      <p:sp>
        <p:nvSpPr>
          <p:cNvPr id="217108" name="Line 20"/>
          <p:cNvSpPr>
            <a:spLocks noChangeShapeType="1"/>
          </p:cNvSpPr>
          <p:nvPr/>
        </p:nvSpPr>
        <p:spPr bwMode="auto">
          <a:xfrm>
            <a:off x="4724400" y="3352800"/>
            <a:ext cx="381000" cy="3810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0" name="Line 22"/>
          <p:cNvSpPr>
            <a:spLocks noChangeShapeType="1"/>
          </p:cNvSpPr>
          <p:nvPr/>
        </p:nvSpPr>
        <p:spPr bwMode="auto">
          <a:xfrm flipV="1">
            <a:off x="3200400" y="3352800"/>
            <a:ext cx="152400" cy="1524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1" name="Line 23"/>
          <p:cNvSpPr>
            <a:spLocks noChangeShapeType="1"/>
          </p:cNvSpPr>
          <p:nvPr/>
        </p:nvSpPr>
        <p:spPr bwMode="auto">
          <a:xfrm>
            <a:off x="5867400" y="3352800"/>
            <a:ext cx="2362200" cy="1066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2" name="Oval 24"/>
          <p:cNvSpPr>
            <a:spLocks noChangeArrowheads="1"/>
          </p:cNvSpPr>
          <p:nvPr/>
        </p:nvSpPr>
        <p:spPr bwMode="auto">
          <a:xfrm>
            <a:off x="4953000" y="4419600"/>
            <a:ext cx="2362200" cy="533400"/>
          </a:xfrm>
          <a:prstGeom prst="ellipse">
            <a:avLst/>
          </a:prstGeom>
          <a:solidFill>
            <a:srgbClr val="FFFFCC"/>
          </a:solidFill>
          <a:ln w="1905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sym typeface="Symbol" pitchFamily="18" charset="2"/>
              </a:rPr>
              <a:t></a:t>
            </a:r>
            <a:r>
              <a:rPr lang="en-US" altLang="zh-CN" sz="3200" b="1">
                <a:solidFill>
                  <a:srgbClr val="FF00FF"/>
                </a:solidFill>
              </a:rPr>
              <a:t>60</a:t>
            </a:r>
            <a:r>
              <a:rPr lang="en-US" altLang="zh-CN" sz="3200" b="1">
                <a:solidFill>
                  <a:srgbClr val="FF00FF"/>
                </a:solidFill>
                <a:sym typeface="Symbol" pitchFamily="18" charset="2"/>
              </a:rPr>
              <a:t></a:t>
            </a:r>
            <a:endParaRPr lang="en-US" altLang="zh-CN" sz="3200" b="1">
              <a:solidFill>
                <a:srgbClr val="A50021"/>
              </a:solidFill>
              <a:sym typeface="Symbol" pitchFamily="18" charset="2"/>
            </a:endParaRPr>
          </a:p>
        </p:txBody>
      </p:sp>
      <p:sp>
        <p:nvSpPr>
          <p:cNvPr id="217113" name="Rectangle 25"/>
          <p:cNvSpPr>
            <a:spLocks noChangeArrowheads="1"/>
          </p:cNvSpPr>
          <p:nvPr/>
        </p:nvSpPr>
        <p:spPr bwMode="auto">
          <a:xfrm>
            <a:off x="5187950" y="5530850"/>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6600"/>
                </a:solidFill>
                <a:ea typeface="楷体_GB2312" pitchFamily="49" charset="-122"/>
              </a:rPr>
              <a:t>30</a:t>
            </a:r>
            <a:r>
              <a:rPr lang="en-US" altLang="zh-CN" sz="3600">
                <a:solidFill>
                  <a:srgbClr val="006600"/>
                </a:solidFill>
                <a:ea typeface="楷体_GB2312" pitchFamily="49" charset="-122"/>
              </a:rPr>
              <a:t>,</a:t>
            </a:r>
            <a:endParaRPr lang="en-US" altLang="zh-CN" sz="3600">
              <a:solidFill>
                <a:srgbClr val="A50021"/>
              </a:solidFill>
              <a:ea typeface="楷体_GB2312" pitchFamily="49" charset="-122"/>
            </a:endParaRPr>
          </a:p>
        </p:txBody>
      </p:sp>
      <p:sp>
        <p:nvSpPr>
          <p:cNvPr id="217114" name="Oval 26"/>
          <p:cNvSpPr>
            <a:spLocks noChangeArrowheads="1"/>
          </p:cNvSpPr>
          <p:nvPr/>
        </p:nvSpPr>
        <p:spPr bwMode="auto">
          <a:xfrm>
            <a:off x="3200400" y="4419600"/>
            <a:ext cx="1676400" cy="5334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sym typeface="Symbol" pitchFamily="18" charset="2"/>
              </a:rPr>
              <a:t></a:t>
            </a:r>
            <a:r>
              <a:rPr lang="en-US" altLang="zh-CN" sz="3200" b="1">
                <a:solidFill>
                  <a:srgbClr val="A50021"/>
                </a:solidFill>
              </a:rPr>
              <a:t> 40 </a:t>
            </a:r>
            <a:r>
              <a:rPr lang="en-US" altLang="zh-CN" sz="3200" b="1">
                <a:solidFill>
                  <a:srgbClr val="A50021"/>
                </a:solidFill>
                <a:sym typeface="Symbol" pitchFamily="18" charset="2"/>
              </a:rPr>
              <a:t></a:t>
            </a:r>
          </a:p>
        </p:txBody>
      </p:sp>
      <p:sp>
        <p:nvSpPr>
          <p:cNvPr id="217115" name="Oval 27"/>
          <p:cNvSpPr>
            <a:spLocks noChangeArrowheads="1"/>
          </p:cNvSpPr>
          <p:nvPr/>
        </p:nvSpPr>
        <p:spPr bwMode="auto">
          <a:xfrm>
            <a:off x="1143000" y="4419600"/>
            <a:ext cx="1981200" cy="5334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sym typeface="Symbol" pitchFamily="18" charset="2"/>
              </a:rPr>
              <a:t> </a:t>
            </a:r>
            <a:r>
              <a:rPr lang="en-US" altLang="zh-CN" sz="3200" b="1">
                <a:solidFill>
                  <a:srgbClr val="A50021"/>
                </a:solidFill>
              </a:rPr>
              <a:t>20 </a:t>
            </a:r>
            <a:r>
              <a:rPr lang="en-US" altLang="zh-CN" sz="3200" b="1">
                <a:solidFill>
                  <a:srgbClr val="A50021"/>
                </a:solidFill>
                <a:sym typeface="Symbol" pitchFamily="18" charset="2"/>
              </a:rPr>
              <a:t></a:t>
            </a:r>
          </a:p>
        </p:txBody>
      </p:sp>
      <p:sp>
        <p:nvSpPr>
          <p:cNvPr id="217116" name="Oval 28"/>
          <p:cNvSpPr>
            <a:spLocks noChangeArrowheads="1"/>
          </p:cNvSpPr>
          <p:nvPr/>
        </p:nvSpPr>
        <p:spPr bwMode="auto">
          <a:xfrm>
            <a:off x="3048000" y="3048000"/>
            <a:ext cx="3505200" cy="6858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rgbClr val="FF0000"/>
                </a:solidFill>
              </a:rPr>
              <a:t>30</a:t>
            </a:r>
            <a:r>
              <a:rPr lang="en-US" altLang="zh-CN" sz="3600" b="1">
                <a:solidFill>
                  <a:srgbClr val="A50021"/>
                </a:solidFill>
              </a:rPr>
              <a:t>   50    80</a:t>
            </a:r>
            <a:endParaRPr lang="en-US" altLang="zh-CN"/>
          </a:p>
        </p:txBody>
      </p:sp>
      <p:sp>
        <p:nvSpPr>
          <p:cNvPr id="217117" name="Line 29"/>
          <p:cNvSpPr>
            <a:spLocks noChangeShapeType="1"/>
          </p:cNvSpPr>
          <p:nvPr/>
        </p:nvSpPr>
        <p:spPr bwMode="auto">
          <a:xfrm flipV="1">
            <a:off x="3200400" y="3352800"/>
            <a:ext cx="228600" cy="1524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9" name="Line 31"/>
          <p:cNvSpPr>
            <a:spLocks noChangeShapeType="1"/>
          </p:cNvSpPr>
          <p:nvPr/>
        </p:nvSpPr>
        <p:spPr bwMode="auto">
          <a:xfrm flipH="1" flipV="1">
            <a:off x="6096000" y="3352800"/>
            <a:ext cx="228600" cy="2286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1" name="Line 33"/>
          <p:cNvSpPr>
            <a:spLocks noChangeShapeType="1"/>
          </p:cNvSpPr>
          <p:nvPr/>
        </p:nvSpPr>
        <p:spPr bwMode="auto">
          <a:xfrm flipH="1">
            <a:off x="5105400" y="3429000"/>
            <a:ext cx="152400" cy="3048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3" name="Line 35"/>
          <p:cNvSpPr>
            <a:spLocks noChangeShapeType="1"/>
          </p:cNvSpPr>
          <p:nvPr/>
        </p:nvSpPr>
        <p:spPr bwMode="auto">
          <a:xfrm flipH="1">
            <a:off x="3962400" y="3429000"/>
            <a:ext cx="15240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4" name="Oval 36"/>
          <p:cNvSpPr>
            <a:spLocks noChangeArrowheads="1"/>
          </p:cNvSpPr>
          <p:nvPr/>
        </p:nvSpPr>
        <p:spPr bwMode="auto">
          <a:xfrm>
            <a:off x="5029200" y="3048000"/>
            <a:ext cx="1524000" cy="838200"/>
          </a:xfrm>
          <a:prstGeom prst="ellipse">
            <a:avLst/>
          </a:prstGeom>
          <a:solidFill>
            <a:srgbClr val="CCFFCC"/>
          </a:solidFill>
          <a:ln w="9525">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rgbClr val="A50021"/>
                </a:solidFill>
              </a:rPr>
              <a:t>80</a:t>
            </a:r>
            <a:endParaRPr lang="en-US" altLang="zh-CN" sz="3600"/>
          </a:p>
        </p:txBody>
      </p:sp>
      <p:sp>
        <p:nvSpPr>
          <p:cNvPr id="217126" name="Line 38"/>
          <p:cNvSpPr>
            <a:spLocks noChangeShapeType="1"/>
          </p:cNvSpPr>
          <p:nvPr/>
        </p:nvSpPr>
        <p:spPr bwMode="auto">
          <a:xfrm flipV="1">
            <a:off x="5105400" y="3429000"/>
            <a:ext cx="304800" cy="3048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8" name="Line 40"/>
          <p:cNvSpPr>
            <a:spLocks noChangeShapeType="1"/>
          </p:cNvSpPr>
          <p:nvPr/>
        </p:nvSpPr>
        <p:spPr bwMode="auto">
          <a:xfrm>
            <a:off x="6248400" y="3505200"/>
            <a:ext cx="1981200" cy="9144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29" name="Oval 41"/>
          <p:cNvSpPr>
            <a:spLocks noChangeArrowheads="1"/>
          </p:cNvSpPr>
          <p:nvPr/>
        </p:nvSpPr>
        <p:spPr bwMode="auto">
          <a:xfrm>
            <a:off x="3048000" y="3048000"/>
            <a:ext cx="1295400" cy="685800"/>
          </a:xfrm>
          <a:prstGeom prst="ellipse">
            <a:avLst/>
          </a:prstGeom>
          <a:solidFill>
            <a:srgbClr val="FFFFCC"/>
          </a:solidFill>
          <a:ln w="1905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rgbClr val="FF0000"/>
                </a:solidFill>
              </a:rPr>
              <a:t>30</a:t>
            </a:r>
            <a:r>
              <a:rPr lang="en-US" altLang="zh-CN" sz="3600" b="1">
                <a:solidFill>
                  <a:srgbClr val="A50021"/>
                </a:solidFill>
              </a:rPr>
              <a:t>   </a:t>
            </a:r>
            <a:endParaRPr lang="en-US" altLang="zh-CN"/>
          </a:p>
        </p:txBody>
      </p:sp>
      <p:sp>
        <p:nvSpPr>
          <p:cNvPr id="217130" name="Line 42"/>
          <p:cNvSpPr>
            <a:spLocks noChangeShapeType="1"/>
          </p:cNvSpPr>
          <p:nvPr/>
        </p:nvSpPr>
        <p:spPr bwMode="auto">
          <a:xfrm flipH="1">
            <a:off x="3124200" y="3429000"/>
            <a:ext cx="152400" cy="1524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32" name="Line 44"/>
          <p:cNvSpPr>
            <a:spLocks noChangeShapeType="1"/>
          </p:cNvSpPr>
          <p:nvPr/>
        </p:nvSpPr>
        <p:spPr bwMode="auto">
          <a:xfrm flipH="1">
            <a:off x="3962400" y="3429000"/>
            <a:ext cx="152400" cy="106680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17133" name="Freeform 45"/>
          <p:cNvSpPr>
            <a:spLocks/>
          </p:cNvSpPr>
          <p:nvPr/>
        </p:nvSpPr>
        <p:spPr bwMode="auto">
          <a:xfrm>
            <a:off x="3959225" y="2971800"/>
            <a:ext cx="1441450" cy="896938"/>
          </a:xfrm>
          <a:custGeom>
            <a:avLst/>
            <a:gdLst>
              <a:gd name="T0" fmla="*/ 74 w 908"/>
              <a:gd name="T1" fmla="*/ 28 h 521"/>
              <a:gd name="T2" fmla="*/ 398 w 908"/>
              <a:gd name="T3" fmla="*/ 28 h 521"/>
              <a:gd name="T4" fmla="*/ 626 w 908"/>
              <a:gd name="T5" fmla="*/ 4 h 521"/>
              <a:gd name="T6" fmla="*/ 842 w 908"/>
              <a:gd name="T7" fmla="*/ 28 h 521"/>
              <a:gd name="T8" fmla="*/ 902 w 908"/>
              <a:gd name="T9" fmla="*/ 40 h 521"/>
              <a:gd name="T10" fmla="*/ 830 w 908"/>
              <a:gd name="T11" fmla="*/ 64 h 521"/>
              <a:gd name="T12" fmla="*/ 758 w 908"/>
              <a:gd name="T13" fmla="*/ 112 h 521"/>
              <a:gd name="T14" fmla="*/ 698 w 908"/>
              <a:gd name="T15" fmla="*/ 184 h 521"/>
              <a:gd name="T16" fmla="*/ 674 w 908"/>
              <a:gd name="T17" fmla="*/ 256 h 521"/>
              <a:gd name="T18" fmla="*/ 710 w 908"/>
              <a:gd name="T19" fmla="*/ 412 h 521"/>
              <a:gd name="T20" fmla="*/ 86 w 908"/>
              <a:gd name="T21" fmla="*/ 412 h 521"/>
              <a:gd name="T22" fmla="*/ 194 w 908"/>
              <a:gd name="T23" fmla="*/ 364 h 521"/>
              <a:gd name="T24" fmla="*/ 266 w 908"/>
              <a:gd name="T25" fmla="*/ 196 h 521"/>
              <a:gd name="T26" fmla="*/ 146 w 908"/>
              <a:gd name="T27" fmla="*/ 76 h 521"/>
              <a:gd name="T28" fmla="*/ 122 w 908"/>
              <a:gd name="T29" fmla="*/ 40 h 521"/>
              <a:gd name="T30" fmla="*/ 38 w 908"/>
              <a:gd name="T31" fmla="*/ 16 h 521"/>
              <a:gd name="T32" fmla="*/ 74 w 908"/>
              <a:gd name="T33" fmla="*/ 2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8" h="521">
                <a:moveTo>
                  <a:pt x="74" y="28"/>
                </a:moveTo>
                <a:cubicBezTo>
                  <a:pt x="382" y="0"/>
                  <a:pt x="0" y="28"/>
                  <a:pt x="398" y="28"/>
                </a:cubicBezTo>
                <a:cubicBezTo>
                  <a:pt x="474" y="28"/>
                  <a:pt x="550" y="11"/>
                  <a:pt x="626" y="4"/>
                </a:cubicBezTo>
                <a:cubicBezTo>
                  <a:pt x="698" y="12"/>
                  <a:pt x="770" y="19"/>
                  <a:pt x="842" y="28"/>
                </a:cubicBezTo>
                <a:cubicBezTo>
                  <a:pt x="862" y="31"/>
                  <a:pt x="908" y="21"/>
                  <a:pt x="902" y="40"/>
                </a:cubicBezTo>
                <a:cubicBezTo>
                  <a:pt x="894" y="64"/>
                  <a:pt x="851" y="50"/>
                  <a:pt x="830" y="64"/>
                </a:cubicBezTo>
                <a:cubicBezTo>
                  <a:pt x="806" y="80"/>
                  <a:pt x="758" y="112"/>
                  <a:pt x="758" y="112"/>
                </a:cubicBezTo>
                <a:cubicBezTo>
                  <a:pt x="741" y="138"/>
                  <a:pt x="713" y="157"/>
                  <a:pt x="698" y="184"/>
                </a:cubicBezTo>
                <a:cubicBezTo>
                  <a:pt x="686" y="206"/>
                  <a:pt x="674" y="256"/>
                  <a:pt x="674" y="256"/>
                </a:cubicBezTo>
                <a:cubicBezTo>
                  <a:pt x="683" y="310"/>
                  <a:pt x="693" y="360"/>
                  <a:pt x="710" y="412"/>
                </a:cubicBezTo>
                <a:cubicBezTo>
                  <a:pt x="547" y="521"/>
                  <a:pt x="282" y="428"/>
                  <a:pt x="86" y="412"/>
                </a:cubicBezTo>
                <a:cubicBezTo>
                  <a:pt x="172" y="383"/>
                  <a:pt x="137" y="402"/>
                  <a:pt x="194" y="364"/>
                </a:cubicBezTo>
                <a:cubicBezTo>
                  <a:pt x="230" y="310"/>
                  <a:pt x="266" y="264"/>
                  <a:pt x="266" y="196"/>
                </a:cubicBezTo>
                <a:cubicBezTo>
                  <a:pt x="245" y="132"/>
                  <a:pt x="211" y="98"/>
                  <a:pt x="146" y="76"/>
                </a:cubicBezTo>
                <a:cubicBezTo>
                  <a:pt x="138" y="64"/>
                  <a:pt x="135" y="47"/>
                  <a:pt x="122" y="40"/>
                </a:cubicBezTo>
                <a:cubicBezTo>
                  <a:pt x="97" y="26"/>
                  <a:pt x="66" y="23"/>
                  <a:pt x="38" y="16"/>
                </a:cubicBezTo>
                <a:cubicBezTo>
                  <a:pt x="26" y="13"/>
                  <a:pt x="62" y="24"/>
                  <a:pt x="74" y="28"/>
                </a:cubicBezTo>
                <a:close/>
              </a:path>
            </a:pathLst>
          </a:cu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34" name="Oval 46"/>
          <p:cNvSpPr>
            <a:spLocks noChangeArrowheads="1"/>
          </p:cNvSpPr>
          <p:nvPr/>
        </p:nvSpPr>
        <p:spPr bwMode="auto">
          <a:xfrm>
            <a:off x="4267200" y="1752600"/>
            <a:ext cx="990600" cy="609600"/>
          </a:xfrm>
          <a:prstGeom prst="ellipse">
            <a:avLst/>
          </a:prstGeom>
          <a:solidFill>
            <a:srgbClr val="99CC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rgbClr val="A50021"/>
                </a:solidFill>
              </a:rPr>
              <a:t>50</a:t>
            </a:r>
            <a:endParaRPr lang="en-US" altLang="zh-CN" sz="3600"/>
          </a:p>
        </p:txBody>
      </p:sp>
      <p:sp>
        <p:nvSpPr>
          <p:cNvPr id="217136" name="Freeform 48"/>
          <p:cNvSpPr>
            <a:spLocks/>
          </p:cNvSpPr>
          <p:nvPr/>
        </p:nvSpPr>
        <p:spPr bwMode="auto">
          <a:xfrm>
            <a:off x="3733800" y="1143000"/>
            <a:ext cx="1066800" cy="609600"/>
          </a:xfrm>
          <a:custGeom>
            <a:avLst/>
            <a:gdLst>
              <a:gd name="T0" fmla="*/ 0 w 672"/>
              <a:gd name="T1" fmla="*/ 0 h 384"/>
              <a:gd name="T2" fmla="*/ 384 w 672"/>
              <a:gd name="T3" fmla="*/ 96 h 384"/>
              <a:gd name="T4" fmla="*/ 144 w 672"/>
              <a:gd name="T5" fmla="*/ 144 h 384"/>
              <a:gd name="T6" fmla="*/ 672 w 672"/>
              <a:gd name="T7" fmla="*/ 384 h 384"/>
            </a:gdLst>
            <a:ahLst/>
            <a:cxnLst>
              <a:cxn ang="0">
                <a:pos x="T0" y="T1"/>
              </a:cxn>
              <a:cxn ang="0">
                <a:pos x="T2" y="T3"/>
              </a:cxn>
              <a:cxn ang="0">
                <a:pos x="T4" y="T5"/>
              </a:cxn>
              <a:cxn ang="0">
                <a:pos x="T6" y="T7"/>
              </a:cxn>
            </a:cxnLst>
            <a:rect l="0" t="0" r="r" b="b"/>
            <a:pathLst>
              <a:path w="672" h="384">
                <a:moveTo>
                  <a:pt x="0" y="0"/>
                </a:moveTo>
                <a:cubicBezTo>
                  <a:pt x="180" y="36"/>
                  <a:pt x="360" y="72"/>
                  <a:pt x="384" y="96"/>
                </a:cubicBezTo>
                <a:cubicBezTo>
                  <a:pt x="408" y="120"/>
                  <a:pt x="96" y="96"/>
                  <a:pt x="144" y="144"/>
                </a:cubicBezTo>
                <a:cubicBezTo>
                  <a:pt x="192" y="192"/>
                  <a:pt x="584" y="344"/>
                  <a:pt x="672" y="384"/>
                </a:cubicBezTo>
              </a:path>
            </a:pathLst>
          </a:custGeom>
          <a:noFill/>
          <a:ln w="28575">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37" name="Line 49"/>
          <p:cNvSpPr>
            <a:spLocks noChangeShapeType="1"/>
          </p:cNvSpPr>
          <p:nvPr/>
        </p:nvSpPr>
        <p:spPr bwMode="auto">
          <a:xfrm flipH="1">
            <a:off x="3733800" y="2057400"/>
            <a:ext cx="685800" cy="990600"/>
          </a:xfrm>
          <a:prstGeom prst="line">
            <a:avLst/>
          </a:prstGeom>
          <a:noFill/>
          <a:ln w="5715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38" name="Line 50"/>
          <p:cNvSpPr>
            <a:spLocks noChangeShapeType="1"/>
          </p:cNvSpPr>
          <p:nvPr/>
        </p:nvSpPr>
        <p:spPr bwMode="auto">
          <a:xfrm>
            <a:off x="5105400" y="2057400"/>
            <a:ext cx="685800" cy="9906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7090"/>
                                        </p:tgtEl>
                                        <p:attrNameLst>
                                          <p:attrName>style.visibility</p:attrName>
                                        </p:attrNameLst>
                                      </p:cBhvr>
                                      <p:to>
                                        <p:strVal val="visible"/>
                                      </p:to>
                                    </p:set>
                                    <p:anim calcmode="lin" valueType="num">
                                      <p:cBhvr additive="base">
                                        <p:cTn id="7" dur="500" fill="hold"/>
                                        <p:tgtEl>
                                          <p:spTgt spid="217090"/>
                                        </p:tgtEl>
                                        <p:attrNameLst>
                                          <p:attrName>ppt_x</p:attrName>
                                        </p:attrNameLst>
                                      </p:cBhvr>
                                      <p:tavLst>
                                        <p:tav tm="0">
                                          <p:val>
                                            <p:strVal val="0-#ppt_w/2"/>
                                          </p:val>
                                        </p:tav>
                                        <p:tav tm="100000">
                                          <p:val>
                                            <p:strVal val="#ppt_x"/>
                                          </p:val>
                                        </p:tav>
                                      </p:tavLst>
                                    </p:anim>
                                    <p:anim calcmode="lin" valueType="num">
                                      <p:cBhvr additive="base">
                                        <p:cTn id="8" dur="500" fill="hold"/>
                                        <p:tgtEl>
                                          <p:spTgt spid="21709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17097"/>
                                        </p:tgtEl>
                                        <p:attrNameLst>
                                          <p:attrName>style.visibility</p:attrName>
                                        </p:attrNameLst>
                                      </p:cBhvr>
                                      <p:to>
                                        <p:strVal val="visible"/>
                                      </p:to>
                                    </p:set>
                                    <p:animEffect transition="in" filter="wipe(up)">
                                      <p:cBhvr>
                                        <p:cTn id="12" dur="500"/>
                                        <p:tgtEl>
                                          <p:spTgt spid="217097"/>
                                        </p:tgtEl>
                                      </p:cBhvr>
                                    </p:animEffect>
                                  </p:childTnLst>
                                </p:cTn>
                              </p:par>
                            </p:childTnLst>
                          </p:cTn>
                        </p:par>
                        <p:par>
                          <p:cTn id="13" fill="hold" nodeType="afterGroup">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217091"/>
                                        </p:tgtEl>
                                        <p:attrNameLst>
                                          <p:attrName>style.visibility</p:attrName>
                                        </p:attrNameLst>
                                      </p:cBhvr>
                                      <p:to>
                                        <p:strVal val="visible"/>
                                      </p:to>
                                    </p:set>
                                    <p:animEffect transition="in" filter="wipe(up)">
                                      <p:cBhvr>
                                        <p:cTn id="16" dur="500"/>
                                        <p:tgtEl>
                                          <p:spTgt spid="217091"/>
                                        </p:tgtEl>
                                      </p:cBhvr>
                                    </p:animEffect>
                                  </p:childTnLst>
                                </p:cTn>
                              </p:par>
                            </p:childTnLst>
                          </p:cTn>
                        </p:par>
                        <p:par>
                          <p:cTn id="17" fill="hold" nodeType="afterGroup">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217095"/>
                                        </p:tgtEl>
                                        <p:attrNameLst>
                                          <p:attrName>style.visibility</p:attrName>
                                        </p:attrNameLst>
                                      </p:cBhvr>
                                      <p:to>
                                        <p:strVal val="visible"/>
                                      </p:to>
                                    </p:set>
                                    <p:animEffect transition="in" filter="wipe(up)">
                                      <p:cBhvr>
                                        <p:cTn id="20" dur="500"/>
                                        <p:tgtEl>
                                          <p:spTgt spid="217095"/>
                                        </p:tgtEl>
                                      </p:cBhvr>
                                    </p:animEffect>
                                  </p:childTnLst>
                                </p:cTn>
                              </p:par>
                            </p:childTnLst>
                          </p:cTn>
                        </p:par>
                        <p:par>
                          <p:cTn id="21" fill="hold" nodeType="afterGroup">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217093"/>
                                        </p:tgtEl>
                                        <p:attrNameLst>
                                          <p:attrName>style.visibility</p:attrName>
                                        </p:attrNameLst>
                                      </p:cBhvr>
                                      <p:to>
                                        <p:strVal val="visible"/>
                                      </p:to>
                                    </p:set>
                                    <p:animEffect transition="in" filter="wipe(up)">
                                      <p:cBhvr>
                                        <p:cTn id="24" dur="500"/>
                                        <p:tgtEl>
                                          <p:spTgt spid="217093"/>
                                        </p:tgtEl>
                                      </p:cBhvr>
                                    </p:animEffect>
                                  </p:childTnLst>
                                </p:cTn>
                              </p:par>
                            </p:childTnLst>
                          </p:cTn>
                        </p:par>
                        <p:par>
                          <p:cTn id="25" fill="hold" nodeType="afterGroup">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217096"/>
                                        </p:tgtEl>
                                        <p:attrNameLst>
                                          <p:attrName>style.visibility</p:attrName>
                                        </p:attrNameLst>
                                      </p:cBhvr>
                                      <p:to>
                                        <p:strVal val="visible"/>
                                      </p:to>
                                    </p:set>
                                    <p:animEffect transition="in" filter="wipe(up)">
                                      <p:cBhvr>
                                        <p:cTn id="28" dur="500"/>
                                        <p:tgtEl>
                                          <p:spTgt spid="217096"/>
                                        </p:tgtEl>
                                      </p:cBhvr>
                                    </p:animEffect>
                                  </p:childTnLst>
                                </p:cTn>
                              </p:par>
                            </p:childTnLst>
                          </p:cTn>
                        </p:par>
                        <p:par>
                          <p:cTn id="29" fill="hold" nodeType="afterGroup">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217094"/>
                                        </p:tgtEl>
                                        <p:attrNameLst>
                                          <p:attrName>style.visibility</p:attrName>
                                        </p:attrNameLst>
                                      </p:cBhvr>
                                      <p:to>
                                        <p:strVal val="visible"/>
                                      </p:to>
                                    </p:set>
                                    <p:animEffect transition="in" filter="wipe(up)">
                                      <p:cBhvr>
                                        <p:cTn id="32" dur="500"/>
                                        <p:tgtEl>
                                          <p:spTgt spid="2170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7098"/>
                                        </p:tgtEl>
                                        <p:attrNameLst>
                                          <p:attrName>style.visibility</p:attrName>
                                        </p:attrNameLst>
                                      </p:cBhvr>
                                      <p:to>
                                        <p:strVal val="visible"/>
                                      </p:to>
                                    </p:set>
                                    <p:animEffect transition="in" filter="wipe(left)">
                                      <p:cBhvr>
                                        <p:cTn id="37" dur="500"/>
                                        <p:tgtEl>
                                          <p:spTgt spid="2170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17099"/>
                                        </p:tgtEl>
                                        <p:attrNameLst>
                                          <p:attrName>style.visibility</p:attrName>
                                        </p:attrNameLst>
                                      </p:cBhvr>
                                      <p:to>
                                        <p:strVal val="visible"/>
                                      </p:to>
                                    </p:set>
                                    <p:animEffect transition="in" filter="wipe(left)">
                                      <p:cBhvr>
                                        <p:cTn id="42" dur="300"/>
                                        <p:tgtEl>
                                          <p:spTgt spid="217099"/>
                                        </p:tgtEl>
                                      </p:cBhvr>
                                    </p:animEffect>
                                  </p:childTnLst>
                                </p:cTn>
                              </p:par>
                            </p:childTnLst>
                          </p:cTn>
                        </p:par>
                        <p:par>
                          <p:cTn id="43" fill="hold" nodeType="afterGroup">
                            <p:stCondLst>
                              <p:cond delay="1500"/>
                            </p:stCondLst>
                            <p:childTnLst>
                              <p:par>
                                <p:cTn id="44" presetID="2" presetClass="entr" presetSubtype="6" fill="hold" grpId="0" nodeType="afterEffect">
                                  <p:stCondLst>
                                    <p:cond delay="0"/>
                                  </p:stCondLst>
                                  <p:childTnLst>
                                    <p:set>
                                      <p:cBhvr>
                                        <p:cTn id="45" dur="1" fill="hold">
                                          <p:stCondLst>
                                            <p:cond delay="0"/>
                                          </p:stCondLst>
                                        </p:cTn>
                                        <p:tgtEl>
                                          <p:spTgt spid="217100"/>
                                        </p:tgtEl>
                                        <p:attrNameLst>
                                          <p:attrName>style.visibility</p:attrName>
                                        </p:attrNameLst>
                                      </p:cBhvr>
                                      <p:to>
                                        <p:strVal val="visible"/>
                                      </p:to>
                                    </p:set>
                                    <p:anim calcmode="lin" valueType="num">
                                      <p:cBhvr additive="base">
                                        <p:cTn id="46" dur="500" fill="hold"/>
                                        <p:tgtEl>
                                          <p:spTgt spid="217100"/>
                                        </p:tgtEl>
                                        <p:attrNameLst>
                                          <p:attrName>ppt_x</p:attrName>
                                        </p:attrNameLst>
                                      </p:cBhvr>
                                      <p:tavLst>
                                        <p:tav tm="0">
                                          <p:val>
                                            <p:strVal val="1+#ppt_w/2"/>
                                          </p:val>
                                        </p:tav>
                                        <p:tav tm="100000">
                                          <p:val>
                                            <p:strVal val="#ppt_x"/>
                                          </p:val>
                                        </p:tav>
                                      </p:tavLst>
                                    </p:anim>
                                    <p:anim calcmode="lin" valueType="num">
                                      <p:cBhvr additive="base">
                                        <p:cTn id="47" dur="500" fill="hold"/>
                                        <p:tgtEl>
                                          <p:spTgt spid="217100"/>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7101"/>
                                        </p:tgtEl>
                                        <p:attrNameLst>
                                          <p:attrName>style.visibility</p:attrName>
                                        </p:attrNameLst>
                                      </p:cBhvr>
                                      <p:to>
                                        <p:strVal val="visible"/>
                                      </p:to>
                                    </p:set>
                                    <p:animEffect transition="in" filter="wipe(left)">
                                      <p:cBhvr>
                                        <p:cTn id="52" dur="500"/>
                                        <p:tgtEl>
                                          <p:spTgt spid="2171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wd">
                                    <p:tmPct val="100000"/>
                                  </p:iterate>
                                  <p:childTnLst>
                                    <p:set>
                                      <p:cBhvr>
                                        <p:cTn id="56" dur="1" fill="hold">
                                          <p:stCondLst>
                                            <p:cond delay="0"/>
                                          </p:stCondLst>
                                        </p:cTn>
                                        <p:tgtEl>
                                          <p:spTgt spid="217102"/>
                                        </p:tgtEl>
                                        <p:attrNameLst>
                                          <p:attrName>style.visibility</p:attrName>
                                        </p:attrNameLst>
                                      </p:cBhvr>
                                      <p:to>
                                        <p:strVal val="visible"/>
                                      </p:to>
                                    </p:set>
                                    <p:animEffect transition="in" filter="wipe(left)">
                                      <p:cBhvr>
                                        <p:cTn id="57" dur="300"/>
                                        <p:tgtEl>
                                          <p:spTgt spid="2171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7103"/>
                                        </p:tgtEl>
                                        <p:attrNameLst>
                                          <p:attrName>style.visibility</p:attrName>
                                        </p:attrNameLst>
                                      </p:cBhvr>
                                      <p:to>
                                        <p:strVal val="visible"/>
                                      </p:to>
                                    </p:set>
                                    <p:animEffect transition="in" filter="wipe(left)">
                                      <p:cBhvr>
                                        <p:cTn id="62" dur="500"/>
                                        <p:tgtEl>
                                          <p:spTgt spid="21710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iterate type="wd">
                                    <p:tmPct val="100000"/>
                                  </p:iterate>
                                  <p:childTnLst>
                                    <p:set>
                                      <p:cBhvr>
                                        <p:cTn id="66" dur="1" fill="hold">
                                          <p:stCondLst>
                                            <p:cond delay="0"/>
                                          </p:stCondLst>
                                        </p:cTn>
                                        <p:tgtEl>
                                          <p:spTgt spid="217105"/>
                                        </p:tgtEl>
                                        <p:attrNameLst>
                                          <p:attrName>style.visibility</p:attrName>
                                        </p:attrNameLst>
                                      </p:cBhvr>
                                      <p:to>
                                        <p:strVal val="visible"/>
                                      </p:to>
                                    </p:set>
                                    <p:animEffect transition="in" filter="wipe(left)">
                                      <p:cBhvr>
                                        <p:cTn id="67" dur="300"/>
                                        <p:tgtEl>
                                          <p:spTgt spid="217105"/>
                                        </p:tgtEl>
                                      </p:cBhvr>
                                    </p:animEffect>
                                  </p:childTnLst>
                                </p:cTn>
                              </p:par>
                            </p:childTnLst>
                          </p:cTn>
                        </p:par>
                        <p:par>
                          <p:cTn id="68" fill="hold" nodeType="afterGroup">
                            <p:stCondLst>
                              <p:cond delay="600"/>
                            </p:stCondLst>
                            <p:childTnLst>
                              <p:par>
                                <p:cTn id="69" presetID="1" presetClass="entr" presetSubtype="0" fill="hold" grpId="0" nodeType="afterEffect">
                                  <p:stCondLst>
                                    <p:cond delay="0"/>
                                  </p:stCondLst>
                                  <p:childTnLst>
                                    <p:set>
                                      <p:cBhvr>
                                        <p:cTn id="70" dur="1" fill="hold">
                                          <p:stCondLst>
                                            <p:cond delay="499"/>
                                          </p:stCondLst>
                                        </p:cTn>
                                        <p:tgtEl>
                                          <p:spTgt spid="217108"/>
                                        </p:tgtEl>
                                        <p:attrNameLst>
                                          <p:attrName>style.visibility</p:attrName>
                                        </p:attrNameLst>
                                      </p:cBhvr>
                                      <p:to>
                                        <p:strVal val="visible"/>
                                      </p:to>
                                    </p:set>
                                  </p:childTnLst>
                                </p:cTn>
                              </p:par>
                            </p:childTnLst>
                          </p:cTn>
                        </p:par>
                        <p:par>
                          <p:cTn id="71" fill="hold" nodeType="afterGroup">
                            <p:stCondLst>
                              <p:cond delay="1100"/>
                            </p:stCondLst>
                            <p:childTnLst>
                              <p:par>
                                <p:cTn id="72" presetID="1" presetClass="entr" presetSubtype="0" fill="hold" grpId="0" nodeType="afterEffect">
                                  <p:stCondLst>
                                    <p:cond delay="0"/>
                                  </p:stCondLst>
                                  <p:childTnLst>
                                    <p:set>
                                      <p:cBhvr>
                                        <p:cTn id="73" dur="1" fill="hold">
                                          <p:stCondLst>
                                            <p:cond delay="499"/>
                                          </p:stCondLst>
                                        </p:cTn>
                                        <p:tgtEl>
                                          <p:spTgt spid="217110"/>
                                        </p:tgtEl>
                                        <p:attrNameLst>
                                          <p:attrName>style.visibility</p:attrName>
                                        </p:attrNameLst>
                                      </p:cBhvr>
                                      <p:to>
                                        <p:strVal val="visible"/>
                                      </p:to>
                                    </p:set>
                                  </p:childTnLst>
                                </p:cTn>
                              </p:par>
                            </p:childTnLst>
                          </p:cTn>
                        </p:par>
                        <p:par>
                          <p:cTn id="74" fill="hold" nodeType="afterGroup">
                            <p:stCondLst>
                              <p:cond delay="1600"/>
                            </p:stCondLst>
                            <p:childTnLst>
                              <p:par>
                                <p:cTn id="75" presetID="22" presetClass="entr" presetSubtype="1" fill="hold" grpId="0" nodeType="afterEffect">
                                  <p:stCondLst>
                                    <p:cond delay="0"/>
                                  </p:stCondLst>
                                  <p:childTnLst>
                                    <p:set>
                                      <p:cBhvr>
                                        <p:cTn id="76" dur="1" fill="hold">
                                          <p:stCondLst>
                                            <p:cond delay="0"/>
                                          </p:stCondLst>
                                        </p:cTn>
                                        <p:tgtEl>
                                          <p:spTgt spid="217111"/>
                                        </p:tgtEl>
                                        <p:attrNameLst>
                                          <p:attrName>style.visibility</p:attrName>
                                        </p:attrNameLst>
                                      </p:cBhvr>
                                      <p:to>
                                        <p:strVal val="visible"/>
                                      </p:to>
                                    </p:set>
                                    <p:animEffect transition="in" filter="wipe(up)">
                                      <p:cBhvr>
                                        <p:cTn id="77" dur="500"/>
                                        <p:tgtEl>
                                          <p:spTgt spid="21711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7112"/>
                                        </p:tgtEl>
                                        <p:attrNameLst>
                                          <p:attrName>style.visibility</p:attrName>
                                        </p:attrNameLst>
                                      </p:cBhvr>
                                      <p:to>
                                        <p:strVal val="visible"/>
                                      </p:to>
                                    </p:set>
                                    <p:animEffect transition="in" filter="wipe(left)">
                                      <p:cBhvr>
                                        <p:cTn id="82" dur="500"/>
                                        <p:tgtEl>
                                          <p:spTgt spid="21711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17113"/>
                                        </p:tgtEl>
                                        <p:attrNameLst>
                                          <p:attrName>style.visibility</p:attrName>
                                        </p:attrNameLst>
                                      </p:cBhvr>
                                      <p:to>
                                        <p:strVal val="visible"/>
                                      </p:to>
                                    </p:set>
                                    <p:animEffect transition="in" filter="wipe(left)">
                                      <p:cBhvr>
                                        <p:cTn id="87" dur="500"/>
                                        <p:tgtEl>
                                          <p:spTgt spid="21711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17114"/>
                                        </p:tgtEl>
                                        <p:attrNameLst>
                                          <p:attrName>style.visibility</p:attrName>
                                        </p:attrNameLst>
                                      </p:cBhvr>
                                      <p:to>
                                        <p:strVal val="visible"/>
                                      </p:to>
                                    </p:set>
                                    <p:animEffect transition="in" filter="wipe(left)">
                                      <p:cBhvr>
                                        <p:cTn id="92" dur="500"/>
                                        <p:tgtEl>
                                          <p:spTgt spid="21711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17115"/>
                                        </p:tgtEl>
                                        <p:attrNameLst>
                                          <p:attrName>style.visibility</p:attrName>
                                        </p:attrNameLst>
                                      </p:cBhvr>
                                      <p:to>
                                        <p:strVal val="visible"/>
                                      </p:to>
                                    </p:set>
                                    <p:animEffect transition="in" filter="wipe(left)">
                                      <p:cBhvr>
                                        <p:cTn id="97" dur="500"/>
                                        <p:tgtEl>
                                          <p:spTgt spid="21711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iterate type="wd">
                                    <p:tmPct val="100000"/>
                                  </p:iterate>
                                  <p:childTnLst>
                                    <p:set>
                                      <p:cBhvr>
                                        <p:cTn id="101" dur="1" fill="hold">
                                          <p:stCondLst>
                                            <p:cond delay="0"/>
                                          </p:stCondLst>
                                        </p:cTn>
                                        <p:tgtEl>
                                          <p:spTgt spid="217116"/>
                                        </p:tgtEl>
                                        <p:attrNameLst>
                                          <p:attrName>style.visibility</p:attrName>
                                        </p:attrNameLst>
                                      </p:cBhvr>
                                      <p:to>
                                        <p:strVal val="visible"/>
                                      </p:to>
                                    </p:set>
                                    <p:animEffect transition="in" filter="wipe(left)">
                                      <p:cBhvr>
                                        <p:cTn id="102" dur="300"/>
                                        <p:tgtEl>
                                          <p:spTgt spid="217116"/>
                                        </p:tgtEl>
                                      </p:cBhvr>
                                    </p:animEffect>
                                  </p:childTnLst>
                                </p:cTn>
                              </p:par>
                            </p:childTnLst>
                          </p:cTn>
                        </p:par>
                        <p:par>
                          <p:cTn id="103" fill="hold" nodeType="afterGroup">
                            <p:stCondLst>
                              <p:cond delay="900"/>
                            </p:stCondLst>
                            <p:childTnLst>
                              <p:par>
                                <p:cTn id="104" presetID="1" presetClass="entr" presetSubtype="0" fill="hold" grpId="0" nodeType="afterEffect">
                                  <p:stCondLst>
                                    <p:cond delay="0"/>
                                  </p:stCondLst>
                                  <p:childTnLst>
                                    <p:set>
                                      <p:cBhvr>
                                        <p:cTn id="105" dur="1" fill="hold">
                                          <p:stCondLst>
                                            <p:cond delay="499"/>
                                          </p:stCondLst>
                                        </p:cTn>
                                        <p:tgtEl>
                                          <p:spTgt spid="217117"/>
                                        </p:tgtEl>
                                        <p:attrNameLst>
                                          <p:attrName>style.visibility</p:attrName>
                                        </p:attrNameLst>
                                      </p:cBhvr>
                                      <p:to>
                                        <p:strVal val="visible"/>
                                      </p:to>
                                    </p:set>
                                  </p:childTnLst>
                                </p:cTn>
                              </p:par>
                            </p:childTnLst>
                          </p:cTn>
                        </p:par>
                        <p:par>
                          <p:cTn id="106" fill="hold" nodeType="afterGroup">
                            <p:stCondLst>
                              <p:cond delay="1400"/>
                            </p:stCondLst>
                            <p:childTnLst>
                              <p:par>
                                <p:cTn id="107" presetID="1" presetClass="entr" presetSubtype="0" fill="hold" grpId="0" nodeType="afterEffect">
                                  <p:stCondLst>
                                    <p:cond delay="0"/>
                                  </p:stCondLst>
                                  <p:childTnLst>
                                    <p:set>
                                      <p:cBhvr>
                                        <p:cTn id="108" dur="1" fill="hold">
                                          <p:stCondLst>
                                            <p:cond delay="499"/>
                                          </p:stCondLst>
                                        </p:cTn>
                                        <p:tgtEl>
                                          <p:spTgt spid="217119"/>
                                        </p:tgtEl>
                                        <p:attrNameLst>
                                          <p:attrName>style.visibility</p:attrName>
                                        </p:attrNameLst>
                                      </p:cBhvr>
                                      <p:to>
                                        <p:strVal val="visible"/>
                                      </p:to>
                                    </p:set>
                                  </p:childTnLst>
                                </p:cTn>
                              </p:par>
                            </p:childTnLst>
                          </p:cTn>
                        </p:par>
                        <p:par>
                          <p:cTn id="109" fill="hold" nodeType="afterGroup">
                            <p:stCondLst>
                              <p:cond delay="1900"/>
                            </p:stCondLst>
                            <p:childTnLst>
                              <p:par>
                                <p:cTn id="110" presetID="1" presetClass="entr" presetSubtype="0" fill="hold" grpId="0" nodeType="afterEffect">
                                  <p:stCondLst>
                                    <p:cond delay="0"/>
                                  </p:stCondLst>
                                  <p:childTnLst>
                                    <p:set>
                                      <p:cBhvr>
                                        <p:cTn id="111" dur="1" fill="hold">
                                          <p:stCondLst>
                                            <p:cond delay="499"/>
                                          </p:stCondLst>
                                        </p:cTn>
                                        <p:tgtEl>
                                          <p:spTgt spid="217121"/>
                                        </p:tgtEl>
                                        <p:attrNameLst>
                                          <p:attrName>style.visibility</p:attrName>
                                        </p:attrNameLst>
                                      </p:cBhvr>
                                      <p:to>
                                        <p:strVal val="visible"/>
                                      </p:to>
                                    </p:set>
                                  </p:childTnLst>
                                </p:cTn>
                              </p:par>
                            </p:childTnLst>
                          </p:cTn>
                        </p:par>
                        <p:par>
                          <p:cTn id="112" fill="hold" nodeType="afterGroup">
                            <p:stCondLst>
                              <p:cond delay="2400"/>
                            </p:stCondLst>
                            <p:childTnLst>
                              <p:par>
                                <p:cTn id="113" presetID="1" presetClass="entr" presetSubtype="0" fill="hold" grpId="0" nodeType="afterEffect">
                                  <p:stCondLst>
                                    <p:cond delay="0"/>
                                  </p:stCondLst>
                                  <p:childTnLst>
                                    <p:set>
                                      <p:cBhvr>
                                        <p:cTn id="114" dur="1" fill="hold">
                                          <p:stCondLst>
                                            <p:cond delay="499"/>
                                          </p:stCondLst>
                                        </p:cTn>
                                        <p:tgtEl>
                                          <p:spTgt spid="217123"/>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17124"/>
                                        </p:tgtEl>
                                        <p:attrNameLst>
                                          <p:attrName>style.visibility</p:attrName>
                                        </p:attrNameLst>
                                      </p:cBhvr>
                                      <p:to>
                                        <p:strVal val="visible"/>
                                      </p:to>
                                    </p:set>
                                    <p:animEffect transition="in" filter="wipe(left)">
                                      <p:cBhvr>
                                        <p:cTn id="119" dur="500"/>
                                        <p:tgtEl>
                                          <p:spTgt spid="217124"/>
                                        </p:tgtEl>
                                      </p:cBhvr>
                                    </p:animEffect>
                                  </p:childTnLst>
                                </p:cTn>
                              </p:par>
                            </p:childTnLst>
                          </p:cTn>
                        </p:par>
                        <p:par>
                          <p:cTn id="120" fill="hold" nodeType="afterGroup">
                            <p:stCondLst>
                              <p:cond delay="500"/>
                            </p:stCondLst>
                            <p:childTnLst>
                              <p:par>
                                <p:cTn id="121" presetID="1" presetClass="entr" presetSubtype="0" fill="hold" grpId="0" nodeType="afterEffect">
                                  <p:stCondLst>
                                    <p:cond delay="0"/>
                                  </p:stCondLst>
                                  <p:childTnLst>
                                    <p:set>
                                      <p:cBhvr>
                                        <p:cTn id="122" dur="1" fill="hold">
                                          <p:stCondLst>
                                            <p:cond delay="499"/>
                                          </p:stCondLst>
                                        </p:cTn>
                                        <p:tgtEl>
                                          <p:spTgt spid="217126"/>
                                        </p:tgtEl>
                                        <p:attrNameLst>
                                          <p:attrName>style.visibility</p:attrName>
                                        </p:attrNameLst>
                                      </p:cBhvr>
                                      <p:to>
                                        <p:strVal val="visible"/>
                                      </p:to>
                                    </p:set>
                                  </p:childTnLst>
                                </p:cTn>
                              </p:par>
                            </p:childTnLst>
                          </p:cTn>
                        </p:par>
                        <p:par>
                          <p:cTn id="123" fill="hold" nodeType="afterGroup">
                            <p:stCondLst>
                              <p:cond delay="1000"/>
                            </p:stCondLst>
                            <p:childTnLst>
                              <p:par>
                                <p:cTn id="124" presetID="1" presetClass="entr" presetSubtype="0" fill="hold" grpId="0" nodeType="afterEffect">
                                  <p:stCondLst>
                                    <p:cond delay="0"/>
                                  </p:stCondLst>
                                  <p:childTnLst>
                                    <p:set>
                                      <p:cBhvr>
                                        <p:cTn id="125" dur="1" fill="hold">
                                          <p:stCondLst>
                                            <p:cond delay="499"/>
                                          </p:stCondLst>
                                        </p:cTn>
                                        <p:tgtEl>
                                          <p:spTgt spid="217128"/>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grpId="0" nodeType="clickEffect">
                                  <p:stCondLst>
                                    <p:cond delay="0"/>
                                  </p:stCondLst>
                                  <p:iterate type="wd">
                                    <p:tmPct val="100000"/>
                                  </p:iterate>
                                  <p:childTnLst>
                                    <p:set>
                                      <p:cBhvr>
                                        <p:cTn id="129" dur="1" fill="hold">
                                          <p:stCondLst>
                                            <p:cond delay="0"/>
                                          </p:stCondLst>
                                        </p:cTn>
                                        <p:tgtEl>
                                          <p:spTgt spid="217129"/>
                                        </p:tgtEl>
                                        <p:attrNameLst>
                                          <p:attrName>style.visibility</p:attrName>
                                        </p:attrNameLst>
                                      </p:cBhvr>
                                      <p:to>
                                        <p:strVal val="visible"/>
                                      </p:to>
                                    </p:set>
                                    <p:animEffect transition="in" filter="wipe(left)">
                                      <p:cBhvr>
                                        <p:cTn id="130" dur="300"/>
                                        <p:tgtEl>
                                          <p:spTgt spid="217129"/>
                                        </p:tgtEl>
                                      </p:cBhvr>
                                    </p:animEffect>
                                  </p:childTnLst>
                                </p:cTn>
                              </p:par>
                            </p:childTnLst>
                          </p:cTn>
                        </p:par>
                        <p:par>
                          <p:cTn id="131" fill="hold" nodeType="afterGroup">
                            <p:stCondLst>
                              <p:cond delay="600"/>
                            </p:stCondLst>
                            <p:childTnLst>
                              <p:par>
                                <p:cTn id="132" presetID="1" presetClass="entr" presetSubtype="0" fill="hold" grpId="0" nodeType="afterEffect">
                                  <p:stCondLst>
                                    <p:cond delay="0"/>
                                  </p:stCondLst>
                                  <p:childTnLst>
                                    <p:set>
                                      <p:cBhvr>
                                        <p:cTn id="133" dur="1" fill="hold">
                                          <p:stCondLst>
                                            <p:cond delay="499"/>
                                          </p:stCondLst>
                                        </p:cTn>
                                        <p:tgtEl>
                                          <p:spTgt spid="217130"/>
                                        </p:tgtEl>
                                        <p:attrNameLst>
                                          <p:attrName>style.visibility</p:attrName>
                                        </p:attrNameLst>
                                      </p:cBhvr>
                                      <p:to>
                                        <p:strVal val="visible"/>
                                      </p:to>
                                    </p:set>
                                  </p:childTnLst>
                                </p:cTn>
                              </p:par>
                            </p:childTnLst>
                          </p:cTn>
                        </p:par>
                        <p:par>
                          <p:cTn id="134" fill="hold" nodeType="afterGroup">
                            <p:stCondLst>
                              <p:cond delay="1100"/>
                            </p:stCondLst>
                            <p:childTnLst>
                              <p:par>
                                <p:cTn id="135" presetID="1" presetClass="entr" presetSubtype="0" fill="hold" grpId="0" nodeType="afterEffect">
                                  <p:stCondLst>
                                    <p:cond delay="0"/>
                                  </p:stCondLst>
                                  <p:childTnLst>
                                    <p:set>
                                      <p:cBhvr>
                                        <p:cTn id="136" dur="1" fill="hold">
                                          <p:stCondLst>
                                            <p:cond delay="499"/>
                                          </p:stCondLst>
                                        </p:cTn>
                                        <p:tgtEl>
                                          <p:spTgt spid="217132"/>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17134"/>
                                        </p:tgtEl>
                                        <p:attrNameLst>
                                          <p:attrName>style.visibility</p:attrName>
                                        </p:attrNameLst>
                                      </p:cBhvr>
                                      <p:to>
                                        <p:strVal val="visible"/>
                                      </p:to>
                                    </p:set>
                                    <p:animEffect transition="in" filter="wipe(left)">
                                      <p:cBhvr>
                                        <p:cTn id="141" dur="500"/>
                                        <p:tgtEl>
                                          <p:spTgt spid="217134"/>
                                        </p:tgtEl>
                                      </p:cBhvr>
                                    </p:animEffect>
                                  </p:childTnLst>
                                </p:cTn>
                              </p:par>
                            </p:childTnLst>
                          </p:cTn>
                        </p:par>
                        <p:par>
                          <p:cTn id="142" fill="hold" nodeType="afterGroup">
                            <p:stCondLst>
                              <p:cond delay="500"/>
                            </p:stCondLst>
                            <p:childTnLst>
                              <p:par>
                                <p:cTn id="143" presetID="1" presetClass="entr" presetSubtype="0" fill="hold" grpId="0" nodeType="afterEffect">
                                  <p:stCondLst>
                                    <p:cond delay="0"/>
                                  </p:stCondLst>
                                  <p:childTnLst>
                                    <p:set>
                                      <p:cBhvr>
                                        <p:cTn id="144" dur="1" fill="hold">
                                          <p:stCondLst>
                                            <p:cond delay="499"/>
                                          </p:stCondLst>
                                        </p:cTn>
                                        <p:tgtEl>
                                          <p:spTgt spid="217137"/>
                                        </p:tgtEl>
                                        <p:attrNameLst>
                                          <p:attrName>style.visibility</p:attrName>
                                        </p:attrNameLst>
                                      </p:cBhvr>
                                      <p:to>
                                        <p:strVal val="visible"/>
                                      </p:to>
                                    </p:set>
                                  </p:childTnLst>
                                </p:cTn>
                              </p:par>
                            </p:childTnLst>
                          </p:cTn>
                        </p:par>
                        <p:par>
                          <p:cTn id="145" fill="hold" nodeType="afterGroup">
                            <p:stCondLst>
                              <p:cond delay="1000"/>
                            </p:stCondLst>
                            <p:childTnLst>
                              <p:par>
                                <p:cTn id="146" presetID="1" presetClass="entr" presetSubtype="0" fill="hold" grpId="0" nodeType="afterEffect">
                                  <p:stCondLst>
                                    <p:cond delay="0"/>
                                  </p:stCondLst>
                                  <p:childTnLst>
                                    <p:set>
                                      <p:cBhvr>
                                        <p:cTn id="147" dur="1" fill="hold">
                                          <p:stCondLst>
                                            <p:cond delay="499"/>
                                          </p:stCondLst>
                                        </p:cTn>
                                        <p:tgtEl>
                                          <p:spTgt spid="217138"/>
                                        </p:tgtEl>
                                        <p:attrNameLst>
                                          <p:attrName>style.visibility</p:attrName>
                                        </p:attrNameLst>
                                      </p:cBhvr>
                                      <p:to>
                                        <p:strVal val="visible"/>
                                      </p:to>
                                    </p:set>
                                  </p:childTnLst>
                                </p:cTn>
                              </p:par>
                            </p:childTnLst>
                          </p:cTn>
                        </p:par>
                        <p:par>
                          <p:cTn id="148" fill="hold" nodeType="afterGroup">
                            <p:stCondLst>
                              <p:cond delay="1500"/>
                            </p:stCondLst>
                            <p:childTnLst>
                              <p:par>
                                <p:cTn id="149" presetID="22" presetClass="entr" presetSubtype="8" fill="hold" grpId="0" nodeType="afterEffect">
                                  <p:stCondLst>
                                    <p:cond delay="0"/>
                                  </p:stCondLst>
                                  <p:childTnLst>
                                    <p:set>
                                      <p:cBhvr>
                                        <p:cTn id="150" dur="1" fill="hold">
                                          <p:stCondLst>
                                            <p:cond delay="0"/>
                                          </p:stCondLst>
                                        </p:cTn>
                                        <p:tgtEl>
                                          <p:spTgt spid="217133"/>
                                        </p:tgtEl>
                                        <p:attrNameLst>
                                          <p:attrName>style.visibility</p:attrName>
                                        </p:attrNameLst>
                                      </p:cBhvr>
                                      <p:to>
                                        <p:strVal val="visible"/>
                                      </p:to>
                                    </p:set>
                                    <p:animEffect transition="in" filter="wipe(left)">
                                      <p:cBhvr>
                                        <p:cTn id="151" dur="500"/>
                                        <p:tgtEl>
                                          <p:spTgt spid="217133"/>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1" fill="hold" grpId="0" nodeType="clickEffect">
                                  <p:stCondLst>
                                    <p:cond delay="0"/>
                                  </p:stCondLst>
                                  <p:childTnLst>
                                    <p:set>
                                      <p:cBhvr>
                                        <p:cTn id="155" dur="1" fill="hold">
                                          <p:stCondLst>
                                            <p:cond delay="0"/>
                                          </p:stCondLst>
                                        </p:cTn>
                                        <p:tgtEl>
                                          <p:spTgt spid="217136"/>
                                        </p:tgtEl>
                                        <p:attrNameLst>
                                          <p:attrName>style.visibility</p:attrName>
                                        </p:attrNameLst>
                                      </p:cBhvr>
                                      <p:to>
                                        <p:strVal val="visible"/>
                                      </p:to>
                                    </p:set>
                                    <p:animEffect transition="in" filter="wipe(up)">
                                      <p:cBhvr>
                                        <p:cTn id="156" dur="500"/>
                                        <p:tgtEl>
                                          <p:spTgt spid="217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autoUpdateAnimBg="0"/>
      <p:bldP spid="217091" grpId="0" animBg="1" autoUpdateAnimBg="0"/>
      <p:bldP spid="217093" grpId="0" animBg="1" autoUpdateAnimBg="0"/>
      <p:bldP spid="217094" grpId="0" animBg="1" autoUpdateAnimBg="0"/>
      <p:bldP spid="217095" grpId="0" animBg="1"/>
      <p:bldP spid="217096" grpId="0" animBg="1"/>
      <p:bldP spid="217097" grpId="0" animBg="1"/>
      <p:bldP spid="217098" grpId="0" autoUpdateAnimBg="0"/>
      <p:bldP spid="217099" grpId="0" animBg="1" autoUpdateAnimBg="0"/>
      <p:bldP spid="217100" grpId="0" animBg="1"/>
      <p:bldP spid="217101" grpId="0" autoUpdateAnimBg="0"/>
      <p:bldP spid="217102" grpId="0" animBg="1" autoUpdateAnimBg="0"/>
      <p:bldP spid="217103" grpId="0" animBg="1" autoUpdateAnimBg="0"/>
      <p:bldP spid="217105" grpId="0" animBg="1" autoUpdateAnimBg="0"/>
      <p:bldP spid="217108" grpId="0" animBg="1"/>
      <p:bldP spid="217110" grpId="0" animBg="1"/>
      <p:bldP spid="217111" grpId="0" animBg="1"/>
      <p:bldP spid="217112" grpId="0" animBg="1" autoUpdateAnimBg="0"/>
      <p:bldP spid="217113" grpId="0" autoUpdateAnimBg="0"/>
      <p:bldP spid="217114" grpId="0" animBg="1" autoUpdateAnimBg="0"/>
      <p:bldP spid="217115" grpId="0" animBg="1" autoUpdateAnimBg="0"/>
      <p:bldP spid="217116" grpId="0" animBg="1" autoUpdateAnimBg="0"/>
      <p:bldP spid="217117" grpId="0" animBg="1"/>
      <p:bldP spid="217119" grpId="0" animBg="1"/>
      <p:bldP spid="217121" grpId="0" animBg="1"/>
      <p:bldP spid="217123" grpId="0" animBg="1"/>
      <p:bldP spid="217124" grpId="0" animBg="1" autoUpdateAnimBg="0"/>
      <p:bldP spid="217126" grpId="0" animBg="1"/>
      <p:bldP spid="217128" grpId="0" animBg="1"/>
      <p:bldP spid="217129" grpId="0" animBg="1" autoUpdateAnimBg="0"/>
      <p:bldP spid="217130" grpId="0" animBg="1"/>
      <p:bldP spid="217132" grpId="0" animBg="1"/>
      <p:bldP spid="217133" grpId="0" animBg="1"/>
      <p:bldP spid="217134" grpId="0" animBg="1" autoUpdateAnimBg="0"/>
      <p:bldP spid="217136" grpId="0" animBg="1"/>
      <p:bldP spid="217137" grpId="0" animBg="1"/>
      <p:bldP spid="21713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3"/>
          <p:cNvSpPr txBox="1">
            <a:spLocks noChangeArrowheads="1"/>
          </p:cNvSpPr>
          <p:nvPr/>
        </p:nvSpPr>
        <p:spPr bwMode="auto">
          <a:xfrm>
            <a:off x="609600" y="855663"/>
            <a:ext cx="8305800" cy="536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en-US" altLang="zh-CN" sz="4000">
                <a:ea typeface="楷体_GB2312" pitchFamily="49" charset="-122"/>
              </a:rPr>
              <a:t>    </a:t>
            </a:r>
            <a:r>
              <a:rPr lang="zh-CN" altLang="en-US" sz="3600">
                <a:solidFill>
                  <a:srgbClr val="A50021"/>
                </a:solidFill>
                <a:ea typeface="楷体_GB2312" pitchFamily="49" charset="-122"/>
              </a:rPr>
              <a:t>和插入的考虑相反，首先必须找到待删关键字所在结点，并且要求删除之后，结点中关键字的个数不能小于</a:t>
            </a:r>
            <a:r>
              <a:rPr lang="zh-CN" altLang="en-US" sz="3600">
                <a:solidFill>
                  <a:srgbClr val="A50021"/>
                </a:solidFill>
                <a:ea typeface="楷体_GB2312" pitchFamily="49" charset="-122"/>
                <a:sym typeface="Symbol" pitchFamily="18" charset="2"/>
              </a:rPr>
              <a:t></a:t>
            </a:r>
            <a:r>
              <a:rPr lang="en-US" altLang="zh-CN" sz="3600">
                <a:solidFill>
                  <a:srgbClr val="A50021"/>
                </a:solidFill>
                <a:ea typeface="楷体_GB2312" pitchFamily="49" charset="-122"/>
              </a:rPr>
              <a:t>m/2</a:t>
            </a:r>
            <a:r>
              <a:rPr lang="en-US" altLang="zh-CN" sz="3600">
                <a:solidFill>
                  <a:srgbClr val="A50021"/>
                </a:solidFill>
                <a:ea typeface="楷体_GB2312" pitchFamily="49" charset="-122"/>
                <a:sym typeface="Symbol" pitchFamily="18" charset="2"/>
              </a:rPr>
              <a:t></a:t>
            </a:r>
            <a:r>
              <a:rPr lang="en-US" altLang="zh-CN" sz="3600">
                <a:solidFill>
                  <a:srgbClr val="A50021"/>
                </a:solidFill>
                <a:ea typeface="楷体_GB2312" pitchFamily="49" charset="-122"/>
              </a:rPr>
              <a:t>-1</a:t>
            </a:r>
            <a:r>
              <a:rPr lang="zh-CN" altLang="en-US" sz="3600">
                <a:solidFill>
                  <a:srgbClr val="A50021"/>
                </a:solidFill>
                <a:ea typeface="楷体_GB2312" pitchFamily="49" charset="-122"/>
              </a:rPr>
              <a:t>，否则，要从其左</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或右</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兄弟结点“借调”关键字，若其左和右兄弟结点均无关键字可借</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结点中只有最少量的关键字</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，则必须进行结点的“合并”。</a:t>
            </a:r>
            <a:endParaRPr lang="zh-CN" altLang="en-US" sz="4000">
              <a:solidFill>
                <a:srgbClr val="A50021"/>
              </a:solidFill>
            </a:endParaRPr>
          </a:p>
        </p:txBody>
      </p:sp>
      <p:sp>
        <p:nvSpPr>
          <p:cNvPr id="104452" name="Text Box 4"/>
          <p:cNvSpPr txBox="1">
            <a:spLocks noChangeArrowheads="1"/>
          </p:cNvSpPr>
          <p:nvPr/>
        </p:nvSpPr>
        <p:spPr bwMode="auto">
          <a:xfrm>
            <a:off x="381000" y="228600"/>
            <a:ext cx="2154238"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FF00FF"/>
                </a:solidFill>
                <a:ea typeface="楷体_GB2312" pitchFamily="49" charset="-122"/>
              </a:rPr>
              <a:t>4</a:t>
            </a:r>
            <a:r>
              <a:rPr lang="zh-CN" altLang="en-US" sz="4400" b="1">
                <a:solidFill>
                  <a:srgbClr val="FF00FF"/>
                </a:solidFill>
                <a:ea typeface="楷体_GB2312" pitchFamily="49" charset="-122"/>
              </a:rPr>
              <a:t>．删除</a:t>
            </a:r>
          </a:p>
          <a:p>
            <a:endParaRPr lang="en-US" altLang="zh-CN"/>
          </a:p>
        </p:txBody>
      </p:sp>
      <p:sp>
        <p:nvSpPr>
          <p:cNvPr id="104454" name="AutoShape 6">
            <a:hlinkClick r:id="rId2" action="ppaction://hlinksldjump" highlightClick="1"/>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dissolve">
                                      <p:cBhvr>
                                        <p:cTn id="7" dur="500"/>
                                        <p:tgtEl>
                                          <p:spTgt spid="104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strips(upRight)">
                                      <p:cBhvr>
                                        <p:cTn id="12" dur="500"/>
                                        <p:tgtEl>
                                          <p:spTgt spid="104451"/>
                                        </p:tgtEl>
                                      </p:cBhvr>
                                    </p:animEffect>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104454"/>
                                        </p:tgtEl>
                                        <p:attrNameLst>
                                          <p:attrName>style.visibility</p:attrName>
                                        </p:attrNameLst>
                                      </p:cBhvr>
                                      <p:to>
                                        <p:strVal val="visible"/>
                                      </p:to>
                                    </p:set>
                                    <p:anim calcmode="lin" valueType="num">
                                      <p:cBhvr additive="base">
                                        <p:cTn id="16" dur="500" fill="hold"/>
                                        <p:tgtEl>
                                          <p:spTgt spid="104454"/>
                                        </p:tgtEl>
                                        <p:attrNameLst>
                                          <p:attrName>ppt_x</p:attrName>
                                        </p:attrNameLst>
                                      </p:cBhvr>
                                      <p:tavLst>
                                        <p:tav tm="0">
                                          <p:val>
                                            <p:strVal val="1+#ppt_w/2"/>
                                          </p:val>
                                        </p:tav>
                                        <p:tav tm="100000">
                                          <p:val>
                                            <p:strVal val="#ppt_x"/>
                                          </p:val>
                                        </p:tav>
                                      </p:tavLst>
                                    </p:anim>
                                    <p:anim calcmode="lin" valueType="num">
                                      <p:cBhvr additive="base">
                                        <p:cTn id="17" dur="500" fill="hold"/>
                                        <p:tgtEl>
                                          <p:spTgt spid="1044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2" grpId="0" autoUpdateAnimBg="0"/>
      <p:bldP spid="1044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hlinkClick r:id="" action="ppaction://hlinkshowjump?jump=nextslide" highlightClick="1"/>
          </p:cNvPr>
          <p:cNvSpPr txBox="1">
            <a:spLocks noChangeArrowheads="1"/>
          </p:cNvSpPr>
          <p:nvPr/>
        </p:nvSpPr>
        <p:spPr bwMode="auto">
          <a:xfrm>
            <a:off x="685800" y="1584325"/>
            <a:ext cx="3879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FF"/>
                </a:solidFill>
                <a:ea typeface="楷体_GB2312" pitchFamily="49" charset="-122"/>
              </a:rPr>
              <a:t> </a:t>
            </a:r>
            <a:r>
              <a:rPr lang="en-US" altLang="zh-CN" sz="4000">
                <a:solidFill>
                  <a:srgbClr val="0000FF"/>
                </a:solidFill>
                <a:ea typeface="楷体_GB2312" pitchFamily="49" charset="-122"/>
              </a:rPr>
              <a:t>Create(</a:t>
            </a:r>
            <a:r>
              <a:rPr lang="en-US" altLang="zh-CN" sz="4000" b="1">
                <a:solidFill>
                  <a:srgbClr val="0000FF"/>
                </a:solidFill>
                <a:ea typeface="楷体_GB2312" pitchFamily="49" charset="-122"/>
              </a:rPr>
              <a:t>&amp;</a:t>
            </a:r>
            <a:r>
              <a:rPr lang="en-US" altLang="zh-CN" sz="4000">
                <a:solidFill>
                  <a:srgbClr val="0000FF"/>
                </a:solidFill>
                <a:ea typeface="楷体_GB2312" pitchFamily="49" charset="-122"/>
              </a:rPr>
              <a:t>ST, n);</a:t>
            </a:r>
            <a:endParaRPr lang="en-US" altLang="zh-CN" sz="4000"/>
          </a:p>
        </p:txBody>
      </p:sp>
      <p:sp>
        <p:nvSpPr>
          <p:cNvPr id="25603" name="Text Box 3">
            <a:hlinkClick r:id="rId2" action="ppaction://hlinksldjump" highlightClick="1"/>
          </p:cNvPr>
          <p:cNvSpPr txBox="1">
            <a:spLocks noChangeArrowheads="1"/>
          </p:cNvSpPr>
          <p:nvPr/>
        </p:nvSpPr>
        <p:spPr bwMode="auto">
          <a:xfrm>
            <a:off x="3810000" y="2590800"/>
            <a:ext cx="3290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0000FF"/>
                </a:solidFill>
                <a:ea typeface="楷体_GB2312" pitchFamily="49" charset="-122"/>
              </a:rPr>
              <a:t>Destroy(</a:t>
            </a:r>
            <a:r>
              <a:rPr lang="en-US" altLang="zh-CN" sz="4000" b="1">
                <a:solidFill>
                  <a:srgbClr val="0000FF"/>
                </a:solidFill>
                <a:ea typeface="楷体_GB2312" pitchFamily="49" charset="-122"/>
              </a:rPr>
              <a:t>&amp;</a:t>
            </a:r>
            <a:r>
              <a:rPr lang="en-US" altLang="zh-CN" sz="4000">
                <a:solidFill>
                  <a:srgbClr val="0000FF"/>
                </a:solidFill>
                <a:ea typeface="楷体_GB2312" pitchFamily="49" charset="-122"/>
              </a:rPr>
              <a:t>ST);</a:t>
            </a:r>
            <a:endParaRPr lang="en-US" altLang="zh-CN"/>
          </a:p>
        </p:txBody>
      </p:sp>
      <p:sp>
        <p:nvSpPr>
          <p:cNvPr id="25604" name="Text Box 4">
            <a:hlinkClick r:id="rId3" action="ppaction://hlinksldjump" highlightClick="1"/>
          </p:cNvPr>
          <p:cNvSpPr txBox="1">
            <a:spLocks noChangeArrowheads="1"/>
          </p:cNvSpPr>
          <p:nvPr/>
        </p:nvSpPr>
        <p:spPr bwMode="auto">
          <a:xfrm>
            <a:off x="838200" y="3581400"/>
            <a:ext cx="362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0000FF"/>
                </a:solidFill>
                <a:ea typeface="楷体_GB2312" pitchFamily="49" charset="-122"/>
              </a:rPr>
              <a:t>Search(ST, key);</a:t>
            </a:r>
            <a:endParaRPr lang="en-US" altLang="zh-CN"/>
          </a:p>
        </p:txBody>
      </p:sp>
      <p:sp>
        <p:nvSpPr>
          <p:cNvPr id="25605" name="Text Box 5">
            <a:hlinkClick r:id="rId4" action="ppaction://hlinksldjump" highlightClick="1"/>
          </p:cNvPr>
          <p:cNvSpPr txBox="1">
            <a:spLocks noChangeArrowheads="1"/>
          </p:cNvSpPr>
          <p:nvPr/>
        </p:nvSpPr>
        <p:spPr bwMode="auto">
          <a:xfrm>
            <a:off x="3810000" y="4572000"/>
            <a:ext cx="4618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0000FF"/>
                </a:solidFill>
                <a:ea typeface="楷体_GB2312" pitchFamily="49" charset="-122"/>
              </a:rPr>
              <a:t>Traverse(ST, Visit());</a:t>
            </a:r>
            <a:endParaRPr lang="en-US" altLang="zh-CN"/>
          </a:p>
        </p:txBody>
      </p:sp>
      <p:sp>
        <p:nvSpPr>
          <p:cNvPr id="25606" name="Text Box 6"/>
          <p:cNvSpPr txBox="1">
            <a:spLocks noChangeArrowheads="1"/>
          </p:cNvSpPr>
          <p:nvPr/>
        </p:nvSpPr>
        <p:spPr bwMode="auto">
          <a:xfrm>
            <a:off x="914400" y="457200"/>
            <a:ext cx="37766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a:solidFill>
                  <a:srgbClr val="CC6600"/>
                </a:solidFill>
                <a:ea typeface="楷体_GB2312" pitchFamily="49" charset="-122"/>
              </a:rPr>
              <a:t>基本操作 </a:t>
            </a:r>
            <a:r>
              <a:rPr lang="en-US" altLang="zh-CN" sz="4800" b="1">
                <a:solidFill>
                  <a:srgbClr val="CC6600"/>
                </a:solidFill>
                <a:ea typeface="楷体_GB2312" pitchFamily="49" charset="-122"/>
              </a:rPr>
              <a:t>P</a:t>
            </a:r>
            <a:r>
              <a:rPr lang="zh-CN" altLang="en-US" sz="4800">
                <a:solidFill>
                  <a:srgbClr val="CC6600"/>
                </a:solidFill>
                <a:ea typeface="楷体_GB2312" pitchFamily="49" charset="-122"/>
              </a:rPr>
              <a:t>：</a:t>
            </a:r>
            <a:endParaRPr lang="zh-CN" altLang="en-US">
              <a:ea typeface="楷体_GB2312" pitchFamily="49" charset="-122"/>
            </a:endParaRPr>
          </a:p>
        </p:txBody>
      </p:sp>
      <p:sp>
        <p:nvSpPr>
          <p:cNvPr id="25609" name="Text Box 9"/>
          <p:cNvSpPr txBox="1">
            <a:spLocks noChangeArrowheads="1"/>
          </p:cNvSpPr>
          <p:nvPr/>
        </p:nvSpPr>
        <p:spPr bwMode="auto">
          <a:xfrm>
            <a:off x="381000" y="5616575"/>
            <a:ext cx="568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ea typeface="楷体_GB2312" pitchFamily="49" charset="-122"/>
              </a:rPr>
              <a:t>} ADT StaticSearchTable</a:t>
            </a:r>
            <a:endParaRPr lang="en-US" altLang="zh-CN" sz="3200" b="1">
              <a:ea typeface="楷体_GB2312" pitchFamily="49" charset="-122"/>
            </a:endParaRPr>
          </a:p>
        </p:txBody>
      </p:sp>
      <p:sp>
        <p:nvSpPr>
          <p:cNvPr id="25610" name="AutoShape 10">
            <a:hlinkClick r:id="rId5" action="ppaction://hlinksldjump" highlightClick="1"/>
          </p:cNvPr>
          <p:cNvSpPr>
            <a:spLocks noChangeArrowheads="1"/>
          </p:cNvSpPr>
          <p:nvPr/>
        </p:nvSpPr>
        <p:spPr bwMode="auto">
          <a:xfrm>
            <a:off x="8382000" y="62484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additive="base">
                                        <p:cTn id="7" dur="500" fill="hold"/>
                                        <p:tgtEl>
                                          <p:spTgt spid="25606"/>
                                        </p:tgtEl>
                                        <p:attrNameLst>
                                          <p:attrName>ppt_x</p:attrName>
                                        </p:attrNameLst>
                                      </p:cBhvr>
                                      <p:tavLst>
                                        <p:tav tm="0">
                                          <p:val>
                                            <p:strVal val="#ppt_x"/>
                                          </p:val>
                                        </p:tav>
                                        <p:tav tm="100000">
                                          <p:val>
                                            <p:strVal val="#ppt_x"/>
                                          </p:val>
                                        </p:tav>
                                      </p:tavLst>
                                    </p:anim>
                                    <p:anim calcmode="lin" valueType="num">
                                      <p:cBhvr additive="base">
                                        <p:cTn id="8" dur="500" fill="hold"/>
                                        <p:tgtEl>
                                          <p:spTgt spid="2560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5" fill="hold" grpId="0" nodeType="clickEffect">
                                  <p:stCondLst>
                                    <p:cond delay="0"/>
                                  </p:stCondLst>
                                  <p:childTnLst>
                                    <p:set>
                                      <p:cBhvr>
                                        <p:cTn id="12" dur="1" fill="hold">
                                          <p:stCondLst>
                                            <p:cond delay="0"/>
                                          </p:stCondLst>
                                        </p:cTn>
                                        <p:tgtEl>
                                          <p:spTgt spid="25602"/>
                                        </p:tgtEl>
                                        <p:attrNameLst>
                                          <p:attrName>style.visibility</p:attrName>
                                        </p:attrNameLst>
                                      </p:cBhvr>
                                      <p:to>
                                        <p:strVal val="visible"/>
                                      </p:to>
                                    </p:set>
                                    <p:animEffect transition="in" filter="randombar(vertical)">
                                      <p:cBhvr>
                                        <p:cTn id="13" dur="500"/>
                                        <p:tgtEl>
                                          <p:spTgt spid="2560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5603"/>
                                        </p:tgtEl>
                                        <p:attrNameLst>
                                          <p:attrName>style.visibility</p:attrName>
                                        </p:attrNameLst>
                                      </p:cBhvr>
                                      <p:to>
                                        <p:strVal val="visible"/>
                                      </p:to>
                                    </p:set>
                                    <p:animEffect transition="in" filter="randombar(horizontal)">
                                      <p:cBhvr>
                                        <p:cTn id="18" dur="500"/>
                                        <p:tgtEl>
                                          <p:spTgt spid="2560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5" fill="hold" grpId="0" nodeType="clickEffect">
                                  <p:stCondLst>
                                    <p:cond delay="0"/>
                                  </p:stCondLst>
                                  <p:childTnLst>
                                    <p:set>
                                      <p:cBhvr>
                                        <p:cTn id="22" dur="1" fill="hold">
                                          <p:stCondLst>
                                            <p:cond delay="0"/>
                                          </p:stCondLst>
                                        </p:cTn>
                                        <p:tgtEl>
                                          <p:spTgt spid="25604"/>
                                        </p:tgtEl>
                                        <p:attrNameLst>
                                          <p:attrName>style.visibility</p:attrName>
                                        </p:attrNameLst>
                                      </p:cBhvr>
                                      <p:to>
                                        <p:strVal val="visible"/>
                                      </p:to>
                                    </p:set>
                                    <p:animEffect transition="in" filter="randombar(vertical)">
                                      <p:cBhvr>
                                        <p:cTn id="23" dur="500"/>
                                        <p:tgtEl>
                                          <p:spTgt spid="256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5605"/>
                                        </p:tgtEl>
                                        <p:attrNameLst>
                                          <p:attrName>style.visibility</p:attrName>
                                        </p:attrNameLst>
                                      </p:cBhvr>
                                      <p:to>
                                        <p:strVal val="visible"/>
                                      </p:to>
                                    </p:set>
                                    <p:animEffect transition="in" filter="randombar(horizontal)">
                                      <p:cBhvr>
                                        <p:cTn id="28" dur="500"/>
                                        <p:tgtEl>
                                          <p:spTgt spid="25605"/>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5609"/>
                                        </p:tgtEl>
                                        <p:attrNameLst>
                                          <p:attrName>style.visibility</p:attrName>
                                        </p:attrNameLst>
                                      </p:cBhvr>
                                      <p:to>
                                        <p:strVal val="visible"/>
                                      </p:to>
                                    </p:set>
                                  </p:childTnLst>
                                </p:cTn>
                              </p:par>
                            </p:childTnLst>
                          </p:cTn>
                        </p:par>
                        <p:par>
                          <p:cTn id="32" fill="hold" nodeType="afterGroup">
                            <p:stCondLst>
                              <p:cond delay="1000"/>
                            </p:stCondLst>
                            <p:childTnLst>
                              <p:par>
                                <p:cTn id="33" presetID="2" presetClass="entr" presetSubtype="6" fill="hold" grpId="0" nodeType="afterEffect">
                                  <p:stCondLst>
                                    <p:cond delay="0"/>
                                  </p:stCondLst>
                                  <p:childTnLst>
                                    <p:set>
                                      <p:cBhvr>
                                        <p:cTn id="34" dur="1" fill="hold">
                                          <p:stCondLst>
                                            <p:cond delay="0"/>
                                          </p:stCondLst>
                                        </p:cTn>
                                        <p:tgtEl>
                                          <p:spTgt spid="25610"/>
                                        </p:tgtEl>
                                        <p:attrNameLst>
                                          <p:attrName>style.visibility</p:attrName>
                                        </p:attrNameLst>
                                      </p:cBhvr>
                                      <p:to>
                                        <p:strVal val="visible"/>
                                      </p:to>
                                    </p:set>
                                    <p:anim calcmode="lin" valueType="num">
                                      <p:cBhvr additive="base">
                                        <p:cTn id="35" dur="500" fill="hold"/>
                                        <p:tgtEl>
                                          <p:spTgt spid="25610"/>
                                        </p:tgtEl>
                                        <p:attrNameLst>
                                          <p:attrName>ppt_x</p:attrName>
                                        </p:attrNameLst>
                                      </p:cBhvr>
                                      <p:tavLst>
                                        <p:tav tm="0">
                                          <p:val>
                                            <p:strVal val="1+#ppt_w/2"/>
                                          </p:val>
                                        </p:tav>
                                        <p:tav tm="100000">
                                          <p:val>
                                            <p:strVal val="#ppt_x"/>
                                          </p:val>
                                        </p:tav>
                                      </p:tavLst>
                                    </p:anim>
                                    <p:anim calcmode="lin" valueType="num">
                                      <p:cBhvr additive="base">
                                        <p:cTn id="36" dur="500" fill="hold"/>
                                        <p:tgtEl>
                                          <p:spTgt spid="256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04" grpId="0" autoUpdateAnimBg="0"/>
      <p:bldP spid="25605" grpId="0" autoUpdateAnimBg="0"/>
      <p:bldP spid="25606" grpId="0" autoUpdateAnimBg="0"/>
      <p:bldP spid="25609" grpId="0" autoUpdateAnimBg="0"/>
      <p:bldP spid="25610"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609600" y="1676400"/>
            <a:ext cx="7772400"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4000">
                <a:ea typeface="楷体_GB2312" pitchFamily="49" charset="-122"/>
              </a:rPr>
              <a:t>    </a:t>
            </a:r>
            <a:r>
              <a:rPr lang="zh-CN" altLang="en-US" sz="3600">
                <a:solidFill>
                  <a:srgbClr val="A50021"/>
                </a:solidFill>
                <a:ea typeface="楷体_GB2312" pitchFamily="49" charset="-122"/>
              </a:rPr>
              <a:t>在</a:t>
            </a:r>
            <a:r>
              <a:rPr lang="en-US" altLang="zh-CN" sz="3600">
                <a:solidFill>
                  <a:srgbClr val="A50021"/>
                </a:solidFill>
                <a:ea typeface="楷体_GB2312" pitchFamily="49" charset="-122"/>
              </a:rPr>
              <a:t>B-</a:t>
            </a:r>
            <a:r>
              <a:rPr lang="zh-CN" altLang="en-US" sz="3600">
                <a:solidFill>
                  <a:srgbClr val="A50021"/>
                </a:solidFill>
                <a:ea typeface="楷体_GB2312" pitchFamily="49" charset="-122"/>
              </a:rPr>
              <a:t>树中进行查找时，其查找时间</a:t>
            </a:r>
          </a:p>
          <a:p>
            <a:pPr>
              <a:lnSpc>
                <a:spcPct val="140000"/>
              </a:lnSpc>
            </a:pPr>
            <a:r>
              <a:rPr lang="zh-CN" altLang="en-US" sz="3600">
                <a:solidFill>
                  <a:srgbClr val="A50021"/>
                </a:solidFill>
                <a:ea typeface="楷体_GB2312" pitchFamily="49" charset="-122"/>
              </a:rPr>
              <a:t>主要花费在搜索结点（访问外存）上，</a:t>
            </a:r>
          </a:p>
          <a:p>
            <a:pPr>
              <a:lnSpc>
                <a:spcPct val="140000"/>
              </a:lnSpc>
            </a:pPr>
            <a:r>
              <a:rPr lang="zh-CN" altLang="en-US" sz="3600">
                <a:solidFill>
                  <a:srgbClr val="A50021"/>
                </a:solidFill>
                <a:ea typeface="楷体_GB2312" pitchFamily="49" charset="-122"/>
              </a:rPr>
              <a:t>即主要取决于</a:t>
            </a:r>
            <a:r>
              <a:rPr lang="en-US" altLang="zh-CN" sz="3600" b="1">
                <a:solidFill>
                  <a:srgbClr val="FF0000"/>
                </a:solidFill>
                <a:ea typeface="楷体_GB2312" pitchFamily="49" charset="-122"/>
              </a:rPr>
              <a:t>B-</a:t>
            </a:r>
            <a:r>
              <a:rPr lang="zh-CN" altLang="en-US" sz="3600" b="1">
                <a:solidFill>
                  <a:srgbClr val="FF0000"/>
                </a:solidFill>
                <a:ea typeface="楷体_GB2312" pitchFamily="49" charset="-122"/>
              </a:rPr>
              <a:t>树的深度</a:t>
            </a:r>
            <a:r>
              <a:rPr lang="zh-CN" altLang="en-US" sz="3600">
                <a:solidFill>
                  <a:srgbClr val="A50021"/>
                </a:solidFill>
                <a:ea typeface="楷体_GB2312" pitchFamily="49" charset="-122"/>
              </a:rPr>
              <a:t>。</a:t>
            </a:r>
            <a:endParaRPr lang="zh-CN" altLang="en-US" sz="4000"/>
          </a:p>
        </p:txBody>
      </p:sp>
      <p:sp>
        <p:nvSpPr>
          <p:cNvPr id="105475" name="Text Box 3"/>
          <p:cNvSpPr txBox="1">
            <a:spLocks noChangeArrowheads="1"/>
          </p:cNvSpPr>
          <p:nvPr/>
        </p:nvSpPr>
        <p:spPr bwMode="auto">
          <a:xfrm>
            <a:off x="533400" y="533400"/>
            <a:ext cx="4540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ea typeface="楷体_GB2312" pitchFamily="49" charset="-122"/>
              </a:rPr>
              <a:t>5</a:t>
            </a:r>
            <a:r>
              <a:rPr lang="zh-CN" altLang="en-US" sz="4000" b="1">
                <a:solidFill>
                  <a:srgbClr val="FF00FF"/>
                </a:solidFill>
                <a:ea typeface="楷体_GB2312" pitchFamily="49" charset="-122"/>
              </a:rPr>
              <a:t>．查找性能的分析</a:t>
            </a:r>
            <a:endParaRPr lang="zh-CN" altLang="en-US"/>
          </a:p>
        </p:txBody>
      </p:sp>
      <p:sp>
        <p:nvSpPr>
          <p:cNvPr id="105476" name="Text Box 4"/>
          <p:cNvSpPr txBox="1">
            <a:spLocks noChangeArrowheads="1"/>
          </p:cNvSpPr>
          <p:nvPr/>
        </p:nvSpPr>
        <p:spPr bwMode="auto">
          <a:xfrm>
            <a:off x="533400" y="4572000"/>
            <a:ext cx="8305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4000">
                <a:solidFill>
                  <a:schemeClr val="accent2"/>
                </a:solidFill>
                <a:latin typeface="隶书" pitchFamily="49" charset="-122"/>
                <a:ea typeface="隶书" pitchFamily="49" charset="-122"/>
              </a:rPr>
              <a:t>问：</a:t>
            </a:r>
            <a:r>
              <a:rPr lang="zh-CN" altLang="en-US" sz="4000">
                <a:solidFill>
                  <a:srgbClr val="3333FF"/>
                </a:solidFill>
                <a:latin typeface="隶书" pitchFamily="49" charset="-122"/>
                <a:ea typeface="隶书" pitchFamily="49" charset="-122"/>
              </a:rPr>
              <a:t>含 </a:t>
            </a:r>
            <a:r>
              <a:rPr lang="en-US" altLang="zh-CN" sz="4000">
                <a:solidFill>
                  <a:srgbClr val="3333FF"/>
                </a:solidFill>
                <a:ea typeface="隶书" pitchFamily="49" charset="-122"/>
              </a:rPr>
              <a:t>N </a:t>
            </a:r>
            <a:r>
              <a:rPr lang="zh-CN" altLang="en-US" sz="4000">
                <a:solidFill>
                  <a:srgbClr val="3333FF"/>
                </a:solidFill>
                <a:latin typeface="隶书" pitchFamily="49" charset="-122"/>
                <a:ea typeface="隶书" pitchFamily="49" charset="-122"/>
              </a:rPr>
              <a:t>个关键字的 </a:t>
            </a:r>
            <a:r>
              <a:rPr lang="en-US" altLang="zh-CN" sz="4000" b="1" i="1">
                <a:solidFill>
                  <a:srgbClr val="3333FF"/>
                </a:solidFill>
                <a:ea typeface="隶书" pitchFamily="49" charset="-122"/>
              </a:rPr>
              <a:t>m </a:t>
            </a:r>
            <a:r>
              <a:rPr lang="zh-CN" altLang="en-US" sz="4000">
                <a:solidFill>
                  <a:srgbClr val="3333FF"/>
                </a:solidFill>
                <a:latin typeface="隶书" pitchFamily="49" charset="-122"/>
                <a:ea typeface="隶书" pitchFamily="49" charset="-122"/>
              </a:rPr>
              <a:t>阶 </a:t>
            </a:r>
            <a:r>
              <a:rPr lang="en-US" altLang="zh-CN" sz="4000">
                <a:solidFill>
                  <a:srgbClr val="3333FF"/>
                </a:solidFill>
                <a:ea typeface="隶书" pitchFamily="49" charset="-122"/>
              </a:rPr>
              <a:t>B-</a:t>
            </a:r>
            <a:r>
              <a:rPr lang="zh-CN" altLang="en-US" sz="4000">
                <a:solidFill>
                  <a:srgbClr val="3333FF"/>
                </a:solidFill>
                <a:latin typeface="隶书" pitchFamily="49" charset="-122"/>
                <a:ea typeface="隶书" pitchFamily="49" charset="-122"/>
              </a:rPr>
              <a:t>树可能达到的</a:t>
            </a:r>
            <a:r>
              <a:rPr lang="zh-CN" altLang="zh-CN" sz="4000">
                <a:solidFill>
                  <a:srgbClr val="3333FF"/>
                </a:solidFill>
                <a:latin typeface="隶书" pitchFamily="49" charset="-122"/>
                <a:ea typeface="隶书" pitchFamily="49" charset="-122"/>
              </a:rPr>
              <a:t>最大</a:t>
            </a:r>
            <a:r>
              <a:rPr lang="zh-CN" altLang="en-US" sz="4000">
                <a:solidFill>
                  <a:srgbClr val="3333FF"/>
                </a:solidFill>
                <a:latin typeface="隶书" pitchFamily="49" charset="-122"/>
                <a:ea typeface="隶书" pitchFamily="49" charset="-122"/>
              </a:rPr>
              <a:t>深度 </a:t>
            </a:r>
            <a:r>
              <a:rPr lang="en-US" altLang="zh-CN" sz="4000" b="1">
                <a:solidFill>
                  <a:srgbClr val="3333FF"/>
                </a:solidFill>
                <a:ea typeface="隶书" pitchFamily="49" charset="-122"/>
              </a:rPr>
              <a:t>H</a:t>
            </a:r>
            <a:r>
              <a:rPr lang="en-US" altLang="zh-CN" sz="4000">
                <a:solidFill>
                  <a:srgbClr val="3333FF"/>
                </a:solidFill>
                <a:latin typeface="隶书" pitchFamily="49" charset="-122"/>
                <a:ea typeface="隶书" pitchFamily="49" charset="-122"/>
              </a:rPr>
              <a:t> </a:t>
            </a:r>
            <a:r>
              <a:rPr lang="zh-CN" altLang="en-US" sz="4000">
                <a:solidFill>
                  <a:srgbClr val="3333FF"/>
                </a:solidFill>
                <a:latin typeface="隶书" pitchFamily="49" charset="-122"/>
                <a:ea typeface="隶书" pitchFamily="49" charset="-122"/>
              </a:rPr>
              <a:t>为多少？</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dissolve">
                                      <p:cBhvr>
                                        <p:cTn id="7" dur="500"/>
                                        <p:tgtEl>
                                          <p:spTgt spid="105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474"/>
                                        </p:tgtEl>
                                        <p:attrNameLst>
                                          <p:attrName>style.visibility</p:attrName>
                                        </p:attrNameLst>
                                      </p:cBhvr>
                                      <p:to>
                                        <p:strVal val="visible"/>
                                      </p:to>
                                    </p:set>
                                    <p:animEffect transition="in" filter="wipe(left)">
                                      <p:cBhvr>
                                        <p:cTn id="12" dur="500"/>
                                        <p:tgtEl>
                                          <p:spTgt spid="105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476"/>
                                        </p:tgtEl>
                                        <p:attrNameLst>
                                          <p:attrName>style.visibility</p:attrName>
                                        </p:attrNameLst>
                                      </p:cBhvr>
                                      <p:to>
                                        <p:strVal val="visible"/>
                                      </p:to>
                                    </p:set>
                                    <p:animEffect transition="in" filter="wipe(left)">
                                      <p:cBhvr>
                                        <p:cTn id="17" dur="500"/>
                                        <p:tgtEl>
                                          <p:spTgt spid="105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P spid="105475" grpId="0" autoUpdateAnimBg="0"/>
      <p:bldP spid="105476"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524000" y="3071813"/>
            <a:ext cx="3736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006600"/>
                </a:solidFill>
                <a:ea typeface="楷体_GB2312" pitchFamily="49" charset="-122"/>
              </a:rPr>
              <a:t>第 </a:t>
            </a:r>
            <a:r>
              <a:rPr lang="en-US" altLang="zh-CN" sz="3600" b="1">
                <a:solidFill>
                  <a:srgbClr val="990099"/>
                </a:solidFill>
                <a:ea typeface="楷体_GB2312" pitchFamily="49" charset="-122"/>
              </a:rPr>
              <a:t>2 </a:t>
            </a:r>
            <a:r>
              <a:rPr lang="zh-CN" altLang="en-US" sz="3600" b="1">
                <a:solidFill>
                  <a:srgbClr val="006600"/>
                </a:solidFill>
                <a:ea typeface="楷体_GB2312" pitchFamily="49" charset="-122"/>
              </a:rPr>
              <a:t>层            </a:t>
            </a:r>
            <a:r>
              <a:rPr lang="en-US" altLang="zh-CN" sz="3600" b="1">
                <a:solidFill>
                  <a:srgbClr val="CC6600"/>
                </a:solidFill>
                <a:ea typeface="楷体_GB2312" pitchFamily="49" charset="-122"/>
              </a:rPr>
              <a:t>2 </a:t>
            </a:r>
            <a:r>
              <a:rPr lang="zh-CN" altLang="en-US" sz="3600" b="1">
                <a:solidFill>
                  <a:srgbClr val="CC6600"/>
                </a:solidFill>
                <a:ea typeface="楷体_GB2312" pitchFamily="49" charset="-122"/>
              </a:rPr>
              <a:t>个</a:t>
            </a:r>
            <a:endParaRPr lang="zh-CN" altLang="en-US" b="1">
              <a:solidFill>
                <a:srgbClr val="006600"/>
              </a:solidFill>
              <a:ea typeface="楷体_GB2312" pitchFamily="49" charset="-122"/>
            </a:endParaRPr>
          </a:p>
        </p:txBody>
      </p:sp>
      <p:sp>
        <p:nvSpPr>
          <p:cNvPr id="106500" name="Text Box 4"/>
          <p:cNvSpPr txBox="1">
            <a:spLocks noChangeArrowheads="1"/>
          </p:cNvSpPr>
          <p:nvPr/>
        </p:nvSpPr>
        <p:spPr bwMode="auto">
          <a:xfrm>
            <a:off x="685800" y="1524000"/>
            <a:ext cx="658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隶书" pitchFamily="49" charset="-122"/>
              </a:rPr>
              <a:t>先推导每一层所含最少结点数：</a:t>
            </a:r>
            <a:endParaRPr lang="zh-CN" altLang="en-US"/>
          </a:p>
        </p:txBody>
      </p:sp>
      <p:sp>
        <p:nvSpPr>
          <p:cNvPr id="106501" name="Text Box 5"/>
          <p:cNvSpPr txBox="1">
            <a:spLocks noChangeArrowheads="1"/>
          </p:cNvSpPr>
          <p:nvPr/>
        </p:nvSpPr>
        <p:spPr bwMode="auto">
          <a:xfrm>
            <a:off x="1524000" y="2309813"/>
            <a:ext cx="3736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006600"/>
                </a:solidFill>
                <a:ea typeface="楷体_GB2312" pitchFamily="49" charset="-122"/>
              </a:rPr>
              <a:t>第 </a:t>
            </a:r>
            <a:r>
              <a:rPr lang="en-US" altLang="zh-CN" sz="3600" b="1">
                <a:solidFill>
                  <a:srgbClr val="990099"/>
                </a:solidFill>
                <a:ea typeface="楷体_GB2312" pitchFamily="49" charset="-122"/>
              </a:rPr>
              <a:t>1 </a:t>
            </a:r>
            <a:r>
              <a:rPr lang="zh-CN" altLang="en-US" sz="3600" b="1">
                <a:solidFill>
                  <a:srgbClr val="006600"/>
                </a:solidFill>
                <a:ea typeface="楷体_GB2312" pitchFamily="49" charset="-122"/>
              </a:rPr>
              <a:t>层           </a:t>
            </a:r>
            <a:r>
              <a:rPr lang="zh-CN" altLang="en-US" sz="3600" b="1">
                <a:solidFill>
                  <a:schemeClr val="hlink"/>
                </a:solidFill>
                <a:ea typeface="楷体_GB2312" pitchFamily="49" charset="-122"/>
              </a:rPr>
              <a:t> </a:t>
            </a:r>
            <a:r>
              <a:rPr lang="en-US" altLang="zh-CN" sz="3600" b="1">
                <a:solidFill>
                  <a:srgbClr val="CC6600"/>
                </a:solidFill>
                <a:ea typeface="楷体_GB2312" pitchFamily="49" charset="-122"/>
              </a:rPr>
              <a:t>1 </a:t>
            </a:r>
            <a:r>
              <a:rPr lang="zh-CN" altLang="en-US" sz="3600" b="1">
                <a:solidFill>
                  <a:srgbClr val="CC6600"/>
                </a:solidFill>
                <a:ea typeface="楷体_GB2312" pitchFamily="49" charset="-122"/>
              </a:rPr>
              <a:t>个</a:t>
            </a:r>
            <a:endParaRPr lang="zh-CN" altLang="en-US"/>
          </a:p>
        </p:txBody>
      </p:sp>
      <p:sp>
        <p:nvSpPr>
          <p:cNvPr id="106502" name="Text Box 6"/>
          <p:cNvSpPr txBox="1">
            <a:spLocks noChangeArrowheads="1"/>
          </p:cNvSpPr>
          <p:nvPr/>
        </p:nvSpPr>
        <p:spPr bwMode="auto">
          <a:xfrm>
            <a:off x="1524000" y="6011863"/>
            <a:ext cx="5992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006600"/>
                </a:solidFill>
                <a:ea typeface="楷体_GB2312" pitchFamily="49" charset="-122"/>
              </a:rPr>
              <a:t>第 </a:t>
            </a:r>
            <a:r>
              <a:rPr lang="en-US" altLang="zh-CN" sz="3600" b="1">
                <a:solidFill>
                  <a:srgbClr val="990099"/>
                </a:solidFill>
                <a:ea typeface="楷体_GB2312" pitchFamily="49" charset="-122"/>
              </a:rPr>
              <a:t>H+1 </a:t>
            </a:r>
            <a:r>
              <a:rPr lang="zh-CN" altLang="en-US" sz="3600" b="1">
                <a:solidFill>
                  <a:srgbClr val="006600"/>
                </a:solidFill>
                <a:ea typeface="楷体_GB2312" pitchFamily="49" charset="-122"/>
              </a:rPr>
              <a:t>层       </a:t>
            </a:r>
            <a:r>
              <a:rPr lang="en-US" altLang="zh-CN" sz="3600" b="1">
                <a:solidFill>
                  <a:srgbClr val="CC6600"/>
                </a:solidFill>
                <a:ea typeface="楷体_GB2312" pitchFamily="49" charset="-122"/>
              </a:rPr>
              <a:t>2</a:t>
            </a:r>
            <a:r>
              <a:rPr lang="en-US" altLang="zh-CN" sz="3600" b="1">
                <a:solidFill>
                  <a:srgbClr val="CC6600"/>
                </a:solidFill>
                <a:ea typeface="楷体_GB2312" pitchFamily="49" charset="-122"/>
                <a:sym typeface="Symbol" pitchFamily="18" charset="2"/>
              </a:rPr>
              <a:t></a:t>
            </a:r>
            <a:r>
              <a:rPr lang="en-US" altLang="zh-CN" sz="3600" b="1">
                <a:solidFill>
                  <a:srgbClr val="CC6600"/>
                </a:solidFill>
                <a:ea typeface="楷体_GB2312" pitchFamily="49" charset="-122"/>
              </a:rPr>
              <a:t>(</a:t>
            </a:r>
            <a:r>
              <a:rPr lang="en-US" altLang="zh-CN" sz="3600" b="1">
                <a:solidFill>
                  <a:srgbClr val="CC6600"/>
                </a:solidFill>
                <a:ea typeface="楷体_GB2312" pitchFamily="49" charset="-122"/>
                <a:sym typeface="Symbol" pitchFamily="18" charset="2"/>
              </a:rPr>
              <a:t></a:t>
            </a:r>
            <a:r>
              <a:rPr lang="en-US" altLang="zh-CN" sz="3600" b="1">
                <a:solidFill>
                  <a:srgbClr val="CC6600"/>
                </a:solidFill>
                <a:ea typeface="楷体_GB2312" pitchFamily="49" charset="-122"/>
              </a:rPr>
              <a:t>m/2</a:t>
            </a:r>
            <a:r>
              <a:rPr lang="en-US" altLang="zh-CN" sz="3600" b="1">
                <a:solidFill>
                  <a:srgbClr val="CC6600"/>
                </a:solidFill>
                <a:ea typeface="楷体_GB2312" pitchFamily="49" charset="-122"/>
                <a:sym typeface="Symbol" pitchFamily="18" charset="2"/>
              </a:rPr>
              <a:t></a:t>
            </a:r>
            <a:r>
              <a:rPr lang="en-US" altLang="zh-CN" sz="3600" b="1">
                <a:solidFill>
                  <a:srgbClr val="CC6600"/>
                </a:solidFill>
                <a:ea typeface="楷体_GB2312" pitchFamily="49" charset="-122"/>
              </a:rPr>
              <a:t>) </a:t>
            </a:r>
            <a:r>
              <a:rPr lang="en-US" altLang="zh-CN" sz="3600" b="1" baseline="30000">
                <a:solidFill>
                  <a:srgbClr val="CC6600"/>
                </a:solidFill>
                <a:ea typeface="楷体_GB2312" pitchFamily="49" charset="-122"/>
              </a:rPr>
              <a:t>H-1 </a:t>
            </a:r>
            <a:r>
              <a:rPr lang="zh-CN" altLang="en-US" sz="3600" b="1">
                <a:solidFill>
                  <a:srgbClr val="CC6600"/>
                </a:solidFill>
                <a:ea typeface="楷体_GB2312" pitchFamily="49" charset="-122"/>
              </a:rPr>
              <a:t>个</a:t>
            </a:r>
          </a:p>
        </p:txBody>
      </p:sp>
      <p:sp>
        <p:nvSpPr>
          <p:cNvPr id="106503" name="Text Box 7"/>
          <p:cNvSpPr txBox="1">
            <a:spLocks noChangeArrowheads="1"/>
          </p:cNvSpPr>
          <p:nvPr/>
        </p:nvSpPr>
        <p:spPr bwMode="auto">
          <a:xfrm>
            <a:off x="1514475" y="4640263"/>
            <a:ext cx="5495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006600"/>
                </a:solidFill>
                <a:ea typeface="楷体_GB2312" pitchFamily="49" charset="-122"/>
              </a:rPr>
              <a:t>第 </a:t>
            </a:r>
            <a:r>
              <a:rPr lang="en-US" altLang="zh-CN" sz="3600" b="1">
                <a:solidFill>
                  <a:srgbClr val="990099"/>
                </a:solidFill>
                <a:ea typeface="楷体_GB2312" pitchFamily="49" charset="-122"/>
              </a:rPr>
              <a:t>4 </a:t>
            </a:r>
            <a:r>
              <a:rPr lang="zh-CN" altLang="en-US" sz="3600" b="1">
                <a:solidFill>
                  <a:srgbClr val="006600"/>
                </a:solidFill>
                <a:ea typeface="楷体_GB2312" pitchFamily="49" charset="-122"/>
              </a:rPr>
              <a:t>层            </a:t>
            </a:r>
            <a:r>
              <a:rPr lang="en-US" altLang="zh-CN" sz="3600" b="1">
                <a:solidFill>
                  <a:srgbClr val="CC6600"/>
                </a:solidFill>
                <a:ea typeface="楷体_GB2312" pitchFamily="49" charset="-122"/>
              </a:rPr>
              <a:t>2</a:t>
            </a:r>
            <a:r>
              <a:rPr lang="en-US" altLang="zh-CN" sz="3600" b="1">
                <a:solidFill>
                  <a:srgbClr val="CC6600"/>
                </a:solidFill>
                <a:ea typeface="楷体_GB2312" pitchFamily="49" charset="-122"/>
                <a:sym typeface="Symbol" pitchFamily="18" charset="2"/>
              </a:rPr>
              <a:t></a:t>
            </a:r>
            <a:r>
              <a:rPr lang="en-US" altLang="zh-CN" sz="3600" b="1">
                <a:solidFill>
                  <a:srgbClr val="CC6600"/>
                </a:solidFill>
                <a:ea typeface="楷体_GB2312" pitchFamily="49" charset="-122"/>
              </a:rPr>
              <a:t>(</a:t>
            </a:r>
            <a:r>
              <a:rPr lang="en-US" altLang="zh-CN" sz="3600" b="1">
                <a:solidFill>
                  <a:srgbClr val="CC6600"/>
                </a:solidFill>
                <a:ea typeface="楷体_GB2312" pitchFamily="49" charset="-122"/>
                <a:sym typeface="Symbol" pitchFamily="18" charset="2"/>
              </a:rPr>
              <a:t></a:t>
            </a:r>
            <a:r>
              <a:rPr lang="en-US" altLang="zh-CN" sz="3600" b="1">
                <a:solidFill>
                  <a:srgbClr val="CC6600"/>
                </a:solidFill>
                <a:ea typeface="楷体_GB2312" pitchFamily="49" charset="-122"/>
              </a:rPr>
              <a:t>m/2</a:t>
            </a:r>
            <a:r>
              <a:rPr lang="en-US" altLang="zh-CN" sz="3600" b="1">
                <a:solidFill>
                  <a:srgbClr val="CC6600"/>
                </a:solidFill>
                <a:ea typeface="楷体_GB2312" pitchFamily="49" charset="-122"/>
                <a:sym typeface="Symbol" pitchFamily="18" charset="2"/>
              </a:rPr>
              <a:t></a:t>
            </a:r>
            <a:r>
              <a:rPr lang="en-US" altLang="zh-CN" sz="3600" b="1">
                <a:solidFill>
                  <a:srgbClr val="CC6600"/>
                </a:solidFill>
                <a:ea typeface="楷体_GB2312" pitchFamily="49" charset="-122"/>
              </a:rPr>
              <a:t>)</a:t>
            </a:r>
            <a:r>
              <a:rPr lang="en-US" altLang="zh-CN" sz="3600" b="1" baseline="30000">
                <a:solidFill>
                  <a:srgbClr val="CC6600"/>
                </a:solidFill>
                <a:ea typeface="楷体_GB2312" pitchFamily="49" charset="-122"/>
              </a:rPr>
              <a:t>2 </a:t>
            </a:r>
            <a:r>
              <a:rPr lang="zh-CN" altLang="en-US" sz="3600" b="1">
                <a:solidFill>
                  <a:srgbClr val="CC6600"/>
                </a:solidFill>
                <a:ea typeface="楷体_GB2312" pitchFamily="49" charset="-122"/>
              </a:rPr>
              <a:t>个</a:t>
            </a:r>
          </a:p>
        </p:txBody>
      </p:sp>
      <p:sp>
        <p:nvSpPr>
          <p:cNvPr id="106504" name="Text Box 8"/>
          <p:cNvSpPr txBox="1">
            <a:spLocks noChangeArrowheads="1"/>
          </p:cNvSpPr>
          <p:nvPr/>
        </p:nvSpPr>
        <p:spPr bwMode="auto">
          <a:xfrm>
            <a:off x="1524000" y="3833813"/>
            <a:ext cx="5076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006600"/>
                </a:solidFill>
                <a:ea typeface="楷体_GB2312" pitchFamily="49" charset="-122"/>
              </a:rPr>
              <a:t>第 </a:t>
            </a:r>
            <a:r>
              <a:rPr lang="en-US" altLang="zh-CN" sz="3600" b="1">
                <a:solidFill>
                  <a:srgbClr val="990099"/>
                </a:solidFill>
                <a:ea typeface="楷体_GB2312" pitchFamily="49" charset="-122"/>
              </a:rPr>
              <a:t>3 </a:t>
            </a:r>
            <a:r>
              <a:rPr lang="zh-CN" altLang="en-US" sz="3600" b="1">
                <a:solidFill>
                  <a:srgbClr val="006600"/>
                </a:solidFill>
                <a:ea typeface="楷体_GB2312" pitchFamily="49" charset="-122"/>
              </a:rPr>
              <a:t>层            </a:t>
            </a:r>
            <a:r>
              <a:rPr lang="en-US" altLang="zh-CN" sz="3600" b="1">
                <a:solidFill>
                  <a:srgbClr val="CC6600"/>
                </a:solidFill>
                <a:ea typeface="楷体_GB2312" pitchFamily="49" charset="-122"/>
              </a:rPr>
              <a:t>2</a:t>
            </a:r>
            <a:r>
              <a:rPr lang="en-US" altLang="zh-CN" sz="3600" b="1">
                <a:solidFill>
                  <a:srgbClr val="CC6600"/>
                </a:solidFill>
                <a:ea typeface="楷体_GB2312" pitchFamily="49" charset="-122"/>
                <a:sym typeface="Symbol" pitchFamily="18" charset="2"/>
              </a:rPr>
              <a:t></a:t>
            </a:r>
            <a:r>
              <a:rPr lang="en-US" altLang="zh-CN" sz="3600" b="1">
                <a:solidFill>
                  <a:srgbClr val="CC6600"/>
                </a:solidFill>
                <a:ea typeface="楷体_GB2312" pitchFamily="49" charset="-122"/>
              </a:rPr>
              <a:t>m/2</a:t>
            </a:r>
            <a:r>
              <a:rPr lang="en-US" altLang="zh-CN" sz="3600" b="1">
                <a:solidFill>
                  <a:srgbClr val="CC6600"/>
                </a:solidFill>
                <a:ea typeface="楷体_GB2312" pitchFamily="49" charset="-122"/>
                <a:sym typeface="Symbol" pitchFamily="18" charset="2"/>
              </a:rPr>
              <a:t> </a:t>
            </a:r>
            <a:r>
              <a:rPr lang="zh-CN" altLang="en-US" sz="3600" b="1">
                <a:solidFill>
                  <a:srgbClr val="CC6600"/>
                </a:solidFill>
                <a:ea typeface="楷体_GB2312" pitchFamily="49" charset="-122"/>
                <a:sym typeface="Symbol" pitchFamily="18" charset="2"/>
              </a:rPr>
              <a:t>个</a:t>
            </a:r>
            <a:endParaRPr lang="zh-CN" altLang="en-US"/>
          </a:p>
        </p:txBody>
      </p:sp>
      <p:sp>
        <p:nvSpPr>
          <p:cNvPr id="106505" name="Text Box 9"/>
          <p:cNvSpPr txBox="1">
            <a:spLocks noChangeArrowheads="1"/>
          </p:cNvSpPr>
          <p:nvPr/>
        </p:nvSpPr>
        <p:spPr bwMode="auto">
          <a:xfrm>
            <a:off x="365125" y="44450"/>
            <a:ext cx="83978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a:solidFill>
                  <a:srgbClr val="A50021"/>
                </a:solidFill>
                <a:ea typeface="楷体_GB2312" pitchFamily="49" charset="-122"/>
              </a:rPr>
              <a:t>反过来问： 深度为</a:t>
            </a:r>
            <a:r>
              <a:rPr lang="en-US" altLang="zh-CN" sz="3600">
                <a:solidFill>
                  <a:srgbClr val="A50021"/>
                </a:solidFill>
                <a:ea typeface="楷体_GB2312" pitchFamily="49" charset="-122"/>
              </a:rPr>
              <a:t>H</a:t>
            </a:r>
            <a:r>
              <a:rPr lang="zh-CN" altLang="en-US" sz="3600">
                <a:solidFill>
                  <a:srgbClr val="A50021"/>
                </a:solidFill>
                <a:ea typeface="楷体_GB2312" pitchFamily="49" charset="-122"/>
              </a:rPr>
              <a:t>的</a:t>
            </a:r>
            <a:r>
              <a:rPr lang="en-US" altLang="zh-CN" sz="3600">
                <a:solidFill>
                  <a:srgbClr val="A50021"/>
                </a:solidFill>
                <a:ea typeface="楷体_GB2312" pitchFamily="49" charset="-122"/>
              </a:rPr>
              <a:t>B-</a:t>
            </a:r>
            <a:r>
              <a:rPr lang="zh-CN" altLang="en-US" sz="3600">
                <a:solidFill>
                  <a:srgbClr val="A50021"/>
                </a:solidFill>
                <a:ea typeface="楷体_GB2312" pitchFamily="49" charset="-122"/>
              </a:rPr>
              <a:t>树中，</a:t>
            </a:r>
          </a:p>
          <a:p>
            <a:pPr>
              <a:lnSpc>
                <a:spcPct val="125000"/>
              </a:lnSpc>
            </a:pPr>
            <a:r>
              <a:rPr lang="zh-CN" altLang="en-US" sz="3600">
                <a:solidFill>
                  <a:srgbClr val="A50021"/>
                </a:solidFill>
                <a:ea typeface="楷体_GB2312" pitchFamily="49" charset="-122"/>
              </a:rPr>
              <a:t>                  至少含有多少个结点？</a:t>
            </a:r>
          </a:p>
        </p:txBody>
      </p:sp>
      <p:sp>
        <p:nvSpPr>
          <p:cNvPr id="106506" name="Text Box 10"/>
          <p:cNvSpPr txBox="1">
            <a:spLocks noChangeArrowheads="1"/>
          </p:cNvSpPr>
          <p:nvPr/>
        </p:nvSpPr>
        <p:spPr bwMode="auto">
          <a:xfrm>
            <a:off x="1431925" y="5249863"/>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t>  </a:t>
            </a:r>
            <a:r>
              <a:rPr lang="en-US" altLang="zh-CN" sz="3600" b="1">
                <a:solidFill>
                  <a:srgbClr val="006600"/>
                </a:solidFill>
              </a:rPr>
              <a:t> …   …</a:t>
            </a:r>
            <a:endParaRPr lang="en-US" altLang="zh-CN" sz="36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6505"/>
                                        </p:tgtEl>
                                        <p:attrNameLst>
                                          <p:attrName>style.visibility</p:attrName>
                                        </p:attrNameLst>
                                      </p:cBhvr>
                                      <p:to>
                                        <p:strVal val="visible"/>
                                      </p:to>
                                    </p:set>
                                    <p:anim calcmode="lin" valueType="num">
                                      <p:cBhvr additive="base">
                                        <p:cTn id="7" dur="500" fill="hold"/>
                                        <p:tgtEl>
                                          <p:spTgt spid="106505"/>
                                        </p:tgtEl>
                                        <p:attrNameLst>
                                          <p:attrName>ppt_x</p:attrName>
                                        </p:attrNameLst>
                                      </p:cBhvr>
                                      <p:tavLst>
                                        <p:tav tm="0">
                                          <p:val>
                                            <p:strVal val="0-#ppt_w/2"/>
                                          </p:val>
                                        </p:tav>
                                        <p:tav tm="100000">
                                          <p:val>
                                            <p:strVal val="#ppt_x"/>
                                          </p:val>
                                        </p:tav>
                                      </p:tavLst>
                                    </p:anim>
                                    <p:anim calcmode="lin" valueType="num">
                                      <p:cBhvr additive="base">
                                        <p:cTn id="8" dur="500" fill="hold"/>
                                        <p:tgtEl>
                                          <p:spTgt spid="1065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106500"/>
                                        </p:tgtEl>
                                        <p:attrNameLst>
                                          <p:attrName>style.visibility</p:attrName>
                                        </p:attrNameLst>
                                      </p:cBhvr>
                                      <p:to>
                                        <p:strVal val="visible"/>
                                      </p:to>
                                    </p:set>
                                    <p:anim calcmode="lin" valueType="num">
                                      <p:cBhvr>
                                        <p:cTn id="13" dur="500" fill="hold"/>
                                        <p:tgtEl>
                                          <p:spTgt spid="106500"/>
                                        </p:tgtEl>
                                        <p:attrNameLst>
                                          <p:attrName>ppt_x</p:attrName>
                                        </p:attrNameLst>
                                      </p:cBhvr>
                                      <p:tavLst>
                                        <p:tav tm="0">
                                          <p:val>
                                            <p:strVal val="#ppt_x"/>
                                          </p:val>
                                        </p:tav>
                                        <p:tav tm="100000">
                                          <p:val>
                                            <p:strVal val="#ppt_x"/>
                                          </p:val>
                                        </p:tav>
                                      </p:tavLst>
                                    </p:anim>
                                    <p:anim calcmode="lin" valueType="num">
                                      <p:cBhvr>
                                        <p:cTn id="14" dur="500" fill="hold"/>
                                        <p:tgtEl>
                                          <p:spTgt spid="106500"/>
                                        </p:tgtEl>
                                        <p:attrNameLst>
                                          <p:attrName>ppt_y</p:attrName>
                                        </p:attrNameLst>
                                      </p:cBhvr>
                                      <p:tavLst>
                                        <p:tav tm="0">
                                          <p:val>
                                            <p:strVal val="#ppt_y-#ppt_h/2"/>
                                          </p:val>
                                        </p:tav>
                                        <p:tav tm="100000">
                                          <p:val>
                                            <p:strVal val="#ppt_y"/>
                                          </p:val>
                                        </p:tav>
                                      </p:tavLst>
                                    </p:anim>
                                    <p:anim calcmode="lin" valueType="num">
                                      <p:cBhvr>
                                        <p:cTn id="15" dur="500" fill="hold"/>
                                        <p:tgtEl>
                                          <p:spTgt spid="106500"/>
                                        </p:tgtEl>
                                        <p:attrNameLst>
                                          <p:attrName>ppt_w</p:attrName>
                                        </p:attrNameLst>
                                      </p:cBhvr>
                                      <p:tavLst>
                                        <p:tav tm="0">
                                          <p:val>
                                            <p:strVal val="#ppt_w"/>
                                          </p:val>
                                        </p:tav>
                                        <p:tav tm="100000">
                                          <p:val>
                                            <p:strVal val="#ppt_w"/>
                                          </p:val>
                                        </p:tav>
                                      </p:tavLst>
                                    </p:anim>
                                    <p:anim calcmode="lin" valueType="num">
                                      <p:cBhvr>
                                        <p:cTn id="16" dur="500" fill="hold"/>
                                        <p:tgtEl>
                                          <p:spTgt spid="106500"/>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6501"/>
                                        </p:tgtEl>
                                        <p:attrNameLst>
                                          <p:attrName>style.visibility</p:attrName>
                                        </p:attrNameLst>
                                      </p:cBhvr>
                                      <p:to>
                                        <p:strVal val="visible"/>
                                      </p:to>
                                    </p:set>
                                    <p:animEffect transition="in" filter="blinds(horizontal)">
                                      <p:cBhvr>
                                        <p:cTn id="21" dur="500"/>
                                        <p:tgtEl>
                                          <p:spTgt spid="1065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6498"/>
                                        </p:tgtEl>
                                        <p:attrNameLst>
                                          <p:attrName>style.visibility</p:attrName>
                                        </p:attrNameLst>
                                      </p:cBhvr>
                                      <p:to>
                                        <p:strVal val="visible"/>
                                      </p:to>
                                    </p:set>
                                    <p:animEffect transition="in" filter="blinds(horizontal)">
                                      <p:cBhvr>
                                        <p:cTn id="26" dur="500"/>
                                        <p:tgtEl>
                                          <p:spTgt spid="1064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6504"/>
                                        </p:tgtEl>
                                        <p:attrNameLst>
                                          <p:attrName>style.visibility</p:attrName>
                                        </p:attrNameLst>
                                      </p:cBhvr>
                                      <p:to>
                                        <p:strVal val="visible"/>
                                      </p:to>
                                    </p:set>
                                    <p:animEffect transition="in" filter="blinds(horizontal)">
                                      <p:cBhvr>
                                        <p:cTn id="31" dur="500"/>
                                        <p:tgtEl>
                                          <p:spTgt spid="10650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6503"/>
                                        </p:tgtEl>
                                        <p:attrNameLst>
                                          <p:attrName>style.visibility</p:attrName>
                                        </p:attrNameLst>
                                      </p:cBhvr>
                                      <p:to>
                                        <p:strVal val="visible"/>
                                      </p:to>
                                    </p:set>
                                    <p:animEffect transition="in" filter="blinds(horizontal)">
                                      <p:cBhvr>
                                        <p:cTn id="36" dur="500"/>
                                        <p:tgtEl>
                                          <p:spTgt spid="106503"/>
                                        </p:tgtEl>
                                      </p:cBhvr>
                                    </p:animEffect>
                                  </p:childTnLst>
                                </p:cTn>
                              </p:par>
                            </p:childTnLst>
                          </p:cTn>
                        </p:par>
                        <p:par>
                          <p:cTn id="37" fill="hold" nodeType="afterGroup">
                            <p:stCondLst>
                              <p:cond delay="500"/>
                            </p:stCondLst>
                            <p:childTnLst>
                              <p:par>
                                <p:cTn id="38" presetID="3" presetClass="entr" presetSubtype="5" fill="hold" grpId="0" nodeType="afterEffect">
                                  <p:stCondLst>
                                    <p:cond delay="0"/>
                                  </p:stCondLst>
                                  <p:childTnLst>
                                    <p:set>
                                      <p:cBhvr>
                                        <p:cTn id="39" dur="1" fill="hold">
                                          <p:stCondLst>
                                            <p:cond delay="0"/>
                                          </p:stCondLst>
                                        </p:cTn>
                                        <p:tgtEl>
                                          <p:spTgt spid="106506"/>
                                        </p:tgtEl>
                                        <p:attrNameLst>
                                          <p:attrName>style.visibility</p:attrName>
                                        </p:attrNameLst>
                                      </p:cBhvr>
                                      <p:to>
                                        <p:strVal val="visible"/>
                                      </p:to>
                                    </p:set>
                                    <p:animEffect transition="in" filter="blinds(vertical)">
                                      <p:cBhvr>
                                        <p:cTn id="40" dur="500"/>
                                        <p:tgtEl>
                                          <p:spTgt spid="1065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6502"/>
                                        </p:tgtEl>
                                        <p:attrNameLst>
                                          <p:attrName>style.visibility</p:attrName>
                                        </p:attrNameLst>
                                      </p:cBhvr>
                                      <p:to>
                                        <p:strVal val="visible"/>
                                      </p:to>
                                    </p:set>
                                    <p:animEffect transition="in" filter="blinds(horizontal)">
                                      <p:cBhvr>
                                        <p:cTn id="45" dur="500"/>
                                        <p:tgtEl>
                                          <p:spTgt spid="106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500" grpId="0" autoUpdateAnimBg="0"/>
      <p:bldP spid="106501" grpId="0" autoUpdateAnimBg="0"/>
      <p:bldP spid="106502" grpId="0" autoUpdateAnimBg="0"/>
      <p:bldP spid="106503" grpId="0" autoUpdateAnimBg="0"/>
      <p:bldP spid="106504" grpId="0" autoUpdateAnimBg="0"/>
      <p:bldP spid="106505" grpId="0" autoUpdateAnimBg="0"/>
      <p:bldP spid="106506"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304800" y="381000"/>
            <a:ext cx="853440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假设 </a:t>
            </a:r>
            <a:r>
              <a:rPr lang="en-US" altLang="zh-CN" sz="3600" b="1">
                <a:solidFill>
                  <a:srgbClr val="A50021"/>
                </a:solidFill>
                <a:ea typeface="楷体_GB2312" pitchFamily="49" charset="-122"/>
              </a:rPr>
              <a:t>m</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阶 </a:t>
            </a:r>
            <a:r>
              <a:rPr lang="en-US" altLang="zh-CN" sz="3600">
                <a:solidFill>
                  <a:srgbClr val="A50021"/>
                </a:solidFill>
                <a:ea typeface="楷体_GB2312" pitchFamily="49" charset="-122"/>
              </a:rPr>
              <a:t>B-</a:t>
            </a:r>
            <a:r>
              <a:rPr lang="zh-CN" altLang="en-US" sz="3600">
                <a:solidFill>
                  <a:srgbClr val="A50021"/>
                </a:solidFill>
                <a:ea typeface="楷体_GB2312" pitchFamily="49" charset="-122"/>
              </a:rPr>
              <a:t>树的深度为 </a:t>
            </a:r>
            <a:r>
              <a:rPr lang="en-US" altLang="zh-CN" sz="3600" b="1" i="1">
                <a:solidFill>
                  <a:srgbClr val="FF0000"/>
                </a:solidFill>
                <a:ea typeface="楷体_GB2312" pitchFamily="49" charset="-122"/>
              </a:rPr>
              <a:t>H</a:t>
            </a:r>
            <a:r>
              <a:rPr lang="en-US" altLang="zh-CN" sz="3600" b="1">
                <a:solidFill>
                  <a:srgbClr val="FF0000"/>
                </a:solidFill>
                <a:ea typeface="楷体_GB2312" pitchFamily="49" charset="-122"/>
              </a:rPr>
              <a:t>+1</a:t>
            </a:r>
            <a:r>
              <a:rPr lang="zh-CN" altLang="en-US" sz="3600">
                <a:solidFill>
                  <a:srgbClr val="A50021"/>
                </a:solidFill>
                <a:ea typeface="楷体_GB2312" pitchFamily="49" charset="-122"/>
              </a:rPr>
              <a:t>，由于</a:t>
            </a:r>
          </a:p>
          <a:p>
            <a:pPr>
              <a:lnSpc>
                <a:spcPct val="125000"/>
              </a:lnSpc>
            </a:pPr>
            <a:r>
              <a:rPr lang="zh-CN" altLang="en-US" sz="3600">
                <a:solidFill>
                  <a:srgbClr val="A50021"/>
                </a:solidFill>
                <a:ea typeface="楷体_GB2312" pitchFamily="49" charset="-122"/>
              </a:rPr>
              <a:t>第 </a:t>
            </a:r>
            <a:r>
              <a:rPr lang="en-US" altLang="zh-CN" sz="3600">
                <a:solidFill>
                  <a:srgbClr val="A50021"/>
                </a:solidFill>
                <a:ea typeface="楷体_GB2312" pitchFamily="49" charset="-122"/>
              </a:rPr>
              <a:t>H+1 </a:t>
            </a:r>
            <a:r>
              <a:rPr lang="zh-CN" altLang="en-US" sz="3600">
                <a:solidFill>
                  <a:srgbClr val="A50021"/>
                </a:solidFill>
                <a:ea typeface="楷体_GB2312" pitchFamily="49" charset="-122"/>
              </a:rPr>
              <a:t>层为</a:t>
            </a:r>
            <a:r>
              <a:rPr lang="zh-CN" altLang="en-US" sz="3600" b="1">
                <a:solidFill>
                  <a:srgbClr val="FF0000"/>
                </a:solidFill>
                <a:ea typeface="楷体_GB2312" pitchFamily="49" charset="-122"/>
              </a:rPr>
              <a:t>叶子</a:t>
            </a:r>
            <a:r>
              <a:rPr lang="zh-CN" altLang="en-US" sz="3600">
                <a:solidFill>
                  <a:srgbClr val="A50021"/>
                </a:solidFill>
                <a:ea typeface="楷体_GB2312" pitchFamily="49" charset="-122"/>
              </a:rPr>
              <a:t>结点，而当前树中含有 </a:t>
            </a:r>
            <a:r>
              <a:rPr lang="en-US" altLang="zh-CN" sz="3600" b="1" i="1">
                <a:solidFill>
                  <a:srgbClr val="A50021"/>
                </a:solidFill>
                <a:ea typeface="楷体_GB2312" pitchFamily="49" charset="-122"/>
              </a:rPr>
              <a:t>N</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个关键字，则叶子结点必为 </a:t>
            </a:r>
            <a:r>
              <a:rPr lang="en-US" altLang="zh-CN" sz="3600" b="1" i="1">
                <a:solidFill>
                  <a:srgbClr val="A50021"/>
                </a:solidFill>
                <a:ea typeface="楷体_GB2312" pitchFamily="49" charset="-122"/>
              </a:rPr>
              <a:t>N+1</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个，</a:t>
            </a:r>
            <a:endParaRPr lang="zh-CN" altLang="en-US" sz="4000"/>
          </a:p>
        </p:txBody>
      </p:sp>
      <p:sp>
        <p:nvSpPr>
          <p:cNvPr id="107523" name="Text Box 3"/>
          <p:cNvSpPr txBox="1">
            <a:spLocks noChangeArrowheads="1"/>
          </p:cNvSpPr>
          <p:nvPr/>
        </p:nvSpPr>
        <p:spPr bwMode="auto">
          <a:xfrm>
            <a:off x="1295400" y="3406775"/>
            <a:ext cx="5719763"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sz="4000" b="1">
                <a:solidFill>
                  <a:schemeClr val="accent2"/>
                </a:solidFill>
                <a:ea typeface="楷体_GB2312" pitchFamily="49" charset="-122"/>
              </a:rPr>
              <a:t>     N+1≥2(</a:t>
            </a:r>
            <a:r>
              <a:rPr lang="en-US" altLang="zh-CN" sz="4000" b="1">
                <a:solidFill>
                  <a:schemeClr val="accent2"/>
                </a:solidFill>
                <a:ea typeface="楷体_GB2312" pitchFamily="49" charset="-122"/>
                <a:sym typeface="Symbol" pitchFamily="18" charset="2"/>
              </a:rPr>
              <a:t></a:t>
            </a:r>
            <a:r>
              <a:rPr lang="en-US" altLang="zh-CN" sz="4000" b="1">
                <a:solidFill>
                  <a:schemeClr val="accent2"/>
                </a:solidFill>
                <a:ea typeface="楷体_GB2312" pitchFamily="49" charset="-122"/>
              </a:rPr>
              <a:t>m/2</a:t>
            </a:r>
            <a:r>
              <a:rPr lang="en-US" altLang="zh-CN" sz="4000" b="1">
                <a:solidFill>
                  <a:schemeClr val="accent2"/>
                </a:solidFill>
                <a:ea typeface="楷体_GB2312" pitchFamily="49" charset="-122"/>
                <a:sym typeface="Symbol" pitchFamily="18" charset="2"/>
              </a:rPr>
              <a:t></a:t>
            </a:r>
            <a:r>
              <a:rPr lang="en-US" altLang="zh-CN" sz="4000" b="1">
                <a:solidFill>
                  <a:schemeClr val="accent2"/>
                </a:solidFill>
                <a:ea typeface="楷体_GB2312" pitchFamily="49" charset="-122"/>
              </a:rPr>
              <a:t>)</a:t>
            </a:r>
            <a:r>
              <a:rPr lang="en-US" altLang="zh-CN" sz="4000" b="1" baseline="30000">
                <a:solidFill>
                  <a:schemeClr val="accent2"/>
                </a:solidFill>
                <a:ea typeface="楷体_GB2312" pitchFamily="49" charset="-122"/>
              </a:rPr>
              <a:t>H-1</a:t>
            </a:r>
            <a:endParaRPr lang="en-US" altLang="zh-CN" sz="4000" b="1">
              <a:solidFill>
                <a:schemeClr val="accent2"/>
              </a:solidFill>
              <a:ea typeface="楷体_GB2312" pitchFamily="49" charset="-122"/>
            </a:endParaRPr>
          </a:p>
          <a:p>
            <a:pPr>
              <a:lnSpc>
                <a:spcPct val="150000"/>
              </a:lnSpc>
            </a:pPr>
            <a:r>
              <a:rPr lang="en-US" altLang="zh-CN" sz="4000" b="1">
                <a:solidFill>
                  <a:schemeClr val="accent2"/>
                </a:solidFill>
                <a:ea typeface="楷体_GB2312" pitchFamily="49" charset="-122"/>
              </a:rPr>
              <a:t>     H-1≤log</a:t>
            </a:r>
            <a:r>
              <a:rPr lang="en-US" altLang="zh-CN" sz="4000" b="1" baseline="-25000">
                <a:solidFill>
                  <a:schemeClr val="accent2"/>
                </a:solidFill>
                <a:ea typeface="楷体_GB2312" pitchFamily="49" charset="-122"/>
                <a:sym typeface="Symbol" pitchFamily="18" charset="2"/>
              </a:rPr>
              <a:t></a:t>
            </a:r>
            <a:r>
              <a:rPr lang="en-US" altLang="zh-CN" sz="4000" b="1" baseline="-25000">
                <a:solidFill>
                  <a:schemeClr val="accent2"/>
                </a:solidFill>
                <a:ea typeface="楷体_GB2312" pitchFamily="49" charset="-122"/>
              </a:rPr>
              <a:t>m/2</a:t>
            </a:r>
            <a:r>
              <a:rPr lang="en-US" altLang="zh-CN" sz="4000" b="1" baseline="-25000">
                <a:solidFill>
                  <a:schemeClr val="accent2"/>
                </a:solidFill>
                <a:ea typeface="楷体_GB2312" pitchFamily="49" charset="-122"/>
                <a:sym typeface="Symbol" pitchFamily="18" charset="2"/>
              </a:rPr>
              <a:t></a:t>
            </a:r>
            <a:r>
              <a:rPr lang="en-US" altLang="zh-CN" sz="4000" b="1">
                <a:solidFill>
                  <a:schemeClr val="accent2"/>
                </a:solidFill>
                <a:ea typeface="楷体_GB2312" pitchFamily="49" charset="-122"/>
              </a:rPr>
              <a:t>((N+1)/2)</a:t>
            </a:r>
          </a:p>
          <a:p>
            <a:pPr>
              <a:lnSpc>
                <a:spcPct val="150000"/>
              </a:lnSpc>
            </a:pPr>
            <a:r>
              <a:rPr lang="en-US" altLang="zh-CN" sz="4000" b="1">
                <a:solidFill>
                  <a:schemeClr val="accent2"/>
                </a:solidFill>
                <a:ea typeface="楷体_GB2312" pitchFamily="49" charset="-122"/>
              </a:rPr>
              <a:t>     H≤log</a:t>
            </a:r>
            <a:r>
              <a:rPr lang="en-US" altLang="zh-CN" sz="4000" b="1" baseline="-25000">
                <a:solidFill>
                  <a:schemeClr val="accent2"/>
                </a:solidFill>
                <a:ea typeface="楷体_GB2312" pitchFamily="49" charset="-122"/>
                <a:sym typeface="Symbol" pitchFamily="18" charset="2"/>
              </a:rPr>
              <a:t></a:t>
            </a:r>
            <a:r>
              <a:rPr lang="en-US" altLang="zh-CN" sz="4000" b="1" baseline="-25000">
                <a:solidFill>
                  <a:schemeClr val="accent2"/>
                </a:solidFill>
                <a:ea typeface="楷体_GB2312" pitchFamily="49" charset="-122"/>
              </a:rPr>
              <a:t>m/2</a:t>
            </a:r>
            <a:r>
              <a:rPr lang="en-US" altLang="zh-CN" sz="4000" b="1" baseline="-25000">
                <a:solidFill>
                  <a:schemeClr val="accent2"/>
                </a:solidFill>
                <a:ea typeface="楷体_GB2312" pitchFamily="49" charset="-122"/>
                <a:sym typeface="Symbol" pitchFamily="18" charset="2"/>
              </a:rPr>
              <a:t></a:t>
            </a:r>
            <a:r>
              <a:rPr lang="en-US" altLang="zh-CN" sz="4000" b="1">
                <a:solidFill>
                  <a:schemeClr val="accent2"/>
                </a:solidFill>
                <a:ea typeface="楷体_GB2312" pitchFamily="49" charset="-122"/>
              </a:rPr>
              <a:t>((N+1)/2)+1</a:t>
            </a:r>
            <a:endParaRPr lang="en-US" altLang="zh-CN" sz="4000">
              <a:ea typeface="楷体_GB2312" pitchFamily="49" charset="-122"/>
            </a:endParaRPr>
          </a:p>
        </p:txBody>
      </p:sp>
      <p:sp>
        <p:nvSpPr>
          <p:cNvPr id="107524" name="Text Box 4"/>
          <p:cNvSpPr txBox="1">
            <a:spLocks noChangeArrowheads="1"/>
          </p:cNvSpPr>
          <p:nvPr/>
        </p:nvSpPr>
        <p:spPr bwMode="auto">
          <a:xfrm>
            <a:off x="304800" y="2590800"/>
            <a:ext cx="52641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4000">
                <a:solidFill>
                  <a:srgbClr val="CC6600"/>
                </a:solidFill>
                <a:ea typeface="楷体_GB2312" pitchFamily="49" charset="-122"/>
              </a:rPr>
              <a:t>由此可推得下列结果：</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strips(downLeft)">
                                      <p:cBhvr>
                                        <p:cTn id="7" dur="500"/>
                                        <p:tgtEl>
                                          <p:spTgt spid="107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4"/>
                                        </p:tgtEl>
                                        <p:attrNameLst>
                                          <p:attrName>style.visibility</p:attrName>
                                        </p:attrNameLst>
                                      </p:cBhvr>
                                      <p:to>
                                        <p:strVal val="visible"/>
                                      </p:to>
                                    </p:set>
                                    <p:animEffect transition="in" filter="wipe(left)">
                                      <p:cBhvr>
                                        <p:cTn id="12" dur="500"/>
                                        <p:tgtEl>
                                          <p:spTgt spid="107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07523"/>
                                        </p:tgtEl>
                                        <p:attrNameLst>
                                          <p:attrName>style.visibility</p:attrName>
                                        </p:attrNameLst>
                                      </p:cBhvr>
                                      <p:to>
                                        <p:strVal val="visible"/>
                                      </p:to>
                                    </p:set>
                                    <p:animEffect transition="in" filter="wipe(left)">
                                      <p:cBhvr>
                                        <p:cTn id="17" dur="300"/>
                                        <p:tgtEl>
                                          <p:spTgt spid="107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autoUpdateAnimBg="0"/>
      <p:bldP spid="107524"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838200" y="1222375"/>
            <a:ext cx="8001000"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4400" b="1">
                <a:solidFill>
                  <a:srgbClr val="800080"/>
                </a:solidFill>
                <a:latin typeface="楷体_GB2312" pitchFamily="49" charset="-122"/>
                <a:ea typeface="楷体_GB2312" pitchFamily="49" charset="-122"/>
              </a:rPr>
              <a:t>  </a:t>
            </a:r>
            <a:r>
              <a:rPr lang="zh-CN" altLang="en-US" sz="4400" b="1">
                <a:solidFill>
                  <a:srgbClr val="800080"/>
                </a:solidFill>
                <a:latin typeface="楷体_GB2312" pitchFamily="49" charset="-122"/>
                <a:ea typeface="楷体_GB2312" pitchFamily="49" charset="-122"/>
              </a:rPr>
              <a:t>在含 </a:t>
            </a:r>
            <a:r>
              <a:rPr lang="en-US" altLang="zh-CN" sz="4400" b="1">
                <a:solidFill>
                  <a:srgbClr val="800080"/>
                </a:solidFill>
                <a:ea typeface="楷体_GB2312" pitchFamily="49" charset="-122"/>
              </a:rPr>
              <a:t>N</a:t>
            </a:r>
            <a:r>
              <a:rPr lang="en-US" altLang="zh-CN" sz="4400" b="1">
                <a:solidFill>
                  <a:srgbClr val="800080"/>
                </a:solidFill>
                <a:latin typeface="楷体_GB2312" pitchFamily="49" charset="-122"/>
                <a:ea typeface="楷体_GB2312" pitchFamily="49" charset="-122"/>
              </a:rPr>
              <a:t> </a:t>
            </a:r>
            <a:r>
              <a:rPr lang="zh-CN" altLang="en-US" sz="4400" b="1">
                <a:solidFill>
                  <a:srgbClr val="800080"/>
                </a:solidFill>
                <a:latin typeface="楷体_GB2312" pitchFamily="49" charset="-122"/>
                <a:ea typeface="楷体_GB2312" pitchFamily="49" charset="-122"/>
              </a:rPr>
              <a:t>个关键字的 </a:t>
            </a:r>
            <a:r>
              <a:rPr lang="en-US" altLang="zh-CN" sz="4400" b="1">
                <a:solidFill>
                  <a:srgbClr val="800080"/>
                </a:solidFill>
                <a:ea typeface="楷体_GB2312" pitchFamily="49" charset="-122"/>
              </a:rPr>
              <a:t>B-</a:t>
            </a:r>
            <a:r>
              <a:rPr lang="zh-CN" altLang="en-US" sz="4400" b="1">
                <a:solidFill>
                  <a:srgbClr val="800080"/>
                </a:solidFill>
                <a:latin typeface="楷体_GB2312" pitchFamily="49" charset="-122"/>
                <a:ea typeface="楷体_GB2312" pitchFamily="49" charset="-122"/>
              </a:rPr>
              <a:t>树上进行一次查找，需访问的结点个数不超过</a:t>
            </a:r>
          </a:p>
          <a:p>
            <a:pPr>
              <a:lnSpc>
                <a:spcPct val="150000"/>
              </a:lnSpc>
            </a:pPr>
            <a:r>
              <a:rPr lang="zh-CN" altLang="en-US" sz="4400" b="1">
                <a:solidFill>
                  <a:srgbClr val="800080"/>
                </a:solidFill>
                <a:latin typeface="楷体_GB2312" pitchFamily="49" charset="-122"/>
                <a:ea typeface="楷体_GB2312" pitchFamily="49" charset="-122"/>
              </a:rPr>
              <a:t>     </a:t>
            </a:r>
            <a:r>
              <a:rPr lang="en-US" altLang="zh-CN" sz="4400" b="1">
                <a:solidFill>
                  <a:srgbClr val="800080"/>
                </a:solidFill>
                <a:ea typeface="楷体_GB2312" pitchFamily="49" charset="-122"/>
              </a:rPr>
              <a:t>log</a:t>
            </a:r>
            <a:r>
              <a:rPr lang="en-US" altLang="zh-CN" sz="4400" b="1" baseline="-25000">
                <a:solidFill>
                  <a:srgbClr val="800080"/>
                </a:solidFill>
                <a:ea typeface="楷体_GB2312" pitchFamily="49" charset="-122"/>
                <a:sym typeface="Symbol" pitchFamily="18" charset="2"/>
              </a:rPr>
              <a:t></a:t>
            </a:r>
            <a:r>
              <a:rPr lang="en-US" altLang="zh-CN" sz="4400" b="1" baseline="-25000">
                <a:solidFill>
                  <a:srgbClr val="800080"/>
                </a:solidFill>
                <a:ea typeface="楷体_GB2312" pitchFamily="49" charset="-122"/>
              </a:rPr>
              <a:t>m/2</a:t>
            </a:r>
            <a:r>
              <a:rPr lang="en-US" altLang="zh-CN" sz="4400" b="1" baseline="-25000">
                <a:solidFill>
                  <a:srgbClr val="800080"/>
                </a:solidFill>
                <a:ea typeface="楷体_GB2312" pitchFamily="49" charset="-122"/>
                <a:sym typeface="Symbol" pitchFamily="18" charset="2"/>
              </a:rPr>
              <a:t></a:t>
            </a:r>
            <a:r>
              <a:rPr lang="en-US" altLang="zh-CN" sz="4400" b="1">
                <a:solidFill>
                  <a:srgbClr val="800080"/>
                </a:solidFill>
                <a:ea typeface="楷体_GB2312" pitchFamily="49" charset="-122"/>
              </a:rPr>
              <a:t>((N+1)/2)+1</a:t>
            </a:r>
            <a:endParaRPr lang="en-US" altLang="zh-CN" sz="4000">
              <a:ea typeface="楷体_GB2312" pitchFamily="49" charset="-122"/>
            </a:endParaRPr>
          </a:p>
        </p:txBody>
      </p:sp>
      <p:sp>
        <p:nvSpPr>
          <p:cNvPr id="108550" name="Text Box 6"/>
          <p:cNvSpPr txBox="1">
            <a:spLocks noChangeArrowheads="1"/>
          </p:cNvSpPr>
          <p:nvPr/>
        </p:nvSpPr>
        <p:spPr bwMode="auto">
          <a:xfrm>
            <a:off x="517525" y="212725"/>
            <a:ext cx="1722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FF0000"/>
                </a:solidFill>
              </a:rPr>
              <a:t>结论：</a:t>
            </a:r>
            <a:endParaRPr lang="zh-CN" altLang="en-US" sz="4000">
              <a:ea typeface="楷体_GB2312" pitchFamily="49" charset="-122"/>
            </a:endParaRPr>
          </a:p>
        </p:txBody>
      </p:sp>
      <p:sp>
        <p:nvSpPr>
          <p:cNvPr id="108551" name="AutoShape 7">
            <a:hlinkClick r:id="rId2" action="ppaction://hlinksldjump" highlightClick="1"/>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8550"/>
                                        </p:tgtEl>
                                        <p:attrNameLst>
                                          <p:attrName>style.visibility</p:attrName>
                                        </p:attrNameLst>
                                      </p:cBhvr>
                                      <p:to>
                                        <p:strVal val="visible"/>
                                      </p:to>
                                    </p:set>
                                    <p:anim calcmode="lin" valueType="num">
                                      <p:cBhvr additive="base">
                                        <p:cTn id="7" dur="500" fill="hold"/>
                                        <p:tgtEl>
                                          <p:spTgt spid="108550"/>
                                        </p:tgtEl>
                                        <p:attrNameLst>
                                          <p:attrName>ppt_x</p:attrName>
                                        </p:attrNameLst>
                                      </p:cBhvr>
                                      <p:tavLst>
                                        <p:tav tm="0">
                                          <p:val>
                                            <p:strVal val="0-#ppt_w/2"/>
                                          </p:val>
                                        </p:tav>
                                        <p:tav tm="100000">
                                          <p:val>
                                            <p:strVal val="#ppt_x"/>
                                          </p:val>
                                        </p:tav>
                                      </p:tavLst>
                                    </p:anim>
                                    <p:anim calcmode="lin" valueType="num">
                                      <p:cBhvr additive="base">
                                        <p:cTn id="8" dur="500" fill="hold"/>
                                        <p:tgtEl>
                                          <p:spTgt spid="1085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08546"/>
                                        </p:tgtEl>
                                        <p:attrNameLst>
                                          <p:attrName>style.visibility</p:attrName>
                                        </p:attrNameLst>
                                      </p:cBhvr>
                                      <p:to>
                                        <p:strVal val="visible"/>
                                      </p:to>
                                    </p:set>
                                    <p:animEffect transition="in" filter="strips(downRight)">
                                      <p:cBhvr>
                                        <p:cTn id="13" dur="500"/>
                                        <p:tgtEl>
                                          <p:spTgt spid="108546"/>
                                        </p:tgtEl>
                                      </p:cBhvr>
                                    </p:animEffect>
                                  </p:childTnLst>
                                </p:cTn>
                              </p:par>
                            </p:childTnLst>
                          </p:cTn>
                        </p:par>
                        <p:par>
                          <p:cTn id="14" fill="hold" nodeType="afterGroup">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108551"/>
                                        </p:tgtEl>
                                        <p:attrNameLst>
                                          <p:attrName>style.visibility</p:attrName>
                                        </p:attrNameLst>
                                      </p:cBhvr>
                                      <p:to>
                                        <p:strVal val="visible"/>
                                      </p:to>
                                    </p:set>
                                    <p:anim calcmode="lin" valueType="num">
                                      <p:cBhvr additive="base">
                                        <p:cTn id="17" dur="500" fill="hold"/>
                                        <p:tgtEl>
                                          <p:spTgt spid="108551"/>
                                        </p:tgtEl>
                                        <p:attrNameLst>
                                          <p:attrName>ppt_x</p:attrName>
                                        </p:attrNameLst>
                                      </p:cBhvr>
                                      <p:tavLst>
                                        <p:tav tm="0">
                                          <p:val>
                                            <p:strVal val="1+#ppt_w/2"/>
                                          </p:val>
                                        </p:tav>
                                        <p:tav tm="100000">
                                          <p:val>
                                            <p:strVal val="#ppt_x"/>
                                          </p:val>
                                        </p:tav>
                                      </p:tavLst>
                                    </p:anim>
                                    <p:anim calcmode="lin" valueType="num">
                                      <p:cBhvr additive="base">
                                        <p:cTn id="18" dur="500" fill="hold"/>
                                        <p:tgtEl>
                                          <p:spTgt spid="108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50" grpId="0" autoUpdateAnimBg="0"/>
      <p:bldP spid="108551"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1812925" y="17732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109571" name="Text Box 3"/>
          <p:cNvSpPr txBox="1">
            <a:spLocks noChangeArrowheads="1"/>
          </p:cNvSpPr>
          <p:nvPr/>
        </p:nvSpPr>
        <p:spPr bwMode="auto">
          <a:xfrm>
            <a:off x="2286000" y="3886200"/>
            <a:ext cx="4687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006600"/>
                </a:solidFill>
                <a:ea typeface="楷体_GB2312" pitchFamily="49" charset="-122"/>
              </a:rPr>
              <a:t>是</a:t>
            </a:r>
            <a:r>
              <a:rPr lang="en-US" altLang="zh-CN" sz="4400" b="1">
                <a:solidFill>
                  <a:srgbClr val="006600"/>
                </a:solidFill>
                <a:ea typeface="楷体_GB2312" pitchFamily="49" charset="-122"/>
              </a:rPr>
              <a:t>B-</a:t>
            </a:r>
            <a:r>
              <a:rPr lang="zh-CN" altLang="en-US" sz="4400" b="1">
                <a:solidFill>
                  <a:srgbClr val="006600"/>
                </a:solidFill>
                <a:ea typeface="楷体_GB2312" pitchFamily="49" charset="-122"/>
              </a:rPr>
              <a:t>树的一种变型</a:t>
            </a:r>
            <a:endParaRPr lang="zh-CN" altLang="en-US">
              <a:solidFill>
                <a:srgbClr val="006600"/>
              </a:solidFill>
              <a:ea typeface="楷体_GB2312" pitchFamily="49" charset="-122"/>
            </a:endParaRPr>
          </a:p>
        </p:txBody>
      </p:sp>
      <p:sp>
        <p:nvSpPr>
          <p:cNvPr id="109572" name="Text Box 4"/>
          <p:cNvSpPr txBox="1">
            <a:spLocks noChangeArrowheads="1"/>
          </p:cNvSpPr>
          <p:nvPr/>
        </p:nvSpPr>
        <p:spPr bwMode="auto">
          <a:xfrm>
            <a:off x="1524000" y="1447800"/>
            <a:ext cx="32861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000" b="1">
                <a:solidFill>
                  <a:srgbClr val="CC0000"/>
                </a:solidFill>
                <a:ea typeface="楷体_GB2312" pitchFamily="49" charset="-122"/>
              </a:rPr>
              <a:t>四、</a:t>
            </a:r>
            <a:r>
              <a:rPr lang="en-US" altLang="zh-CN" sz="6000" b="1">
                <a:solidFill>
                  <a:srgbClr val="CC0000"/>
                </a:solidFill>
                <a:ea typeface="楷体_GB2312" pitchFamily="49" charset="-122"/>
              </a:rPr>
              <a:t>B</a:t>
            </a:r>
            <a:r>
              <a:rPr lang="en-US" altLang="zh-CN" sz="6000" b="1" baseline="30000">
                <a:solidFill>
                  <a:srgbClr val="CC0000"/>
                </a:solidFill>
                <a:ea typeface="楷体_GB2312" pitchFamily="49" charset="-122"/>
              </a:rPr>
              <a:t>+</a:t>
            </a:r>
            <a:r>
              <a:rPr lang="zh-CN" altLang="en-US" sz="6000" b="1">
                <a:solidFill>
                  <a:srgbClr val="CC0000"/>
                </a:solidFill>
                <a:ea typeface="楷体_GB2312" pitchFamily="49" charset="-122"/>
              </a:rPr>
              <a:t>树</a:t>
            </a:r>
          </a:p>
          <a:p>
            <a:endParaRPr lang="en-US" altLang="zh-CN">
              <a:solidFill>
                <a:srgbClr val="CC0000"/>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9571"/>
                                        </p:tgtEl>
                                        <p:attrNameLst>
                                          <p:attrName>style.visibility</p:attrName>
                                        </p:attrNameLst>
                                      </p:cBhvr>
                                      <p:to>
                                        <p:strVal val="visible"/>
                                      </p:to>
                                    </p:set>
                                    <p:anim calcmode="lin" valueType="num">
                                      <p:cBhvr>
                                        <p:cTn id="7" dur="500" fill="hold"/>
                                        <p:tgtEl>
                                          <p:spTgt spid="109571"/>
                                        </p:tgtEl>
                                        <p:attrNameLst>
                                          <p:attrName>ppt_x</p:attrName>
                                        </p:attrNameLst>
                                      </p:cBhvr>
                                      <p:tavLst>
                                        <p:tav tm="0">
                                          <p:val>
                                            <p:strVal val="#ppt_x-#ppt_w/2"/>
                                          </p:val>
                                        </p:tav>
                                        <p:tav tm="100000">
                                          <p:val>
                                            <p:strVal val="#ppt_x"/>
                                          </p:val>
                                        </p:tav>
                                      </p:tavLst>
                                    </p:anim>
                                    <p:anim calcmode="lin" valueType="num">
                                      <p:cBhvr>
                                        <p:cTn id="8" dur="500" fill="hold"/>
                                        <p:tgtEl>
                                          <p:spTgt spid="109571"/>
                                        </p:tgtEl>
                                        <p:attrNameLst>
                                          <p:attrName>ppt_y</p:attrName>
                                        </p:attrNameLst>
                                      </p:cBhvr>
                                      <p:tavLst>
                                        <p:tav tm="0">
                                          <p:val>
                                            <p:strVal val="#ppt_y"/>
                                          </p:val>
                                        </p:tav>
                                        <p:tav tm="100000">
                                          <p:val>
                                            <p:strVal val="#ppt_y"/>
                                          </p:val>
                                        </p:tav>
                                      </p:tavLst>
                                    </p:anim>
                                    <p:anim calcmode="lin" valueType="num">
                                      <p:cBhvr>
                                        <p:cTn id="9" dur="500" fill="hold"/>
                                        <p:tgtEl>
                                          <p:spTgt spid="109571"/>
                                        </p:tgtEl>
                                        <p:attrNameLst>
                                          <p:attrName>ppt_w</p:attrName>
                                        </p:attrNameLst>
                                      </p:cBhvr>
                                      <p:tavLst>
                                        <p:tav tm="0">
                                          <p:val>
                                            <p:fltVal val="0"/>
                                          </p:val>
                                        </p:tav>
                                        <p:tav tm="100000">
                                          <p:val>
                                            <p:strVal val="#ppt_w"/>
                                          </p:val>
                                        </p:tav>
                                      </p:tavLst>
                                    </p:anim>
                                    <p:anim calcmode="lin" valueType="num">
                                      <p:cBhvr>
                                        <p:cTn id="10" dur="500" fill="hold"/>
                                        <p:tgtEl>
                                          <p:spTgt spid="1095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Text Box 3"/>
          <p:cNvSpPr txBox="1">
            <a:spLocks noChangeArrowheads="1"/>
          </p:cNvSpPr>
          <p:nvPr/>
        </p:nvSpPr>
        <p:spPr bwMode="auto">
          <a:xfrm>
            <a:off x="304800" y="822325"/>
            <a:ext cx="5073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ea typeface="楷体_GB2312" pitchFamily="49" charset="-122"/>
              </a:rPr>
              <a:t>1</a:t>
            </a:r>
            <a:r>
              <a:rPr lang="zh-CN" altLang="en-US" sz="4000" b="1">
                <a:solidFill>
                  <a:srgbClr val="FF00FF"/>
                </a:solidFill>
                <a:ea typeface="楷体_GB2312" pitchFamily="49" charset="-122"/>
              </a:rPr>
              <a:t>．</a:t>
            </a:r>
            <a:r>
              <a:rPr lang="en-US" altLang="zh-CN" sz="4000" b="1">
                <a:solidFill>
                  <a:srgbClr val="FF00FF"/>
                </a:solidFill>
                <a:ea typeface="楷体_GB2312" pitchFamily="49" charset="-122"/>
              </a:rPr>
              <a:t>B</a:t>
            </a:r>
            <a:r>
              <a:rPr lang="en-US" altLang="zh-CN" sz="4000" b="1" baseline="30000">
                <a:solidFill>
                  <a:srgbClr val="FF00FF"/>
                </a:solidFill>
                <a:ea typeface="楷体_GB2312" pitchFamily="49" charset="-122"/>
              </a:rPr>
              <a:t>+</a:t>
            </a:r>
            <a:r>
              <a:rPr lang="zh-CN" altLang="en-US" sz="4000" b="1">
                <a:solidFill>
                  <a:srgbClr val="FF00FF"/>
                </a:solidFill>
                <a:ea typeface="楷体_GB2312" pitchFamily="49" charset="-122"/>
              </a:rPr>
              <a:t>树的结构特点：</a:t>
            </a:r>
          </a:p>
        </p:txBody>
      </p:sp>
      <p:sp>
        <p:nvSpPr>
          <p:cNvPr id="110596" name="Text Box 4"/>
          <p:cNvSpPr txBox="1">
            <a:spLocks noChangeArrowheads="1"/>
          </p:cNvSpPr>
          <p:nvPr/>
        </p:nvSpPr>
        <p:spPr bwMode="auto">
          <a:xfrm>
            <a:off x="685800" y="2187575"/>
            <a:ext cx="80010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solidFill>
                  <a:srgbClr val="33CCFF"/>
                </a:solidFill>
                <a:latin typeface="楷体_GB2312" pitchFamily="49" charset="-122"/>
                <a:ea typeface="楷体_GB2312" pitchFamily="49" charset="-122"/>
              </a:rPr>
              <a:t>※ </a:t>
            </a:r>
            <a:r>
              <a:rPr lang="zh-CN" altLang="en-US" sz="3600">
                <a:solidFill>
                  <a:srgbClr val="A50021"/>
                </a:solidFill>
                <a:latin typeface="楷体_GB2312" pitchFamily="49" charset="-122"/>
                <a:ea typeface="楷体_GB2312" pitchFamily="49" charset="-122"/>
              </a:rPr>
              <a:t>每个叶子结点中含有</a:t>
            </a:r>
            <a:r>
              <a:rPr lang="zh-CN" altLang="en-US" sz="3600">
                <a:latin typeface="楷体_GB2312" pitchFamily="49" charset="-122"/>
                <a:ea typeface="楷体_GB2312" pitchFamily="49" charset="-122"/>
              </a:rPr>
              <a:t> </a:t>
            </a:r>
            <a:r>
              <a:rPr lang="en-US" altLang="zh-CN" sz="3600" b="1" i="1">
                <a:solidFill>
                  <a:srgbClr val="0000FF"/>
                </a:solidFill>
                <a:ea typeface="楷体_GB2312" pitchFamily="49" charset="-122"/>
              </a:rPr>
              <a:t>n</a:t>
            </a:r>
            <a:r>
              <a:rPr lang="en-US" altLang="zh-CN" sz="3600">
                <a:solidFill>
                  <a:srgbClr val="0000FF"/>
                </a:solidFill>
                <a:ea typeface="楷体_GB2312" pitchFamily="49" charset="-122"/>
              </a:rPr>
              <a:t> </a:t>
            </a:r>
            <a:r>
              <a:rPr lang="zh-CN" altLang="en-US" sz="3600">
                <a:solidFill>
                  <a:srgbClr val="0000FF"/>
                </a:solidFill>
                <a:ea typeface="楷体_GB2312" pitchFamily="49" charset="-122"/>
              </a:rPr>
              <a:t>个关键字和  </a:t>
            </a:r>
            <a:r>
              <a:rPr lang="en-US" altLang="zh-CN" sz="3600" b="1" i="1">
                <a:solidFill>
                  <a:srgbClr val="0000FF"/>
                </a:solidFill>
                <a:ea typeface="楷体_GB2312" pitchFamily="49" charset="-122"/>
              </a:rPr>
              <a:t>n</a:t>
            </a:r>
            <a:r>
              <a:rPr lang="en-US" altLang="zh-CN" sz="3600">
                <a:solidFill>
                  <a:srgbClr val="0000FF"/>
                </a:solidFill>
                <a:ea typeface="楷体_GB2312" pitchFamily="49" charset="-122"/>
              </a:rPr>
              <a:t> </a:t>
            </a:r>
            <a:r>
              <a:rPr lang="zh-CN" altLang="en-US" sz="3600">
                <a:solidFill>
                  <a:srgbClr val="0000FF"/>
                </a:solidFill>
                <a:latin typeface="楷体_GB2312" pitchFamily="49" charset="-122"/>
                <a:ea typeface="楷体_GB2312" pitchFamily="49" charset="-122"/>
              </a:rPr>
              <a:t>个指向记录的指针</a:t>
            </a:r>
            <a:r>
              <a:rPr lang="zh-CN" altLang="en-US" sz="3600">
                <a:solidFill>
                  <a:srgbClr val="A50021"/>
                </a:solidFill>
                <a:latin typeface="楷体_GB2312" pitchFamily="49" charset="-122"/>
                <a:ea typeface="楷体_GB2312" pitchFamily="49" charset="-122"/>
              </a:rPr>
              <a:t>；并且，所有</a:t>
            </a:r>
            <a:r>
              <a:rPr lang="zh-CN" altLang="en-US" sz="3600" b="1">
                <a:solidFill>
                  <a:srgbClr val="A50021"/>
                </a:solidFill>
                <a:latin typeface="楷体_GB2312" pitchFamily="49" charset="-122"/>
                <a:ea typeface="楷体_GB2312" pitchFamily="49" charset="-122"/>
              </a:rPr>
              <a:t>叶子</a:t>
            </a:r>
            <a:r>
              <a:rPr lang="zh-CN" altLang="en-US" sz="3600">
                <a:solidFill>
                  <a:srgbClr val="A50021"/>
                </a:solidFill>
                <a:latin typeface="楷体_GB2312" pitchFamily="49" charset="-122"/>
                <a:ea typeface="楷体_GB2312" pitchFamily="49" charset="-122"/>
              </a:rPr>
              <a:t>结点彼此相</a:t>
            </a:r>
            <a:r>
              <a:rPr lang="zh-CN" altLang="en-US" sz="3600" b="1">
                <a:solidFill>
                  <a:srgbClr val="A50021"/>
                </a:solidFill>
                <a:latin typeface="楷体_GB2312" pitchFamily="49" charset="-122"/>
                <a:ea typeface="楷体_GB2312" pitchFamily="49" charset="-122"/>
              </a:rPr>
              <a:t>链接</a:t>
            </a:r>
            <a:r>
              <a:rPr lang="zh-CN" altLang="en-US" sz="3600">
                <a:solidFill>
                  <a:srgbClr val="A50021"/>
                </a:solidFill>
                <a:latin typeface="楷体_GB2312" pitchFamily="49" charset="-122"/>
                <a:ea typeface="楷体_GB2312" pitchFamily="49" charset="-122"/>
              </a:rPr>
              <a:t>构成一个</a:t>
            </a:r>
            <a:r>
              <a:rPr lang="zh-CN" altLang="en-US" sz="3600">
                <a:solidFill>
                  <a:srgbClr val="0000FF"/>
                </a:solidFill>
                <a:latin typeface="楷体_GB2312" pitchFamily="49" charset="-122"/>
                <a:ea typeface="楷体_GB2312" pitchFamily="49" charset="-122"/>
              </a:rPr>
              <a:t>有序链表</a:t>
            </a:r>
            <a:r>
              <a:rPr lang="zh-CN" altLang="en-US" sz="3600">
                <a:solidFill>
                  <a:srgbClr val="A50021"/>
                </a:solidFill>
                <a:latin typeface="楷体_GB2312" pitchFamily="49" charset="-122"/>
                <a:ea typeface="楷体_GB2312" pitchFamily="49" charset="-122"/>
              </a:rPr>
              <a:t>，其</a:t>
            </a:r>
            <a:r>
              <a:rPr lang="zh-CN" altLang="en-US" sz="3600">
                <a:solidFill>
                  <a:srgbClr val="0000FF"/>
                </a:solidFill>
                <a:latin typeface="楷体_GB2312" pitchFamily="49" charset="-122"/>
                <a:ea typeface="楷体_GB2312" pitchFamily="49" charset="-122"/>
              </a:rPr>
              <a:t>头指针指向含最小关键字的结点；</a:t>
            </a:r>
          </a:p>
        </p:txBody>
      </p:sp>
      <p:sp>
        <p:nvSpPr>
          <p:cNvPr id="110601" name="AutoShape 9">
            <a:hlinkClick r:id="rId2" action="ppaction://hlinksldjump" highlightClick="1"/>
          </p:cNvPr>
          <p:cNvSpPr>
            <a:spLocks noChangeArrowheads="1"/>
          </p:cNvSpPr>
          <p:nvPr/>
        </p:nvSpPr>
        <p:spPr bwMode="auto">
          <a:xfrm>
            <a:off x="8382000" y="62484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0595"/>
                                        </p:tgtEl>
                                        <p:attrNameLst>
                                          <p:attrName>style.visibility</p:attrName>
                                        </p:attrNameLst>
                                      </p:cBhvr>
                                      <p:to>
                                        <p:strVal val="visible"/>
                                      </p:to>
                                    </p:set>
                                    <p:animEffect transition="in" filter="wipe(up)">
                                      <p:cBhvr>
                                        <p:cTn id="7" dur="500"/>
                                        <p:tgtEl>
                                          <p:spTgt spid="110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6"/>
                                        </p:tgtEl>
                                        <p:attrNameLst>
                                          <p:attrName>style.visibility</p:attrName>
                                        </p:attrNameLst>
                                      </p:cBhvr>
                                      <p:to>
                                        <p:strVal val="visible"/>
                                      </p:to>
                                    </p:set>
                                    <p:animEffect transition="in" filter="wipe(left)">
                                      <p:cBhvr>
                                        <p:cTn id="12" dur="500"/>
                                        <p:tgtEl>
                                          <p:spTgt spid="110596"/>
                                        </p:tgtEl>
                                      </p:cBhvr>
                                    </p:animEffect>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110601"/>
                                        </p:tgtEl>
                                        <p:attrNameLst>
                                          <p:attrName>style.visibility</p:attrName>
                                        </p:attrNameLst>
                                      </p:cBhvr>
                                      <p:to>
                                        <p:strVal val="visible"/>
                                      </p:to>
                                    </p:set>
                                    <p:anim calcmode="lin" valueType="num">
                                      <p:cBhvr additive="base">
                                        <p:cTn id="16" dur="500" fill="hold"/>
                                        <p:tgtEl>
                                          <p:spTgt spid="110601"/>
                                        </p:tgtEl>
                                        <p:attrNameLst>
                                          <p:attrName>ppt_x</p:attrName>
                                        </p:attrNameLst>
                                      </p:cBhvr>
                                      <p:tavLst>
                                        <p:tav tm="0">
                                          <p:val>
                                            <p:strVal val="1+#ppt_w/2"/>
                                          </p:val>
                                        </p:tav>
                                        <p:tav tm="100000">
                                          <p:val>
                                            <p:strVal val="#ppt_x"/>
                                          </p:val>
                                        </p:tav>
                                      </p:tavLst>
                                    </p:anim>
                                    <p:anim calcmode="lin" valueType="num">
                                      <p:cBhvr additive="base">
                                        <p:cTn id="17" dur="500" fill="hold"/>
                                        <p:tgtEl>
                                          <p:spTgt spid="1106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utoUpdateAnimBg="0"/>
      <p:bldP spid="110596" grpId="0" autoUpdateAnimBg="0"/>
      <p:bldP spid="110601"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530225" y="804863"/>
            <a:ext cx="815657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solidFill>
                  <a:srgbClr val="FF00FF"/>
                </a:solidFill>
                <a:latin typeface="楷体_GB2312" pitchFamily="49" charset="-122"/>
                <a:ea typeface="楷体_GB2312" pitchFamily="49" charset="-122"/>
              </a:rPr>
              <a:t>※ </a:t>
            </a:r>
            <a:r>
              <a:rPr lang="zh-CN" altLang="en-US" sz="3600">
                <a:solidFill>
                  <a:srgbClr val="A50021"/>
                </a:solidFill>
                <a:ea typeface="楷体_GB2312" pitchFamily="49" charset="-122"/>
              </a:rPr>
              <a:t>每个非叶结点中的关键字 </a:t>
            </a:r>
            <a:r>
              <a:rPr lang="en-US" altLang="zh-CN" sz="3600" b="1" i="1">
                <a:solidFill>
                  <a:srgbClr val="0000FF"/>
                </a:solidFill>
                <a:ea typeface="楷体_GB2312" pitchFamily="49" charset="-122"/>
              </a:rPr>
              <a:t>K</a:t>
            </a:r>
            <a:r>
              <a:rPr lang="en-US" altLang="zh-CN" sz="3600" b="1" i="1" baseline="-25000">
                <a:solidFill>
                  <a:srgbClr val="0000FF"/>
                </a:solidFill>
                <a:ea typeface="楷体_GB2312" pitchFamily="49" charset="-122"/>
              </a:rPr>
              <a:t>i </a:t>
            </a:r>
            <a:r>
              <a:rPr lang="zh-CN" altLang="en-US" sz="3600">
                <a:solidFill>
                  <a:srgbClr val="A50021"/>
                </a:solidFill>
                <a:ea typeface="楷体_GB2312" pitchFamily="49" charset="-122"/>
              </a:rPr>
              <a:t>即</a:t>
            </a:r>
            <a:r>
              <a:rPr lang="zh-CN" altLang="en-US" sz="3600">
                <a:solidFill>
                  <a:srgbClr val="0000FF"/>
                </a:solidFill>
                <a:ea typeface="楷体_GB2312" pitchFamily="49" charset="-122"/>
              </a:rPr>
              <a:t>为</a:t>
            </a:r>
            <a:r>
              <a:rPr lang="zh-CN" altLang="en-US" sz="3600">
                <a:solidFill>
                  <a:srgbClr val="A50021"/>
                </a:solidFill>
                <a:ea typeface="楷体_GB2312" pitchFamily="49" charset="-122"/>
              </a:rPr>
              <a:t>其相应指针 </a:t>
            </a:r>
            <a:r>
              <a:rPr lang="en-US" altLang="zh-CN" sz="3600" b="1" i="1">
                <a:solidFill>
                  <a:srgbClr val="0000FF"/>
                </a:solidFill>
                <a:ea typeface="楷体_GB2312" pitchFamily="49" charset="-122"/>
              </a:rPr>
              <a:t>A</a:t>
            </a:r>
            <a:r>
              <a:rPr lang="en-US" altLang="zh-CN" sz="3600" b="1" i="1" baseline="-25000">
                <a:solidFill>
                  <a:srgbClr val="0000FF"/>
                </a:solidFill>
                <a:ea typeface="楷体_GB2312" pitchFamily="49" charset="-122"/>
              </a:rPr>
              <a:t>i </a:t>
            </a:r>
            <a:r>
              <a:rPr lang="zh-CN" altLang="en-US" sz="3600">
                <a:solidFill>
                  <a:srgbClr val="0000FF"/>
                </a:solidFill>
                <a:latin typeface="楷体_GB2312" pitchFamily="49" charset="-122"/>
                <a:ea typeface="楷体_GB2312" pitchFamily="49" charset="-122"/>
              </a:rPr>
              <a:t>所指子树中关键字的最大值</a:t>
            </a:r>
            <a:r>
              <a:rPr lang="zh-CN" altLang="en-US" sz="3600">
                <a:solidFill>
                  <a:srgbClr val="A50021"/>
                </a:solidFill>
                <a:latin typeface="楷体_GB2312" pitchFamily="49" charset="-122"/>
                <a:ea typeface="楷体_GB2312" pitchFamily="49" charset="-122"/>
              </a:rPr>
              <a:t>；</a:t>
            </a:r>
            <a:endParaRPr lang="zh-CN" altLang="en-US">
              <a:solidFill>
                <a:srgbClr val="FF00FF"/>
              </a:solidFill>
              <a:latin typeface="楷体_GB2312" pitchFamily="49" charset="-122"/>
              <a:ea typeface="楷体_GB2312" pitchFamily="49" charset="-122"/>
            </a:endParaRPr>
          </a:p>
        </p:txBody>
      </p:sp>
      <p:sp>
        <p:nvSpPr>
          <p:cNvPr id="219139" name="Text Box 3"/>
          <p:cNvSpPr txBox="1">
            <a:spLocks noChangeArrowheads="1"/>
          </p:cNvSpPr>
          <p:nvPr/>
        </p:nvSpPr>
        <p:spPr bwMode="auto">
          <a:xfrm>
            <a:off x="533400" y="3608388"/>
            <a:ext cx="7851775" cy="256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a:solidFill>
                  <a:srgbClr val="FF00FF"/>
                </a:solidFill>
                <a:latin typeface="楷体_GB2312" pitchFamily="49" charset="-122"/>
                <a:ea typeface="楷体_GB2312" pitchFamily="49" charset="-122"/>
              </a:rPr>
              <a:t>※ </a:t>
            </a:r>
            <a:r>
              <a:rPr lang="zh-CN" altLang="en-US" sz="3600">
                <a:solidFill>
                  <a:srgbClr val="A50021"/>
                </a:solidFill>
                <a:latin typeface="楷体_GB2312" pitchFamily="49" charset="-122"/>
                <a:ea typeface="楷体_GB2312" pitchFamily="49" charset="-122"/>
              </a:rPr>
              <a:t>所有叶子结点都处在</a:t>
            </a:r>
            <a:r>
              <a:rPr lang="zh-CN" altLang="en-US" sz="3600">
                <a:solidFill>
                  <a:srgbClr val="0000FF"/>
                </a:solidFill>
                <a:latin typeface="楷体_GB2312" pitchFamily="49" charset="-122"/>
                <a:ea typeface="楷体_GB2312" pitchFamily="49" charset="-122"/>
              </a:rPr>
              <a:t>同一层次</a:t>
            </a:r>
            <a:r>
              <a:rPr lang="zh-CN" altLang="en-US" sz="3600">
                <a:solidFill>
                  <a:srgbClr val="A50021"/>
                </a:solidFill>
                <a:latin typeface="楷体_GB2312" pitchFamily="49" charset="-122"/>
                <a:ea typeface="楷体_GB2312" pitchFamily="49" charset="-122"/>
              </a:rPr>
              <a:t>上，每个叶子结点中关键字的个数均介于 </a:t>
            </a:r>
            <a:r>
              <a:rPr lang="zh-CN" altLang="en-US" sz="3600">
                <a:solidFill>
                  <a:srgbClr val="0000FF"/>
                </a:solidFill>
                <a:ea typeface="楷体_GB2312" pitchFamily="49" charset="-122"/>
                <a:sym typeface="Symbol" pitchFamily="18" charset="2"/>
              </a:rPr>
              <a:t></a:t>
            </a:r>
            <a:r>
              <a:rPr lang="en-US" altLang="zh-CN" sz="3600" b="1" i="1">
                <a:solidFill>
                  <a:srgbClr val="0000FF"/>
                </a:solidFill>
                <a:ea typeface="楷体_GB2312" pitchFamily="49" charset="-122"/>
              </a:rPr>
              <a:t>m/2</a:t>
            </a:r>
            <a:r>
              <a:rPr lang="en-US" altLang="zh-CN" sz="3600">
                <a:solidFill>
                  <a:srgbClr val="0000FF"/>
                </a:solidFill>
                <a:ea typeface="楷体_GB2312" pitchFamily="49" charset="-122"/>
                <a:sym typeface="Symbol" pitchFamily="18" charset="2"/>
              </a:rPr>
              <a:t></a:t>
            </a:r>
            <a:r>
              <a:rPr lang="zh-CN" altLang="en-US" sz="3600">
                <a:solidFill>
                  <a:srgbClr val="0000FF"/>
                </a:solidFill>
                <a:ea typeface="楷体_GB2312" pitchFamily="49" charset="-122"/>
              </a:rPr>
              <a:t>和 </a:t>
            </a:r>
            <a:r>
              <a:rPr lang="en-US" altLang="zh-CN" sz="3600" b="1" i="1">
                <a:solidFill>
                  <a:srgbClr val="0000FF"/>
                </a:solidFill>
                <a:ea typeface="楷体_GB2312" pitchFamily="49" charset="-122"/>
              </a:rPr>
              <a:t>m </a:t>
            </a:r>
            <a:r>
              <a:rPr lang="zh-CN" altLang="en-US" sz="3600">
                <a:solidFill>
                  <a:srgbClr val="A50021"/>
                </a:solidFill>
                <a:ea typeface="楷体_GB2312" pitchFamily="49" charset="-122"/>
              </a:rPr>
              <a:t>之间。</a:t>
            </a:r>
            <a:endParaRPr lang="zh-CN" altLang="en-US" sz="3600">
              <a:solidFill>
                <a:srgbClr val="A50021"/>
              </a:solidFill>
              <a:latin typeface="楷体_GB2312" pitchFamily="49" charset="-122"/>
              <a:ea typeface="楷体_GB2312" pitchFamily="49" charset="-122"/>
            </a:endParaRPr>
          </a:p>
        </p:txBody>
      </p:sp>
      <p:sp>
        <p:nvSpPr>
          <p:cNvPr id="219142" name="AutoShape 6">
            <a:hlinkClick r:id="rId2" action="ppaction://hlinksldjump" highlightClick="1"/>
          </p:cNvPr>
          <p:cNvSpPr>
            <a:spLocks noChangeArrowheads="1"/>
          </p:cNvSpPr>
          <p:nvPr/>
        </p:nvSpPr>
        <p:spPr bwMode="auto">
          <a:xfrm>
            <a:off x="8382000" y="62484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9138"/>
                                        </p:tgtEl>
                                        <p:attrNameLst>
                                          <p:attrName>style.visibility</p:attrName>
                                        </p:attrNameLst>
                                      </p:cBhvr>
                                      <p:to>
                                        <p:strVal val="visible"/>
                                      </p:to>
                                    </p:set>
                                    <p:animEffect transition="in" filter="wipe(left)">
                                      <p:cBhvr>
                                        <p:cTn id="7" dur="500"/>
                                        <p:tgtEl>
                                          <p:spTgt spid="219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139"/>
                                        </p:tgtEl>
                                        <p:attrNameLst>
                                          <p:attrName>style.visibility</p:attrName>
                                        </p:attrNameLst>
                                      </p:cBhvr>
                                      <p:to>
                                        <p:strVal val="visible"/>
                                      </p:to>
                                    </p:set>
                                    <p:animEffect transition="in" filter="wipe(left)">
                                      <p:cBhvr>
                                        <p:cTn id="12" dur="500"/>
                                        <p:tgtEl>
                                          <p:spTgt spid="219139"/>
                                        </p:tgtEl>
                                      </p:cBhvr>
                                    </p:animEffect>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219142"/>
                                        </p:tgtEl>
                                        <p:attrNameLst>
                                          <p:attrName>style.visibility</p:attrName>
                                        </p:attrNameLst>
                                      </p:cBhvr>
                                      <p:to>
                                        <p:strVal val="visible"/>
                                      </p:to>
                                    </p:set>
                                    <p:anim calcmode="lin" valueType="num">
                                      <p:cBhvr additive="base">
                                        <p:cTn id="16" dur="500" fill="hold"/>
                                        <p:tgtEl>
                                          <p:spTgt spid="219142"/>
                                        </p:tgtEl>
                                        <p:attrNameLst>
                                          <p:attrName>ppt_x</p:attrName>
                                        </p:attrNameLst>
                                      </p:cBhvr>
                                      <p:tavLst>
                                        <p:tav tm="0">
                                          <p:val>
                                            <p:strVal val="1+#ppt_w/2"/>
                                          </p:val>
                                        </p:tav>
                                        <p:tav tm="100000">
                                          <p:val>
                                            <p:strVal val="#ppt_x"/>
                                          </p:val>
                                        </p:tav>
                                      </p:tavLst>
                                    </p:anim>
                                    <p:anim calcmode="lin" valueType="num">
                                      <p:cBhvr additive="base">
                                        <p:cTn id="17" dur="500" fill="hold"/>
                                        <p:tgtEl>
                                          <p:spTgt spid="2191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8" grpId="0" autoUpdateAnimBg="0"/>
      <p:bldP spid="219139" grpId="0" autoUpdateAnimBg="0"/>
      <p:bldP spid="219142"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89" name="Oval 77"/>
          <p:cNvSpPr>
            <a:spLocks noChangeArrowheads="1"/>
          </p:cNvSpPr>
          <p:nvPr/>
        </p:nvSpPr>
        <p:spPr bwMode="auto">
          <a:xfrm>
            <a:off x="3600450" y="2125663"/>
            <a:ext cx="1466850" cy="693737"/>
          </a:xfrm>
          <a:prstGeom prst="ellipse">
            <a:avLst/>
          </a:prstGeom>
          <a:solidFill>
            <a:srgbClr val="FFFFFF"/>
          </a:solidFill>
          <a:ln w="9525">
            <a:solidFill>
              <a:srgbClr val="008080"/>
            </a:solidFill>
            <a:round/>
            <a:headEnd/>
            <a:tailEnd/>
          </a:ln>
        </p:spPr>
        <p:txBody>
          <a:bodyPr/>
          <a:lstStyle/>
          <a:p>
            <a:pPr algn="just"/>
            <a:r>
              <a:rPr lang="en-US" altLang="zh-CN" sz="1600" b="1">
                <a:solidFill>
                  <a:srgbClr val="000080"/>
                </a:solidFill>
              </a:rPr>
              <a:t> 50       96</a:t>
            </a:r>
          </a:p>
        </p:txBody>
      </p:sp>
      <p:sp>
        <p:nvSpPr>
          <p:cNvPr id="218190" name="Oval 78"/>
          <p:cNvSpPr>
            <a:spLocks noChangeArrowheads="1"/>
          </p:cNvSpPr>
          <p:nvPr/>
        </p:nvSpPr>
        <p:spPr bwMode="auto">
          <a:xfrm>
            <a:off x="1333500" y="3140075"/>
            <a:ext cx="1466850" cy="593725"/>
          </a:xfrm>
          <a:prstGeom prst="ellipse">
            <a:avLst/>
          </a:prstGeom>
          <a:solidFill>
            <a:srgbClr val="FFFFFF"/>
          </a:solidFill>
          <a:ln w="9525">
            <a:solidFill>
              <a:srgbClr val="008080"/>
            </a:solidFill>
            <a:round/>
            <a:headEnd/>
            <a:tailEnd/>
          </a:ln>
        </p:spPr>
        <p:txBody>
          <a:bodyPr/>
          <a:lstStyle/>
          <a:p>
            <a:pPr algn="just"/>
            <a:r>
              <a:rPr lang="en-US" altLang="zh-CN" sz="1600" b="1">
                <a:solidFill>
                  <a:srgbClr val="000080"/>
                </a:solidFill>
              </a:rPr>
              <a:t> 15      50</a:t>
            </a:r>
          </a:p>
        </p:txBody>
      </p:sp>
      <p:sp>
        <p:nvSpPr>
          <p:cNvPr id="218191" name="Oval 79"/>
          <p:cNvSpPr>
            <a:spLocks noChangeArrowheads="1"/>
          </p:cNvSpPr>
          <p:nvPr/>
        </p:nvSpPr>
        <p:spPr bwMode="auto">
          <a:xfrm>
            <a:off x="5762625" y="3214688"/>
            <a:ext cx="1466850" cy="595312"/>
          </a:xfrm>
          <a:prstGeom prst="ellipse">
            <a:avLst/>
          </a:prstGeom>
          <a:solidFill>
            <a:srgbClr val="FFFFFF"/>
          </a:solidFill>
          <a:ln w="9525">
            <a:solidFill>
              <a:srgbClr val="000000"/>
            </a:solidFill>
            <a:round/>
            <a:headEnd/>
            <a:tailEnd/>
          </a:ln>
        </p:spPr>
        <p:txBody>
          <a:bodyPr/>
          <a:lstStyle/>
          <a:p>
            <a:pPr algn="just"/>
            <a:r>
              <a:rPr lang="en-US" altLang="zh-CN" sz="1600" b="1">
                <a:solidFill>
                  <a:srgbClr val="000080"/>
                </a:solidFill>
              </a:rPr>
              <a:t>62</a:t>
            </a:r>
            <a:r>
              <a:rPr lang="en-US" altLang="zh-CN" sz="900" b="1">
                <a:solidFill>
                  <a:srgbClr val="000080"/>
                </a:solidFill>
              </a:rPr>
              <a:t>   </a:t>
            </a:r>
            <a:r>
              <a:rPr lang="en-US" altLang="zh-CN" sz="1600" b="1">
                <a:solidFill>
                  <a:srgbClr val="000080"/>
                </a:solidFill>
              </a:rPr>
              <a:t>78</a:t>
            </a:r>
            <a:r>
              <a:rPr lang="en-US" altLang="zh-CN" sz="1000" b="1">
                <a:solidFill>
                  <a:srgbClr val="000080"/>
                </a:solidFill>
              </a:rPr>
              <a:t>    </a:t>
            </a:r>
            <a:r>
              <a:rPr lang="en-US" altLang="zh-CN" sz="1600" b="1">
                <a:solidFill>
                  <a:srgbClr val="000080"/>
                </a:solidFill>
              </a:rPr>
              <a:t>96</a:t>
            </a:r>
          </a:p>
        </p:txBody>
      </p:sp>
      <p:sp>
        <p:nvSpPr>
          <p:cNvPr id="218192" name="Oval 80"/>
          <p:cNvSpPr>
            <a:spLocks noChangeArrowheads="1"/>
          </p:cNvSpPr>
          <p:nvPr/>
        </p:nvSpPr>
        <p:spPr bwMode="auto">
          <a:xfrm>
            <a:off x="5810250" y="4281488"/>
            <a:ext cx="1466850" cy="595312"/>
          </a:xfrm>
          <a:prstGeom prst="ellipse">
            <a:avLst/>
          </a:prstGeom>
          <a:solidFill>
            <a:srgbClr val="FFFFFF"/>
          </a:solidFill>
          <a:ln w="9525">
            <a:solidFill>
              <a:srgbClr val="008080"/>
            </a:solidFill>
            <a:round/>
            <a:headEnd/>
            <a:tailEnd/>
          </a:ln>
        </p:spPr>
        <p:txBody>
          <a:bodyPr/>
          <a:lstStyle/>
          <a:p>
            <a:pPr algn="just"/>
            <a:r>
              <a:rPr lang="en-US" altLang="zh-CN" sz="1600" b="1">
                <a:solidFill>
                  <a:srgbClr val="000080"/>
                </a:solidFill>
              </a:rPr>
              <a:t> 71      78</a:t>
            </a:r>
          </a:p>
        </p:txBody>
      </p:sp>
      <p:sp>
        <p:nvSpPr>
          <p:cNvPr id="218193" name="Oval 81"/>
          <p:cNvSpPr>
            <a:spLocks noChangeArrowheads="1"/>
          </p:cNvSpPr>
          <p:nvPr/>
        </p:nvSpPr>
        <p:spPr bwMode="auto">
          <a:xfrm>
            <a:off x="7572375" y="4281488"/>
            <a:ext cx="1495425" cy="595312"/>
          </a:xfrm>
          <a:prstGeom prst="ellipse">
            <a:avLst/>
          </a:prstGeom>
          <a:solidFill>
            <a:srgbClr val="FFFFFF"/>
          </a:solidFill>
          <a:ln w="9525">
            <a:solidFill>
              <a:srgbClr val="008080"/>
            </a:solidFill>
            <a:round/>
            <a:headEnd/>
            <a:tailEnd/>
          </a:ln>
        </p:spPr>
        <p:txBody>
          <a:bodyPr/>
          <a:lstStyle/>
          <a:p>
            <a:pPr algn="just"/>
            <a:r>
              <a:rPr lang="en-US" altLang="zh-CN" sz="1600" b="1">
                <a:solidFill>
                  <a:srgbClr val="000080"/>
                </a:solidFill>
              </a:rPr>
              <a:t>84</a:t>
            </a:r>
            <a:r>
              <a:rPr lang="en-US" altLang="zh-CN" sz="1200" b="1">
                <a:solidFill>
                  <a:srgbClr val="000080"/>
                </a:solidFill>
              </a:rPr>
              <a:t>   </a:t>
            </a:r>
            <a:r>
              <a:rPr lang="en-US" altLang="zh-CN" sz="1600" b="1">
                <a:solidFill>
                  <a:srgbClr val="000080"/>
                </a:solidFill>
              </a:rPr>
              <a:t>89  </a:t>
            </a:r>
            <a:r>
              <a:rPr lang="en-US" altLang="zh-CN" sz="1000" b="1">
                <a:solidFill>
                  <a:srgbClr val="000080"/>
                </a:solidFill>
              </a:rPr>
              <a:t>  </a:t>
            </a:r>
            <a:r>
              <a:rPr lang="en-US" altLang="zh-CN" sz="1600" b="1">
                <a:solidFill>
                  <a:srgbClr val="000080"/>
                </a:solidFill>
              </a:rPr>
              <a:t>96</a:t>
            </a:r>
          </a:p>
        </p:txBody>
      </p:sp>
      <p:sp>
        <p:nvSpPr>
          <p:cNvPr id="218194" name="Oval 82"/>
          <p:cNvSpPr>
            <a:spLocks noChangeArrowheads="1"/>
          </p:cNvSpPr>
          <p:nvPr/>
        </p:nvSpPr>
        <p:spPr bwMode="auto">
          <a:xfrm>
            <a:off x="4095750" y="4259263"/>
            <a:ext cx="1466850" cy="693737"/>
          </a:xfrm>
          <a:prstGeom prst="ellipse">
            <a:avLst/>
          </a:prstGeom>
          <a:solidFill>
            <a:srgbClr val="FFFFFF"/>
          </a:solidFill>
          <a:ln w="9525">
            <a:solidFill>
              <a:srgbClr val="008080"/>
            </a:solidFill>
            <a:round/>
            <a:headEnd/>
            <a:tailEnd/>
          </a:ln>
        </p:spPr>
        <p:txBody>
          <a:bodyPr/>
          <a:lstStyle/>
          <a:p>
            <a:pPr algn="just"/>
            <a:r>
              <a:rPr lang="en-US" altLang="zh-CN" sz="1600" b="1">
                <a:solidFill>
                  <a:srgbClr val="000080"/>
                </a:solidFill>
              </a:rPr>
              <a:t> 56       62</a:t>
            </a:r>
          </a:p>
        </p:txBody>
      </p:sp>
      <p:sp>
        <p:nvSpPr>
          <p:cNvPr id="218195" name="Oval 83"/>
          <p:cNvSpPr>
            <a:spLocks noChangeArrowheads="1"/>
          </p:cNvSpPr>
          <p:nvPr/>
        </p:nvSpPr>
        <p:spPr bwMode="auto">
          <a:xfrm>
            <a:off x="2209800" y="4267200"/>
            <a:ext cx="1600200" cy="693738"/>
          </a:xfrm>
          <a:prstGeom prst="ellipse">
            <a:avLst/>
          </a:prstGeom>
          <a:solidFill>
            <a:srgbClr val="FFFFFF"/>
          </a:solidFill>
          <a:ln w="9525">
            <a:solidFill>
              <a:srgbClr val="008080"/>
            </a:solidFill>
            <a:round/>
            <a:headEnd/>
            <a:tailEnd/>
          </a:ln>
        </p:spPr>
        <p:txBody>
          <a:bodyPr/>
          <a:lstStyle/>
          <a:p>
            <a:pPr algn="just"/>
            <a:r>
              <a:rPr lang="en-US" altLang="zh-CN" sz="1600" b="1">
                <a:solidFill>
                  <a:srgbClr val="000080"/>
                </a:solidFill>
              </a:rPr>
              <a:t>20 26 43 50</a:t>
            </a:r>
          </a:p>
        </p:txBody>
      </p:sp>
      <p:sp>
        <p:nvSpPr>
          <p:cNvPr id="218197" name="Line 85"/>
          <p:cNvSpPr>
            <a:spLocks noChangeShapeType="1"/>
          </p:cNvSpPr>
          <p:nvPr/>
        </p:nvSpPr>
        <p:spPr bwMode="auto">
          <a:xfrm flipH="1">
            <a:off x="2057400" y="2571750"/>
            <a:ext cx="1944688" cy="552450"/>
          </a:xfrm>
          <a:prstGeom prst="line">
            <a:avLst/>
          </a:prstGeom>
          <a:noFill/>
          <a:ln w="28575">
            <a:solidFill>
              <a:srgbClr val="008000"/>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198" name="Line 86"/>
          <p:cNvSpPr>
            <a:spLocks noChangeShapeType="1"/>
          </p:cNvSpPr>
          <p:nvPr/>
        </p:nvSpPr>
        <p:spPr bwMode="auto">
          <a:xfrm flipH="1">
            <a:off x="914400" y="3562350"/>
            <a:ext cx="819150" cy="693738"/>
          </a:xfrm>
          <a:prstGeom prst="line">
            <a:avLst/>
          </a:prstGeom>
          <a:noFill/>
          <a:ln w="28575">
            <a:solidFill>
              <a:srgbClr val="008000"/>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199" name="Line 87"/>
          <p:cNvSpPr>
            <a:spLocks noChangeShapeType="1"/>
          </p:cNvSpPr>
          <p:nvPr/>
        </p:nvSpPr>
        <p:spPr bwMode="auto">
          <a:xfrm>
            <a:off x="2333625" y="3562350"/>
            <a:ext cx="714375" cy="704850"/>
          </a:xfrm>
          <a:prstGeom prst="line">
            <a:avLst/>
          </a:prstGeom>
          <a:noFill/>
          <a:ln w="28575">
            <a:solidFill>
              <a:srgbClr val="008000"/>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00" name="Line 88"/>
          <p:cNvSpPr>
            <a:spLocks noChangeShapeType="1"/>
          </p:cNvSpPr>
          <p:nvPr/>
        </p:nvSpPr>
        <p:spPr bwMode="auto">
          <a:xfrm>
            <a:off x="6829425" y="3660775"/>
            <a:ext cx="1476375" cy="606425"/>
          </a:xfrm>
          <a:prstGeom prst="line">
            <a:avLst/>
          </a:prstGeom>
          <a:noFill/>
          <a:ln w="28575">
            <a:solidFill>
              <a:srgbClr val="008000"/>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01" name="Line 89"/>
          <p:cNvSpPr>
            <a:spLocks noChangeShapeType="1"/>
          </p:cNvSpPr>
          <p:nvPr/>
        </p:nvSpPr>
        <p:spPr bwMode="auto">
          <a:xfrm>
            <a:off x="4667250" y="2571750"/>
            <a:ext cx="1809750" cy="628650"/>
          </a:xfrm>
          <a:prstGeom prst="line">
            <a:avLst/>
          </a:prstGeom>
          <a:noFill/>
          <a:ln w="28575">
            <a:solidFill>
              <a:srgbClr val="008000"/>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02" name="Line 90"/>
          <p:cNvSpPr>
            <a:spLocks noChangeShapeType="1"/>
          </p:cNvSpPr>
          <p:nvPr/>
        </p:nvSpPr>
        <p:spPr bwMode="auto">
          <a:xfrm flipH="1">
            <a:off x="4800600" y="3660775"/>
            <a:ext cx="1362075" cy="606425"/>
          </a:xfrm>
          <a:prstGeom prst="line">
            <a:avLst/>
          </a:prstGeom>
          <a:noFill/>
          <a:ln w="28575">
            <a:solidFill>
              <a:srgbClr val="008000"/>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03" name="Line 91"/>
          <p:cNvSpPr>
            <a:spLocks noChangeShapeType="1"/>
          </p:cNvSpPr>
          <p:nvPr/>
        </p:nvSpPr>
        <p:spPr bwMode="auto">
          <a:xfrm>
            <a:off x="6429375" y="3660775"/>
            <a:ext cx="123825" cy="606425"/>
          </a:xfrm>
          <a:prstGeom prst="line">
            <a:avLst/>
          </a:prstGeom>
          <a:noFill/>
          <a:ln w="28575">
            <a:solidFill>
              <a:srgbClr val="008000"/>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04" name="Line 92"/>
          <p:cNvSpPr>
            <a:spLocks noChangeShapeType="1"/>
          </p:cNvSpPr>
          <p:nvPr/>
        </p:nvSpPr>
        <p:spPr bwMode="auto">
          <a:xfrm flipH="1">
            <a:off x="1981200" y="4697413"/>
            <a:ext cx="600075" cy="396875"/>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05" name="Line 93"/>
          <p:cNvSpPr>
            <a:spLocks noChangeShapeType="1"/>
          </p:cNvSpPr>
          <p:nvPr/>
        </p:nvSpPr>
        <p:spPr bwMode="auto">
          <a:xfrm flipH="1">
            <a:off x="2647950" y="4697413"/>
            <a:ext cx="266700" cy="396875"/>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06" name="Line 94"/>
          <p:cNvSpPr>
            <a:spLocks noChangeShapeType="1"/>
          </p:cNvSpPr>
          <p:nvPr/>
        </p:nvSpPr>
        <p:spPr bwMode="auto">
          <a:xfrm>
            <a:off x="3181350" y="4697413"/>
            <a:ext cx="133350" cy="396875"/>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07" name="Line 95"/>
          <p:cNvSpPr>
            <a:spLocks noChangeShapeType="1"/>
          </p:cNvSpPr>
          <p:nvPr/>
        </p:nvSpPr>
        <p:spPr bwMode="auto">
          <a:xfrm>
            <a:off x="3448050" y="4697413"/>
            <a:ext cx="466725" cy="396875"/>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08" name="Line 96"/>
          <p:cNvSpPr>
            <a:spLocks noChangeShapeType="1"/>
          </p:cNvSpPr>
          <p:nvPr/>
        </p:nvSpPr>
        <p:spPr bwMode="auto">
          <a:xfrm>
            <a:off x="1133475" y="4697413"/>
            <a:ext cx="333375" cy="495300"/>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09" name="Line 97"/>
          <p:cNvSpPr>
            <a:spLocks noChangeShapeType="1"/>
          </p:cNvSpPr>
          <p:nvPr/>
        </p:nvSpPr>
        <p:spPr bwMode="auto">
          <a:xfrm>
            <a:off x="5095875" y="4697413"/>
            <a:ext cx="333375" cy="495300"/>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10" name="Line 98"/>
          <p:cNvSpPr>
            <a:spLocks noChangeShapeType="1"/>
          </p:cNvSpPr>
          <p:nvPr/>
        </p:nvSpPr>
        <p:spPr bwMode="auto">
          <a:xfrm>
            <a:off x="6829425" y="4697413"/>
            <a:ext cx="333375" cy="495300"/>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11" name="Line 99"/>
          <p:cNvSpPr>
            <a:spLocks noChangeShapeType="1"/>
          </p:cNvSpPr>
          <p:nvPr/>
        </p:nvSpPr>
        <p:spPr bwMode="auto">
          <a:xfrm>
            <a:off x="8696325" y="4697413"/>
            <a:ext cx="333375" cy="495300"/>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12" name="Line 100"/>
          <p:cNvSpPr>
            <a:spLocks noChangeShapeType="1"/>
          </p:cNvSpPr>
          <p:nvPr/>
        </p:nvSpPr>
        <p:spPr bwMode="auto">
          <a:xfrm>
            <a:off x="8296275" y="4697413"/>
            <a:ext cx="133350" cy="396875"/>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13" name="Line 101"/>
          <p:cNvSpPr>
            <a:spLocks noChangeShapeType="1"/>
          </p:cNvSpPr>
          <p:nvPr/>
        </p:nvSpPr>
        <p:spPr bwMode="auto">
          <a:xfrm>
            <a:off x="800100" y="4697413"/>
            <a:ext cx="66675" cy="495300"/>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14" name="Line 102"/>
          <p:cNvSpPr>
            <a:spLocks noChangeShapeType="1"/>
          </p:cNvSpPr>
          <p:nvPr/>
        </p:nvSpPr>
        <p:spPr bwMode="auto">
          <a:xfrm flipH="1">
            <a:off x="200025" y="4697413"/>
            <a:ext cx="266700" cy="396875"/>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15" name="Line 103"/>
          <p:cNvSpPr>
            <a:spLocks noChangeShapeType="1"/>
          </p:cNvSpPr>
          <p:nvPr/>
        </p:nvSpPr>
        <p:spPr bwMode="auto">
          <a:xfrm flipH="1">
            <a:off x="4229100" y="4697413"/>
            <a:ext cx="266700" cy="396875"/>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16" name="Line 104"/>
          <p:cNvSpPr>
            <a:spLocks noChangeShapeType="1"/>
          </p:cNvSpPr>
          <p:nvPr/>
        </p:nvSpPr>
        <p:spPr bwMode="auto">
          <a:xfrm flipH="1">
            <a:off x="5962650" y="4697413"/>
            <a:ext cx="266700" cy="396875"/>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17" name="Line 105"/>
          <p:cNvSpPr>
            <a:spLocks noChangeShapeType="1"/>
          </p:cNvSpPr>
          <p:nvPr/>
        </p:nvSpPr>
        <p:spPr bwMode="auto">
          <a:xfrm flipH="1">
            <a:off x="7696200" y="4697413"/>
            <a:ext cx="266700" cy="396875"/>
          </a:xfrm>
          <a:prstGeom prst="line">
            <a:avLst/>
          </a:prstGeom>
          <a:noFill/>
          <a:ln w="12700">
            <a:solidFill>
              <a:srgbClr val="3366FF"/>
            </a:solidFill>
            <a:round/>
            <a:headEnd type="oval"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218218" name="Oval 106"/>
          <p:cNvSpPr>
            <a:spLocks noChangeArrowheads="1"/>
          </p:cNvSpPr>
          <p:nvPr/>
        </p:nvSpPr>
        <p:spPr bwMode="auto">
          <a:xfrm>
            <a:off x="114300" y="4248150"/>
            <a:ext cx="1600200" cy="693738"/>
          </a:xfrm>
          <a:prstGeom prst="ellipse">
            <a:avLst/>
          </a:prstGeom>
          <a:noFill/>
          <a:ln w="9525">
            <a:solidFill>
              <a:srgbClr val="0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8219" name="Text Box 107"/>
          <p:cNvSpPr txBox="1">
            <a:spLocks noChangeArrowheads="1"/>
          </p:cNvSpPr>
          <p:nvPr/>
        </p:nvSpPr>
        <p:spPr bwMode="auto">
          <a:xfrm>
            <a:off x="314325" y="4332288"/>
            <a:ext cx="11334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b="1">
                <a:solidFill>
                  <a:srgbClr val="000080"/>
                </a:solidFill>
              </a:rPr>
              <a:t> 3    8   15</a:t>
            </a:r>
          </a:p>
        </p:txBody>
      </p:sp>
      <p:sp>
        <p:nvSpPr>
          <p:cNvPr id="218220" name="Line 108"/>
          <p:cNvSpPr>
            <a:spLocks noChangeShapeType="1"/>
          </p:cNvSpPr>
          <p:nvPr/>
        </p:nvSpPr>
        <p:spPr bwMode="auto">
          <a:xfrm>
            <a:off x="-152400" y="3905250"/>
            <a:ext cx="533400" cy="449263"/>
          </a:xfrm>
          <a:prstGeom prst="line">
            <a:avLst/>
          </a:prstGeom>
          <a:noFill/>
          <a:ln w="19050">
            <a:solidFill>
              <a:srgbClr val="FF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218221" name="Line 109"/>
          <p:cNvSpPr>
            <a:spLocks noChangeShapeType="1"/>
          </p:cNvSpPr>
          <p:nvPr/>
        </p:nvSpPr>
        <p:spPr bwMode="auto">
          <a:xfrm flipV="1">
            <a:off x="1581150" y="4545013"/>
            <a:ext cx="663575" cy="1587"/>
          </a:xfrm>
          <a:prstGeom prst="line">
            <a:avLst/>
          </a:prstGeom>
          <a:noFill/>
          <a:ln w="19050">
            <a:solidFill>
              <a:srgbClr val="FF0000"/>
            </a:solidFill>
            <a:round/>
            <a:headEnd type="diamond" w="sm"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8222" name="Line 110"/>
          <p:cNvSpPr>
            <a:spLocks noChangeShapeType="1"/>
          </p:cNvSpPr>
          <p:nvPr/>
        </p:nvSpPr>
        <p:spPr bwMode="auto">
          <a:xfrm>
            <a:off x="3714750" y="4546600"/>
            <a:ext cx="381000" cy="52388"/>
          </a:xfrm>
          <a:prstGeom prst="line">
            <a:avLst/>
          </a:prstGeom>
          <a:noFill/>
          <a:ln w="19050">
            <a:solidFill>
              <a:srgbClr val="FF0000"/>
            </a:solidFill>
            <a:round/>
            <a:headEnd type="diamond" w="sm"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8223" name="Line 111"/>
          <p:cNvSpPr>
            <a:spLocks noChangeShapeType="1"/>
          </p:cNvSpPr>
          <p:nvPr/>
        </p:nvSpPr>
        <p:spPr bwMode="auto">
          <a:xfrm flipV="1">
            <a:off x="5410200" y="4545013"/>
            <a:ext cx="396875" cy="0"/>
          </a:xfrm>
          <a:prstGeom prst="line">
            <a:avLst/>
          </a:prstGeom>
          <a:noFill/>
          <a:ln w="19050">
            <a:solidFill>
              <a:srgbClr val="FF0000"/>
            </a:solidFill>
            <a:round/>
            <a:headEnd type="diamond" w="sm"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8224" name="Line 112"/>
          <p:cNvSpPr>
            <a:spLocks noChangeShapeType="1"/>
          </p:cNvSpPr>
          <p:nvPr/>
        </p:nvSpPr>
        <p:spPr bwMode="auto">
          <a:xfrm flipV="1">
            <a:off x="7143750" y="4545013"/>
            <a:ext cx="396875" cy="0"/>
          </a:xfrm>
          <a:prstGeom prst="line">
            <a:avLst/>
          </a:prstGeom>
          <a:noFill/>
          <a:ln w="19050">
            <a:solidFill>
              <a:srgbClr val="FF0000"/>
            </a:solidFill>
            <a:round/>
            <a:headEnd type="diamond" w="sm" len="me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8225" name="Line 113"/>
          <p:cNvSpPr>
            <a:spLocks noChangeShapeType="1"/>
          </p:cNvSpPr>
          <p:nvPr/>
        </p:nvSpPr>
        <p:spPr bwMode="auto">
          <a:xfrm flipV="1">
            <a:off x="8810625" y="4545013"/>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8226" name="Text Box 114"/>
          <p:cNvSpPr txBox="1">
            <a:spLocks noChangeArrowheads="1"/>
          </p:cNvSpPr>
          <p:nvPr/>
        </p:nvSpPr>
        <p:spPr bwMode="auto">
          <a:xfrm>
            <a:off x="-9525" y="3543300"/>
            <a:ext cx="4667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200" b="1">
                <a:solidFill>
                  <a:srgbClr val="FF0000"/>
                </a:solidFill>
              </a:rPr>
              <a:t>sq</a:t>
            </a:r>
            <a:endParaRPr lang="en-US" altLang="zh-CN" sz="2200"/>
          </a:p>
        </p:txBody>
      </p:sp>
      <p:sp>
        <p:nvSpPr>
          <p:cNvPr id="218227" name="Text Box 115"/>
          <p:cNvSpPr txBox="1">
            <a:spLocks noChangeArrowheads="1"/>
          </p:cNvSpPr>
          <p:nvPr/>
        </p:nvSpPr>
        <p:spPr bwMode="auto">
          <a:xfrm>
            <a:off x="2270125" y="10668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root</a:t>
            </a:r>
            <a:endParaRPr lang="en-US" altLang="zh-CN" sz="3600"/>
          </a:p>
        </p:txBody>
      </p:sp>
      <p:sp>
        <p:nvSpPr>
          <p:cNvPr id="218228" name="Freeform 116"/>
          <p:cNvSpPr>
            <a:spLocks/>
          </p:cNvSpPr>
          <p:nvPr/>
        </p:nvSpPr>
        <p:spPr bwMode="auto">
          <a:xfrm>
            <a:off x="3124200" y="1371600"/>
            <a:ext cx="1219200" cy="762000"/>
          </a:xfrm>
          <a:custGeom>
            <a:avLst/>
            <a:gdLst>
              <a:gd name="T0" fmla="*/ 0 w 768"/>
              <a:gd name="T1" fmla="*/ 0 h 480"/>
              <a:gd name="T2" fmla="*/ 432 w 768"/>
              <a:gd name="T3" fmla="*/ 144 h 480"/>
              <a:gd name="T4" fmla="*/ 192 w 768"/>
              <a:gd name="T5" fmla="*/ 192 h 480"/>
              <a:gd name="T6" fmla="*/ 768 w 768"/>
              <a:gd name="T7" fmla="*/ 480 h 480"/>
            </a:gdLst>
            <a:ahLst/>
            <a:cxnLst>
              <a:cxn ang="0">
                <a:pos x="T0" y="T1"/>
              </a:cxn>
              <a:cxn ang="0">
                <a:pos x="T2" y="T3"/>
              </a:cxn>
              <a:cxn ang="0">
                <a:pos x="T4" y="T5"/>
              </a:cxn>
              <a:cxn ang="0">
                <a:pos x="T6" y="T7"/>
              </a:cxn>
            </a:cxnLst>
            <a:rect l="0" t="0" r="r" b="b"/>
            <a:pathLst>
              <a:path w="768" h="480">
                <a:moveTo>
                  <a:pt x="0" y="0"/>
                </a:moveTo>
                <a:cubicBezTo>
                  <a:pt x="200" y="56"/>
                  <a:pt x="400" y="112"/>
                  <a:pt x="432" y="144"/>
                </a:cubicBezTo>
                <a:cubicBezTo>
                  <a:pt x="464" y="176"/>
                  <a:pt x="136" y="136"/>
                  <a:pt x="192" y="192"/>
                </a:cubicBezTo>
                <a:cubicBezTo>
                  <a:pt x="248" y="248"/>
                  <a:pt x="508" y="364"/>
                  <a:pt x="768" y="480"/>
                </a:cubicBezTo>
              </a:path>
            </a:pathLst>
          </a:custGeom>
          <a:noFill/>
          <a:ln w="31750" cmpd="sng">
            <a:solidFill>
              <a:srgbClr val="008080"/>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229" name="AutoShape 117">
            <a:hlinkClick r:id="" action="ppaction://hlinkshowjump?jump=lastslideviewed" highlightClick="1"/>
          </p:cNvPr>
          <p:cNvSpPr>
            <a:spLocks noChangeArrowheads="1"/>
          </p:cNvSpPr>
          <p:nvPr/>
        </p:nvSpPr>
        <p:spPr bwMode="auto">
          <a:xfrm>
            <a:off x="8534400" y="6324600"/>
            <a:ext cx="304800" cy="304800"/>
          </a:xfrm>
          <a:prstGeom prst="actionButtonReturn">
            <a:avLst/>
          </a:prstGeom>
          <a:solidFill>
            <a:srgbClr val="FF0000"/>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679450" y="381000"/>
            <a:ext cx="297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ea typeface="楷体_GB2312" pitchFamily="49" charset="-122"/>
              </a:rPr>
              <a:t>2</a:t>
            </a:r>
            <a:r>
              <a:rPr lang="zh-CN" altLang="en-US" sz="4000" b="1">
                <a:solidFill>
                  <a:srgbClr val="FF00FF"/>
                </a:solidFill>
                <a:ea typeface="楷体_GB2312" pitchFamily="49" charset="-122"/>
              </a:rPr>
              <a:t>．查找过程</a:t>
            </a:r>
          </a:p>
        </p:txBody>
      </p:sp>
      <p:sp>
        <p:nvSpPr>
          <p:cNvPr id="111625" name="Text Box 9"/>
          <p:cNvSpPr txBox="1">
            <a:spLocks noChangeArrowheads="1"/>
          </p:cNvSpPr>
          <p:nvPr/>
        </p:nvSpPr>
        <p:spPr bwMode="auto">
          <a:xfrm>
            <a:off x="228600" y="1352550"/>
            <a:ext cx="8534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a:solidFill>
                  <a:srgbClr val="FF00FF"/>
                </a:solidFill>
                <a:latin typeface="楷体_GB2312" pitchFamily="49" charset="-122"/>
                <a:ea typeface="楷体_GB2312" pitchFamily="49" charset="-122"/>
              </a:rPr>
              <a:t> ※</a:t>
            </a:r>
            <a:r>
              <a:rPr lang="zh-CN" altLang="en-US" sz="3600">
                <a:solidFill>
                  <a:srgbClr val="A50021"/>
                </a:solidFill>
                <a:ea typeface="楷体_GB2312" pitchFamily="49" charset="-122"/>
              </a:rPr>
              <a:t>在 </a:t>
            </a:r>
            <a:r>
              <a:rPr lang="en-US" altLang="zh-CN" sz="3600">
                <a:solidFill>
                  <a:srgbClr val="A50021"/>
                </a:solidFill>
                <a:ea typeface="楷体_GB2312" pitchFamily="49" charset="-122"/>
              </a:rPr>
              <a:t>B</a:t>
            </a:r>
            <a:r>
              <a:rPr lang="en-US" altLang="zh-CN" sz="3600" baseline="30000">
                <a:solidFill>
                  <a:srgbClr val="A50021"/>
                </a:solidFill>
                <a:ea typeface="楷体_GB2312" pitchFamily="49" charset="-122"/>
              </a:rPr>
              <a:t>+ </a:t>
            </a:r>
            <a:r>
              <a:rPr lang="zh-CN" altLang="en-US" sz="3600">
                <a:solidFill>
                  <a:srgbClr val="A50021"/>
                </a:solidFill>
                <a:ea typeface="楷体_GB2312" pitchFamily="49" charset="-122"/>
              </a:rPr>
              <a:t>树上，既可以进行缩小范围的查</a:t>
            </a:r>
          </a:p>
          <a:p>
            <a:pPr>
              <a:lnSpc>
                <a:spcPct val="125000"/>
              </a:lnSpc>
            </a:pPr>
            <a:r>
              <a:rPr lang="zh-CN" altLang="en-US" sz="3600">
                <a:solidFill>
                  <a:srgbClr val="A50021"/>
                </a:solidFill>
                <a:ea typeface="楷体_GB2312" pitchFamily="49" charset="-122"/>
              </a:rPr>
              <a:t>    找，也可以进行顺序查找；</a:t>
            </a:r>
          </a:p>
        </p:txBody>
      </p:sp>
      <p:sp>
        <p:nvSpPr>
          <p:cNvPr id="111626" name="Text Box 10"/>
          <p:cNvSpPr txBox="1">
            <a:spLocks noChangeArrowheads="1"/>
          </p:cNvSpPr>
          <p:nvPr/>
        </p:nvSpPr>
        <p:spPr bwMode="auto">
          <a:xfrm>
            <a:off x="228600" y="2971800"/>
            <a:ext cx="8610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a:solidFill>
                  <a:srgbClr val="FF00FF"/>
                </a:solidFill>
                <a:latin typeface="楷体_GB2312" pitchFamily="49" charset="-122"/>
                <a:ea typeface="楷体_GB2312" pitchFamily="49" charset="-122"/>
              </a:rPr>
              <a:t> ※ </a:t>
            </a:r>
            <a:r>
              <a:rPr lang="zh-CN" altLang="en-US" sz="3600">
                <a:solidFill>
                  <a:srgbClr val="A50021"/>
                </a:solidFill>
                <a:ea typeface="楷体_GB2312" pitchFamily="49" charset="-122"/>
              </a:rPr>
              <a:t>在进行缩小范围的查找时，不管成功</a:t>
            </a:r>
          </a:p>
          <a:p>
            <a:pPr>
              <a:lnSpc>
                <a:spcPct val="125000"/>
              </a:lnSpc>
            </a:pPr>
            <a:r>
              <a:rPr lang="zh-CN" altLang="en-US" sz="3600">
                <a:solidFill>
                  <a:srgbClr val="A50021"/>
                </a:solidFill>
                <a:ea typeface="楷体_GB2312" pitchFamily="49" charset="-122"/>
              </a:rPr>
              <a:t>     与否，都必须查到叶子结点才能结束；</a:t>
            </a:r>
            <a:endParaRPr lang="zh-CN" altLang="en-US" sz="3600">
              <a:ea typeface="楷体_GB2312" pitchFamily="49" charset="-122"/>
            </a:endParaRPr>
          </a:p>
        </p:txBody>
      </p:sp>
      <p:sp>
        <p:nvSpPr>
          <p:cNvPr id="111627" name="Text Box 11"/>
          <p:cNvSpPr txBox="1">
            <a:spLocks noChangeArrowheads="1"/>
          </p:cNvSpPr>
          <p:nvPr/>
        </p:nvSpPr>
        <p:spPr bwMode="auto">
          <a:xfrm>
            <a:off x="228600" y="4648200"/>
            <a:ext cx="8915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a:solidFill>
                  <a:srgbClr val="FF00FF"/>
                </a:solidFill>
                <a:latin typeface="楷体_GB2312" pitchFamily="49" charset="-122"/>
                <a:ea typeface="楷体_GB2312" pitchFamily="49" charset="-122"/>
              </a:rPr>
              <a:t> ※</a:t>
            </a:r>
            <a:r>
              <a:rPr lang="zh-CN" altLang="en-US" sz="3600">
                <a:solidFill>
                  <a:srgbClr val="A50021"/>
                </a:solidFill>
                <a:ea typeface="楷体_GB2312" pitchFamily="49" charset="-122"/>
              </a:rPr>
              <a:t>若在结点内查找时，给定值</a:t>
            </a:r>
            <a:r>
              <a:rPr lang="zh-CN" altLang="en-US" sz="3600">
                <a:solidFill>
                  <a:srgbClr val="A50021"/>
                </a:solidFill>
                <a:latin typeface="楷体_GB2312" pitchFamily="49" charset="-122"/>
                <a:ea typeface="楷体_GB2312" pitchFamily="49" charset="-122"/>
              </a:rPr>
              <a:t>≤</a:t>
            </a:r>
            <a:r>
              <a:rPr lang="en-US" altLang="zh-CN" sz="3600" b="1" i="1">
                <a:solidFill>
                  <a:srgbClr val="A50021"/>
                </a:solidFill>
                <a:ea typeface="楷体_GB2312" pitchFamily="49" charset="-122"/>
              </a:rPr>
              <a:t>K</a:t>
            </a:r>
            <a:r>
              <a:rPr lang="en-US" altLang="zh-CN" sz="3600" b="1" i="1" baseline="-25000">
                <a:solidFill>
                  <a:srgbClr val="A50021"/>
                </a:solidFill>
                <a:ea typeface="楷体_GB2312" pitchFamily="49" charset="-122"/>
              </a:rPr>
              <a:t>i</a:t>
            </a:r>
            <a:r>
              <a:rPr lang="zh-CN" altLang="en-US" sz="3600">
                <a:solidFill>
                  <a:srgbClr val="A50021"/>
                </a:solidFill>
                <a:ea typeface="楷体_GB2312" pitchFamily="49" charset="-122"/>
              </a:rPr>
              <a:t>， 则</a:t>
            </a:r>
          </a:p>
          <a:p>
            <a:pPr>
              <a:lnSpc>
                <a:spcPct val="125000"/>
              </a:lnSpc>
            </a:pPr>
            <a:r>
              <a:rPr lang="zh-CN" altLang="en-US" sz="3600">
                <a:solidFill>
                  <a:srgbClr val="A50021"/>
                </a:solidFill>
                <a:ea typeface="楷体_GB2312" pitchFamily="49" charset="-122"/>
              </a:rPr>
              <a:t>    应继续在 </a:t>
            </a:r>
            <a:r>
              <a:rPr lang="en-US" altLang="zh-CN" sz="3600" b="1" i="1">
                <a:solidFill>
                  <a:srgbClr val="A50021"/>
                </a:solidFill>
                <a:ea typeface="楷体_GB2312" pitchFamily="49" charset="-122"/>
              </a:rPr>
              <a:t>A</a:t>
            </a:r>
            <a:r>
              <a:rPr lang="en-US" altLang="zh-CN" sz="3600" b="1" i="1" baseline="-25000">
                <a:solidFill>
                  <a:srgbClr val="A50021"/>
                </a:solidFill>
                <a:ea typeface="楷体_GB2312" pitchFamily="49" charset="-122"/>
              </a:rPr>
              <a:t>i </a:t>
            </a:r>
            <a:r>
              <a:rPr lang="zh-CN" altLang="en-US" sz="3600">
                <a:solidFill>
                  <a:srgbClr val="A50021"/>
                </a:solidFill>
                <a:ea typeface="楷体_GB2312" pitchFamily="49" charset="-122"/>
              </a:rPr>
              <a:t>所指子树中进行查找。</a:t>
            </a:r>
          </a:p>
        </p:txBody>
      </p:sp>
      <p:sp>
        <p:nvSpPr>
          <p:cNvPr id="111629" name="AutoShape 13">
            <a:hlinkClick r:id="rId2" action="ppaction://hlinksldjump" highlightClick="1"/>
          </p:cNvPr>
          <p:cNvSpPr>
            <a:spLocks noChangeArrowheads="1"/>
          </p:cNvSpPr>
          <p:nvPr/>
        </p:nvSpPr>
        <p:spPr bwMode="auto">
          <a:xfrm>
            <a:off x="8382000" y="62484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wipe(up)">
                                      <p:cBhvr>
                                        <p:cTn id="7" dur="500"/>
                                        <p:tgtEl>
                                          <p:spTgt spid="111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25"/>
                                        </p:tgtEl>
                                        <p:attrNameLst>
                                          <p:attrName>style.visibility</p:attrName>
                                        </p:attrNameLst>
                                      </p:cBhvr>
                                      <p:to>
                                        <p:strVal val="visible"/>
                                      </p:to>
                                    </p:set>
                                    <p:animEffect transition="in" filter="wipe(left)">
                                      <p:cBhvr>
                                        <p:cTn id="12" dur="500"/>
                                        <p:tgtEl>
                                          <p:spTgt spid="1116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26"/>
                                        </p:tgtEl>
                                        <p:attrNameLst>
                                          <p:attrName>style.visibility</p:attrName>
                                        </p:attrNameLst>
                                      </p:cBhvr>
                                      <p:to>
                                        <p:strVal val="visible"/>
                                      </p:to>
                                    </p:set>
                                    <p:animEffect transition="in" filter="wipe(left)">
                                      <p:cBhvr>
                                        <p:cTn id="17" dur="500"/>
                                        <p:tgtEl>
                                          <p:spTgt spid="1116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27"/>
                                        </p:tgtEl>
                                        <p:attrNameLst>
                                          <p:attrName>style.visibility</p:attrName>
                                        </p:attrNameLst>
                                      </p:cBhvr>
                                      <p:to>
                                        <p:strVal val="visible"/>
                                      </p:to>
                                    </p:set>
                                    <p:animEffect transition="in" filter="wipe(left)">
                                      <p:cBhvr>
                                        <p:cTn id="22" dur="500"/>
                                        <p:tgtEl>
                                          <p:spTgt spid="111627"/>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11629"/>
                                        </p:tgtEl>
                                        <p:attrNameLst>
                                          <p:attrName>style.visibility</p:attrName>
                                        </p:attrNameLst>
                                      </p:cBhvr>
                                      <p:to>
                                        <p:strVal val="visible"/>
                                      </p:to>
                                    </p:set>
                                    <p:anim calcmode="lin" valueType="num">
                                      <p:cBhvr additive="base">
                                        <p:cTn id="26" dur="500" fill="hold"/>
                                        <p:tgtEl>
                                          <p:spTgt spid="111629"/>
                                        </p:tgtEl>
                                        <p:attrNameLst>
                                          <p:attrName>ppt_x</p:attrName>
                                        </p:attrNameLst>
                                      </p:cBhvr>
                                      <p:tavLst>
                                        <p:tav tm="0">
                                          <p:val>
                                            <p:strVal val="1+#ppt_w/2"/>
                                          </p:val>
                                        </p:tav>
                                        <p:tav tm="100000">
                                          <p:val>
                                            <p:strVal val="#ppt_x"/>
                                          </p:val>
                                        </p:tav>
                                      </p:tavLst>
                                    </p:anim>
                                    <p:anim calcmode="lin" valueType="num">
                                      <p:cBhvr additive="base">
                                        <p:cTn id="27" dur="500" fill="hold"/>
                                        <p:tgtEl>
                                          <p:spTgt spid="111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autoUpdateAnimBg="0"/>
      <p:bldP spid="111625" grpId="0" autoUpdateAnimBg="0"/>
      <p:bldP spid="111626" grpId="0" autoUpdateAnimBg="0"/>
      <p:bldP spid="111627" grpId="0" autoUpdateAnimBg="0"/>
      <p:bldP spid="111629"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1524000" y="641350"/>
            <a:ext cx="5010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4000" b="1">
                <a:solidFill>
                  <a:srgbClr val="FF00FF"/>
                </a:solidFill>
                <a:ea typeface="楷体_GB2312" pitchFamily="49" charset="-122"/>
              </a:rPr>
              <a:t>3</a:t>
            </a:r>
            <a:r>
              <a:rPr lang="zh-CN" altLang="en-US" sz="4000" b="1">
                <a:solidFill>
                  <a:srgbClr val="FF00FF"/>
                </a:solidFill>
                <a:ea typeface="楷体_GB2312" pitchFamily="49" charset="-122"/>
              </a:rPr>
              <a:t>．插入和删除的操作</a:t>
            </a:r>
          </a:p>
        </p:txBody>
      </p:sp>
      <p:sp>
        <p:nvSpPr>
          <p:cNvPr id="112644" name="Rectangle 4"/>
          <p:cNvSpPr>
            <a:spLocks noChangeArrowheads="1"/>
          </p:cNvSpPr>
          <p:nvPr/>
        </p:nvSpPr>
        <p:spPr bwMode="auto">
          <a:xfrm>
            <a:off x="1143000" y="2133600"/>
            <a:ext cx="7010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sz="4000" b="1">
                <a:solidFill>
                  <a:srgbClr val="A50021"/>
                </a:solidFill>
                <a:ea typeface="楷体_GB2312" pitchFamily="49" charset="-122"/>
              </a:rPr>
              <a:t>类似于</a:t>
            </a:r>
            <a:r>
              <a:rPr lang="en-US" altLang="zh-CN" sz="4000" b="1">
                <a:solidFill>
                  <a:srgbClr val="A50021"/>
                </a:solidFill>
                <a:ea typeface="楷体_GB2312" pitchFamily="49" charset="-122"/>
              </a:rPr>
              <a:t>B-</a:t>
            </a:r>
            <a:r>
              <a:rPr lang="zh-CN" altLang="en-US" sz="4000" b="1">
                <a:solidFill>
                  <a:srgbClr val="A50021"/>
                </a:solidFill>
                <a:ea typeface="楷体_GB2312" pitchFamily="49" charset="-122"/>
              </a:rPr>
              <a:t>树进行，即必要时，也需要进行结点的“分裂”或“归并”。</a:t>
            </a:r>
            <a:endParaRPr lang="zh-CN" altLang="en-US" sz="4000" b="1">
              <a:solidFill>
                <a:srgbClr val="FF00FF"/>
              </a:solidFill>
              <a:ea typeface="楷体_GB2312" pitchFamily="49" charset="-122"/>
            </a:endParaRPr>
          </a:p>
        </p:txBody>
      </p:sp>
      <p:sp>
        <p:nvSpPr>
          <p:cNvPr id="112645" name="AutoShape 5">
            <a:hlinkClick r:id="rId2" action="ppaction://hlinksldjump" highlightClick="1"/>
          </p:cNvPr>
          <p:cNvSpPr>
            <a:spLocks noChangeArrowheads="1"/>
          </p:cNvSpPr>
          <p:nvPr/>
        </p:nvSpPr>
        <p:spPr bwMode="auto">
          <a:xfrm>
            <a:off x="83820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wipe(left)">
                                      <p:cBhvr>
                                        <p:cTn id="7" dur="500"/>
                                        <p:tgtEl>
                                          <p:spTgt spid="112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2644"/>
                                        </p:tgtEl>
                                        <p:attrNameLst>
                                          <p:attrName>style.visibility</p:attrName>
                                        </p:attrNameLst>
                                      </p:cBhvr>
                                      <p:to>
                                        <p:strVal val="visible"/>
                                      </p:to>
                                    </p:set>
                                    <p:animEffect transition="in" filter="strips(downRight)">
                                      <p:cBhvr>
                                        <p:cTn id="12" dur="500"/>
                                        <p:tgtEl>
                                          <p:spTgt spid="112644"/>
                                        </p:tgtEl>
                                      </p:cBhvr>
                                    </p:animEffect>
                                  </p:childTnLst>
                                </p:cTn>
                              </p:par>
                            </p:childTnLst>
                          </p:cTn>
                        </p:par>
                        <p:par>
                          <p:cTn id="13" fill="hold" nodeType="afterGroup">
                            <p:stCondLst>
                              <p:cond delay="500"/>
                            </p:stCondLst>
                            <p:childTnLst>
                              <p:par>
                                <p:cTn id="14" presetID="2" presetClass="entr" presetSubtype="6" fill="hold" grpId="0" nodeType="afterEffect">
                                  <p:stCondLst>
                                    <p:cond delay="0"/>
                                  </p:stCondLst>
                                  <p:childTnLst>
                                    <p:set>
                                      <p:cBhvr>
                                        <p:cTn id="15" dur="1" fill="hold">
                                          <p:stCondLst>
                                            <p:cond delay="0"/>
                                          </p:stCondLst>
                                        </p:cTn>
                                        <p:tgtEl>
                                          <p:spTgt spid="112645"/>
                                        </p:tgtEl>
                                        <p:attrNameLst>
                                          <p:attrName>style.visibility</p:attrName>
                                        </p:attrNameLst>
                                      </p:cBhvr>
                                      <p:to>
                                        <p:strVal val="visible"/>
                                      </p:to>
                                    </p:set>
                                    <p:anim calcmode="lin" valueType="num">
                                      <p:cBhvr additive="base">
                                        <p:cTn id="16" dur="500" fill="hold"/>
                                        <p:tgtEl>
                                          <p:spTgt spid="112645"/>
                                        </p:tgtEl>
                                        <p:attrNameLst>
                                          <p:attrName>ppt_x</p:attrName>
                                        </p:attrNameLst>
                                      </p:cBhvr>
                                      <p:tavLst>
                                        <p:tav tm="0">
                                          <p:val>
                                            <p:strVal val="1+#ppt_w/2"/>
                                          </p:val>
                                        </p:tav>
                                        <p:tav tm="100000">
                                          <p:val>
                                            <p:strVal val="#ppt_x"/>
                                          </p:val>
                                        </p:tav>
                                      </p:tavLst>
                                    </p:anim>
                                    <p:anim calcmode="lin" valueType="num">
                                      <p:cBhvr additive="base">
                                        <p:cTn id="17" dur="500" fill="hold"/>
                                        <p:tgtEl>
                                          <p:spTgt spid="1126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4" grpId="0" autoUpdateAnimBg="0"/>
      <p:bldP spid="1126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hlinkClick r:id="" action="ppaction://hlinkshowjump?jump=previousslide"/>
          </p:cNvPr>
          <p:cNvSpPr txBox="1">
            <a:spLocks noChangeArrowheads="1"/>
          </p:cNvSpPr>
          <p:nvPr/>
        </p:nvSpPr>
        <p:spPr bwMode="auto">
          <a:xfrm>
            <a:off x="3276600" y="2667000"/>
            <a:ext cx="55181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rgbClr val="0000FF"/>
              </a:solidFill>
              <a:ea typeface="楷体_GB2312" pitchFamily="49" charset="-122"/>
            </a:endParaRPr>
          </a:p>
          <a:p>
            <a:pPr>
              <a:lnSpc>
                <a:spcPct val="115000"/>
              </a:lnSpc>
            </a:pPr>
            <a:r>
              <a:rPr lang="zh-CN" altLang="en-US" sz="4000">
                <a:ea typeface="楷体_GB2312" pitchFamily="49" charset="-122"/>
              </a:rPr>
              <a:t>构造一个含</a:t>
            </a:r>
            <a:r>
              <a:rPr lang="en-US" altLang="zh-CN" sz="4000">
                <a:ea typeface="楷体_GB2312" pitchFamily="49" charset="-122"/>
              </a:rPr>
              <a:t>n</a:t>
            </a:r>
            <a:r>
              <a:rPr lang="zh-CN" altLang="en-US" sz="4000">
                <a:ea typeface="楷体_GB2312" pitchFamily="49" charset="-122"/>
              </a:rPr>
              <a:t>个数据元素</a:t>
            </a:r>
          </a:p>
          <a:p>
            <a:pPr>
              <a:lnSpc>
                <a:spcPct val="115000"/>
              </a:lnSpc>
            </a:pPr>
            <a:r>
              <a:rPr lang="zh-CN" altLang="en-US" sz="4000">
                <a:ea typeface="楷体_GB2312" pitchFamily="49" charset="-122"/>
              </a:rPr>
              <a:t>的静态查找表</a:t>
            </a:r>
            <a:r>
              <a:rPr lang="en-US" altLang="zh-CN" sz="4000">
                <a:ea typeface="楷体_GB2312" pitchFamily="49" charset="-122"/>
              </a:rPr>
              <a:t>ST</a:t>
            </a:r>
            <a:r>
              <a:rPr lang="zh-CN" altLang="en-US" sz="4000">
                <a:ea typeface="楷体_GB2312" pitchFamily="49" charset="-122"/>
              </a:rPr>
              <a:t>。</a:t>
            </a:r>
          </a:p>
          <a:p>
            <a:pPr>
              <a:lnSpc>
                <a:spcPct val="115000"/>
              </a:lnSpc>
            </a:pPr>
            <a:r>
              <a:rPr lang="zh-CN" altLang="en-US" sz="4000">
                <a:ea typeface="楷体_GB2312" pitchFamily="49" charset="-122"/>
              </a:rPr>
              <a:t>   </a:t>
            </a:r>
            <a:r>
              <a:rPr lang="zh-CN" altLang="en-US" sz="4000">
                <a:solidFill>
                  <a:srgbClr val="0000FF"/>
                </a:solidFill>
                <a:ea typeface="楷体_GB2312" pitchFamily="49" charset="-122"/>
              </a:rPr>
              <a:t> </a:t>
            </a:r>
            <a:endParaRPr lang="zh-CN" altLang="en-US" sz="4000"/>
          </a:p>
        </p:txBody>
      </p:sp>
      <p:sp>
        <p:nvSpPr>
          <p:cNvPr id="26627" name="Text Box 3"/>
          <p:cNvSpPr txBox="1">
            <a:spLocks noChangeArrowheads="1"/>
          </p:cNvSpPr>
          <p:nvPr/>
        </p:nvSpPr>
        <p:spPr bwMode="auto">
          <a:xfrm>
            <a:off x="2362200" y="1447800"/>
            <a:ext cx="41798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a:solidFill>
                  <a:srgbClr val="0000FF"/>
                </a:solidFill>
                <a:ea typeface="楷体_GB2312" pitchFamily="49" charset="-122"/>
              </a:rPr>
              <a:t>Create(</a:t>
            </a:r>
            <a:r>
              <a:rPr lang="en-US" altLang="zh-CN" sz="4800" b="1">
                <a:solidFill>
                  <a:srgbClr val="0000FF"/>
                </a:solidFill>
                <a:ea typeface="楷体_GB2312" pitchFamily="49" charset="-122"/>
              </a:rPr>
              <a:t>&amp;</a:t>
            </a:r>
            <a:r>
              <a:rPr lang="en-US" altLang="zh-CN" sz="4800">
                <a:solidFill>
                  <a:srgbClr val="0000FF"/>
                </a:solidFill>
                <a:ea typeface="楷体_GB2312" pitchFamily="49" charset="-122"/>
              </a:rPr>
              <a:t>ST, n);</a:t>
            </a:r>
          </a:p>
        </p:txBody>
      </p:sp>
      <p:sp>
        <p:nvSpPr>
          <p:cNvPr id="26628" name="Text Box 4"/>
          <p:cNvSpPr txBox="1">
            <a:spLocks noChangeArrowheads="1"/>
          </p:cNvSpPr>
          <p:nvPr/>
        </p:nvSpPr>
        <p:spPr bwMode="auto">
          <a:xfrm>
            <a:off x="533400" y="3048000"/>
            <a:ext cx="2978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990033"/>
                </a:solidFill>
                <a:ea typeface="楷体_GB2312" pitchFamily="49" charset="-122"/>
              </a:rPr>
              <a:t>操作结果：</a:t>
            </a:r>
            <a:endParaRPr lang="zh-CN" altLang="en-US">
              <a:ea typeface="楷体_GB2312" pitchFamily="49" charset="-122"/>
            </a:endParaRPr>
          </a:p>
        </p:txBody>
      </p:sp>
      <p:sp>
        <p:nvSpPr>
          <p:cNvPr id="26631" name="AutoShape 7">
            <a:hlinkClick r:id="" action="ppaction://hlinkshowjump?jump=previousslide" highlightClick="1"/>
          </p:cNvPr>
          <p:cNvSpPr>
            <a:spLocks noChangeArrowheads="1"/>
          </p:cNvSpPr>
          <p:nvPr/>
        </p:nvSpPr>
        <p:spPr bwMode="auto">
          <a:xfrm>
            <a:off x="8305800" y="60960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p:cTn id="13" dur="500" fill="hold"/>
                                        <p:tgtEl>
                                          <p:spTgt spid="26628"/>
                                        </p:tgtEl>
                                        <p:attrNameLst>
                                          <p:attrName>ppt_w</p:attrName>
                                        </p:attrNameLst>
                                      </p:cBhvr>
                                      <p:tavLst>
                                        <p:tav tm="0">
                                          <p:val>
                                            <p:strVal val="2/3*#ppt_w"/>
                                          </p:val>
                                        </p:tav>
                                        <p:tav tm="100000">
                                          <p:val>
                                            <p:strVal val="#ppt_w"/>
                                          </p:val>
                                        </p:tav>
                                      </p:tavLst>
                                    </p:anim>
                                    <p:anim calcmode="lin" valueType="num">
                                      <p:cBhvr>
                                        <p:cTn id="14" dur="500" fill="hold"/>
                                        <p:tgtEl>
                                          <p:spTgt spid="26628"/>
                                        </p:tgtEl>
                                        <p:attrNameLst>
                                          <p:attrName>ppt_h</p:attrName>
                                        </p:attrNameLst>
                                      </p:cBhvr>
                                      <p:tavLst>
                                        <p:tav tm="0">
                                          <p:val>
                                            <p:strVal val="2/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6626"/>
                                        </p:tgtEl>
                                        <p:attrNameLst>
                                          <p:attrName>style.visibility</p:attrName>
                                        </p:attrNameLst>
                                      </p:cBhvr>
                                      <p:to>
                                        <p:strVal val="visible"/>
                                      </p:to>
                                    </p:set>
                                    <p:animEffect transition="in" filter="wipe(left)">
                                      <p:cBhvr>
                                        <p:cTn id="19" dur="500"/>
                                        <p:tgtEl>
                                          <p:spTgt spid="26626"/>
                                        </p:tgtEl>
                                      </p:cBhvr>
                                    </p:animEffect>
                                  </p:childTnLst>
                                </p:cTn>
                              </p:par>
                            </p:childTnLst>
                          </p:cTn>
                        </p:par>
                        <p:par>
                          <p:cTn id="20" fill="hold" nodeType="afterGroup">
                            <p:stCondLst>
                              <p:cond delay="500"/>
                            </p:stCondLst>
                            <p:childTnLst>
                              <p:par>
                                <p:cTn id="21" presetID="2" presetClass="entr" presetSubtype="6" fill="hold" grpId="0" nodeType="afterEffect">
                                  <p:stCondLst>
                                    <p:cond delay="0"/>
                                  </p:stCondLst>
                                  <p:childTnLst>
                                    <p:set>
                                      <p:cBhvr>
                                        <p:cTn id="22" dur="1" fill="hold">
                                          <p:stCondLst>
                                            <p:cond delay="0"/>
                                          </p:stCondLst>
                                        </p:cTn>
                                        <p:tgtEl>
                                          <p:spTgt spid="26631"/>
                                        </p:tgtEl>
                                        <p:attrNameLst>
                                          <p:attrName>style.visibility</p:attrName>
                                        </p:attrNameLst>
                                      </p:cBhvr>
                                      <p:to>
                                        <p:strVal val="visible"/>
                                      </p:to>
                                    </p:set>
                                    <p:anim calcmode="lin" valueType="num">
                                      <p:cBhvr additive="base">
                                        <p:cTn id="23" dur="500" fill="hold"/>
                                        <p:tgtEl>
                                          <p:spTgt spid="26631"/>
                                        </p:tgtEl>
                                        <p:attrNameLst>
                                          <p:attrName>ppt_x</p:attrName>
                                        </p:attrNameLst>
                                      </p:cBhvr>
                                      <p:tavLst>
                                        <p:tav tm="0">
                                          <p:val>
                                            <p:strVal val="1+#ppt_w/2"/>
                                          </p:val>
                                        </p:tav>
                                        <p:tav tm="100000">
                                          <p:val>
                                            <p:strVal val="#ppt_x"/>
                                          </p:val>
                                        </p:tav>
                                      </p:tavLst>
                                    </p:anim>
                                    <p:anim calcmode="lin" valueType="num">
                                      <p:cBhvr additive="base">
                                        <p:cTn id="24"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28" grpId="0" autoUpdateAnimBg="0"/>
      <p:bldP spid="26631"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2514600" y="228600"/>
            <a:ext cx="38036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000" b="1">
                <a:solidFill>
                  <a:srgbClr val="333300"/>
                </a:solidFill>
                <a:ea typeface="楷体_GB2312" pitchFamily="49" charset="-122"/>
              </a:rPr>
              <a:t>五、键   树</a:t>
            </a:r>
            <a:endParaRPr lang="zh-CN" altLang="en-US"/>
          </a:p>
        </p:txBody>
      </p:sp>
      <p:sp>
        <p:nvSpPr>
          <p:cNvPr id="113667" name="Text Box 3">
            <a:hlinkClick r:id="" action="ppaction://hlinkshowjump?jump=nextslide"/>
          </p:cNvPr>
          <p:cNvSpPr txBox="1">
            <a:spLocks noChangeArrowheads="1"/>
          </p:cNvSpPr>
          <p:nvPr/>
        </p:nvSpPr>
        <p:spPr bwMode="auto">
          <a:xfrm>
            <a:off x="0" y="1801813"/>
            <a:ext cx="5195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2"/>
            <a:r>
              <a:rPr lang="en-US" altLang="zh-CN" sz="4000" b="1">
                <a:solidFill>
                  <a:srgbClr val="6600CC"/>
                </a:solidFill>
              </a:rPr>
              <a:t>1.</a:t>
            </a:r>
            <a:r>
              <a:rPr lang="en-US" altLang="zh-CN" sz="4000">
                <a:solidFill>
                  <a:srgbClr val="6600CC"/>
                </a:solidFill>
              </a:rPr>
              <a:t> </a:t>
            </a:r>
            <a:r>
              <a:rPr lang="zh-CN" altLang="en-US" sz="4000" b="1">
                <a:solidFill>
                  <a:srgbClr val="6600CC"/>
                </a:solidFill>
                <a:ea typeface="楷体_GB2312" pitchFamily="49" charset="-122"/>
              </a:rPr>
              <a:t>键树的结构特点</a:t>
            </a:r>
            <a:endParaRPr lang="zh-CN" altLang="en-US"/>
          </a:p>
        </p:txBody>
      </p:sp>
      <p:sp>
        <p:nvSpPr>
          <p:cNvPr id="113668" name="Text Box 4">
            <a:hlinkClick r:id="rId2" action="ppaction://hlinksldjump" highlightClick="1"/>
          </p:cNvPr>
          <p:cNvSpPr txBox="1">
            <a:spLocks noChangeArrowheads="1"/>
          </p:cNvSpPr>
          <p:nvPr/>
        </p:nvSpPr>
        <p:spPr bwMode="auto">
          <a:xfrm>
            <a:off x="0" y="3184525"/>
            <a:ext cx="3221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2"/>
            <a:r>
              <a:rPr lang="en-US" altLang="zh-CN" sz="4000" b="1">
                <a:solidFill>
                  <a:srgbClr val="6600CC"/>
                </a:solidFill>
              </a:rPr>
              <a:t>2.</a:t>
            </a:r>
            <a:r>
              <a:rPr lang="en-US" altLang="zh-CN" sz="4000">
                <a:solidFill>
                  <a:srgbClr val="6600CC"/>
                </a:solidFill>
              </a:rPr>
              <a:t> </a:t>
            </a:r>
            <a:r>
              <a:rPr lang="en-US" altLang="zh-CN">
                <a:solidFill>
                  <a:srgbClr val="6600CC"/>
                </a:solidFill>
              </a:rPr>
              <a:t>.</a:t>
            </a:r>
            <a:r>
              <a:rPr lang="zh-CN" altLang="en-US" sz="4000" b="1">
                <a:solidFill>
                  <a:srgbClr val="6600CC"/>
                </a:solidFill>
                <a:ea typeface="楷体_GB2312" pitchFamily="49" charset="-122"/>
              </a:rPr>
              <a:t>双链树</a:t>
            </a:r>
            <a:endParaRPr lang="zh-CN" altLang="en-US"/>
          </a:p>
        </p:txBody>
      </p:sp>
      <p:sp>
        <p:nvSpPr>
          <p:cNvPr id="113669" name="Text Box 5">
            <a:hlinkClick r:id="rId3" action="ppaction://hlinksldjump" highlightClick="1"/>
          </p:cNvPr>
          <p:cNvSpPr txBox="1">
            <a:spLocks noChangeArrowheads="1"/>
          </p:cNvSpPr>
          <p:nvPr/>
        </p:nvSpPr>
        <p:spPr bwMode="auto">
          <a:xfrm>
            <a:off x="990600" y="4556125"/>
            <a:ext cx="21351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CC"/>
                </a:solidFill>
                <a:ea typeface="楷体_GB2312" pitchFamily="49" charset="-122"/>
              </a:rPr>
              <a:t>3. Trie</a:t>
            </a:r>
            <a:r>
              <a:rPr lang="zh-CN" altLang="en-US" sz="4000" b="1">
                <a:solidFill>
                  <a:srgbClr val="6600CC"/>
                </a:solidFill>
                <a:ea typeface="楷体_GB2312" pitchFamily="49" charset="-122"/>
              </a:rPr>
              <a:t>树</a:t>
            </a:r>
            <a:endParaRPr lang="zh-CN" altLang="en-US" sz="4000" b="1">
              <a:solidFill>
                <a:srgbClr val="800080"/>
              </a:solidFill>
              <a:ea typeface="楷体_GB2312" pitchFamily="49" charset="-122"/>
            </a:endParaRPr>
          </a:p>
        </p:txBody>
      </p:sp>
      <p:sp>
        <p:nvSpPr>
          <p:cNvPr id="113671" name="AutoShape 7">
            <a:hlinkClick r:id="rId4" action="ppaction://hlinksldjump" highlightClick="1"/>
          </p:cNvPr>
          <p:cNvSpPr>
            <a:spLocks noChangeArrowheads="1"/>
          </p:cNvSpPr>
          <p:nvPr/>
        </p:nvSpPr>
        <p:spPr bwMode="auto">
          <a:xfrm>
            <a:off x="83058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dissolve">
                                      <p:cBhvr>
                                        <p:cTn id="7" dur="500"/>
                                        <p:tgtEl>
                                          <p:spTgt spid="113666"/>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3667"/>
                                        </p:tgtEl>
                                        <p:attrNameLst>
                                          <p:attrName>style.visibility</p:attrName>
                                        </p:attrNameLst>
                                      </p:cBhvr>
                                      <p:to>
                                        <p:strVal val="visible"/>
                                      </p:to>
                                    </p:set>
                                    <p:animEffect transition="in" filter="wipe(up)">
                                      <p:cBhvr>
                                        <p:cTn id="11" dur="500"/>
                                        <p:tgtEl>
                                          <p:spTgt spid="113667"/>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3668"/>
                                        </p:tgtEl>
                                        <p:attrNameLst>
                                          <p:attrName>style.visibility</p:attrName>
                                        </p:attrNameLst>
                                      </p:cBhvr>
                                      <p:to>
                                        <p:strVal val="visible"/>
                                      </p:to>
                                    </p:set>
                                    <p:animEffect transition="in" filter="wipe(up)">
                                      <p:cBhvr>
                                        <p:cTn id="15" dur="500"/>
                                        <p:tgtEl>
                                          <p:spTgt spid="113668"/>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3669"/>
                                        </p:tgtEl>
                                        <p:attrNameLst>
                                          <p:attrName>style.visibility</p:attrName>
                                        </p:attrNameLst>
                                      </p:cBhvr>
                                      <p:to>
                                        <p:strVal val="visible"/>
                                      </p:to>
                                    </p:set>
                                    <p:animEffect transition="in" filter="wipe(up)">
                                      <p:cBhvr>
                                        <p:cTn id="19" dur="500"/>
                                        <p:tgtEl>
                                          <p:spTgt spid="113669"/>
                                        </p:tgtEl>
                                      </p:cBhvr>
                                    </p:animEffect>
                                  </p:childTnLst>
                                </p:cTn>
                              </p:par>
                            </p:childTnLst>
                          </p:cTn>
                        </p:par>
                        <p:par>
                          <p:cTn id="20" fill="hold" nodeType="afterGroup">
                            <p:stCondLst>
                              <p:cond delay="2000"/>
                            </p:stCondLst>
                            <p:childTnLst>
                              <p:par>
                                <p:cTn id="21" presetID="2" presetClass="entr" presetSubtype="6" fill="hold" grpId="0" nodeType="afterEffect">
                                  <p:stCondLst>
                                    <p:cond delay="0"/>
                                  </p:stCondLst>
                                  <p:childTnLst>
                                    <p:set>
                                      <p:cBhvr>
                                        <p:cTn id="22" dur="1" fill="hold">
                                          <p:stCondLst>
                                            <p:cond delay="0"/>
                                          </p:stCondLst>
                                        </p:cTn>
                                        <p:tgtEl>
                                          <p:spTgt spid="113671"/>
                                        </p:tgtEl>
                                        <p:attrNameLst>
                                          <p:attrName>style.visibility</p:attrName>
                                        </p:attrNameLst>
                                      </p:cBhvr>
                                      <p:to>
                                        <p:strVal val="visible"/>
                                      </p:to>
                                    </p:set>
                                    <p:anim calcmode="lin" valueType="num">
                                      <p:cBhvr additive="base">
                                        <p:cTn id="23" dur="500" fill="hold"/>
                                        <p:tgtEl>
                                          <p:spTgt spid="113671"/>
                                        </p:tgtEl>
                                        <p:attrNameLst>
                                          <p:attrName>ppt_x</p:attrName>
                                        </p:attrNameLst>
                                      </p:cBhvr>
                                      <p:tavLst>
                                        <p:tav tm="0">
                                          <p:val>
                                            <p:strVal val="1+#ppt_w/2"/>
                                          </p:val>
                                        </p:tav>
                                        <p:tav tm="100000">
                                          <p:val>
                                            <p:strVal val="#ppt_x"/>
                                          </p:val>
                                        </p:tav>
                                      </p:tavLst>
                                    </p:anim>
                                    <p:anim calcmode="lin" valueType="num">
                                      <p:cBhvr additive="base">
                                        <p:cTn id="24" dur="500" fill="hold"/>
                                        <p:tgtEl>
                                          <p:spTgt spid="113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7" grpId="0" autoUpdateAnimBg="0"/>
      <p:bldP spid="113668" grpId="0" autoUpdateAnimBg="0"/>
      <p:bldP spid="113669" grpId="0" autoUpdateAnimBg="0"/>
      <p:bldP spid="113671"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19050" y="304800"/>
            <a:ext cx="6305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2"/>
            <a:r>
              <a:rPr lang="en-US" altLang="zh-CN" sz="4400" b="1">
                <a:solidFill>
                  <a:srgbClr val="993366"/>
                </a:solidFill>
              </a:rPr>
              <a:t>1.</a:t>
            </a:r>
            <a:r>
              <a:rPr lang="en-US" altLang="zh-CN" sz="4400">
                <a:solidFill>
                  <a:srgbClr val="993366"/>
                </a:solidFill>
              </a:rPr>
              <a:t>  </a:t>
            </a:r>
            <a:r>
              <a:rPr lang="zh-CN" altLang="en-US" sz="4400" b="1">
                <a:solidFill>
                  <a:srgbClr val="800080"/>
                </a:solidFill>
                <a:ea typeface="楷体_GB2312" pitchFamily="49" charset="-122"/>
              </a:rPr>
              <a:t>键树的结构特点：</a:t>
            </a:r>
            <a:endParaRPr lang="zh-CN" altLang="en-US"/>
          </a:p>
        </p:txBody>
      </p:sp>
      <p:sp>
        <p:nvSpPr>
          <p:cNvPr id="114692" name="Text Box 4"/>
          <p:cNvSpPr txBox="1">
            <a:spLocks noChangeArrowheads="1"/>
          </p:cNvSpPr>
          <p:nvPr/>
        </p:nvSpPr>
        <p:spPr bwMode="auto">
          <a:xfrm>
            <a:off x="381000" y="1219200"/>
            <a:ext cx="85344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a:solidFill>
                  <a:srgbClr val="993366"/>
                </a:solidFill>
                <a:latin typeface="楷体_GB2312" pitchFamily="49" charset="-122"/>
                <a:ea typeface="楷体_GB2312" pitchFamily="49" charset="-122"/>
              </a:rPr>
              <a:t> ※ </a:t>
            </a:r>
            <a:r>
              <a:rPr lang="zh-CN" altLang="en-US" sz="3600">
                <a:solidFill>
                  <a:srgbClr val="0000FF"/>
                </a:solidFill>
                <a:ea typeface="楷体_GB2312" pitchFamily="49" charset="-122"/>
              </a:rPr>
              <a:t>关键字</a:t>
            </a:r>
            <a:r>
              <a:rPr lang="zh-CN" altLang="en-US" sz="3600">
                <a:solidFill>
                  <a:srgbClr val="A50021"/>
                </a:solidFill>
                <a:ea typeface="楷体_GB2312" pitchFamily="49" charset="-122"/>
              </a:rPr>
              <a:t>中的各个符号</a:t>
            </a:r>
            <a:r>
              <a:rPr lang="zh-CN" altLang="en-US" sz="3600">
                <a:solidFill>
                  <a:srgbClr val="0000FF"/>
                </a:solidFill>
                <a:ea typeface="楷体_GB2312" pitchFamily="49" charset="-122"/>
              </a:rPr>
              <a:t>分布在从根结点到叶的路径上</a:t>
            </a:r>
            <a:r>
              <a:rPr lang="zh-CN" altLang="en-US" sz="3600">
                <a:ea typeface="楷体_GB2312" pitchFamily="49" charset="-122"/>
              </a:rPr>
              <a:t>，</a:t>
            </a:r>
            <a:r>
              <a:rPr lang="zh-CN" altLang="en-US" sz="3600">
                <a:solidFill>
                  <a:srgbClr val="A50021"/>
                </a:solidFill>
                <a:ea typeface="楷体_GB2312" pitchFamily="49" charset="-122"/>
              </a:rPr>
              <a:t>叶结点内的符号为“结束”的标志符。因此，</a:t>
            </a:r>
            <a:r>
              <a:rPr lang="zh-CN" altLang="en-US" sz="3600" b="1">
                <a:solidFill>
                  <a:srgbClr val="FF0000"/>
                </a:solidFill>
                <a:ea typeface="楷体_GB2312" pitchFamily="49" charset="-122"/>
              </a:rPr>
              <a:t>键树的深度和关键字集合的大小无关</a:t>
            </a:r>
            <a:r>
              <a:rPr lang="zh-CN" altLang="en-US" sz="3600">
                <a:ea typeface="楷体_GB2312" pitchFamily="49" charset="-122"/>
              </a:rPr>
              <a:t>；</a:t>
            </a:r>
            <a:endParaRPr lang="zh-CN" altLang="en-US" sz="3600"/>
          </a:p>
        </p:txBody>
      </p:sp>
      <p:sp>
        <p:nvSpPr>
          <p:cNvPr id="114693" name="Text Box 5"/>
          <p:cNvSpPr txBox="1">
            <a:spLocks noChangeArrowheads="1"/>
          </p:cNvSpPr>
          <p:nvPr/>
        </p:nvSpPr>
        <p:spPr bwMode="auto">
          <a:xfrm>
            <a:off x="457200" y="4143375"/>
            <a:ext cx="853440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a:solidFill>
                  <a:srgbClr val="993366"/>
                </a:solidFill>
                <a:latin typeface="楷体_GB2312" pitchFamily="49" charset="-122"/>
                <a:ea typeface="楷体_GB2312" pitchFamily="49" charset="-122"/>
              </a:rPr>
              <a:t> ※ </a:t>
            </a:r>
            <a:r>
              <a:rPr lang="zh-CN" altLang="en-US" sz="3600">
                <a:solidFill>
                  <a:srgbClr val="0000FF"/>
                </a:solidFill>
                <a:latin typeface="楷体_GB2312" pitchFamily="49" charset="-122"/>
                <a:ea typeface="楷体_GB2312" pitchFamily="49" charset="-122"/>
              </a:rPr>
              <a:t>键树</a:t>
            </a:r>
            <a:r>
              <a:rPr lang="zh-CN" altLang="en-US" sz="3600">
                <a:solidFill>
                  <a:srgbClr val="A50021"/>
                </a:solidFill>
                <a:latin typeface="楷体_GB2312" pitchFamily="49" charset="-122"/>
                <a:ea typeface="楷体_GB2312" pitchFamily="49" charset="-122"/>
              </a:rPr>
              <a:t>被约定为</a:t>
            </a:r>
            <a:r>
              <a:rPr lang="zh-CN" altLang="en-US" sz="3600">
                <a:solidFill>
                  <a:srgbClr val="0000FF"/>
                </a:solidFill>
                <a:latin typeface="楷体_GB2312" pitchFamily="49" charset="-122"/>
                <a:ea typeface="楷体_GB2312" pitchFamily="49" charset="-122"/>
              </a:rPr>
              <a:t>是一棵有序树</a:t>
            </a:r>
            <a:r>
              <a:rPr lang="zh-CN" altLang="en-US" sz="3600">
                <a:solidFill>
                  <a:srgbClr val="A50021"/>
                </a:solidFill>
                <a:latin typeface="楷体_GB2312" pitchFamily="49" charset="-122"/>
                <a:ea typeface="楷体_GB2312" pitchFamily="49" charset="-122"/>
              </a:rPr>
              <a:t>，即同一层中兄弟结点之间依所含符号自左至右有序，并约定结束符</a:t>
            </a:r>
            <a:r>
              <a:rPr lang="zh-CN" altLang="en-US" sz="3600">
                <a:solidFill>
                  <a:srgbClr val="A50021"/>
                </a:solidFill>
                <a:latin typeface="Times New Roman"/>
                <a:ea typeface="楷体_GB2312" pitchFamily="49" charset="-122"/>
              </a:rPr>
              <a:t>‘</a:t>
            </a:r>
            <a:r>
              <a:rPr lang="en-US" altLang="zh-CN" sz="3600">
                <a:solidFill>
                  <a:srgbClr val="A50021"/>
                </a:solidFill>
                <a:latin typeface="楷体_GB2312" pitchFamily="49" charset="-122"/>
                <a:ea typeface="楷体_GB2312" pitchFamily="49" charset="-122"/>
              </a:rPr>
              <a:t>$</a:t>
            </a:r>
            <a:r>
              <a:rPr lang="en-US" altLang="zh-CN" sz="3600">
                <a:solidFill>
                  <a:srgbClr val="A50021"/>
                </a:solidFill>
                <a:latin typeface="Times New Roman"/>
                <a:ea typeface="楷体_GB2312" pitchFamily="49" charset="-122"/>
              </a:rPr>
              <a:t>’</a:t>
            </a:r>
            <a:r>
              <a:rPr lang="zh-CN" altLang="en-US" sz="3600">
                <a:solidFill>
                  <a:srgbClr val="A50021"/>
                </a:solidFill>
                <a:latin typeface="楷体_GB2312" pitchFamily="49" charset="-122"/>
                <a:ea typeface="楷体_GB2312" pitchFamily="49" charset="-122"/>
              </a:rPr>
              <a:t>小于任何其它符号。</a:t>
            </a:r>
            <a:endParaRPr lang="zh-CN" altLang="en-US" sz="3600">
              <a:latin typeface="楷体_GB2312" pitchFamily="49" charset="-122"/>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wipe(up)">
                                      <p:cBhvr>
                                        <p:cTn id="7" dur="500"/>
                                        <p:tgtEl>
                                          <p:spTgt spid="1146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2"/>
                                        </p:tgtEl>
                                        <p:attrNameLst>
                                          <p:attrName>style.visibility</p:attrName>
                                        </p:attrNameLst>
                                      </p:cBhvr>
                                      <p:to>
                                        <p:strVal val="visible"/>
                                      </p:to>
                                    </p:set>
                                    <p:animEffect transition="in" filter="wipe(left)">
                                      <p:cBhvr>
                                        <p:cTn id="12" dur="500"/>
                                        <p:tgtEl>
                                          <p:spTgt spid="1146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3"/>
                                        </p:tgtEl>
                                        <p:attrNameLst>
                                          <p:attrName>style.visibility</p:attrName>
                                        </p:attrNameLst>
                                      </p:cBhvr>
                                      <p:to>
                                        <p:strVal val="visible"/>
                                      </p:to>
                                    </p:set>
                                    <p:animEffect transition="in" filter="wipe(left)">
                                      <p:cBhvr>
                                        <p:cTn id="17"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2" grpId="0" autoUpdateAnimBg="0"/>
      <p:bldP spid="114693"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Oval 3"/>
          <p:cNvSpPr>
            <a:spLocks noChangeArrowheads="1"/>
          </p:cNvSpPr>
          <p:nvPr/>
        </p:nvSpPr>
        <p:spPr bwMode="auto">
          <a:xfrm>
            <a:off x="3810000" y="6096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H</a:t>
            </a:r>
            <a:endParaRPr lang="en-US" altLang="zh-CN" sz="3200"/>
          </a:p>
        </p:txBody>
      </p:sp>
      <p:sp>
        <p:nvSpPr>
          <p:cNvPr id="222213" name="Oval 5"/>
          <p:cNvSpPr>
            <a:spLocks noChangeArrowheads="1"/>
          </p:cNvSpPr>
          <p:nvPr/>
        </p:nvSpPr>
        <p:spPr bwMode="auto">
          <a:xfrm>
            <a:off x="1828800" y="15240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A</a:t>
            </a:r>
            <a:endParaRPr lang="en-US" altLang="zh-CN" sz="3200"/>
          </a:p>
        </p:txBody>
      </p:sp>
      <p:sp>
        <p:nvSpPr>
          <p:cNvPr id="222214" name="Oval 6"/>
          <p:cNvSpPr>
            <a:spLocks noChangeArrowheads="1"/>
          </p:cNvSpPr>
          <p:nvPr/>
        </p:nvSpPr>
        <p:spPr bwMode="auto">
          <a:xfrm>
            <a:off x="838200" y="24384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D</a:t>
            </a:r>
            <a:endParaRPr lang="en-US" altLang="zh-CN" sz="3200"/>
          </a:p>
        </p:txBody>
      </p:sp>
      <p:sp>
        <p:nvSpPr>
          <p:cNvPr id="222215" name="Oval 7"/>
          <p:cNvSpPr>
            <a:spLocks noChangeArrowheads="1"/>
          </p:cNvSpPr>
          <p:nvPr/>
        </p:nvSpPr>
        <p:spPr bwMode="auto">
          <a:xfrm>
            <a:off x="838200" y="33528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b="1">
                <a:solidFill>
                  <a:srgbClr val="A50021"/>
                </a:solidFill>
              </a:rPr>
              <a:t>$</a:t>
            </a:r>
            <a:endParaRPr lang="en-US" altLang="zh-CN" sz="3200"/>
          </a:p>
        </p:txBody>
      </p:sp>
      <p:sp>
        <p:nvSpPr>
          <p:cNvPr id="222216" name="Oval 8"/>
          <p:cNvSpPr>
            <a:spLocks noChangeArrowheads="1"/>
          </p:cNvSpPr>
          <p:nvPr/>
        </p:nvSpPr>
        <p:spPr bwMode="auto">
          <a:xfrm>
            <a:off x="1828800" y="24384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S</a:t>
            </a:r>
            <a:endParaRPr lang="en-US" altLang="zh-CN" sz="3200"/>
          </a:p>
        </p:txBody>
      </p:sp>
      <p:sp>
        <p:nvSpPr>
          <p:cNvPr id="222217" name="Oval 9"/>
          <p:cNvSpPr>
            <a:spLocks noChangeArrowheads="1"/>
          </p:cNvSpPr>
          <p:nvPr/>
        </p:nvSpPr>
        <p:spPr bwMode="auto">
          <a:xfrm>
            <a:off x="1828800" y="33528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b="1">
                <a:solidFill>
                  <a:srgbClr val="A50021"/>
                </a:solidFill>
              </a:rPr>
              <a:t>$</a:t>
            </a:r>
            <a:endParaRPr lang="en-US" altLang="zh-CN" sz="3200"/>
          </a:p>
        </p:txBody>
      </p:sp>
      <p:sp>
        <p:nvSpPr>
          <p:cNvPr id="222218" name="Oval 10"/>
          <p:cNvSpPr>
            <a:spLocks noChangeArrowheads="1"/>
          </p:cNvSpPr>
          <p:nvPr/>
        </p:nvSpPr>
        <p:spPr bwMode="auto">
          <a:xfrm>
            <a:off x="2819400" y="24384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V</a:t>
            </a:r>
            <a:endParaRPr lang="en-US" altLang="zh-CN" sz="3200"/>
          </a:p>
        </p:txBody>
      </p:sp>
      <p:sp>
        <p:nvSpPr>
          <p:cNvPr id="222219" name="Oval 11"/>
          <p:cNvSpPr>
            <a:spLocks noChangeArrowheads="1"/>
          </p:cNvSpPr>
          <p:nvPr/>
        </p:nvSpPr>
        <p:spPr bwMode="auto">
          <a:xfrm>
            <a:off x="2819400" y="33528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E</a:t>
            </a:r>
            <a:endParaRPr lang="en-US" altLang="zh-CN" sz="3200"/>
          </a:p>
        </p:txBody>
      </p:sp>
      <p:sp>
        <p:nvSpPr>
          <p:cNvPr id="222220" name="Oval 12"/>
          <p:cNvSpPr>
            <a:spLocks noChangeArrowheads="1"/>
          </p:cNvSpPr>
          <p:nvPr/>
        </p:nvSpPr>
        <p:spPr bwMode="auto">
          <a:xfrm>
            <a:off x="2819400" y="42672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b="1">
                <a:solidFill>
                  <a:srgbClr val="A50021"/>
                </a:solidFill>
              </a:rPr>
              <a:t>$</a:t>
            </a:r>
            <a:endParaRPr lang="en-US" altLang="zh-CN" sz="3200"/>
          </a:p>
        </p:txBody>
      </p:sp>
      <p:sp>
        <p:nvSpPr>
          <p:cNvPr id="222221" name="Oval 13"/>
          <p:cNvSpPr>
            <a:spLocks noChangeArrowheads="1"/>
          </p:cNvSpPr>
          <p:nvPr/>
        </p:nvSpPr>
        <p:spPr bwMode="auto">
          <a:xfrm>
            <a:off x="3810000" y="15240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E</a:t>
            </a:r>
            <a:endParaRPr lang="en-US" altLang="zh-CN" sz="3200"/>
          </a:p>
        </p:txBody>
      </p:sp>
      <p:sp>
        <p:nvSpPr>
          <p:cNvPr id="222222" name="Oval 14"/>
          <p:cNvSpPr>
            <a:spLocks noChangeArrowheads="1"/>
          </p:cNvSpPr>
          <p:nvPr/>
        </p:nvSpPr>
        <p:spPr bwMode="auto">
          <a:xfrm>
            <a:off x="3810000" y="24384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b="1">
                <a:solidFill>
                  <a:srgbClr val="A50021"/>
                </a:solidFill>
              </a:rPr>
              <a:t>$</a:t>
            </a:r>
            <a:endParaRPr lang="en-US" altLang="zh-CN" sz="3200"/>
          </a:p>
        </p:txBody>
      </p:sp>
      <p:sp>
        <p:nvSpPr>
          <p:cNvPr id="222223" name="Oval 15"/>
          <p:cNvSpPr>
            <a:spLocks noChangeArrowheads="1"/>
          </p:cNvSpPr>
          <p:nvPr/>
        </p:nvSpPr>
        <p:spPr bwMode="auto">
          <a:xfrm>
            <a:off x="4800600" y="24384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R</a:t>
            </a:r>
            <a:endParaRPr lang="en-US" altLang="zh-CN" sz="3200"/>
          </a:p>
        </p:txBody>
      </p:sp>
      <p:sp>
        <p:nvSpPr>
          <p:cNvPr id="222224" name="Oval 16"/>
          <p:cNvSpPr>
            <a:spLocks noChangeArrowheads="1"/>
          </p:cNvSpPr>
          <p:nvPr/>
        </p:nvSpPr>
        <p:spPr bwMode="auto">
          <a:xfrm>
            <a:off x="4800600" y="33528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b="1">
                <a:solidFill>
                  <a:srgbClr val="A50021"/>
                </a:solidFill>
              </a:rPr>
              <a:t>$</a:t>
            </a:r>
            <a:endParaRPr lang="en-US" altLang="zh-CN" sz="3200"/>
          </a:p>
        </p:txBody>
      </p:sp>
      <p:sp>
        <p:nvSpPr>
          <p:cNvPr id="222225" name="Oval 17"/>
          <p:cNvSpPr>
            <a:spLocks noChangeArrowheads="1"/>
          </p:cNvSpPr>
          <p:nvPr/>
        </p:nvSpPr>
        <p:spPr bwMode="auto">
          <a:xfrm>
            <a:off x="5791200" y="33528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E</a:t>
            </a:r>
            <a:endParaRPr lang="en-US" altLang="zh-CN" sz="3200"/>
          </a:p>
        </p:txBody>
      </p:sp>
      <p:sp>
        <p:nvSpPr>
          <p:cNvPr id="222226" name="Oval 18"/>
          <p:cNvSpPr>
            <a:spLocks noChangeArrowheads="1"/>
          </p:cNvSpPr>
          <p:nvPr/>
        </p:nvSpPr>
        <p:spPr bwMode="auto">
          <a:xfrm>
            <a:off x="5791200" y="42672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b="1">
                <a:solidFill>
                  <a:srgbClr val="A50021"/>
                </a:solidFill>
              </a:rPr>
              <a:t>$</a:t>
            </a:r>
            <a:endParaRPr lang="en-US" altLang="zh-CN" sz="3200"/>
          </a:p>
        </p:txBody>
      </p:sp>
      <p:sp>
        <p:nvSpPr>
          <p:cNvPr id="222227" name="Oval 19"/>
          <p:cNvSpPr>
            <a:spLocks noChangeArrowheads="1"/>
          </p:cNvSpPr>
          <p:nvPr/>
        </p:nvSpPr>
        <p:spPr bwMode="auto">
          <a:xfrm>
            <a:off x="6781800" y="15240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I</a:t>
            </a:r>
            <a:endParaRPr lang="en-US" altLang="zh-CN" sz="3200"/>
          </a:p>
        </p:txBody>
      </p:sp>
      <p:sp>
        <p:nvSpPr>
          <p:cNvPr id="222228" name="Oval 20"/>
          <p:cNvSpPr>
            <a:spLocks noChangeArrowheads="1"/>
          </p:cNvSpPr>
          <p:nvPr/>
        </p:nvSpPr>
        <p:spPr bwMode="auto">
          <a:xfrm>
            <a:off x="6781800" y="24384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G</a:t>
            </a:r>
            <a:endParaRPr lang="en-US" altLang="zh-CN" sz="3200"/>
          </a:p>
        </p:txBody>
      </p:sp>
      <p:sp>
        <p:nvSpPr>
          <p:cNvPr id="222229" name="Oval 21"/>
          <p:cNvSpPr>
            <a:spLocks noChangeArrowheads="1"/>
          </p:cNvSpPr>
          <p:nvPr/>
        </p:nvSpPr>
        <p:spPr bwMode="auto">
          <a:xfrm>
            <a:off x="6781800" y="33528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H</a:t>
            </a:r>
            <a:endParaRPr lang="en-US" altLang="zh-CN" sz="3200"/>
          </a:p>
        </p:txBody>
      </p:sp>
      <p:sp>
        <p:nvSpPr>
          <p:cNvPr id="222230" name="Oval 22"/>
          <p:cNvSpPr>
            <a:spLocks noChangeArrowheads="1"/>
          </p:cNvSpPr>
          <p:nvPr/>
        </p:nvSpPr>
        <p:spPr bwMode="auto">
          <a:xfrm>
            <a:off x="6781800" y="42672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b="1">
                <a:solidFill>
                  <a:srgbClr val="A50021"/>
                </a:solidFill>
              </a:rPr>
              <a:t>$</a:t>
            </a:r>
            <a:endParaRPr lang="en-US" altLang="zh-CN" sz="3200"/>
          </a:p>
        </p:txBody>
      </p:sp>
      <p:sp>
        <p:nvSpPr>
          <p:cNvPr id="222231" name="Oval 23"/>
          <p:cNvSpPr>
            <a:spLocks noChangeArrowheads="1"/>
          </p:cNvSpPr>
          <p:nvPr/>
        </p:nvSpPr>
        <p:spPr bwMode="auto">
          <a:xfrm>
            <a:off x="7772400" y="24384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A50021"/>
                </a:solidFill>
              </a:rPr>
              <a:t>S</a:t>
            </a:r>
            <a:endParaRPr lang="en-US" altLang="zh-CN" sz="3200"/>
          </a:p>
        </p:txBody>
      </p:sp>
      <p:sp>
        <p:nvSpPr>
          <p:cNvPr id="222232" name="Oval 24"/>
          <p:cNvSpPr>
            <a:spLocks noChangeArrowheads="1"/>
          </p:cNvSpPr>
          <p:nvPr/>
        </p:nvSpPr>
        <p:spPr bwMode="auto">
          <a:xfrm>
            <a:off x="7772400" y="3352800"/>
            <a:ext cx="609600" cy="533400"/>
          </a:xfrm>
          <a:prstGeom prst="ellipse">
            <a:avLst/>
          </a:prstGeom>
          <a:solidFill>
            <a:srgbClr val="FFFFCC"/>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b="1">
                <a:solidFill>
                  <a:srgbClr val="A50021"/>
                </a:solidFill>
              </a:rPr>
              <a:t>$</a:t>
            </a:r>
            <a:endParaRPr lang="en-US" altLang="zh-CN" sz="3200"/>
          </a:p>
        </p:txBody>
      </p:sp>
      <p:sp>
        <p:nvSpPr>
          <p:cNvPr id="222233" name="Line 25"/>
          <p:cNvSpPr>
            <a:spLocks noChangeShapeType="1"/>
          </p:cNvSpPr>
          <p:nvPr/>
        </p:nvSpPr>
        <p:spPr bwMode="auto">
          <a:xfrm flipH="1">
            <a:off x="2133600" y="990600"/>
            <a:ext cx="1752600" cy="5334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4" name="Line 26"/>
          <p:cNvSpPr>
            <a:spLocks noChangeShapeType="1"/>
          </p:cNvSpPr>
          <p:nvPr/>
        </p:nvSpPr>
        <p:spPr bwMode="auto">
          <a:xfrm flipH="1">
            <a:off x="1143000" y="1905000"/>
            <a:ext cx="762000" cy="5334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5" name="Line 27"/>
          <p:cNvSpPr>
            <a:spLocks noChangeShapeType="1"/>
          </p:cNvSpPr>
          <p:nvPr/>
        </p:nvSpPr>
        <p:spPr bwMode="auto">
          <a:xfrm>
            <a:off x="1143000" y="29718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6" name="Line 28"/>
          <p:cNvSpPr>
            <a:spLocks noChangeShapeType="1"/>
          </p:cNvSpPr>
          <p:nvPr/>
        </p:nvSpPr>
        <p:spPr bwMode="auto">
          <a:xfrm>
            <a:off x="4114800" y="11430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7" name="Line 29"/>
          <p:cNvSpPr>
            <a:spLocks noChangeShapeType="1"/>
          </p:cNvSpPr>
          <p:nvPr/>
        </p:nvSpPr>
        <p:spPr bwMode="auto">
          <a:xfrm>
            <a:off x="2133600" y="20574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8" name="Line 30"/>
          <p:cNvSpPr>
            <a:spLocks noChangeShapeType="1"/>
          </p:cNvSpPr>
          <p:nvPr/>
        </p:nvSpPr>
        <p:spPr bwMode="auto">
          <a:xfrm>
            <a:off x="2133600" y="29718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9" name="Line 31"/>
          <p:cNvSpPr>
            <a:spLocks noChangeShapeType="1"/>
          </p:cNvSpPr>
          <p:nvPr/>
        </p:nvSpPr>
        <p:spPr bwMode="auto">
          <a:xfrm>
            <a:off x="3124200" y="29718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0" name="Line 32"/>
          <p:cNvSpPr>
            <a:spLocks noChangeShapeType="1"/>
          </p:cNvSpPr>
          <p:nvPr/>
        </p:nvSpPr>
        <p:spPr bwMode="auto">
          <a:xfrm>
            <a:off x="3124200" y="38862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1" name="Line 33"/>
          <p:cNvSpPr>
            <a:spLocks noChangeShapeType="1"/>
          </p:cNvSpPr>
          <p:nvPr/>
        </p:nvSpPr>
        <p:spPr bwMode="auto">
          <a:xfrm>
            <a:off x="4114800" y="20574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2" name="Line 34"/>
          <p:cNvSpPr>
            <a:spLocks noChangeShapeType="1"/>
          </p:cNvSpPr>
          <p:nvPr/>
        </p:nvSpPr>
        <p:spPr bwMode="auto">
          <a:xfrm>
            <a:off x="5105400" y="29718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3" name="Line 35"/>
          <p:cNvSpPr>
            <a:spLocks noChangeShapeType="1"/>
          </p:cNvSpPr>
          <p:nvPr/>
        </p:nvSpPr>
        <p:spPr bwMode="auto">
          <a:xfrm>
            <a:off x="6096000" y="38862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4" name="Line 36"/>
          <p:cNvSpPr>
            <a:spLocks noChangeShapeType="1"/>
          </p:cNvSpPr>
          <p:nvPr/>
        </p:nvSpPr>
        <p:spPr bwMode="auto">
          <a:xfrm>
            <a:off x="7086600" y="20574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5" name="Line 37"/>
          <p:cNvSpPr>
            <a:spLocks noChangeShapeType="1"/>
          </p:cNvSpPr>
          <p:nvPr/>
        </p:nvSpPr>
        <p:spPr bwMode="auto">
          <a:xfrm>
            <a:off x="7086600" y="29718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6" name="Line 38"/>
          <p:cNvSpPr>
            <a:spLocks noChangeShapeType="1"/>
          </p:cNvSpPr>
          <p:nvPr/>
        </p:nvSpPr>
        <p:spPr bwMode="auto">
          <a:xfrm>
            <a:off x="7086600" y="38862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7" name="Line 39"/>
          <p:cNvSpPr>
            <a:spLocks noChangeShapeType="1"/>
          </p:cNvSpPr>
          <p:nvPr/>
        </p:nvSpPr>
        <p:spPr bwMode="auto">
          <a:xfrm>
            <a:off x="8077200" y="2971800"/>
            <a:ext cx="0" cy="3810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8" name="Line 40"/>
          <p:cNvSpPr>
            <a:spLocks noChangeShapeType="1"/>
          </p:cNvSpPr>
          <p:nvPr/>
        </p:nvSpPr>
        <p:spPr bwMode="auto">
          <a:xfrm>
            <a:off x="2362200" y="1905000"/>
            <a:ext cx="762000" cy="5334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9" name="Line 41"/>
          <p:cNvSpPr>
            <a:spLocks noChangeShapeType="1"/>
          </p:cNvSpPr>
          <p:nvPr/>
        </p:nvSpPr>
        <p:spPr bwMode="auto">
          <a:xfrm>
            <a:off x="4343400" y="1905000"/>
            <a:ext cx="762000" cy="5334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50" name="Line 42"/>
          <p:cNvSpPr>
            <a:spLocks noChangeShapeType="1"/>
          </p:cNvSpPr>
          <p:nvPr/>
        </p:nvSpPr>
        <p:spPr bwMode="auto">
          <a:xfrm>
            <a:off x="5334000" y="2819400"/>
            <a:ext cx="762000" cy="5334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51" name="Line 43"/>
          <p:cNvSpPr>
            <a:spLocks noChangeShapeType="1"/>
          </p:cNvSpPr>
          <p:nvPr/>
        </p:nvSpPr>
        <p:spPr bwMode="auto">
          <a:xfrm>
            <a:off x="7315200" y="1905000"/>
            <a:ext cx="762000" cy="5334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52" name="Line 44"/>
          <p:cNvSpPr>
            <a:spLocks noChangeShapeType="1"/>
          </p:cNvSpPr>
          <p:nvPr/>
        </p:nvSpPr>
        <p:spPr bwMode="auto">
          <a:xfrm>
            <a:off x="4343400" y="990600"/>
            <a:ext cx="2743200" cy="533400"/>
          </a:xfrm>
          <a:prstGeom prst="line">
            <a:avLst/>
          </a:prstGeom>
          <a:noFill/>
          <a:ln w="2857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53" name="Text Box 45"/>
          <p:cNvSpPr txBox="1">
            <a:spLocks noChangeArrowheads="1"/>
          </p:cNvSpPr>
          <p:nvPr/>
        </p:nvSpPr>
        <p:spPr bwMode="auto">
          <a:xfrm>
            <a:off x="365125" y="120650"/>
            <a:ext cx="1257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A50021"/>
                </a:solidFill>
                <a:ea typeface="隶书" pitchFamily="49" charset="-122"/>
              </a:rPr>
              <a:t>例如</a:t>
            </a:r>
            <a:r>
              <a:rPr lang="en-US" altLang="zh-CN" sz="3600" b="1">
                <a:solidFill>
                  <a:srgbClr val="A50021"/>
                </a:solidFill>
                <a:ea typeface="隶书" pitchFamily="49" charset="-122"/>
              </a:rPr>
              <a:t>:</a:t>
            </a:r>
            <a:endParaRPr lang="en-US" altLang="zh-CN" sz="3600">
              <a:ea typeface="隶书" pitchFamily="49" charset="-122"/>
            </a:endParaRPr>
          </a:p>
        </p:txBody>
      </p:sp>
      <p:sp>
        <p:nvSpPr>
          <p:cNvPr id="222254" name="Text Box 46"/>
          <p:cNvSpPr txBox="1">
            <a:spLocks noChangeArrowheads="1"/>
          </p:cNvSpPr>
          <p:nvPr/>
        </p:nvSpPr>
        <p:spPr bwMode="auto">
          <a:xfrm>
            <a:off x="430213" y="5257800"/>
            <a:ext cx="8408987" cy="1311275"/>
          </a:xfrm>
          <a:prstGeom prst="rect">
            <a:avLst/>
          </a:prstGeom>
          <a:solidFill>
            <a:srgbClr val="FFFFC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sz="3600">
                <a:solidFill>
                  <a:srgbClr val="A50021"/>
                </a:solidFill>
                <a:ea typeface="隶书" pitchFamily="49" charset="-122"/>
              </a:rPr>
              <a:t>表示关键字集合</a:t>
            </a:r>
            <a:endParaRPr lang="zh-CN" altLang="en-US" sz="3600">
              <a:solidFill>
                <a:srgbClr val="A50021"/>
              </a:solidFill>
            </a:endParaRPr>
          </a:p>
          <a:p>
            <a:pPr>
              <a:lnSpc>
                <a:spcPct val="110000"/>
              </a:lnSpc>
            </a:pPr>
            <a:r>
              <a:rPr lang="en-US" altLang="zh-CN" sz="3600">
                <a:solidFill>
                  <a:srgbClr val="A50021"/>
                </a:solidFill>
              </a:rPr>
              <a:t>{</a:t>
            </a:r>
            <a:r>
              <a:rPr lang="en-US" altLang="zh-CN" sz="2800" b="1">
                <a:solidFill>
                  <a:srgbClr val="A50021"/>
                </a:solidFill>
              </a:rPr>
              <a:t>HAD, HAS, HAVE, HE, HER, HERE, HIGH, HIS</a:t>
            </a:r>
            <a:r>
              <a:rPr lang="en-US" altLang="zh-CN" sz="3600">
                <a:solidFill>
                  <a:srgbClr val="A50021"/>
                </a:solidFill>
              </a:rPr>
              <a:t> }</a:t>
            </a:r>
          </a:p>
        </p:txBody>
      </p:sp>
      <p:sp>
        <p:nvSpPr>
          <p:cNvPr id="222256" name="AutoShape 48">
            <a:hlinkClick r:id="rId2" action="ppaction://hlinksldjump" highlightClick="1"/>
          </p:cNvPr>
          <p:cNvSpPr>
            <a:spLocks noChangeArrowheads="1"/>
          </p:cNvSpPr>
          <p:nvPr/>
        </p:nvSpPr>
        <p:spPr bwMode="auto">
          <a:xfrm>
            <a:off x="8305800" y="4343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54"/>
                                        </p:tgtEl>
                                        <p:attrNameLst>
                                          <p:attrName>style.visibility</p:attrName>
                                        </p:attrNameLst>
                                      </p:cBhvr>
                                      <p:to>
                                        <p:strVal val="visible"/>
                                      </p:to>
                                    </p:set>
                                    <p:animEffect transition="in" filter="wipe(left)">
                                      <p:cBhvr>
                                        <p:cTn id="7" dur="500"/>
                                        <p:tgtEl>
                                          <p:spTgt spid="222254"/>
                                        </p:tgtEl>
                                      </p:cBhvr>
                                    </p:animEffect>
                                  </p:childTnLst>
                                </p:cTn>
                              </p:par>
                            </p:childTnLst>
                          </p:cTn>
                        </p:par>
                        <p:par>
                          <p:cTn id="8" fill="hold" nodeType="afterGroup">
                            <p:stCondLst>
                              <p:cond delay="500"/>
                            </p:stCondLst>
                            <p:childTnLst>
                              <p:par>
                                <p:cTn id="9" presetID="2" presetClass="entr" presetSubtype="6" fill="hold" grpId="0" nodeType="afterEffect">
                                  <p:stCondLst>
                                    <p:cond delay="0"/>
                                  </p:stCondLst>
                                  <p:childTnLst>
                                    <p:set>
                                      <p:cBhvr>
                                        <p:cTn id="10" dur="1" fill="hold">
                                          <p:stCondLst>
                                            <p:cond delay="0"/>
                                          </p:stCondLst>
                                        </p:cTn>
                                        <p:tgtEl>
                                          <p:spTgt spid="222256"/>
                                        </p:tgtEl>
                                        <p:attrNameLst>
                                          <p:attrName>style.visibility</p:attrName>
                                        </p:attrNameLst>
                                      </p:cBhvr>
                                      <p:to>
                                        <p:strVal val="visible"/>
                                      </p:to>
                                    </p:set>
                                    <p:anim calcmode="lin" valueType="num">
                                      <p:cBhvr additive="base">
                                        <p:cTn id="11" dur="500" fill="hold"/>
                                        <p:tgtEl>
                                          <p:spTgt spid="222256"/>
                                        </p:tgtEl>
                                        <p:attrNameLst>
                                          <p:attrName>ppt_x</p:attrName>
                                        </p:attrNameLst>
                                      </p:cBhvr>
                                      <p:tavLst>
                                        <p:tav tm="0">
                                          <p:val>
                                            <p:strVal val="1+#ppt_w/2"/>
                                          </p:val>
                                        </p:tav>
                                        <p:tav tm="100000">
                                          <p:val>
                                            <p:strVal val="#ppt_x"/>
                                          </p:val>
                                        </p:tav>
                                      </p:tavLst>
                                    </p:anim>
                                    <p:anim calcmode="lin" valueType="num">
                                      <p:cBhvr additive="base">
                                        <p:cTn id="12" dur="500" fill="hold"/>
                                        <p:tgtEl>
                                          <p:spTgt spid="222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4" grpId="0" animBg="1" autoUpdateAnimBg="0"/>
      <p:bldP spid="222256"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233363" y="76200"/>
            <a:ext cx="272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charset="-122"/>
              </a:defRPr>
            </a:lvl1pPr>
            <a:lvl2pPr marL="190500">
              <a:defRPr kumimoji="1" sz="2400">
                <a:solidFill>
                  <a:schemeClr val="tx1"/>
                </a:solidFill>
                <a:latin typeface="Times New Roman" pitchFamily="18" charset="0"/>
                <a:ea typeface="宋体" charset="-122"/>
              </a:defRPr>
            </a:lvl2pPr>
            <a:lvl3pPr marL="381000">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lvl="2"/>
            <a:r>
              <a:rPr lang="en-US" altLang="zh-CN" sz="4000" b="1">
                <a:solidFill>
                  <a:srgbClr val="6600CC"/>
                </a:solidFill>
              </a:rPr>
              <a:t>2.  </a:t>
            </a:r>
            <a:r>
              <a:rPr lang="zh-CN" altLang="en-US" sz="4000" b="1">
                <a:solidFill>
                  <a:srgbClr val="6600CC"/>
                </a:solidFill>
                <a:ea typeface="楷体_GB2312" pitchFamily="49" charset="-122"/>
              </a:rPr>
              <a:t>双链树</a:t>
            </a:r>
            <a:endParaRPr lang="zh-CN" altLang="en-US"/>
          </a:p>
        </p:txBody>
      </p:sp>
      <p:sp>
        <p:nvSpPr>
          <p:cNvPr id="116741" name="Rectangle 5"/>
          <p:cNvSpPr>
            <a:spLocks noChangeArrowheads="1"/>
          </p:cNvSpPr>
          <p:nvPr/>
        </p:nvSpPr>
        <p:spPr bwMode="auto">
          <a:xfrm>
            <a:off x="1143000" y="762000"/>
            <a:ext cx="7613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A50021"/>
                </a:solidFill>
                <a:ea typeface="隶书" pitchFamily="49" charset="-122"/>
              </a:rPr>
              <a:t>— </a:t>
            </a:r>
            <a:r>
              <a:rPr lang="zh-CN" altLang="en-US" sz="3600">
                <a:solidFill>
                  <a:srgbClr val="A50021"/>
                </a:solidFill>
                <a:ea typeface="隶书" pitchFamily="49" charset="-122"/>
              </a:rPr>
              <a:t>以二叉链表作存储结构实现的键树</a:t>
            </a:r>
          </a:p>
        </p:txBody>
      </p:sp>
      <p:sp>
        <p:nvSpPr>
          <p:cNvPr id="116747" name="Rectangle 11"/>
          <p:cNvSpPr>
            <a:spLocks noChangeArrowheads="1"/>
          </p:cNvSpPr>
          <p:nvPr/>
        </p:nvSpPr>
        <p:spPr bwMode="auto">
          <a:xfrm>
            <a:off x="152400" y="5162550"/>
            <a:ext cx="9118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b="1">
                <a:solidFill>
                  <a:srgbClr val="A50021"/>
                </a:solidFill>
                <a:ea typeface="楷体_GB2312" pitchFamily="49" charset="-122"/>
              </a:rPr>
              <a:t>typedef</a:t>
            </a:r>
            <a:r>
              <a:rPr lang="en-US" altLang="zh-CN" sz="3600">
                <a:solidFill>
                  <a:srgbClr val="A50021"/>
                </a:solidFill>
                <a:ea typeface="楷体_GB2312" pitchFamily="49" charset="-122"/>
              </a:rPr>
              <a:t> enum { </a:t>
            </a:r>
            <a:r>
              <a:rPr lang="en-US" altLang="zh-CN" sz="3600" b="1">
                <a:solidFill>
                  <a:srgbClr val="FF0000"/>
                </a:solidFill>
                <a:ea typeface="楷体_GB2312" pitchFamily="49" charset="-122"/>
              </a:rPr>
              <a:t>LEAF,</a:t>
            </a:r>
            <a:r>
              <a:rPr lang="en-US" altLang="zh-CN" sz="3600">
                <a:solidFill>
                  <a:srgbClr val="A50021"/>
                </a:solidFill>
                <a:ea typeface="楷体_GB2312" pitchFamily="49" charset="-122"/>
              </a:rPr>
              <a:t> </a:t>
            </a:r>
            <a:r>
              <a:rPr lang="en-US" altLang="zh-CN" sz="3600" b="1">
                <a:solidFill>
                  <a:srgbClr val="006600"/>
                </a:solidFill>
                <a:ea typeface="楷体_GB2312" pitchFamily="49" charset="-122"/>
              </a:rPr>
              <a:t>BRANCH</a:t>
            </a:r>
            <a:r>
              <a:rPr lang="en-US" altLang="zh-CN" sz="3600">
                <a:solidFill>
                  <a:srgbClr val="A50021"/>
                </a:solidFill>
                <a:ea typeface="楷体_GB2312" pitchFamily="49" charset="-122"/>
              </a:rPr>
              <a:t> }NodeKind; </a:t>
            </a:r>
          </a:p>
          <a:p>
            <a:pPr>
              <a:lnSpc>
                <a:spcPct val="125000"/>
              </a:lnSpc>
            </a:pPr>
            <a:r>
              <a:rPr lang="en-US" altLang="zh-CN" sz="3600">
                <a:ea typeface="楷体_GB2312" pitchFamily="49" charset="-122"/>
              </a:rPr>
              <a:t>                       </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两种结点：</a:t>
            </a:r>
            <a:r>
              <a:rPr lang="en-US" altLang="zh-CN" sz="3600">
                <a:solidFill>
                  <a:srgbClr val="A50021"/>
                </a:solidFill>
                <a:ea typeface="楷体_GB2312" pitchFamily="49" charset="-122"/>
              </a:rPr>
              <a:t>{</a:t>
            </a:r>
            <a:r>
              <a:rPr lang="zh-CN" altLang="en-US" sz="3600" b="1">
                <a:solidFill>
                  <a:srgbClr val="FF0000"/>
                </a:solidFill>
                <a:ea typeface="楷体_GB2312" pitchFamily="49" charset="-122"/>
              </a:rPr>
              <a:t>叶子 </a:t>
            </a:r>
            <a:r>
              <a:rPr lang="zh-CN" altLang="en-US" sz="3600" b="1">
                <a:solidFill>
                  <a:srgbClr val="A50021"/>
                </a:solidFill>
                <a:ea typeface="楷体_GB2312" pitchFamily="49" charset="-122"/>
              </a:rPr>
              <a:t>和</a:t>
            </a:r>
            <a:r>
              <a:rPr lang="zh-CN" altLang="en-US" sz="3600" b="1">
                <a:solidFill>
                  <a:srgbClr val="FF0000"/>
                </a:solidFill>
                <a:ea typeface="楷体_GB2312" pitchFamily="49" charset="-122"/>
              </a:rPr>
              <a:t> </a:t>
            </a:r>
            <a:r>
              <a:rPr lang="zh-CN" altLang="en-US" sz="3600" b="1">
                <a:solidFill>
                  <a:srgbClr val="006600"/>
                </a:solidFill>
                <a:ea typeface="楷体_GB2312" pitchFamily="49" charset="-122"/>
              </a:rPr>
              <a:t>分支</a:t>
            </a:r>
            <a:r>
              <a:rPr lang="en-US" altLang="zh-CN" sz="3600">
                <a:solidFill>
                  <a:srgbClr val="A50021"/>
                </a:solidFill>
                <a:ea typeface="楷体_GB2312" pitchFamily="49" charset="-122"/>
              </a:rPr>
              <a:t>}</a:t>
            </a:r>
          </a:p>
        </p:txBody>
      </p:sp>
      <p:sp>
        <p:nvSpPr>
          <p:cNvPr id="116748" name="Text Box 12"/>
          <p:cNvSpPr txBox="1">
            <a:spLocks noChangeArrowheads="1"/>
          </p:cNvSpPr>
          <p:nvPr/>
        </p:nvSpPr>
        <p:spPr bwMode="auto">
          <a:xfrm>
            <a:off x="381000" y="1492250"/>
            <a:ext cx="2178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006600"/>
                </a:solidFill>
                <a:ea typeface="楷体_GB2312" pitchFamily="49" charset="-122"/>
              </a:rPr>
              <a:t>结点结构</a:t>
            </a:r>
            <a:r>
              <a:rPr lang="en-US" altLang="zh-CN" sz="3600" b="1">
                <a:solidFill>
                  <a:srgbClr val="006600"/>
                </a:solidFill>
                <a:ea typeface="楷体_GB2312" pitchFamily="49" charset="-122"/>
              </a:rPr>
              <a:t>:</a:t>
            </a:r>
            <a:endParaRPr lang="en-US" altLang="zh-CN" sz="3600">
              <a:ea typeface="楷体_GB2312" pitchFamily="49" charset="-122"/>
            </a:endParaRPr>
          </a:p>
        </p:txBody>
      </p:sp>
      <p:sp>
        <p:nvSpPr>
          <p:cNvPr id="116749" name="Text Box 13"/>
          <p:cNvSpPr txBox="1">
            <a:spLocks noChangeArrowheads="1"/>
          </p:cNvSpPr>
          <p:nvPr/>
        </p:nvSpPr>
        <p:spPr bwMode="auto">
          <a:xfrm>
            <a:off x="990600" y="2762250"/>
            <a:ext cx="3167063" cy="604838"/>
          </a:xfrm>
          <a:prstGeom prst="rect">
            <a:avLst/>
          </a:prstGeom>
          <a:solidFill>
            <a:srgbClr val="CCFFCC">
              <a:alpha val="50000"/>
            </a:srgbClr>
          </a:solidFill>
          <a:ln w="25400">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A50021"/>
                </a:solidFill>
              </a:rPr>
              <a:t>first</a:t>
            </a:r>
            <a:r>
              <a:rPr lang="en-US" altLang="zh-CN" sz="3200"/>
              <a:t>  </a:t>
            </a:r>
            <a:r>
              <a:rPr lang="en-US" altLang="zh-CN" sz="3200">
                <a:solidFill>
                  <a:srgbClr val="006600"/>
                </a:solidFill>
              </a:rPr>
              <a:t>symbol </a:t>
            </a:r>
            <a:r>
              <a:rPr lang="en-US" altLang="zh-CN" sz="3200"/>
              <a:t> </a:t>
            </a:r>
            <a:r>
              <a:rPr lang="en-US" altLang="zh-CN" sz="3200">
                <a:solidFill>
                  <a:srgbClr val="3333FF"/>
                </a:solidFill>
              </a:rPr>
              <a:t>next</a:t>
            </a:r>
            <a:endParaRPr lang="en-US" altLang="zh-CN" sz="3200"/>
          </a:p>
        </p:txBody>
      </p:sp>
      <p:sp>
        <p:nvSpPr>
          <p:cNvPr id="116750" name="Line 14"/>
          <p:cNvSpPr>
            <a:spLocks noChangeShapeType="1"/>
          </p:cNvSpPr>
          <p:nvPr/>
        </p:nvSpPr>
        <p:spPr bwMode="auto">
          <a:xfrm>
            <a:off x="1828800" y="2743200"/>
            <a:ext cx="0" cy="6858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1" name="Line 15"/>
          <p:cNvSpPr>
            <a:spLocks noChangeShapeType="1"/>
          </p:cNvSpPr>
          <p:nvPr/>
        </p:nvSpPr>
        <p:spPr bwMode="auto">
          <a:xfrm>
            <a:off x="3276600" y="2743200"/>
            <a:ext cx="0" cy="609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2" name="Text Box 16"/>
          <p:cNvSpPr txBox="1">
            <a:spLocks noChangeArrowheads="1"/>
          </p:cNvSpPr>
          <p:nvPr/>
        </p:nvSpPr>
        <p:spPr bwMode="auto">
          <a:xfrm>
            <a:off x="1584325" y="2125663"/>
            <a:ext cx="1822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A50021"/>
                </a:solidFill>
                <a:ea typeface="隶书" pitchFamily="49" charset="-122"/>
              </a:rPr>
              <a:t>分支结点</a:t>
            </a:r>
            <a:endParaRPr lang="zh-CN" altLang="en-US" sz="3200">
              <a:ea typeface="隶书" pitchFamily="49" charset="-122"/>
            </a:endParaRPr>
          </a:p>
        </p:txBody>
      </p:sp>
      <p:sp>
        <p:nvSpPr>
          <p:cNvPr id="116753" name="Text Box 17"/>
          <p:cNvSpPr txBox="1">
            <a:spLocks noChangeArrowheads="1"/>
          </p:cNvSpPr>
          <p:nvPr/>
        </p:nvSpPr>
        <p:spPr bwMode="auto">
          <a:xfrm>
            <a:off x="5105400" y="2770188"/>
            <a:ext cx="3727450" cy="604837"/>
          </a:xfrm>
          <a:prstGeom prst="rect">
            <a:avLst/>
          </a:prstGeom>
          <a:solidFill>
            <a:srgbClr val="CCFFCC">
              <a:alpha val="50000"/>
            </a:srgbClr>
          </a:solidFill>
          <a:ln w="25400">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solidFill>
                  <a:srgbClr val="FF0000"/>
                </a:solidFill>
              </a:rPr>
              <a:t>infoptr</a:t>
            </a:r>
            <a:r>
              <a:rPr lang="en-US" altLang="zh-CN" sz="3200"/>
              <a:t>  </a:t>
            </a:r>
            <a:r>
              <a:rPr lang="en-US" altLang="zh-CN" sz="3200">
                <a:solidFill>
                  <a:srgbClr val="006600"/>
                </a:solidFill>
              </a:rPr>
              <a:t>symbol </a:t>
            </a:r>
            <a:r>
              <a:rPr lang="en-US" altLang="zh-CN" sz="3200"/>
              <a:t> </a:t>
            </a:r>
            <a:r>
              <a:rPr lang="en-US" altLang="zh-CN" sz="3200">
                <a:solidFill>
                  <a:srgbClr val="3333FF"/>
                </a:solidFill>
              </a:rPr>
              <a:t>next</a:t>
            </a:r>
            <a:endParaRPr lang="en-US" altLang="zh-CN" sz="3200"/>
          </a:p>
        </p:txBody>
      </p:sp>
      <p:sp>
        <p:nvSpPr>
          <p:cNvPr id="116754" name="Line 18"/>
          <p:cNvSpPr>
            <a:spLocks noChangeShapeType="1"/>
          </p:cNvSpPr>
          <p:nvPr/>
        </p:nvSpPr>
        <p:spPr bwMode="auto">
          <a:xfrm>
            <a:off x="6400800" y="2751138"/>
            <a:ext cx="0" cy="6858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5" name="Line 19"/>
          <p:cNvSpPr>
            <a:spLocks noChangeShapeType="1"/>
          </p:cNvSpPr>
          <p:nvPr/>
        </p:nvSpPr>
        <p:spPr bwMode="auto">
          <a:xfrm>
            <a:off x="7848600" y="2751138"/>
            <a:ext cx="0" cy="609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6" name="Text Box 20"/>
          <p:cNvSpPr txBox="1">
            <a:spLocks noChangeArrowheads="1"/>
          </p:cNvSpPr>
          <p:nvPr/>
        </p:nvSpPr>
        <p:spPr bwMode="auto">
          <a:xfrm>
            <a:off x="5808663" y="2133600"/>
            <a:ext cx="1822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A50021"/>
                </a:solidFill>
                <a:ea typeface="隶书" pitchFamily="49" charset="-122"/>
              </a:rPr>
              <a:t>叶子结点</a:t>
            </a:r>
            <a:endParaRPr lang="zh-CN" altLang="en-US" sz="3200">
              <a:ea typeface="隶书" pitchFamily="49" charset="-122"/>
            </a:endParaRPr>
          </a:p>
        </p:txBody>
      </p:sp>
      <p:sp>
        <p:nvSpPr>
          <p:cNvPr id="116757" name="AutoShape 21"/>
          <p:cNvSpPr>
            <a:spLocks noChangeArrowheads="1"/>
          </p:cNvSpPr>
          <p:nvPr/>
        </p:nvSpPr>
        <p:spPr bwMode="auto">
          <a:xfrm>
            <a:off x="381000" y="4038600"/>
            <a:ext cx="2438400" cy="990600"/>
          </a:xfrm>
          <a:prstGeom prst="wedgeRoundRectCallout">
            <a:avLst>
              <a:gd name="adj1" fmla="val -6838"/>
              <a:gd name="adj2" fmla="val -114583"/>
              <a:gd name="adj3" fmla="val 16667"/>
            </a:avLst>
          </a:prstGeom>
          <a:solidFill>
            <a:srgbClr val="FFFFC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A50021"/>
                </a:solidFill>
                <a:ea typeface="楷体_GB2312" pitchFamily="49" charset="-122"/>
              </a:rPr>
              <a:t>指向孩子结点</a:t>
            </a:r>
          </a:p>
          <a:p>
            <a:pPr algn="ctr"/>
            <a:r>
              <a:rPr lang="zh-CN" altLang="en-US" sz="2800">
                <a:solidFill>
                  <a:srgbClr val="A50021"/>
                </a:solidFill>
                <a:ea typeface="楷体_GB2312" pitchFamily="49" charset="-122"/>
              </a:rPr>
              <a:t>的指针</a:t>
            </a:r>
            <a:endParaRPr lang="zh-CN" altLang="en-US" sz="2800">
              <a:ea typeface="楷体_GB2312" pitchFamily="49" charset="-122"/>
            </a:endParaRPr>
          </a:p>
        </p:txBody>
      </p:sp>
      <p:sp>
        <p:nvSpPr>
          <p:cNvPr id="116758" name="AutoShape 22"/>
          <p:cNvSpPr>
            <a:spLocks noChangeArrowheads="1"/>
          </p:cNvSpPr>
          <p:nvPr/>
        </p:nvSpPr>
        <p:spPr bwMode="auto">
          <a:xfrm>
            <a:off x="3200400" y="4038600"/>
            <a:ext cx="2438400" cy="990600"/>
          </a:xfrm>
          <a:prstGeom prst="wedgeRoundRectCallout">
            <a:avLst>
              <a:gd name="adj1" fmla="val -29491"/>
              <a:gd name="adj2" fmla="val -114583"/>
              <a:gd name="adj3" fmla="val 16667"/>
            </a:avLst>
          </a:prstGeom>
          <a:solidFill>
            <a:srgbClr val="FFFFC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A50021"/>
                </a:solidFill>
                <a:ea typeface="楷体_GB2312" pitchFamily="49" charset="-122"/>
              </a:rPr>
              <a:t>指向兄弟结点</a:t>
            </a:r>
          </a:p>
          <a:p>
            <a:pPr algn="ctr"/>
            <a:r>
              <a:rPr lang="zh-CN" altLang="en-US" sz="2800">
                <a:solidFill>
                  <a:srgbClr val="A50021"/>
                </a:solidFill>
                <a:ea typeface="楷体_GB2312" pitchFamily="49" charset="-122"/>
              </a:rPr>
              <a:t>的指针</a:t>
            </a:r>
            <a:endParaRPr lang="zh-CN" altLang="en-US" sz="2800">
              <a:ea typeface="楷体_GB2312" pitchFamily="49" charset="-122"/>
            </a:endParaRPr>
          </a:p>
        </p:txBody>
      </p:sp>
      <p:sp>
        <p:nvSpPr>
          <p:cNvPr id="116759" name="AutoShape 23"/>
          <p:cNvSpPr>
            <a:spLocks noChangeArrowheads="1"/>
          </p:cNvSpPr>
          <p:nvPr/>
        </p:nvSpPr>
        <p:spPr bwMode="auto">
          <a:xfrm>
            <a:off x="6477000" y="4038600"/>
            <a:ext cx="1752600" cy="990600"/>
          </a:xfrm>
          <a:prstGeom prst="wedgeRoundRectCallout">
            <a:avLst>
              <a:gd name="adj1" fmla="val -93208"/>
              <a:gd name="adj2" fmla="val -116505"/>
              <a:gd name="adj3" fmla="val 16667"/>
            </a:avLst>
          </a:prstGeom>
          <a:solidFill>
            <a:srgbClr val="FFFFC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A50021"/>
                </a:solidFill>
                <a:ea typeface="楷体_GB2312" pitchFamily="49" charset="-122"/>
              </a:rPr>
              <a:t>指向记录</a:t>
            </a:r>
          </a:p>
          <a:p>
            <a:pPr algn="ctr"/>
            <a:r>
              <a:rPr lang="zh-CN" altLang="en-US" sz="2800">
                <a:solidFill>
                  <a:srgbClr val="A50021"/>
                </a:solidFill>
                <a:ea typeface="楷体_GB2312" pitchFamily="49" charset="-122"/>
              </a:rPr>
              <a:t>的指针</a:t>
            </a:r>
            <a:endParaRPr lang="zh-CN" altLang="en-US" sz="2800">
              <a:ea typeface="楷体_GB2312" pitchFamily="49" charset="-122"/>
            </a:endParaRPr>
          </a:p>
        </p:txBody>
      </p:sp>
      <p:sp>
        <p:nvSpPr>
          <p:cNvPr id="116762" name="AutoShape 26">
            <a:hlinkClick r:id="rId2" action="ppaction://hlinksldjump" highlightClick="1"/>
          </p:cNvPr>
          <p:cNvSpPr>
            <a:spLocks noChangeArrowheads="1"/>
          </p:cNvSpPr>
          <p:nvPr/>
        </p:nvSpPr>
        <p:spPr bwMode="auto">
          <a:xfrm>
            <a:off x="8534400" y="62484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63" name="AutoShape 27">
            <a:hlinkClick r:id="" action="ppaction://hlinkshowjump?jump=nextslide" highlightClick="1"/>
          </p:cNvPr>
          <p:cNvSpPr>
            <a:spLocks noChangeArrowheads="1"/>
          </p:cNvSpPr>
          <p:nvPr/>
        </p:nvSpPr>
        <p:spPr bwMode="auto">
          <a:xfrm>
            <a:off x="8534400" y="4419600"/>
            <a:ext cx="381000" cy="381000"/>
          </a:xfrm>
          <a:prstGeom prst="actionButtonForwardNext">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6739"/>
                                        </p:tgtEl>
                                        <p:attrNameLst>
                                          <p:attrName>style.visibility</p:attrName>
                                        </p:attrNameLst>
                                      </p:cBhvr>
                                      <p:to>
                                        <p:strVal val="visible"/>
                                      </p:to>
                                    </p:set>
                                    <p:animEffect transition="in" filter="wipe(left)">
                                      <p:cBhvr>
                                        <p:cTn id="7" dur="500"/>
                                        <p:tgtEl>
                                          <p:spTgt spid="1167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41"/>
                                        </p:tgtEl>
                                        <p:attrNameLst>
                                          <p:attrName>style.visibility</p:attrName>
                                        </p:attrNameLst>
                                      </p:cBhvr>
                                      <p:to>
                                        <p:strVal val="visible"/>
                                      </p:to>
                                    </p:set>
                                    <p:animEffect transition="in" filter="wipe(left)">
                                      <p:cBhvr>
                                        <p:cTn id="12" dur="500"/>
                                        <p:tgtEl>
                                          <p:spTgt spid="1167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48"/>
                                        </p:tgtEl>
                                        <p:attrNameLst>
                                          <p:attrName>style.visibility</p:attrName>
                                        </p:attrNameLst>
                                      </p:cBhvr>
                                      <p:to>
                                        <p:strVal val="visible"/>
                                      </p:to>
                                    </p:set>
                                    <p:animEffect transition="in" filter="wipe(left)">
                                      <p:cBhvr>
                                        <p:cTn id="17" dur="500"/>
                                        <p:tgtEl>
                                          <p:spTgt spid="1167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752"/>
                                        </p:tgtEl>
                                        <p:attrNameLst>
                                          <p:attrName>style.visibility</p:attrName>
                                        </p:attrNameLst>
                                      </p:cBhvr>
                                      <p:to>
                                        <p:strVal val="visible"/>
                                      </p:to>
                                    </p:set>
                                    <p:animEffect transition="in" filter="wipe(left)">
                                      <p:cBhvr>
                                        <p:cTn id="22" dur="500"/>
                                        <p:tgtEl>
                                          <p:spTgt spid="1167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749"/>
                                        </p:tgtEl>
                                        <p:attrNameLst>
                                          <p:attrName>style.visibility</p:attrName>
                                        </p:attrNameLst>
                                      </p:cBhvr>
                                      <p:to>
                                        <p:strVal val="visible"/>
                                      </p:to>
                                    </p:set>
                                    <p:animEffect transition="in" filter="wipe(left)">
                                      <p:cBhvr>
                                        <p:cTn id="27" dur="500"/>
                                        <p:tgtEl>
                                          <p:spTgt spid="116749"/>
                                        </p:tgtEl>
                                      </p:cBhvr>
                                    </p:animEffec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16750"/>
                                        </p:tgtEl>
                                        <p:attrNameLst>
                                          <p:attrName>style.visibility</p:attrName>
                                        </p:attrNameLst>
                                      </p:cBhvr>
                                      <p:to>
                                        <p:strVal val="visible"/>
                                      </p:to>
                                    </p:set>
                                  </p:childTnLst>
                                </p:cTn>
                              </p:par>
                            </p:childTnLst>
                          </p:cTn>
                        </p:par>
                        <p:par>
                          <p:cTn id="31" fill="hold" nodeType="afterGroup">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11675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6757"/>
                                        </p:tgtEl>
                                        <p:attrNameLst>
                                          <p:attrName>style.visibility</p:attrName>
                                        </p:attrNameLst>
                                      </p:cBhvr>
                                      <p:to>
                                        <p:strVal val="visible"/>
                                      </p:to>
                                    </p:set>
                                    <p:animEffect transition="in" filter="wipe(left)">
                                      <p:cBhvr>
                                        <p:cTn id="38" dur="500"/>
                                        <p:tgtEl>
                                          <p:spTgt spid="116757"/>
                                        </p:tgtEl>
                                      </p:cBhvr>
                                    </p:animEffect>
                                  </p:childTnLst>
                                </p:cTn>
                              </p:par>
                            </p:childTnLst>
                          </p:cTn>
                        </p:par>
                        <p:par>
                          <p:cTn id="39" fill="hold" nodeType="afterGroup">
                            <p:stCondLst>
                              <p:cond delay="500"/>
                            </p:stCondLst>
                            <p:childTnLst>
                              <p:par>
                                <p:cTn id="40" presetID="2" presetClass="entr" presetSubtype="6" fill="hold" grpId="0" nodeType="afterEffect">
                                  <p:stCondLst>
                                    <p:cond delay="0"/>
                                  </p:stCondLst>
                                  <p:childTnLst>
                                    <p:set>
                                      <p:cBhvr>
                                        <p:cTn id="41" dur="1" fill="hold">
                                          <p:stCondLst>
                                            <p:cond delay="0"/>
                                          </p:stCondLst>
                                        </p:cTn>
                                        <p:tgtEl>
                                          <p:spTgt spid="116763"/>
                                        </p:tgtEl>
                                        <p:attrNameLst>
                                          <p:attrName>style.visibility</p:attrName>
                                        </p:attrNameLst>
                                      </p:cBhvr>
                                      <p:to>
                                        <p:strVal val="visible"/>
                                      </p:to>
                                    </p:set>
                                    <p:anim calcmode="lin" valueType="num">
                                      <p:cBhvr additive="base">
                                        <p:cTn id="42" dur="500" fill="hold"/>
                                        <p:tgtEl>
                                          <p:spTgt spid="116763"/>
                                        </p:tgtEl>
                                        <p:attrNameLst>
                                          <p:attrName>ppt_x</p:attrName>
                                        </p:attrNameLst>
                                      </p:cBhvr>
                                      <p:tavLst>
                                        <p:tav tm="0">
                                          <p:val>
                                            <p:strVal val="1+#ppt_w/2"/>
                                          </p:val>
                                        </p:tav>
                                        <p:tav tm="100000">
                                          <p:val>
                                            <p:strVal val="#ppt_x"/>
                                          </p:val>
                                        </p:tav>
                                      </p:tavLst>
                                    </p:anim>
                                    <p:anim calcmode="lin" valueType="num">
                                      <p:cBhvr additive="base">
                                        <p:cTn id="43" dur="500" fill="hold"/>
                                        <p:tgtEl>
                                          <p:spTgt spid="116763"/>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6758"/>
                                        </p:tgtEl>
                                        <p:attrNameLst>
                                          <p:attrName>style.visibility</p:attrName>
                                        </p:attrNameLst>
                                      </p:cBhvr>
                                      <p:to>
                                        <p:strVal val="visible"/>
                                      </p:to>
                                    </p:set>
                                    <p:animEffect transition="in" filter="wipe(left)">
                                      <p:cBhvr>
                                        <p:cTn id="48" dur="500"/>
                                        <p:tgtEl>
                                          <p:spTgt spid="11675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6756"/>
                                        </p:tgtEl>
                                        <p:attrNameLst>
                                          <p:attrName>style.visibility</p:attrName>
                                        </p:attrNameLst>
                                      </p:cBhvr>
                                      <p:to>
                                        <p:strVal val="visible"/>
                                      </p:to>
                                    </p:set>
                                    <p:animEffect transition="in" filter="wipe(left)">
                                      <p:cBhvr>
                                        <p:cTn id="53" dur="500"/>
                                        <p:tgtEl>
                                          <p:spTgt spid="11675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16753"/>
                                        </p:tgtEl>
                                        <p:attrNameLst>
                                          <p:attrName>style.visibility</p:attrName>
                                        </p:attrNameLst>
                                      </p:cBhvr>
                                      <p:to>
                                        <p:strVal val="visible"/>
                                      </p:to>
                                    </p:set>
                                    <p:animEffect transition="in" filter="wipe(left)">
                                      <p:cBhvr>
                                        <p:cTn id="58" dur="500"/>
                                        <p:tgtEl>
                                          <p:spTgt spid="116753"/>
                                        </p:tgtEl>
                                      </p:cBhvr>
                                    </p:animEffect>
                                  </p:childTnLst>
                                </p:cTn>
                              </p:par>
                            </p:childTnLst>
                          </p:cTn>
                        </p:par>
                        <p:par>
                          <p:cTn id="59" fill="hold" nodeType="afterGroup">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116754"/>
                                        </p:tgtEl>
                                        <p:attrNameLst>
                                          <p:attrName>style.visibility</p:attrName>
                                        </p:attrNameLst>
                                      </p:cBhvr>
                                      <p:to>
                                        <p:strVal val="visible"/>
                                      </p:to>
                                    </p:set>
                                  </p:childTnLst>
                                </p:cTn>
                              </p:par>
                            </p:childTnLst>
                          </p:cTn>
                        </p:par>
                        <p:par>
                          <p:cTn id="62" fill="hold" nodeType="afterGroup">
                            <p:stCondLst>
                              <p:cond delay="1000"/>
                            </p:stCondLst>
                            <p:childTnLst>
                              <p:par>
                                <p:cTn id="63" presetID="1" presetClass="entr" presetSubtype="0" fill="hold" grpId="0" nodeType="afterEffect">
                                  <p:stCondLst>
                                    <p:cond delay="0"/>
                                  </p:stCondLst>
                                  <p:childTnLst>
                                    <p:set>
                                      <p:cBhvr>
                                        <p:cTn id="64" dur="1" fill="hold">
                                          <p:stCondLst>
                                            <p:cond delay="499"/>
                                          </p:stCondLst>
                                        </p:cTn>
                                        <p:tgtEl>
                                          <p:spTgt spid="11675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16759"/>
                                        </p:tgtEl>
                                        <p:attrNameLst>
                                          <p:attrName>style.visibility</p:attrName>
                                        </p:attrNameLst>
                                      </p:cBhvr>
                                      <p:to>
                                        <p:strVal val="visible"/>
                                      </p:to>
                                    </p:set>
                                    <p:animEffect transition="in" filter="wipe(left)">
                                      <p:cBhvr>
                                        <p:cTn id="69" dur="500"/>
                                        <p:tgtEl>
                                          <p:spTgt spid="11675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16747"/>
                                        </p:tgtEl>
                                        <p:attrNameLst>
                                          <p:attrName>style.visibility</p:attrName>
                                        </p:attrNameLst>
                                      </p:cBhvr>
                                      <p:to>
                                        <p:strVal val="visible"/>
                                      </p:to>
                                    </p:set>
                                    <p:animEffect transition="in" filter="wipe(left)">
                                      <p:cBhvr>
                                        <p:cTn id="74" dur="500"/>
                                        <p:tgtEl>
                                          <p:spTgt spid="116747"/>
                                        </p:tgtEl>
                                      </p:cBhvr>
                                    </p:animEffect>
                                  </p:childTnLst>
                                </p:cTn>
                              </p:par>
                            </p:childTnLst>
                          </p:cTn>
                        </p:par>
                        <p:par>
                          <p:cTn id="75" fill="hold" nodeType="afterGroup">
                            <p:stCondLst>
                              <p:cond delay="500"/>
                            </p:stCondLst>
                            <p:childTnLst>
                              <p:par>
                                <p:cTn id="76" presetID="2" presetClass="entr" presetSubtype="6" fill="hold" grpId="0" nodeType="afterEffect">
                                  <p:stCondLst>
                                    <p:cond delay="0"/>
                                  </p:stCondLst>
                                  <p:childTnLst>
                                    <p:set>
                                      <p:cBhvr>
                                        <p:cTn id="77" dur="1" fill="hold">
                                          <p:stCondLst>
                                            <p:cond delay="0"/>
                                          </p:stCondLst>
                                        </p:cTn>
                                        <p:tgtEl>
                                          <p:spTgt spid="116762"/>
                                        </p:tgtEl>
                                        <p:attrNameLst>
                                          <p:attrName>style.visibility</p:attrName>
                                        </p:attrNameLst>
                                      </p:cBhvr>
                                      <p:to>
                                        <p:strVal val="visible"/>
                                      </p:to>
                                    </p:set>
                                    <p:anim calcmode="lin" valueType="num">
                                      <p:cBhvr additive="base">
                                        <p:cTn id="78" dur="500" fill="hold"/>
                                        <p:tgtEl>
                                          <p:spTgt spid="116762"/>
                                        </p:tgtEl>
                                        <p:attrNameLst>
                                          <p:attrName>ppt_x</p:attrName>
                                        </p:attrNameLst>
                                      </p:cBhvr>
                                      <p:tavLst>
                                        <p:tav tm="0">
                                          <p:val>
                                            <p:strVal val="1+#ppt_w/2"/>
                                          </p:val>
                                        </p:tav>
                                        <p:tav tm="100000">
                                          <p:val>
                                            <p:strVal val="#ppt_x"/>
                                          </p:val>
                                        </p:tav>
                                      </p:tavLst>
                                    </p:anim>
                                    <p:anim calcmode="lin" valueType="num">
                                      <p:cBhvr additive="base">
                                        <p:cTn id="79" dur="500" fill="hold"/>
                                        <p:tgtEl>
                                          <p:spTgt spid="1167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P spid="116741" grpId="0" autoUpdateAnimBg="0"/>
      <p:bldP spid="116747" grpId="0" autoUpdateAnimBg="0"/>
      <p:bldP spid="116748" grpId="0" autoUpdateAnimBg="0"/>
      <p:bldP spid="116749" grpId="0" animBg="1" autoUpdateAnimBg="0"/>
      <p:bldP spid="116750" grpId="0" animBg="1"/>
      <p:bldP spid="116751" grpId="0" animBg="1"/>
      <p:bldP spid="116752" grpId="0" autoUpdateAnimBg="0"/>
      <p:bldP spid="116753" grpId="0" animBg="1" autoUpdateAnimBg="0"/>
      <p:bldP spid="116754" grpId="0" animBg="1"/>
      <p:bldP spid="116755" grpId="0" animBg="1"/>
      <p:bldP spid="116756" grpId="0" autoUpdateAnimBg="0"/>
      <p:bldP spid="116757" grpId="0" animBg="1" autoUpdateAnimBg="0"/>
      <p:bldP spid="116758" grpId="0" animBg="1" autoUpdateAnimBg="0"/>
      <p:bldP spid="116759" grpId="0" animBg="1" autoUpdateAnimBg="0"/>
      <p:bldP spid="116762" grpId="0" animBg="1"/>
      <p:bldP spid="116763"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5334000" y="5334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3235" name="Text Box 3"/>
          <p:cNvSpPr txBox="1">
            <a:spLocks noChangeArrowheads="1"/>
          </p:cNvSpPr>
          <p:nvPr/>
        </p:nvSpPr>
        <p:spPr bwMode="auto">
          <a:xfrm>
            <a:off x="5943600" y="457200"/>
            <a:ext cx="39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3333FF"/>
                </a:solidFill>
                <a:sym typeface="Symbol" pitchFamily="18" charset="2"/>
              </a:rPr>
              <a:t></a:t>
            </a:r>
            <a:endParaRPr lang="en-US" altLang="zh-CN" sz="2800"/>
          </a:p>
        </p:txBody>
      </p:sp>
      <p:sp>
        <p:nvSpPr>
          <p:cNvPr id="223236" name="Line 4"/>
          <p:cNvSpPr>
            <a:spLocks noChangeShapeType="1"/>
          </p:cNvSpPr>
          <p:nvPr/>
        </p:nvSpPr>
        <p:spPr bwMode="auto">
          <a:xfrm>
            <a:off x="5562600" y="5334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37" name="Line 5"/>
          <p:cNvSpPr>
            <a:spLocks noChangeShapeType="1"/>
          </p:cNvSpPr>
          <p:nvPr/>
        </p:nvSpPr>
        <p:spPr bwMode="auto">
          <a:xfrm>
            <a:off x="6019800" y="5334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38" name="Rectangle 6"/>
          <p:cNvSpPr>
            <a:spLocks noChangeArrowheads="1"/>
          </p:cNvSpPr>
          <p:nvPr/>
        </p:nvSpPr>
        <p:spPr bwMode="auto">
          <a:xfrm>
            <a:off x="3868738" y="1157288"/>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H</a:t>
            </a:r>
            <a:endParaRPr lang="en-US" altLang="zh-CN"/>
          </a:p>
        </p:txBody>
      </p:sp>
      <p:sp>
        <p:nvSpPr>
          <p:cNvPr id="223239" name="Text Box 7"/>
          <p:cNvSpPr txBox="1">
            <a:spLocks noChangeArrowheads="1"/>
          </p:cNvSpPr>
          <p:nvPr/>
        </p:nvSpPr>
        <p:spPr bwMode="auto">
          <a:xfrm>
            <a:off x="4478338" y="1081088"/>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3333FF"/>
                </a:solidFill>
                <a:sym typeface="Symbol" pitchFamily="18" charset="2"/>
              </a:rPr>
              <a:t></a:t>
            </a:r>
            <a:endParaRPr lang="en-US" altLang="zh-CN" sz="2800"/>
          </a:p>
        </p:txBody>
      </p:sp>
      <p:sp>
        <p:nvSpPr>
          <p:cNvPr id="223240" name="Line 8"/>
          <p:cNvSpPr>
            <a:spLocks noChangeShapeType="1"/>
          </p:cNvSpPr>
          <p:nvPr/>
        </p:nvSpPr>
        <p:spPr bwMode="auto">
          <a:xfrm>
            <a:off x="4097338" y="1157288"/>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41" name="Line 9"/>
          <p:cNvSpPr>
            <a:spLocks noChangeShapeType="1"/>
          </p:cNvSpPr>
          <p:nvPr/>
        </p:nvSpPr>
        <p:spPr bwMode="auto">
          <a:xfrm>
            <a:off x="4554538" y="1157288"/>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42" name="Rectangle 10"/>
          <p:cNvSpPr>
            <a:spLocks noChangeArrowheads="1"/>
          </p:cNvSpPr>
          <p:nvPr/>
        </p:nvSpPr>
        <p:spPr bwMode="auto">
          <a:xfrm>
            <a:off x="2743200" y="1766888"/>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A</a:t>
            </a:r>
            <a:endParaRPr lang="en-US" altLang="zh-CN"/>
          </a:p>
        </p:txBody>
      </p:sp>
      <p:sp>
        <p:nvSpPr>
          <p:cNvPr id="223243" name="Line 11"/>
          <p:cNvSpPr>
            <a:spLocks noChangeShapeType="1"/>
          </p:cNvSpPr>
          <p:nvPr/>
        </p:nvSpPr>
        <p:spPr bwMode="auto">
          <a:xfrm>
            <a:off x="2971800" y="1766888"/>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44" name="Line 12"/>
          <p:cNvSpPr>
            <a:spLocks noChangeShapeType="1"/>
          </p:cNvSpPr>
          <p:nvPr/>
        </p:nvSpPr>
        <p:spPr bwMode="auto">
          <a:xfrm>
            <a:off x="3429000" y="1766888"/>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45" name="Rectangle 13"/>
          <p:cNvSpPr>
            <a:spLocks noChangeArrowheads="1"/>
          </p:cNvSpPr>
          <p:nvPr/>
        </p:nvSpPr>
        <p:spPr bwMode="auto">
          <a:xfrm>
            <a:off x="1676400" y="23622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D</a:t>
            </a:r>
            <a:endParaRPr lang="en-US" altLang="zh-CN"/>
          </a:p>
        </p:txBody>
      </p:sp>
      <p:sp>
        <p:nvSpPr>
          <p:cNvPr id="223246" name="Line 14"/>
          <p:cNvSpPr>
            <a:spLocks noChangeShapeType="1"/>
          </p:cNvSpPr>
          <p:nvPr/>
        </p:nvSpPr>
        <p:spPr bwMode="auto">
          <a:xfrm>
            <a:off x="1905000" y="23622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47" name="Line 15"/>
          <p:cNvSpPr>
            <a:spLocks noChangeShapeType="1"/>
          </p:cNvSpPr>
          <p:nvPr/>
        </p:nvSpPr>
        <p:spPr bwMode="auto">
          <a:xfrm>
            <a:off x="2362200" y="23622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48" name="Rectangle 16"/>
          <p:cNvSpPr>
            <a:spLocks noChangeArrowheads="1"/>
          </p:cNvSpPr>
          <p:nvPr/>
        </p:nvSpPr>
        <p:spPr bwMode="auto">
          <a:xfrm>
            <a:off x="762000" y="29718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a:t>
            </a:r>
            <a:endParaRPr lang="en-US" altLang="zh-CN"/>
          </a:p>
        </p:txBody>
      </p:sp>
      <p:sp>
        <p:nvSpPr>
          <p:cNvPr id="223249" name="Line 17"/>
          <p:cNvSpPr>
            <a:spLocks noChangeShapeType="1"/>
          </p:cNvSpPr>
          <p:nvPr/>
        </p:nvSpPr>
        <p:spPr bwMode="auto">
          <a:xfrm>
            <a:off x="990600" y="29718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50" name="Line 18"/>
          <p:cNvSpPr>
            <a:spLocks noChangeShapeType="1"/>
          </p:cNvSpPr>
          <p:nvPr/>
        </p:nvSpPr>
        <p:spPr bwMode="auto">
          <a:xfrm>
            <a:off x="1447800" y="29718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51" name="Oval 19"/>
          <p:cNvSpPr>
            <a:spLocks noChangeArrowheads="1"/>
          </p:cNvSpPr>
          <p:nvPr/>
        </p:nvSpPr>
        <p:spPr bwMode="auto">
          <a:xfrm>
            <a:off x="381000" y="3733800"/>
            <a:ext cx="914400" cy="3810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HAD</a:t>
            </a:r>
            <a:endParaRPr lang="en-US" altLang="zh-CN" sz="2800"/>
          </a:p>
        </p:txBody>
      </p:sp>
      <p:sp>
        <p:nvSpPr>
          <p:cNvPr id="223252" name="Rectangle 20"/>
          <p:cNvSpPr>
            <a:spLocks noChangeArrowheads="1"/>
          </p:cNvSpPr>
          <p:nvPr/>
        </p:nvSpPr>
        <p:spPr bwMode="auto">
          <a:xfrm>
            <a:off x="3886200" y="23622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E</a:t>
            </a:r>
            <a:endParaRPr lang="en-US" altLang="zh-CN"/>
          </a:p>
        </p:txBody>
      </p:sp>
      <p:sp>
        <p:nvSpPr>
          <p:cNvPr id="223253" name="Line 21"/>
          <p:cNvSpPr>
            <a:spLocks noChangeShapeType="1"/>
          </p:cNvSpPr>
          <p:nvPr/>
        </p:nvSpPr>
        <p:spPr bwMode="auto">
          <a:xfrm>
            <a:off x="4114800" y="23622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54" name="Line 22"/>
          <p:cNvSpPr>
            <a:spLocks noChangeShapeType="1"/>
          </p:cNvSpPr>
          <p:nvPr/>
        </p:nvSpPr>
        <p:spPr bwMode="auto">
          <a:xfrm>
            <a:off x="4572000" y="23622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55" name="Rectangle 23"/>
          <p:cNvSpPr>
            <a:spLocks noChangeArrowheads="1"/>
          </p:cNvSpPr>
          <p:nvPr/>
        </p:nvSpPr>
        <p:spPr bwMode="auto">
          <a:xfrm>
            <a:off x="2743200" y="29718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a:t>
            </a:r>
            <a:endParaRPr lang="en-US" altLang="zh-CN"/>
          </a:p>
        </p:txBody>
      </p:sp>
      <p:sp>
        <p:nvSpPr>
          <p:cNvPr id="223256" name="Line 24"/>
          <p:cNvSpPr>
            <a:spLocks noChangeShapeType="1"/>
          </p:cNvSpPr>
          <p:nvPr/>
        </p:nvSpPr>
        <p:spPr bwMode="auto">
          <a:xfrm>
            <a:off x="2971800" y="29718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57" name="Line 25"/>
          <p:cNvSpPr>
            <a:spLocks noChangeShapeType="1"/>
          </p:cNvSpPr>
          <p:nvPr/>
        </p:nvSpPr>
        <p:spPr bwMode="auto">
          <a:xfrm>
            <a:off x="3429000" y="29718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58" name="Rectangle 26"/>
          <p:cNvSpPr>
            <a:spLocks noChangeArrowheads="1"/>
          </p:cNvSpPr>
          <p:nvPr/>
        </p:nvSpPr>
        <p:spPr bwMode="auto">
          <a:xfrm>
            <a:off x="3886200" y="35814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R</a:t>
            </a:r>
            <a:endParaRPr lang="en-US" altLang="zh-CN"/>
          </a:p>
        </p:txBody>
      </p:sp>
      <p:sp>
        <p:nvSpPr>
          <p:cNvPr id="223259" name="Line 27"/>
          <p:cNvSpPr>
            <a:spLocks noChangeShapeType="1"/>
          </p:cNvSpPr>
          <p:nvPr/>
        </p:nvSpPr>
        <p:spPr bwMode="auto">
          <a:xfrm>
            <a:off x="4114800" y="35814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60" name="Line 28"/>
          <p:cNvSpPr>
            <a:spLocks noChangeShapeType="1"/>
          </p:cNvSpPr>
          <p:nvPr/>
        </p:nvSpPr>
        <p:spPr bwMode="auto">
          <a:xfrm>
            <a:off x="4572000" y="35814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61" name="Rectangle 29"/>
          <p:cNvSpPr>
            <a:spLocks noChangeArrowheads="1"/>
          </p:cNvSpPr>
          <p:nvPr/>
        </p:nvSpPr>
        <p:spPr bwMode="auto">
          <a:xfrm>
            <a:off x="2971800" y="41910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a:t>
            </a:r>
            <a:endParaRPr lang="en-US" altLang="zh-CN"/>
          </a:p>
        </p:txBody>
      </p:sp>
      <p:sp>
        <p:nvSpPr>
          <p:cNvPr id="223262" name="Line 30"/>
          <p:cNvSpPr>
            <a:spLocks noChangeShapeType="1"/>
          </p:cNvSpPr>
          <p:nvPr/>
        </p:nvSpPr>
        <p:spPr bwMode="auto">
          <a:xfrm>
            <a:off x="3200400" y="41910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63" name="Line 31"/>
          <p:cNvSpPr>
            <a:spLocks noChangeShapeType="1"/>
          </p:cNvSpPr>
          <p:nvPr/>
        </p:nvSpPr>
        <p:spPr bwMode="auto">
          <a:xfrm>
            <a:off x="3657600" y="41910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64" name="Rectangle 32"/>
          <p:cNvSpPr>
            <a:spLocks noChangeArrowheads="1"/>
          </p:cNvSpPr>
          <p:nvPr/>
        </p:nvSpPr>
        <p:spPr bwMode="auto">
          <a:xfrm>
            <a:off x="3200400" y="54102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a:t>
            </a:r>
            <a:endParaRPr lang="en-US" altLang="zh-CN"/>
          </a:p>
        </p:txBody>
      </p:sp>
      <p:sp>
        <p:nvSpPr>
          <p:cNvPr id="223265" name="Line 33"/>
          <p:cNvSpPr>
            <a:spLocks noChangeShapeType="1"/>
          </p:cNvSpPr>
          <p:nvPr/>
        </p:nvSpPr>
        <p:spPr bwMode="auto">
          <a:xfrm>
            <a:off x="3429000" y="54102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66" name="Line 34"/>
          <p:cNvSpPr>
            <a:spLocks noChangeShapeType="1"/>
          </p:cNvSpPr>
          <p:nvPr/>
        </p:nvSpPr>
        <p:spPr bwMode="auto">
          <a:xfrm>
            <a:off x="3886200" y="54102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67" name="Rectangle 35"/>
          <p:cNvSpPr>
            <a:spLocks noChangeArrowheads="1"/>
          </p:cNvSpPr>
          <p:nvPr/>
        </p:nvSpPr>
        <p:spPr bwMode="auto">
          <a:xfrm>
            <a:off x="4114800" y="48006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E</a:t>
            </a:r>
            <a:endParaRPr lang="en-US" altLang="zh-CN"/>
          </a:p>
        </p:txBody>
      </p:sp>
      <p:sp>
        <p:nvSpPr>
          <p:cNvPr id="223268" name="Line 36"/>
          <p:cNvSpPr>
            <a:spLocks noChangeShapeType="1"/>
          </p:cNvSpPr>
          <p:nvPr/>
        </p:nvSpPr>
        <p:spPr bwMode="auto">
          <a:xfrm>
            <a:off x="4343400" y="48006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69" name="Line 37"/>
          <p:cNvSpPr>
            <a:spLocks noChangeShapeType="1"/>
          </p:cNvSpPr>
          <p:nvPr/>
        </p:nvSpPr>
        <p:spPr bwMode="auto">
          <a:xfrm>
            <a:off x="4800600" y="48006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70" name="Rectangle 38"/>
          <p:cNvSpPr>
            <a:spLocks noChangeArrowheads="1"/>
          </p:cNvSpPr>
          <p:nvPr/>
        </p:nvSpPr>
        <p:spPr bwMode="auto">
          <a:xfrm>
            <a:off x="8001000" y="41910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S</a:t>
            </a:r>
            <a:endParaRPr lang="en-US" altLang="zh-CN"/>
          </a:p>
        </p:txBody>
      </p:sp>
      <p:sp>
        <p:nvSpPr>
          <p:cNvPr id="223271" name="Line 39"/>
          <p:cNvSpPr>
            <a:spLocks noChangeShapeType="1"/>
          </p:cNvSpPr>
          <p:nvPr/>
        </p:nvSpPr>
        <p:spPr bwMode="auto">
          <a:xfrm>
            <a:off x="8229600" y="41910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72" name="Line 40"/>
          <p:cNvSpPr>
            <a:spLocks noChangeShapeType="1"/>
          </p:cNvSpPr>
          <p:nvPr/>
        </p:nvSpPr>
        <p:spPr bwMode="auto">
          <a:xfrm>
            <a:off x="8686800" y="41910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73" name="Rectangle 41"/>
          <p:cNvSpPr>
            <a:spLocks noChangeArrowheads="1"/>
          </p:cNvSpPr>
          <p:nvPr/>
        </p:nvSpPr>
        <p:spPr bwMode="auto">
          <a:xfrm>
            <a:off x="7086600" y="48006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a:t>
            </a:r>
            <a:endParaRPr lang="en-US" altLang="zh-CN"/>
          </a:p>
        </p:txBody>
      </p:sp>
      <p:sp>
        <p:nvSpPr>
          <p:cNvPr id="223274" name="Line 42"/>
          <p:cNvSpPr>
            <a:spLocks noChangeShapeType="1"/>
          </p:cNvSpPr>
          <p:nvPr/>
        </p:nvSpPr>
        <p:spPr bwMode="auto">
          <a:xfrm>
            <a:off x="7315200" y="48006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75" name="Line 43"/>
          <p:cNvSpPr>
            <a:spLocks noChangeShapeType="1"/>
          </p:cNvSpPr>
          <p:nvPr/>
        </p:nvSpPr>
        <p:spPr bwMode="auto">
          <a:xfrm>
            <a:off x="7772400" y="48006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76" name="Rectangle 44"/>
          <p:cNvSpPr>
            <a:spLocks noChangeArrowheads="1"/>
          </p:cNvSpPr>
          <p:nvPr/>
        </p:nvSpPr>
        <p:spPr bwMode="auto">
          <a:xfrm>
            <a:off x="6858000" y="35814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G</a:t>
            </a:r>
            <a:endParaRPr lang="en-US" altLang="zh-CN"/>
          </a:p>
        </p:txBody>
      </p:sp>
      <p:sp>
        <p:nvSpPr>
          <p:cNvPr id="223277" name="Line 45"/>
          <p:cNvSpPr>
            <a:spLocks noChangeShapeType="1"/>
          </p:cNvSpPr>
          <p:nvPr/>
        </p:nvSpPr>
        <p:spPr bwMode="auto">
          <a:xfrm>
            <a:off x="7086600" y="35814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78" name="Line 46"/>
          <p:cNvSpPr>
            <a:spLocks noChangeShapeType="1"/>
          </p:cNvSpPr>
          <p:nvPr/>
        </p:nvSpPr>
        <p:spPr bwMode="auto">
          <a:xfrm>
            <a:off x="7543800" y="35814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79" name="Rectangle 47"/>
          <p:cNvSpPr>
            <a:spLocks noChangeArrowheads="1"/>
          </p:cNvSpPr>
          <p:nvPr/>
        </p:nvSpPr>
        <p:spPr bwMode="auto">
          <a:xfrm>
            <a:off x="5943600" y="41910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H</a:t>
            </a:r>
            <a:endParaRPr lang="en-US" altLang="zh-CN"/>
          </a:p>
        </p:txBody>
      </p:sp>
      <p:sp>
        <p:nvSpPr>
          <p:cNvPr id="223280" name="Line 48"/>
          <p:cNvSpPr>
            <a:spLocks noChangeShapeType="1"/>
          </p:cNvSpPr>
          <p:nvPr/>
        </p:nvSpPr>
        <p:spPr bwMode="auto">
          <a:xfrm>
            <a:off x="6172200" y="41910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81" name="Line 49"/>
          <p:cNvSpPr>
            <a:spLocks noChangeShapeType="1"/>
          </p:cNvSpPr>
          <p:nvPr/>
        </p:nvSpPr>
        <p:spPr bwMode="auto">
          <a:xfrm>
            <a:off x="6629400" y="41910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82" name="Rectangle 50"/>
          <p:cNvSpPr>
            <a:spLocks noChangeArrowheads="1"/>
          </p:cNvSpPr>
          <p:nvPr/>
        </p:nvSpPr>
        <p:spPr bwMode="auto">
          <a:xfrm>
            <a:off x="5181600" y="48006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a:t>
            </a:r>
            <a:endParaRPr lang="en-US" altLang="zh-CN"/>
          </a:p>
        </p:txBody>
      </p:sp>
      <p:sp>
        <p:nvSpPr>
          <p:cNvPr id="223283" name="Line 51"/>
          <p:cNvSpPr>
            <a:spLocks noChangeShapeType="1"/>
          </p:cNvSpPr>
          <p:nvPr/>
        </p:nvSpPr>
        <p:spPr bwMode="auto">
          <a:xfrm>
            <a:off x="5410200" y="48006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84" name="Line 52"/>
          <p:cNvSpPr>
            <a:spLocks noChangeShapeType="1"/>
          </p:cNvSpPr>
          <p:nvPr/>
        </p:nvSpPr>
        <p:spPr bwMode="auto">
          <a:xfrm>
            <a:off x="5867400" y="48006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85" name="Rectangle 53"/>
          <p:cNvSpPr>
            <a:spLocks noChangeArrowheads="1"/>
          </p:cNvSpPr>
          <p:nvPr/>
        </p:nvSpPr>
        <p:spPr bwMode="auto">
          <a:xfrm>
            <a:off x="7772400" y="2971800"/>
            <a:ext cx="914400" cy="381000"/>
          </a:xfrm>
          <a:prstGeom prst="rect">
            <a:avLst/>
          </a:prstGeom>
          <a:solidFill>
            <a:srgbClr val="CCFFCC">
              <a:alpha val="50000"/>
            </a:srgbClr>
          </a:solidFill>
          <a:ln w="25400">
            <a:solidFill>
              <a:srgbClr val="33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008080"/>
                </a:solidFill>
              </a:rPr>
              <a:t>I</a:t>
            </a:r>
            <a:endParaRPr lang="en-US" altLang="zh-CN"/>
          </a:p>
        </p:txBody>
      </p:sp>
      <p:sp>
        <p:nvSpPr>
          <p:cNvPr id="223286" name="Line 54"/>
          <p:cNvSpPr>
            <a:spLocks noChangeShapeType="1"/>
          </p:cNvSpPr>
          <p:nvPr/>
        </p:nvSpPr>
        <p:spPr bwMode="auto">
          <a:xfrm>
            <a:off x="8001000" y="29718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87" name="Line 55"/>
          <p:cNvSpPr>
            <a:spLocks noChangeShapeType="1"/>
          </p:cNvSpPr>
          <p:nvPr/>
        </p:nvSpPr>
        <p:spPr bwMode="auto">
          <a:xfrm>
            <a:off x="8458200" y="2971800"/>
            <a:ext cx="0" cy="3810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88" name="Line 56"/>
          <p:cNvSpPr>
            <a:spLocks noChangeShapeType="1"/>
          </p:cNvSpPr>
          <p:nvPr/>
        </p:nvSpPr>
        <p:spPr bwMode="auto">
          <a:xfrm flipH="1">
            <a:off x="4343400" y="685800"/>
            <a:ext cx="1066800" cy="45720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89" name="Line 57"/>
          <p:cNvSpPr>
            <a:spLocks noChangeShapeType="1"/>
          </p:cNvSpPr>
          <p:nvPr/>
        </p:nvSpPr>
        <p:spPr bwMode="auto">
          <a:xfrm flipH="1">
            <a:off x="3200400" y="1371600"/>
            <a:ext cx="762000" cy="38100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90" name="Line 58"/>
          <p:cNvSpPr>
            <a:spLocks noChangeShapeType="1"/>
          </p:cNvSpPr>
          <p:nvPr/>
        </p:nvSpPr>
        <p:spPr bwMode="auto">
          <a:xfrm flipH="1">
            <a:off x="2133600" y="1981200"/>
            <a:ext cx="762000" cy="38100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91" name="Line 59"/>
          <p:cNvSpPr>
            <a:spLocks noChangeShapeType="1"/>
          </p:cNvSpPr>
          <p:nvPr/>
        </p:nvSpPr>
        <p:spPr bwMode="auto">
          <a:xfrm flipH="1">
            <a:off x="1219200" y="2590800"/>
            <a:ext cx="609600" cy="38100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92" name="Line 60"/>
          <p:cNvSpPr>
            <a:spLocks noChangeShapeType="1"/>
          </p:cNvSpPr>
          <p:nvPr/>
        </p:nvSpPr>
        <p:spPr bwMode="auto">
          <a:xfrm>
            <a:off x="838200" y="32004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93" name="Line 61"/>
          <p:cNvSpPr>
            <a:spLocks noChangeShapeType="1"/>
          </p:cNvSpPr>
          <p:nvPr/>
        </p:nvSpPr>
        <p:spPr bwMode="auto">
          <a:xfrm>
            <a:off x="3581400" y="1981200"/>
            <a:ext cx="762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94" name="Line 62"/>
          <p:cNvSpPr>
            <a:spLocks noChangeShapeType="1"/>
          </p:cNvSpPr>
          <p:nvPr/>
        </p:nvSpPr>
        <p:spPr bwMode="auto">
          <a:xfrm>
            <a:off x="4648200" y="2590800"/>
            <a:ext cx="35814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95" name="Line 63"/>
          <p:cNvSpPr>
            <a:spLocks noChangeShapeType="1"/>
          </p:cNvSpPr>
          <p:nvPr/>
        </p:nvSpPr>
        <p:spPr bwMode="auto">
          <a:xfrm flipH="1">
            <a:off x="3200400" y="2590800"/>
            <a:ext cx="762000" cy="38100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96" name="Line 64"/>
          <p:cNvSpPr>
            <a:spLocks noChangeShapeType="1"/>
          </p:cNvSpPr>
          <p:nvPr/>
        </p:nvSpPr>
        <p:spPr bwMode="auto">
          <a:xfrm flipH="1">
            <a:off x="3429000" y="3810000"/>
            <a:ext cx="533400" cy="38100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97" name="Line 65"/>
          <p:cNvSpPr>
            <a:spLocks noChangeShapeType="1"/>
          </p:cNvSpPr>
          <p:nvPr/>
        </p:nvSpPr>
        <p:spPr bwMode="auto">
          <a:xfrm flipH="1">
            <a:off x="3657600" y="5029200"/>
            <a:ext cx="533400" cy="38100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98" name="Line 66"/>
          <p:cNvSpPr>
            <a:spLocks noChangeShapeType="1"/>
          </p:cNvSpPr>
          <p:nvPr/>
        </p:nvSpPr>
        <p:spPr bwMode="auto">
          <a:xfrm flipH="1">
            <a:off x="7315200" y="3124200"/>
            <a:ext cx="533400" cy="45720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99" name="Line 67"/>
          <p:cNvSpPr>
            <a:spLocks noChangeShapeType="1"/>
          </p:cNvSpPr>
          <p:nvPr/>
        </p:nvSpPr>
        <p:spPr bwMode="auto">
          <a:xfrm flipH="1">
            <a:off x="6400800" y="3810000"/>
            <a:ext cx="533400" cy="38100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00" name="Line 68"/>
          <p:cNvSpPr>
            <a:spLocks noChangeShapeType="1"/>
          </p:cNvSpPr>
          <p:nvPr/>
        </p:nvSpPr>
        <p:spPr bwMode="auto">
          <a:xfrm flipH="1">
            <a:off x="5638800" y="4343400"/>
            <a:ext cx="381000" cy="45720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01" name="Line 69"/>
          <p:cNvSpPr>
            <a:spLocks noChangeShapeType="1"/>
          </p:cNvSpPr>
          <p:nvPr/>
        </p:nvSpPr>
        <p:spPr bwMode="auto">
          <a:xfrm flipH="1">
            <a:off x="7543800" y="4343400"/>
            <a:ext cx="609600" cy="457200"/>
          </a:xfrm>
          <a:prstGeom prst="line">
            <a:avLst/>
          </a:prstGeom>
          <a:noFill/>
          <a:ln w="28575">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02" name="Line 70"/>
          <p:cNvSpPr>
            <a:spLocks noChangeShapeType="1"/>
          </p:cNvSpPr>
          <p:nvPr/>
        </p:nvSpPr>
        <p:spPr bwMode="auto">
          <a:xfrm>
            <a:off x="7620000" y="3810000"/>
            <a:ext cx="8382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03" name="Text Box 71"/>
          <p:cNvSpPr txBox="1">
            <a:spLocks noChangeArrowheads="1"/>
          </p:cNvSpPr>
          <p:nvPr/>
        </p:nvSpPr>
        <p:spPr bwMode="auto">
          <a:xfrm>
            <a:off x="1354138" y="28956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3333FF"/>
                </a:solidFill>
                <a:sym typeface="Symbol" pitchFamily="18" charset="2"/>
              </a:rPr>
              <a:t></a:t>
            </a:r>
            <a:endParaRPr lang="en-US" altLang="zh-CN" sz="2800"/>
          </a:p>
        </p:txBody>
      </p:sp>
      <p:sp>
        <p:nvSpPr>
          <p:cNvPr id="223304" name="Text Box 72"/>
          <p:cNvSpPr txBox="1">
            <a:spLocks noChangeArrowheads="1"/>
          </p:cNvSpPr>
          <p:nvPr/>
        </p:nvSpPr>
        <p:spPr bwMode="auto">
          <a:xfrm>
            <a:off x="4495800" y="3505200"/>
            <a:ext cx="39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3333FF"/>
                </a:solidFill>
                <a:sym typeface="Symbol" pitchFamily="18" charset="2"/>
              </a:rPr>
              <a:t></a:t>
            </a:r>
            <a:endParaRPr lang="en-US" altLang="zh-CN" sz="2800"/>
          </a:p>
        </p:txBody>
      </p:sp>
      <p:sp>
        <p:nvSpPr>
          <p:cNvPr id="223305" name="Text Box 73"/>
          <p:cNvSpPr txBox="1">
            <a:spLocks noChangeArrowheads="1"/>
          </p:cNvSpPr>
          <p:nvPr/>
        </p:nvSpPr>
        <p:spPr bwMode="auto">
          <a:xfrm>
            <a:off x="4724400" y="4724400"/>
            <a:ext cx="39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3333FF"/>
                </a:solidFill>
                <a:sym typeface="Symbol" pitchFamily="18" charset="2"/>
              </a:rPr>
              <a:t></a:t>
            </a:r>
            <a:endParaRPr lang="en-US" altLang="zh-CN" sz="2800"/>
          </a:p>
        </p:txBody>
      </p:sp>
      <p:sp>
        <p:nvSpPr>
          <p:cNvPr id="223306" name="Text Box 74"/>
          <p:cNvSpPr txBox="1">
            <a:spLocks noChangeArrowheads="1"/>
          </p:cNvSpPr>
          <p:nvPr/>
        </p:nvSpPr>
        <p:spPr bwMode="auto">
          <a:xfrm>
            <a:off x="5791200" y="4724400"/>
            <a:ext cx="39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3333FF"/>
                </a:solidFill>
                <a:sym typeface="Symbol" pitchFamily="18" charset="2"/>
              </a:rPr>
              <a:t></a:t>
            </a:r>
            <a:endParaRPr lang="en-US" altLang="zh-CN" sz="2800"/>
          </a:p>
        </p:txBody>
      </p:sp>
      <p:sp>
        <p:nvSpPr>
          <p:cNvPr id="223307" name="Text Box 75"/>
          <p:cNvSpPr txBox="1">
            <a:spLocks noChangeArrowheads="1"/>
          </p:cNvSpPr>
          <p:nvPr/>
        </p:nvSpPr>
        <p:spPr bwMode="auto">
          <a:xfrm>
            <a:off x="6553200" y="4114800"/>
            <a:ext cx="39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3333FF"/>
                </a:solidFill>
                <a:sym typeface="Symbol" pitchFamily="18" charset="2"/>
              </a:rPr>
              <a:t></a:t>
            </a:r>
            <a:endParaRPr lang="en-US" altLang="zh-CN" sz="2800"/>
          </a:p>
        </p:txBody>
      </p:sp>
      <p:sp>
        <p:nvSpPr>
          <p:cNvPr id="223308" name="Text Box 76"/>
          <p:cNvSpPr txBox="1">
            <a:spLocks noChangeArrowheads="1"/>
          </p:cNvSpPr>
          <p:nvPr/>
        </p:nvSpPr>
        <p:spPr bwMode="auto">
          <a:xfrm>
            <a:off x="8382000" y="2895600"/>
            <a:ext cx="39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3333FF"/>
                </a:solidFill>
                <a:sym typeface="Symbol" pitchFamily="18" charset="2"/>
              </a:rPr>
              <a:t></a:t>
            </a:r>
            <a:endParaRPr lang="en-US" altLang="zh-CN" sz="2800"/>
          </a:p>
        </p:txBody>
      </p:sp>
      <p:sp>
        <p:nvSpPr>
          <p:cNvPr id="223309" name="Text Box 77"/>
          <p:cNvSpPr txBox="1">
            <a:spLocks noChangeArrowheads="1"/>
          </p:cNvSpPr>
          <p:nvPr/>
        </p:nvSpPr>
        <p:spPr bwMode="auto">
          <a:xfrm>
            <a:off x="8593138" y="41148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3333FF"/>
                </a:solidFill>
                <a:sym typeface="Symbol" pitchFamily="18" charset="2"/>
              </a:rPr>
              <a:t></a:t>
            </a:r>
            <a:endParaRPr lang="en-US" altLang="zh-CN" sz="2800"/>
          </a:p>
        </p:txBody>
      </p:sp>
      <p:sp>
        <p:nvSpPr>
          <p:cNvPr id="223310" name="Text Box 78"/>
          <p:cNvSpPr txBox="1">
            <a:spLocks noChangeArrowheads="1"/>
          </p:cNvSpPr>
          <p:nvPr/>
        </p:nvSpPr>
        <p:spPr bwMode="auto">
          <a:xfrm>
            <a:off x="7696200" y="4724400"/>
            <a:ext cx="39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3333FF"/>
                </a:solidFill>
                <a:sym typeface="Symbol" pitchFamily="18" charset="2"/>
              </a:rPr>
              <a:t></a:t>
            </a:r>
            <a:endParaRPr lang="en-US" altLang="zh-CN" sz="2800"/>
          </a:p>
        </p:txBody>
      </p:sp>
      <p:sp>
        <p:nvSpPr>
          <p:cNvPr id="223311" name="Line 79"/>
          <p:cNvSpPr>
            <a:spLocks noChangeShapeType="1"/>
          </p:cNvSpPr>
          <p:nvPr/>
        </p:nvSpPr>
        <p:spPr bwMode="auto">
          <a:xfrm>
            <a:off x="2438400" y="2590800"/>
            <a:ext cx="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12" name="Line 80"/>
          <p:cNvSpPr>
            <a:spLocks noChangeShapeType="1"/>
          </p:cNvSpPr>
          <p:nvPr/>
        </p:nvSpPr>
        <p:spPr bwMode="auto">
          <a:xfrm>
            <a:off x="3581400" y="3200400"/>
            <a:ext cx="762000" cy="3810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13" name="Line 81"/>
          <p:cNvSpPr>
            <a:spLocks noChangeShapeType="1"/>
          </p:cNvSpPr>
          <p:nvPr/>
        </p:nvSpPr>
        <p:spPr bwMode="auto">
          <a:xfrm>
            <a:off x="3733800" y="4343400"/>
            <a:ext cx="838200" cy="457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14" name="Oval 82"/>
          <p:cNvSpPr>
            <a:spLocks noChangeArrowheads="1"/>
          </p:cNvSpPr>
          <p:nvPr/>
        </p:nvSpPr>
        <p:spPr bwMode="auto">
          <a:xfrm>
            <a:off x="2362200" y="3733800"/>
            <a:ext cx="914400" cy="3810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HE</a:t>
            </a:r>
            <a:endParaRPr lang="en-US" altLang="zh-CN" sz="2800"/>
          </a:p>
        </p:txBody>
      </p:sp>
      <p:sp>
        <p:nvSpPr>
          <p:cNvPr id="223315" name="Line 83"/>
          <p:cNvSpPr>
            <a:spLocks noChangeShapeType="1"/>
          </p:cNvSpPr>
          <p:nvPr/>
        </p:nvSpPr>
        <p:spPr bwMode="auto">
          <a:xfrm>
            <a:off x="2819400" y="32004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16" name="Oval 84"/>
          <p:cNvSpPr>
            <a:spLocks noChangeArrowheads="1"/>
          </p:cNvSpPr>
          <p:nvPr/>
        </p:nvSpPr>
        <p:spPr bwMode="auto">
          <a:xfrm>
            <a:off x="2590800" y="4953000"/>
            <a:ext cx="914400" cy="3810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HER</a:t>
            </a:r>
            <a:endParaRPr lang="en-US" altLang="zh-CN" sz="2800"/>
          </a:p>
        </p:txBody>
      </p:sp>
      <p:sp>
        <p:nvSpPr>
          <p:cNvPr id="223317" name="Line 85"/>
          <p:cNvSpPr>
            <a:spLocks noChangeShapeType="1"/>
          </p:cNvSpPr>
          <p:nvPr/>
        </p:nvSpPr>
        <p:spPr bwMode="auto">
          <a:xfrm>
            <a:off x="3048000" y="44196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18" name="Oval 86"/>
          <p:cNvSpPr>
            <a:spLocks noChangeArrowheads="1"/>
          </p:cNvSpPr>
          <p:nvPr/>
        </p:nvSpPr>
        <p:spPr bwMode="auto">
          <a:xfrm>
            <a:off x="2895600" y="6172200"/>
            <a:ext cx="1143000" cy="3810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HERE</a:t>
            </a:r>
            <a:endParaRPr lang="en-US" altLang="zh-CN" sz="2800"/>
          </a:p>
        </p:txBody>
      </p:sp>
      <p:sp>
        <p:nvSpPr>
          <p:cNvPr id="223319" name="Line 87"/>
          <p:cNvSpPr>
            <a:spLocks noChangeShapeType="1"/>
          </p:cNvSpPr>
          <p:nvPr/>
        </p:nvSpPr>
        <p:spPr bwMode="auto">
          <a:xfrm>
            <a:off x="3352800" y="56388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20" name="Oval 88"/>
          <p:cNvSpPr>
            <a:spLocks noChangeArrowheads="1"/>
          </p:cNvSpPr>
          <p:nvPr/>
        </p:nvSpPr>
        <p:spPr bwMode="auto">
          <a:xfrm>
            <a:off x="4800600" y="5562600"/>
            <a:ext cx="1066800" cy="3810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HIGH</a:t>
            </a:r>
            <a:endParaRPr lang="en-US" altLang="zh-CN" sz="2800"/>
          </a:p>
        </p:txBody>
      </p:sp>
      <p:sp>
        <p:nvSpPr>
          <p:cNvPr id="223321" name="Line 89"/>
          <p:cNvSpPr>
            <a:spLocks noChangeShapeType="1"/>
          </p:cNvSpPr>
          <p:nvPr/>
        </p:nvSpPr>
        <p:spPr bwMode="auto">
          <a:xfrm>
            <a:off x="5257800" y="50292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22" name="Oval 90"/>
          <p:cNvSpPr>
            <a:spLocks noChangeArrowheads="1"/>
          </p:cNvSpPr>
          <p:nvPr/>
        </p:nvSpPr>
        <p:spPr bwMode="auto">
          <a:xfrm>
            <a:off x="6705600" y="5562600"/>
            <a:ext cx="914400" cy="3810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HIS</a:t>
            </a:r>
            <a:endParaRPr lang="en-US" altLang="zh-CN" sz="2800"/>
          </a:p>
        </p:txBody>
      </p:sp>
      <p:sp>
        <p:nvSpPr>
          <p:cNvPr id="223323" name="Line 91"/>
          <p:cNvSpPr>
            <a:spLocks noChangeShapeType="1"/>
          </p:cNvSpPr>
          <p:nvPr/>
        </p:nvSpPr>
        <p:spPr bwMode="auto">
          <a:xfrm>
            <a:off x="7162800" y="50292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24" name="Text Box 92"/>
          <p:cNvSpPr txBox="1">
            <a:spLocks noChangeArrowheads="1"/>
          </p:cNvSpPr>
          <p:nvPr/>
        </p:nvSpPr>
        <p:spPr bwMode="auto">
          <a:xfrm>
            <a:off x="2041525" y="30162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chemeClr val="accent2"/>
                </a:solidFill>
              </a:rPr>
              <a:t>…</a:t>
            </a:r>
          </a:p>
        </p:txBody>
      </p:sp>
      <p:sp>
        <p:nvSpPr>
          <p:cNvPr id="223325" name="Freeform 93"/>
          <p:cNvSpPr>
            <a:spLocks/>
          </p:cNvSpPr>
          <p:nvPr/>
        </p:nvSpPr>
        <p:spPr bwMode="auto">
          <a:xfrm>
            <a:off x="4724400" y="76200"/>
            <a:ext cx="1066800" cy="457200"/>
          </a:xfrm>
          <a:custGeom>
            <a:avLst/>
            <a:gdLst>
              <a:gd name="T0" fmla="*/ 0 w 672"/>
              <a:gd name="T1" fmla="*/ 0 h 288"/>
              <a:gd name="T2" fmla="*/ 480 w 672"/>
              <a:gd name="T3" fmla="*/ 48 h 288"/>
              <a:gd name="T4" fmla="*/ 336 w 672"/>
              <a:gd name="T5" fmla="*/ 96 h 288"/>
              <a:gd name="T6" fmla="*/ 672 w 672"/>
              <a:gd name="T7" fmla="*/ 288 h 288"/>
            </a:gdLst>
            <a:ahLst/>
            <a:cxnLst>
              <a:cxn ang="0">
                <a:pos x="T0" y="T1"/>
              </a:cxn>
              <a:cxn ang="0">
                <a:pos x="T2" y="T3"/>
              </a:cxn>
              <a:cxn ang="0">
                <a:pos x="T4" y="T5"/>
              </a:cxn>
              <a:cxn ang="0">
                <a:pos x="T6" y="T7"/>
              </a:cxn>
            </a:cxnLst>
            <a:rect l="0" t="0" r="r" b="b"/>
            <a:pathLst>
              <a:path w="672" h="288">
                <a:moveTo>
                  <a:pt x="0" y="0"/>
                </a:moveTo>
                <a:cubicBezTo>
                  <a:pt x="212" y="16"/>
                  <a:pt x="424" y="32"/>
                  <a:pt x="480" y="48"/>
                </a:cubicBezTo>
                <a:cubicBezTo>
                  <a:pt x="536" y="64"/>
                  <a:pt x="304" y="56"/>
                  <a:pt x="336" y="96"/>
                </a:cubicBezTo>
                <a:cubicBezTo>
                  <a:pt x="368" y="136"/>
                  <a:pt x="520" y="212"/>
                  <a:pt x="672" y="288"/>
                </a:cubicBezTo>
              </a:path>
            </a:pathLst>
          </a:custGeom>
          <a:noFill/>
          <a:ln w="25400">
            <a:solidFill>
              <a:srgbClr val="00808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26" name="Text Box 94"/>
          <p:cNvSpPr txBox="1">
            <a:spLocks noChangeArrowheads="1"/>
          </p:cNvSpPr>
          <p:nvPr/>
        </p:nvSpPr>
        <p:spPr bwMode="auto">
          <a:xfrm>
            <a:off x="4289425" y="-76200"/>
            <a:ext cx="511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008080"/>
                </a:solidFill>
              </a:rPr>
              <a:t>T</a:t>
            </a:r>
            <a:endParaRPr lang="en-US" altLang="zh-CN"/>
          </a:p>
        </p:txBody>
      </p:sp>
      <p:sp>
        <p:nvSpPr>
          <p:cNvPr id="223327" name="Text Box 95"/>
          <p:cNvSpPr txBox="1">
            <a:spLocks noChangeArrowheads="1"/>
          </p:cNvSpPr>
          <p:nvPr/>
        </p:nvSpPr>
        <p:spPr bwMode="auto">
          <a:xfrm>
            <a:off x="3810000" y="5334000"/>
            <a:ext cx="39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3333FF"/>
                </a:solidFill>
                <a:sym typeface="Symbol" pitchFamily="18" charset="2"/>
              </a:rPr>
              <a:t></a:t>
            </a:r>
            <a:endParaRPr lang="en-US" altLang="zh-CN" sz="2800"/>
          </a:p>
        </p:txBody>
      </p:sp>
      <p:sp>
        <p:nvSpPr>
          <p:cNvPr id="223328" name="AutoShape 96"/>
          <p:cNvSpPr>
            <a:spLocks noChangeArrowheads="1"/>
          </p:cNvSpPr>
          <p:nvPr/>
        </p:nvSpPr>
        <p:spPr bwMode="auto">
          <a:xfrm>
            <a:off x="152400" y="2209800"/>
            <a:ext cx="1371600" cy="457200"/>
          </a:xfrm>
          <a:prstGeom prst="wedgeRoundRectCallout">
            <a:avLst>
              <a:gd name="adj1" fmla="val 17708"/>
              <a:gd name="adj2" fmla="val 115972"/>
              <a:gd name="adj3" fmla="val 16667"/>
            </a:avLst>
          </a:prstGeom>
          <a:solidFill>
            <a:srgbClr val="CCFFCC"/>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6600"/>
                </a:solidFill>
                <a:ea typeface="楷体_GB2312" pitchFamily="49" charset="-122"/>
              </a:rPr>
              <a:t>叶子结点</a:t>
            </a:r>
            <a:endParaRPr lang="zh-CN" altLang="en-US" b="1">
              <a:solidFill>
                <a:srgbClr val="A50021"/>
              </a:solidFill>
              <a:ea typeface="楷体_GB2312" pitchFamily="49" charset="-122"/>
            </a:endParaRPr>
          </a:p>
        </p:txBody>
      </p:sp>
      <p:sp>
        <p:nvSpPr>
          <p:cNvPr id="223329" name="AutoShape 97"/>
          <p:cNvSpPr>
            <a:spLocks noChangeArrowheads="1"/>
          </p:cNvSpPr>
          <p:nvPr/>
        </p:nvSpPr>
        <p:spPr bwMode="auto">
          <a:xfrm>
            <a:off x="914400" y="1295400"/>
            <a:ext cx="1371600" cy="457200"/>
          </a:xfrm>
          <a:prstGeom prst="wedgeRoundRectCallout">
            <a:avLst>
              <a:gd name="adj1" fmla="val 30208"/>
              <a:gd name="adj2" fmla="val 178472"/>
              <a:gd name="adj3" fmla="val 16667"/>
            </a:avLst>
          </a:prstGeom>
          <a:solidFill>
            <a:srgbClr val="CCFFCC"/>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6600"/>
                </a:solidFill>
                <a:ea typeface="楷体_GB2312" pitchFamily="49" charset="-122"/>
              </a:rPr>
              <a:t>分支结点</a:t>
            </a:r>
            <a:endParaRPr lang="zh-CN" altLang="en-US" b="1">
              <a:solidFill>
                <a:srgbClr val="A50021"/>
              </a:solidFill>
              <a:ea typeface="楷体_GB2312" pitchFamily="49" charset="-122"/>
            </a:endParaRPr>
          </a:p>
        </p:txBody>
      </p:sp>
      <p:sp>
        <p:nvSpPr>
          <p:cNvPr id="223330" name="AutoShape 98"/>
          <p:cNvSpPr>
            <a:spLocks noChangeArrowheads="1"/>
          </p:cNvSpPr>
          <p:nvPr/>
        </p:nvSpPr>
        <p:spPr bwMode="auto">
          <a:xfrm>
            <a:off x="304800" y="4953000"/>
            <a:ext cx="1371600" cy="914400"/>
          </a:xfrm>
          <a:prstGeom prst="wedgeRoundRectCallout">
            <a:avLst>
              <a:gd name="adj1" fmla="val -8681"/>
              <a:gd name="adj2" fmla="val -135764"/>
              <a:gd name="adj3" fmla="val 16667"/>
            </a:avLst>
          </a:prstGeom>
          <a:solidFill>
            <a:srgbClr val="FFFFC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A50021"/>
                </a:solidFill>
                <a:ea typeface="楷体_GB2312" pitchFamily="49" charset="-122"/>
              </a:rPr>
              <a:t>含关键字</a:t>
            </a:r>
          </a:p>
          <a:p>
            <a:pPr algn="ctr"/>
            <a:r>
              <a:rPr lang="zh-CN" altLang="en-US" b="1">
                <a:solidFill>
                  <a:srgbClr val="A50021"/>
                </a:solidFill>
                <a:ea typeface="楷体_GB2312" pitchFamily="49" charset="-122"/>
              </a:rPr>
              <a:t>的记录</a:t>
            </a:r>
          </a:p>
        </p:txBody>
      </p:sp>
      <p:sp>
        <p:nvSpPr>
          <p:cNvPr id="223331" name="AutoShape 99">
            <a:hlinkClick r:id="" action="ppaction://hlinkshowjump?jump=lastslideviewed" highlightClick="1"/>
          </p:cNvPr>
          <p:cNvSpPr>
            <a:spLocks noChangeArrowheads="1"/>
          </p:cNvSpPr>
          <p:nvPr/>
        </p:nvSpPr>
        <p:spPr bwMode="auto">
          <a:xfrm>
            <a:off x="8534400" y="6324600"/>
            <a:ext cx="304800" cy="304800"/>
          </a:xfrm>
          <a:prstGeom prst="actionButtonReturn">
            <a:avLst/>
          </a:prstGeom>
          <a:solidFill>
            <a:srgbClr val="FF0000"/>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333" name="AutoShape 101">
            <a:hlinkClick r:id="rId2" action="ppaction://hlinksldjump" highlightClick="1"/>
          </p:cNvPr>
          <p:cNvSpPr>
            <a:spLocks noChangeArrowheads="1"/>
          </p:cNvSpPr>
          <p:nvPr/>
        </p:nvSpPr>
        <p:spPr bwMode="auto">
          <a:xfrm>
            <a:off x="8382000" y="533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3329"/>
                                        </p:tgtEl>
                                        <p:attrNameLst>
                                          <p:attrName>style.visibility</p:attrName>
                                        </p:attrNameLst>
                                      </p:cBhvr>
                                      <p:to>
                                        <p:strVal val="visible"/>
                                      </p:to>
                                    </p:set>
                                    <p:anim calcmode="lin" valueType="num">
                                      <p:cBhvr additive="base">
                                        <p:cTn id="7" dur="500" fill="hold"/>
                                        <p:tgtEl>
                                          <p:spTgt spid="223329"/>
                                        </p:tgtEl>
                                        <p:attrNameLst>
                                          <p:attrName>ppt_x</p:attrName>
                                        </p:attrNameLst>
                                      </p:cBhvr>
                                      <p:tavLst>
                                        <p:tav tm="0">
                                          <p:val>
                                            <p:strVal val="#ppt_x"/>
                                          </p:val>
                                        </p:tav>
                                        <p:tav tm="100000">
                                          <p:val>
                                            <p:strVal val="#ppt_x"/>
                                          </p:val>
                                        </p:tav>
                                      </p:tavLst>
                                    </p:anim>
                                    <p:anim calcmode="lin" valueType="num">
                                      <p:cBhvr additive="base">
                                        <p:cTn id="8" dur="500" fill="hold"/>
                                        <p:tgtEl>
                                          <p:spTgt spid="22332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23328"/>
                                        </p:tgtEl>
                                        <p:attrNameLst>
                                          <p:attrName>style.visibility</p:attrName>
                                        </p:attrNameLst>
                                      </p:cBhvr>
                                      <p:to>
                                        <p:strVal val="visible"/>
                                      </p:to>
                                    </p:set>
                                    <p:anim calcmode="lin" valueType="num">
                                      <p:cBhvr additive="base">
                                        <p:cTn id="13" dur="500" fill="hold"/>
                                        <p:tgtEl>
                                          <p:spTgt spid="223328"/>
                                        </p:tgtEl>
                                        <p:attrNameLst>
                                          <p:attrName>ppt_x</p:attrName>
                                        </p:attrNameLst>
                                      </p:cBhvr>
                                      <p:tavLst>
                                        <p:tav tm="0">
                                          <p:val>
                                            <p:strVal val="#ppt_x"/>
                                          </p:val>
                                        </p:tav>
                                        <p:tav tm="100000">
                                          <p:val>
                                            <p:strVal val="#ppt_x"/>
                                          </p:val>
                                        </p:tav>
                                      </p:tavLst>
                                    </p:anim>
                                    <p:anim calcmode="lin" valueType="num">
                                      <p:cBhvr additive="base">
                                        <p:cTn id="14" dur="500" fill="hold"/>
                                        <p:tgtEl>
                                          <p:spTgt spid="22332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3330"/>
                                        </p:tgtEl>
                                        <p:attrNameLst>
                                          <p:attrName>style.visibility</p:attrName>
                                        </p:attrNameLst>
                                      </p:cBhvr>
                                      <p:to>
                                        <p:strVal val="visible"/>
                                      </p:to>
                                    </p:set>
                                    <p:anim calcmode="lin" valueType="num">
                                      <p:cBhvr additive="base">
                                        <p:cTn id="19" dur="500" fill="hold"/>
                                        <p:tgtEl>
                                          <p:spTgt spid="223330"/>
                                        </p:tgtEl>
                                        <p:attrNameLst>
                                          <p:attrName>ppt_x</p:attrName>
                                        </p:attrNameLst>
                                      </p:cBhvr>
                                      <p:tavLst>
                                        <p:tav tm="0">
                                          <p:val>
                                            <p:strVal val="#ppt_x"/>
                                          </p:val>
                                        </p:tav>
                                        <p:tav tm="100000">
                                          <p:val>
                                            <p:strVal val="#ppt_x"/>
                                          </p:val>
                                        </p:tav>
                                      </p:tavLst>
                                    </p:anim>
                                    <p:anim calcmode="lin" valueType="num">
                                      <p:cBhvr additive="base">
                                        <p:cTn id="20" dur="500" fill="hold"/>
                                        <p:tgtEl>
                                          <p:spTgt spid="223330"/>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6" fill="hold" grpId="0" nodeType="afterEffect">
                                  <p:stCondLst>
                                    <p:cond delay="0"/>
                                  </p:stCondLst>
                                  <p:childTnLst>
                                    <p:set>
                                      <p:cBhvr>
                                        <p:cTn id="23" dur="1" fill="hold">
                                          <p:stCondLst>
                                            <p:cond delay="0"/>
                                          </p:stCondLst>
                                        </p:cTn>
                                        <p:tgtEl>
                                          <p:spTgt spid="223331"/>
                                        </p:tgtEl>
                                        <p:attrNameLst>
                                          <p:attrName>style.visibility</p:attrName>
                                        </p:attrNameLst>
                                      </p:cBhvr>
                                      <p:to>
                                        <p:strVal val="visible"/>
                                      </p:to>
                                    </p:set>
                                    <p:anim calcmode="lin" valueType="num">
                                      <p:cBhvr additive="base">
                                        <p:cTn id="24" dur="500" fill="hold"/>
                                        <p:tgtEl>
                                          <p:spTgt spid="223331"/>
                                        </p:tgtEl>
                                        <p:attrNameLst>
                                          <p:attrName>ppt_x</p:attrName>
                                        </p:attrNameLst>
                                      </p:cBhvr>
                                      <p:tavLst>
                                        <p:tav tm="0">
                                          <p:val>
                                            <p:strVal val="1+#ppt_w/2"/>
                                          </p:val>
                                        </p:tav>
                                        <p:tav tm="100000">
                                          <p:val>
                                            <p:strVal val="#ppt_x"/>
                                          </p:val>
                                        </p:tav>
                                      </p:tavLst>
                                    </p:anim>
                                    <p:anim calcmode="lin" valueType="num">
                                      <p:cBhvr additive="base">
                                        <p:cTn id="25" dur="500" fill="hold"/>
                                        <p:tgtEl>
                                          <p:spTgt spid="223331"/>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1000"/>
                            </p:stCondLst>
                            <p:childTnLst>
                              <p:par>
                                <p:cTn id="27" presetID="2" presetClass="entr" presetSubtype="3" fill="hold" grpId="0" nodeType="afterEffect">
                                  <p:stCondLst>
                                    <p:cond delay="0"/>
                                  </p:stCondLst>
                                  <p:childTnLst>
                                    <p:set>
                                      <p:cBhvr>
                                        <p:cTn id="28" dur="1" fill="hold">
                                          <p:stCondLst>
                                            <p:cond delay="0"/>
                                          </p:stCondLst>
                                        </p:cTn>
                                        <p:tgtEl>
                                          <p:spTgt spid="223333"/>
                                        </p:tgtEl>
                                        <p:attrNameLst>
                                          <p:attrName>style.visibility</p:attrName>
                                        </p:attrNameLst>
                                      </p:cBhvr>
                                      <p:to>
                                        <p:strVal val="visible"/>
                                      </p:to>
                                    </p:set>
                                    <p:anim calcmode="lin" valueType="num">
                                      <p:cBhvr additive="base">
                                        <p:cTn id="29" dur="500" fill="hold"/>
                                        <p:tgtEl>
                                          <p:spTgt spid="223333"/>
                                        </p:tgtEl>
                                        <p:attrNameLst>
                                          <p:attrName>ppt_x</p:attrName>
                                        </p:attrNameLst>
                                      </p:cBhvr>
                                      <p:tavLst>
                                        <p:tav tm="0">
                                          <p:val>
                                            <p:strVal val="1+#ppt_w/2"/>
                                          </p:val>
                                        </p:tav>
                                        <p:tav tm="100000">
                                          <p:val>
                                            <p:strVal val="#ppt_x"/>
                                          </p:val>
                                        </p:tav>
                                      </p:tavLst>
                                    </p:anim>
                                    <p:anim calcmode="lin" valueType="num">
                                      <p:cBhvr additive="base">
                                        <p:cTn id="30" dur="500" fill="hold"/>
                                        <p:tgtEl>
                                          <p:spTgt spid="2233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28" grpId="0" animBg="1" autoUpdateAnimBg="0"/>
      <p:bldP spid="223329" grpId="0" animBg="1" autoUpdateAnimBg="0"/>
      <p:bldP spid="223330" grpId="0" animBg="1" autoUpdateAnimBg="0"/>
      <p:bldP spid="223331" grpId="0" animBg="1"/>
      <p:bldP spid="223333"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152400" y="173038"/>
            <a:ext cx="8750300" cy="660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200" b="1">
                <a:solidFill>
                  <a:srgbClr val="A50021"/>
                </a:solidFill>
                <a:ea typeface="楷体_GB2312" pitchFamily="49" charset="-122"/>
              </a:rPr>
              <a:t>typedef struct</a:t>
            </a:r>
            <a:r>
              <a:rPr lang="en-US" altLang="zh-CN" sz="3200">
                <a:solidFill>
                  <a:srgbClr val="A50021"/>
                </a:solidFill>
                <a:ea typeface="楷体_GB2312" pitchFamily="49" charset="-122"/>
              </a:rPr>
              <a:t> DLTNode</a:t>
            </a:r>
            <a:r>
              <a:rPr lang="en-US" altLang="zh-CN" sz="3200" b="1">
                <a:solidFill>
                  <a:srgbClr val="A50021"/>
                </a:solidFill>
                <a:ea typeface="楷体_GB2312" pitchFamily="49" charset="-122"/>
              </a:rPr>
              <a:t> {</a:t>
            </a:r>
            <a:endParaRPr lang="en-US" altLang="zh-CN" sz="3600" b="1">
              <a:solidFill>
                <a:srgbClr val="A50021"/>
              </a:solidFill>
              <a:ea typeface="楷体_GB2312" pitchFamily="49" charset="-122"/>
            </a:endParaRPr>
          </a:p>
          <a:p>
            <a:pPr>
              <a:lnSpc>
                <a:spcPct val="120000"/>
              </a:lnSpc>
            </a:pPr>
            <a:r>
              <a:rPr lang="en-US" altLang="zh-CN" sz="3600" b="1">
                <a:solidFill>
                  <a:srgbClr val="A50021"/>
                </a:solidFill>
                <a:ea typeface="楷体_GB2312" pitchFamily="49" charset="-122"/>
              </a:rPr>
              <a:t>   </a:t>
            </a:r>
            <a:r>
              <a:rPr lang="en-US" altLang="zh-CN" sz="3600" b="1">
                <a:solidFill>
                  <a:srgbClr val="006600"/>
                </a:solidFill>
                <a:ea typeface="楷体_GB2312" pitchFamily="49" charset="-122"/>
              </a:rPr>
              <a:t>char</a:t>
            </a:r>
            <a:r>
              <a:rPr lang="en-US" altLang="zh-CN" sz="3600">
                <a:solidFill>
                  <a:srgbClr val="006600"/>
                </a:solidFill>
                <a:ea typeface="楷体_GB2312" pitchFamily="49" charset="-122"/>
              </a:rPr>
              <a:t> symbol;</a:t>
            </a:r>
            <a:endParaRPr lang="en-US" altLang="zh-CN" sz="3600">
              <a:solidFill>
                <a:srgbClr val="A50021"/>
              </a:solidFill>
              <a:ea typeface="楷体_GB2312" pitchFamily="49" charset="-122"/>
            </a:endParaRPr>
          </a:p>
          <a:p>
            <a:pPr>
              <a:lnSpc>
                <a:spcPct val="120000"/>
              </a:lnSpc>
            </a:pPr>
            <a:r>
              <a:rPr lang="en-US" altLang="zh-CN" sz="3600">
                <a:solidFill>
                  <a:srgbClr val="A50021"/>
                </a:solidFill>
                <a:ea typeface="楷体_GB2312" pitchFamily="49" charset="-122"/>
              </a:rPr>
              <a:t>   </a:t>
            </a:r>
            <a:r>
              <a:rPr lang="en-US" altLang="zh-CN" sz="3600" b="1">
                <a:solidFill>
                  <a:schemeClr val="accent2"/>
                </a:solidFill>
                <a:ea typeface="楷体_GB2312" pitchFamily="49" charset="-122"/>
              </a:rPr>
              <a:t>struct</a:t>
            </a:r>
            <a:r>
              <a:rPr lang="en-US" altLang="zh-CN" sz="3600">
                <a:solidFill>
                  <a:schemeClr val="accent2"/>
                </a:solidFill>
                <a:ea typeface="楷体_GB2312" pitchFamily="49" charset="-122"/>
              </a:rPr>
              <a:t> DLTNode  </a:t>
            </a:r>
            <a:r>
              <a:rPr lang="en-US" altLang="zh-CN" sz="3600" b="1">
                <a:solidFill>
                  <a:schemeClr val="accent2"/>
                </a:solidFill>
                <a:ea typeface="楷体_GB2312" pitchFamily="49" charset="-122"/>
              </a:rPr>
              <a:t>*</a:t>
            </a:r>
            <a:r>
              <a:rPr lang="en-US" altLang="zh-CN" sz="3600">
                <a:solidFill>
                  <a:schemeClr val="accent2"/>
                </a:solidFill>
                <a:ea typeface="楷体_GB2312" pitchFamily="49" charset="-122"/>
              </a:rPr>
              <a:t>next;  </a:t>
            </a:r>
            <a:r>
              <a:rPr lang="en-US" altLang="zh-CN" sz="2800">
                <a:solidFill>
                  <a:schemeClr val="accent2"/>
                </a:solidFill>
                <a:ea typeface="楷体_GB2312" pitchFamily="49" charset="-122"/>
              </a:rPr>
              <a:t>// </a:t>
            </a:r>
            <a:r>
              <a:rPr lang="zh-CN" altLang="en-US" sz="2800">
                <a:solidFill>
                  <a:schemeClr val="accent2"/>
                </a:solidFill>
                <a:ea typeface="楷体_GB2312" pitchFamily="49" charset="-122"/>
              </a:rPr>
              <a:t>指向兄弟结点的指针</a:t>
            </a:r>
            <a:endParaRPr lang="zh-CN" altLang="en-US" sz="3600">
              <a:solidFill>
                <a:srgbClr val="A50021"/>
              </a:solidFill>
              <a:ea typeface="楷体_GB2312" pitchFamily="49" charset="-122"/>
            </a:endParaRPr>
          </a:p>
          <a:p>
            <a:pPr>
              <a:lnSpc>
                <a:spcPct val="120000"/>
              </a:lnSpc>
            </a:pPr>
            <a:r>
              <a:rPr lang="zh-CN" altLang="en-US" sz="3600">
                <a:solidFill>
                  <a:srgbClr val="A50021"/>
                </a:solidFill>
                <a:ea typeface="楷体_GB2312" pitchFamily="49" charset="-122"/>
              </a:rPr>
              <a:t>   </a:t>
            </a:r>
            <a:r>
              <a:rPr lang="en-US" altLang="zh-CN" sz="3600">
                <a:solidFill>
                  <a:srgbClr val="A50021"/>
                </a:solidFill>
                <a:ea typeface="楷体_GB2312" pitchFamily="49" charset="-122"/>
              </a:rPr>
              <a:t>NodeKind  kind;</a:t>
            </a:r>
          </a:p>
          <a:p>
            <a:pPr>
              <a:lnSpc>
                <a:spcPct val="120000"/>
              </a:lnSpc>
            </a:pPr>
            <a:r>
              <a:rPr lang="en-US" altLang="zh-CN" sz="3600">
                <a:solidFill>
                  <a:srgbClr val="A50021"/>
                </a:solidFill>
                <a:ea typeface="楷体_GB2312" pitchFamily="49" charset="-122"/>
              </a:rPr>
              <a:t>   </a:t>
            </a:r>
            <a:r>
              <a:rPr lang="en-US" altLang="zh-CN" sz="3600" b="1">
                <a:solidFill>
                  <a:srgbClr val="A50021"/>
                </a:solidFill>
                <a:ea typeface="楷体_GB2312" pitchFamily="49" charset="-122"/>
              </a:rPr>
              <a:t>union {</a:t>
            </a:r>
            <a:endParaRPr lang="en-US" altLang="zh-CN" sz="3600">
              <a:solidFill>
                <a:srgbClr val="A50021"/>
              </a:solidFill>
              <a:ea typeface="楷体_GB2312" pitchFamily="49" charset="-122"/>
            </a:endParaRPr>
          </a:p>
          <a:p>
            <a:pPr>
              <a:lnSpc>
                <a:spcPct val="120000"/>
              </a:lnSpc>
            </a:pPr>
            <a:r>
              <a:rPr lang="en-US" altLang="zh-CN" sz="3600">
                <a:solidFill>
                  <a:srgbClr val="A50021"/>
                </a:solidFill>
                <a:ea typeface="楷体_GB2312" pitchFamily="49" charset="-122"/>
              </a:rPr>
              <a:t>     </a:t>
            </a:r>
            <a:r>
              <a:rPr lang="en-US" altLang="zh-CN" sz="3600">
                <a:solidFill>
                  <a:srgbClr val="FF0000"/>
                </a:solidFill>
                <a:ea typeface="楷体_GB2312" pitchFamily="49" charset="-122"/>
              </a:rPr>
              <a:t>Record   </a:t>
            </a:r>
            <a:r>
              <a:rPr lang="en-US" altLang="zh-CN" sz="3600" b="1">
                <a:solidFill>
                  <a:srgbClr val="FF0000"/>
                </a:solidFill>
                <a:ea typeface="楷体_GB2312" pitchFamily="49" charset="-122"/>
              </a:rPr>
              <a:t>*</a:t>
            </a:r>
            <a:r>
              <a:rPr lang="en-US" altLang="zh-CN" sz="3600">
                <a:solidFill>
                  <a:srgbClr val="FF0000"/>
                </a:solidFill>
                <a:ea typeface="楷体_GB2312" pitchFamily="49" charset="-122"/>
              </a:rPr>
              <a:t>infoptr;   </a:t>
            </a:r>
            <a:r>
              <a:rPr lang="en-US" altLang="zh-CN" sz="2800">
                <a:solidFill>
                  <a:srgbClr val="FF0000"/>
                </a:solidFill>
                <a:ea typeface="楷体_GB2312" pitchFamily="49" charset="-122"/>
              </a:rPr>
              <a:t>// </a:t>
            </a:r>
            <a:r>
              <a:rPr lang="zh-CN" altLang="en-US" sz="2800">
                <a:solidFill>
                  <a:srgbClr val="FF0000"/>
                </a:solidFill>
                <a:ea typeface="楷体_GB2312" pitchFamily="49" charset="-122"/>
              </a:rPr>
              <a:t>叶子结点内的记录指针</a:t>
            </a:r>
            <a:endParaRPr lang="zh-CN" altLang="en-US" sz="3600">
              <a:solidFill>
                <a:srgbClr val="A50021"/>
              </a:solidFill>
              <a:ea typeface="楷体_GB2312" pitchFamily="49" charset="-122"/>
            </a:endParaRPr>
          </a:p>
          <a:p>
            <a:pPr>
              <a:lnSpc>
                <a:spcPct val="120000"/>
              </a:lnSpc>
            </a:pPr>
            <a:r>
              <a:rPr lang="zh-CN" altLang="en-US" sz="3600">
                <a:solidFill>
                  <a:srgbClr val="A50021"/>
                </a:solidFill>
                <a:ea typeface="楷体_GB2312" pitchFamily="49" charset="-122"/>
              </a:rPr>
              <a:t> </a:t>
            </a:r>
            <a:r>
              <a:rPr lang="zh-CN" altLang="en-US" sz="3600" b="1">
                <a:solidFill>
                  <a:srgbClr val="A50021"/>
                </a:solidFill>
                <a:ea typeface="楷体_GB2312" pitchFamily="49" charset="-122"/>
              </a:rPr>
              <a:t>    </a:t>
            </a:r>
            <a:r>
              <a:rPr lang="en-US" altLang="zh-CN" sz="3600" b="1">
                <a:solidFill>
                  <a:srgbClr val="A50021"/>
                </a:solidFill>
                <a:ea typeface="楷体_GB2312" pitchFamily="49" charset="-122"/>
              </a:rPr>
              <a:t>struct</a:t>
            </a:r>
            <a:r>
              <a:rPr lang="en-US" altLang="zh-CN" sz="3600">
                <a:solidFill>
                  <a:srgbClr val="A50021"/>
                </a:solidFill>
                <a:ea typeface="楷体_GB2312" pitchFamily="49" charset="-122"/>
              </a:rPr>
              <a:t> DLTNode  </a:t>
            </a: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first;</a:t>
            </a:r>
          </a:p>
          <a:p>
            <a:pPr>
              <a:lnSpc>
                <a:spcPct val="120000"/>
              </a:lnSpc>
            </a:pPr>
            <a:r>
              <a:rPr lang="en-US" altLang="zh-CN" sz="3600">
                <a:solidFill>
                  <a:srgbClr val="A50021"/>
                </a:solidFill>
                <a:ea typeface="楷体_GB2312" pitchFamily="49" charset="-122"/>
              </a:rPr>
              <a:t>                      </a:t>
            </a:r>
            <a:r>
              <a:rPr lang="en-US" altLang="zh-CN" sz="2800">
                <a:solidFill>
                  <a:srgbClr val="A50021"/>
                </a:solidFill>
                <a:ea typeface="楷体_GB2312" pitchFamily="49" charset="-122"/>
              </a:rPr>
              <a:t>// </a:t>
            </a:r>
            <a:r>
              <a:rPr lang="zh-CN" altLang="en-US" sz="2800">
                <a:solidFill>
                  <a:srgbClr val="A50021"/>
                </a:solidFill>
                <a:ea typeface="楷体_GB2312" pitchFamily="49" charset="-122"/>
              </a:rPr>
              <a:t>分支结点内的孩子链指针</a:t>
            </a:r>
            <a:endParaRPr lang="zh-CN" altLang="en-US" sz="3600">
              <a:solidFill>
                <a:srgbClr val="A50021"/>
              </a:solidFill>
              <a:ea typeface="楷体_GB2312" pitchFamily="49" charset="-122"/>
            </a:endParaRPr>
          </a:p>
          <a:p>
            <a:pPr>
              <a:lnSpc>
                <a:spcPct val="120000"/>
              </a:lnSpc>
            </a:pPr>
            <a:r>
              <a:rPr lang="zh-CN" altLang="en-US" sz="3600" b="1">
                <a:solidFill>
                  <a:srgbClr val="A50021"/>
                </a:solidFill>
                <a:ea typeface="楷体_GB2312" pitchFamily="49" charset="-122"/>
              </a:rPr>
              <a:t>   </a:t>
            </a:r>
            <a:r>
              <a:rPr lang="en-US" altLang="zh-CN" sz="3600" b="1">
                <a:solidFill>
                  <a:srgbClr val="A50021"/>
                </a:solidFill>
                <a:ea typeface="楷体_GB2312" pitchFamily="49" charset="-122"/>
              </a:rPr>
              <a:t>}</a:t>
            </a:r>
          </a:p>
          <a:p>
            <a:pPr>
              <a:lnSpc>
                <a:spcPct val="120000"/>
              </a:lnSpc>
            </a:pPr>
            <a:r>
              <a:rPr lang="en-US" altLang="zh-CN" sz="3600" b="1">
                <a:solidFill>
                  <a:srgbClr val="A50021"/>
                </a:solidFill>
                <a:ea typeface="楷体_GB2312" pitchFamily="49" charset="-122"/>
              </a:rPr>
              <a:t> </a:t>
            </a: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 DLTNode, </a:t>
            </a: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DLTree;   // </a:t>
            </a:r>
            <a:r>
              <a:rPr lang="zh-CN" altLang="en-US" sz="3200">
                <a:solidFill>
                  <a:srgbClr val="A50021"/>
                </a:solidFill>
                <a:ea typeface="楷体_GB2312" pitchFamily="49" charset="-122"/>
              </a:rPr>
              <a:t>双链树的类型</a:t>
            </a:r>
            <a:endParaRPr lang="zh-CN" altLang="en-US" sz="360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6306"/>
                                        </p:tgtEl>
                                        <p:attrNameLst>
                                          <p:attrName>style.visibility</p:attrName>
                                        </p:attrNameLst>
                                      </p:cBhvr>
                                      <p:to>
                                        <p:strVal val="visible"/>
                                      </p:to>
                                    </p:set>
                                    <p:animEffect transition="in" filter="strips(downRight)">
                                      <p:cBhvr>
                                        <p:cTn id="7" dur="500"/>
                                        <p:tgtEl>
                                          <p:spTgt spid="226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806450" y="838200"/>
            <a:ext cx="71151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3600" b="1">
                <a:solidFill>
                  <a:srgbClr val="A50021"/>
                </a:solidFill>
                <a:ea typeface="楷体_GB2312" pitchFamily="49" charset="-122"/>
              </a:rPr>
              <a:t>#define</a:t>
            </a:r>
            <a:r>
              <a:rPr lang="en-US" altLang="zh-CN" sz="3600">
                <a:solidFill>
                  <a:srgbClr val="A50021"/>
                </a:solidFill>
                <a:ea typeface="楷体_GB2312" pitchFamily="49" charset="-122"/>
              </a:rPr>
              <a:t> MAXKEYLEN  16 </a:t>
            </a:r>
            <a:r>
              <a:rPr lang="en-US" altLang="zh-CN" sz="3200">
                <a:solidFill>
                  <a:srgbClr val="A50021"/>
                </a:solidFill>
                <a:ea typeface="楷体_GB2312" pitchFamily="49" charset="-122"/>
              </a:rPr>
              <a:t> </a:t>
            </a:r>
          </a:p>
          <a:p>
            <a:pPr>
              <a:lnSpc>
                <a:spcPct val="140000"/>
              </a:lnSpc>
            </a:pPr>
            <a:r>
              <a:rPr lang="en-US" altLang="zh-CN" sz="3200">
                <a:solidFill>
                  <a:srgbClr val="A50021"/>
                </a:solidFill>
                <a:ea typeface="楷体_GB2312" pitchFamily="49" charset="-122"/>
              </a:rPr>
              <a:t>                                  //</a:t>
            </a:r>
            <a:r>
              <a:rPr lang="zh-CN" altLang="en-US" sz="3200">
                <a:solidFill>
                  <a:srgbClr val="A50021"/>
                </a:solidFill>
                <a:ea typeface="楷体_GB2312" pitchFamily="49" charset="-122"/>
              </a:rPr>
              <a:t>关键字的最大长度</a:t>
            </a:r>
            <a:endParaRPr lang="zh-CN" altLang="en-US" sz="3600">
              <a:solidFill>
                <a:srgbClr val="A50021"/>
              </a:solidFill>
              <a:ea typeface="楷体_GB2312" pitchFamily="49" charset="-122"/>
            </a:endParaRPr>
          </a:p>
        </p:txBody>
      </p:sp>
      <p:sp>
        <p:nvSpPr>
          <p:cNvPr id="225283" name="Rectangle 3"/>
          <p:cNvSpPr>
            <a:spLocks noChangeArrowheads="1"/>
          </p:cNvSpPr>
          <p:nvPr/>
        </p:nvSpPr>
        <p:spPr bwMode="auto">
          <a:xfrm>
            <a:off x="781050" y="2668588"/>
            <a:ext cx="7372350"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3600" b="1">
                <a:solidFill>
                  <a:srgbClr val="A50021"/>
                </a:solidFill>
                <a:ea typeface="楷体_GB2312" pitchFamily="49" charset="-122"/>
              </a:rPr>
              <a:t>typedef struct {</a:t>
            </a:r>
          </a:p>
          <a:p>
            <a:pPr>
              <a:lnSpc>
                <a:spcPct val="140000"/>
              </a:lnSpc>
            </a:pPr>
            <a:r>
              <a:rPr lang="en-US" altLang="zh-CN" sz="3600" b="1">
                <a:solidFill>
                  <a:srgbClr val="A50021"/>
                </a:solidFill>
                <a:ea typeface="楷体_GB2312" pitchFamily="49" charset="-122"/>
              </a:rPr>
              <a:t>   char</a:t>
            </a:r>
            <a:r>
              <a:rPr lang="en-US" altLang="zh-CN" sz="3600">
                <a:solidFill>
                  <a:srgbClr val="A50021"/>
                </a:solidFill>
                <a:ea typeface="楷体_GB2312" pitchFamily="49" charset="-122"/>
              </a:rPr>
              <a:t> ch[MAXKEYLEN];   // </a:t>
            </a:r>
            <a:r>
              <a:rPr lang="zh-CN" altLang="en-US" sz="3600">
                <a:solidFill>
                  <a:srgbClr val="A50021"/>
                </a:solidFill>
                <a:ea typeface="楷体_GB2312" pitchFamily="49" charset="-122"/>
              </a:rPr>
              <a:t>关键字</a:t>
            </a:r>
          </a:p>
          <a:p>
            <a:pPr>
              <a:lnSpc>
                <a:spcPct val="140000"/>
              </a:lnSpc>
            </a:pPr>
            <a:r>
              <a:rPr lang="zh-CN" altLang="en-US" sz="3600" b="1">
                <a:solidFill>
                  <a:srgbClr val="A50021"/>
                </a:solidFill>
                <a:ea typeface="楷体_GB2312" pitchFamily="49" charset="-122"/>
              </a:rPr>
              <a:t>   </a:t>
            </a:r>
            <a:r>
              <a:rPr lang="en-US" altLang="zh-CN" sz="3600" b="1">
                <a:solidFill>
                  <a:srgbClr val="A50021"/>
                </a:solidFill>
                <a:ea typeface="楷体_GB2312" pitchFamily="49" charset="-122"/>
              </a:rPr>
              <a:t>int</a:t>
            </a:r>
            <a:r>
              <a:rPr lang="en-US" altLang="zh-CN" sz="3600">
                <a:solidFill>
                  <a:srgbClr val="A50021"/>
                </a:solidFill>
                <a:ea typeface="楷体_GB2312" pitchFamily="49" charset="-122"/>
              </a:rPr>
              <a:t> num;                 // </a:t>
            </a:r>
            <a:r>
              <a:rPr lang="zh-CN" altLang="en-US" sz="3600">
                <a:solidFill>
                  <a:srgbClr val="A50021"/>
                </a:solidFill>
                <a:ea typeface="楷体_GB2312" pitchFamily="49" charset="-122"/>
              </a:rPr>
              <a:t>关键字长度</a:t>
            </a:r>
          </a:p>
          <a:p>
            <a:pPr>
              <a:lnSpc>
                <a:spcPct val="140000"/>
              </a:lnSpc>
            </a:pP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 KeysType;                // </a:t>
            </a:r>
            <a:r>
              <a:rPr lang="zh-CN" altLang="en-US" sz="3600">
                <a:solidFill>
                  <a:srgbClr val="A50021"/>
                </a:solidFill>
                <a:ea typeface="楷体_GB2312" pitchFamily="49" charset="-122"/>
              </a:rPr>
              <a:t>关键字类型</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25282"/>
                                        </p:tgtEl>
                                        <p:attrNameLst>
                                          <p:attrName>style.visibility</p:attrName>
                                        </p:attrNameLst>
                                      </p:cBhvr>
                                      <p:to>
                                        <p:strVal val="visible"/>
                                      </p:to>
                                    </p:set>
                                    <p:animEffect transition="in" filter="strips(downRight)">
                                      <p:cBhvr>
                                        <p:cTn id="7" dur="500"/>
                                        <p:tgtEl>
                                          <p:spTgt spid="225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5283"/>
                                        </p:tgtEl>
                                        <p:attrNameLst>
                                          <p:attrName>style.visibility</p:attrName>
                                        </p:attrNameLst>
                                      </p:cBhvr>
                                      <p:to>
                                        <p:strVal val="visible"/>
                                      </p:to>
                                    </p:set>
                                    <p:animEffect transition="in" filter="strips(downRight)">
                                      <p:cBhvr>
                                        <p:cTn id="12" dur="500"/>
                                        <p:tgtEl>
                                          <p:spTgt spid="225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autoUpdateAnimBg="0"/>
      <p:bldP spid="225283"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7" name="Text Box 7"/>
          <p:cNvSpPr txBox="1">
            <a:spLocks noChangeArrowheads="1"/>
          </p:cNvSpPr>
          <p:nvPr/>
        </p:nvSpPr>
        <p:spPr bwMode="auto">
          <a:xfrm>
            <a:off x="669925" y="196850"/>
            <a:ext cx="582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A50021"/>
                </a:solidFill>
                <a:ea typeface="楷体_GB2312" pitchFamily="49" charset="-122"/>
              </a:rPr>
              <a:t>在双链树中查找记录的过程</a:t>
            </a:r>
            <a:r>
              <a:rPr lang="en-US" altLang="zh-CN" sz="3600" b="1">
                <a:solidFill>
                  <a:srgbClr val="A50021"/>
                </a:solidFill>
                <a:ea typeface="楷体_GB2312" pitchFamily="49" charset="-122"/>
              </a:rPr>
              <a:t>:</a:t>
            </a:r>
          </a:p>
        </p:txBody>
      </p:sp>
      <p:sp>
        <p:nvSpPr>
          <p:cNvPr id="117768" name="Text Box 8"/>
          <p:cNvSpPr txBox="1">
            <a:spLocks noChangeArrowheads="1"/>
          </p:cNvSpPr>
          <p:nvPr/>
        </p:nvSpPr>
        <p:spPr bwMode="auto">
          <a:xfrm>
            <a:off x="381000" y="1066800"/>
            <a:ext cx="767715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a:solidFill>
                  <a:srgbClr val="A50021"/>
                </a:solidFill>
                <a:ea typeface="楷体_GB2312" pitchFamily="49" charset="-122"/>
              </a:rPr>
              <a:t>假设</a:t>
            </a:r>
            <a:r>
              <a:rPr lang="en-US" altLang="zh-CN" sz="3600">
                <a:solidFill>
                  <a:srgbClr val="A50021"/>
                </a:solidFill>
                <a:ea typeface="楷体_GB2312" pitchFamily="49" charset="-122"/>
              </a:rPr>
              <a:t>: T </a:t>
            </a:r>
            <a:r>
              <a:rPr lang="zh-CN" altLang="en-US" sz="3600">
                <a:solidFill>
                  <a:srgbClr val="A50021"/>
                </a:solidFill>
                <a:ea typeface="楷体_GB2312" pitchFamily="49" charset="-122"/>
              </a:rPr>
              <a:t>为指向双链树根结点的指针，</a:t>
            </a:r>
          </a:p>
          <a:p>
            <a:pPr>
              <a:lnSpc>
                <a:spcPct val="125000"/>
              </a:lnSpc>
            </a:pPr>
            <a:r>
              <a:rPr lang="zh-CN" altLang="en-US" sz="3600">
                <a:solidFill>
                  <a:srgbClr val="A50021"/>
                </a:solidFill>
                <a:ea typeface="楷体_GB2312" pitchFamily="49" charset="-122"/>
              </a:rPr>
              <a:t>          </a:t>
            </a:r>
            <a:r>
              <a:rPr lang="en-US" altLang="zh-CN" sz="3600">
                <a:solidFill>
                  <a:srgbClr val="FF0000"/>
                </a:solidFill>
                <a:ea typeface="楷体_GB2312" pitchFamily="49" charset="-122"/>
              </a:rPr>
              <a:t>K.ch[0..K.num-1]</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为待查关键字</a:t>
            </a:r>
          </a:p>
          <a:p>
            <a:pPr>
              <a:lnSpc>
                <a:spcPct val="125000"/>
              </a:lnSpc>
            </a:pPr>
            <a:r>
              <a:rPr lang="zh-CN" altLang="en-US" sz="3600">
                <a:solidFill>
                  <a:srgbClr val="A50021"/>
                </a:solidFill>
                <a:ea typeface="楷体_GB2312" pitchFamily="49" charset="-122"/>
              </a:rPr>
              <a:t>                                           </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给定值</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a:t>
            </a:r>
            <a:endParaRPr lang="zh-CN" altLang="en-US" sz="3200">
              <a:solidFill>
                <a:srgbClr val="A50021"/>
              </a:solidFill>
              <a:ea typeface="楷体_GB2312" pitchFamily="49" charset="-122"/>
            </a:endParaRPr>
          </a:p>
        </p:txBody>
      </p:sp>
      <p:sp>
        <p:nvSpPr>
          <p:cNvPr id="117769" name="Text Box 9"/>
          <p:cNvSpPr txBox="1">
            <a:spLocks noChangeArrowheads="1"/>
          </p:cNvSpPr>
          <p:nvPr/>
        </p:nvSpPr>
        <p:spPr bwMode="auto">
          <a:xfrm>
            <a:off x="381000" y="3484563"/>
            <a:ext cx="854075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a:solidFill>
                  <a:srgbClr val="A50021"/>
                </a:solidFill>
                <a:ea typeface="楷体_GB2312" pitchFamily="49" charset="-122"/>
              </a:rPr>
              <a:t>则查找过程中的基本操作为进行下列比较</a:t>
            </a:r>
            <a:r>
              <a:rPr lang="en-US" altLang="zh-CN" sz="3600">
                <a:solidFill>
                  <a:srgbClr val="A50021"/>
                </a:solidFill>
                <a:ea typeface="楷体_GB2312" pitchFamily="49" charset="-122"/>
              </a:rPr>
              <a:t>:</a:t>
            </a:r>
          </a:p>
          <a:p>
            <a:pPr>
              <a:lnSpc>
                <a:spcPct val="125000"/>
              </a:lnSpc>
            </a:pPr>
            <a:r>
              <a:rPr lang="en-US" altLang="zh-CN" sz="3600">
                <a:solidFill>
                  <a:srgbClr val="A50021"/>
                </a:solidFill>
                <a:ea typeface="楷体_GB2312" pitchFamily="49" charset="-122"/>
              </a:rPr>
              <a:t>          </a:t>
            </a:r>
            <a:r>
              <a:rPr lang="en-US" altLang="zh-CN" sz="3600">
                <a:solidFill>
                  <a:srgbClr val="FF0000"/>
                </a:solidFill>
                <a:ea typeface="楷体_GB2312" pitchFamily="49" charset="-122"/>
              </a:rPr>
              <a:t>K.ch[i] =? p-&gt;symbol</a:t>
            </a:r>
            <a:r>
              <a:rPr lang="en-US" altLang="zh-CN" sz="3600">
                <a:solidFill>
                  <a:srgbClr val="A50021"/>
                </a:solidFill>
                <a:ea typeface="楷体_GB2312" pitchFamily="49" charset="-122"/>
              </a:rPr>
              <a:t>  </a:t>
            </a:r>
          </a:p>
          <a:p>
            <a:pPr>
              <a:lnSpc>
                <a:spcPct val="125000"/>
              </a:lnSpc>
            </a:pPr>
            <a:r>
              <a:rPr lang="zh-CN" altLang="en-US" sz="3600">
                <a:solidFill>
                  <a:srgbClr val="A50021"/>
                </a:solidFill>
                <a:ea typeface="楷体_GB2312" pitchFamily="49" charset="-122"/>
              </a:rPr>
              <a:t>其中</a:t>
            </a:r>
            <a:r>
              <a:rPr lang="en-US" altLang="zh-CN" sz="3600">
                <a:solidFill>
                  <a:srgbClr val="A50021"/>
                </a:solidFill>
                <a:ea typeface="楷体_GB2312" pitchFamily="49" charset="-122"/>
              </a:rPr>
              <a:t>:  p </a:t>
            </a:r>
            <a:r>
              <a:rPr lang="zh-CN" altLang="en-US" sz="3600">
                <a:solidFill>
                  <a:srgbClr val="A50021"/>
                </a:solidFill>
                <a:ea typeface="楷体_GB2312" pitchFamily="49" charset="-122"/>
              </a:rPr>
              <a:t>指向双链树中某个结点，</a:t>
            </a:r>
          </a:p>
          <a:p>
            <a:pPr>
              <a:lnSpc>
                <a:spcPct val="125000"/>
              </a:lnSpc>
            </a:pPr>
            <a:r>
              <a:rPr lang="zh-CN" altLang="en-US" sz="3600">
                <a:solidFill>
                  <a:srgbClr val="A50021"/>
                </a:solidFill>
                <a:ea typeface="楷体_GB2312" pitchFamily="49" charset="-122"/>
              </a:rPr>
              <a:t>            </a:t>
            </a:r>
            <a:r>
              <a:rPr lang="en-US" altLang="zh-CN" sz="3600">
                <a:solidFill>
                  <a:srgbClr val="A50021"/>
                </a:solidFill>
                <a:ea typeface="楷体_GB2312" pitchFamily="49" charset="-122"/>
              </a:rPr>
              <a:t>0 </a:t>
            </a:r>
            <a:r>
              <a:rPr lang="en-US" altLang="zh-CN" sz="3600">
                <a:solidFill>
                  <a:srgbClr val="A50021"/>
                </a:solidFill>
              </a:rPr>
              <a:t>≤ i ≤ K.num-1</a:t>
            </a:r>
            <a:endParaRPr lang="en-US" altLang="zh-CN" sz="360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wipe(left)">
                                      <p:cBhvr>
                                        <p:cTn id="7" dur="500"/>
                                        <p:tgtEl>
                                          <p:spTgt spid="1177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68"/>
                                        </p:tgtEl>
                                        <p:attrNameLst>
                                          <p:attrName>style.visibility</p:attrName>
                                        </p:attrNameLst>
                                      </p:cBhvr>
                                      <p:to>
                                        <p:strVal val="visible"/>
                                      </p:to>
                                    </p:set>
                                    <p:animEffect transition="in" filter="wipe(left)">
                                      <p:cBhvr>
                                        <p:cTn id="12" dur="500"/>
                                        <p:tgtEl>
                                          <p:spTgt spid="1177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69"/>
                                        </p:tgtEl>
                                        <p:attrNameLst>
                                          <p:attrName>style.visibility</p:attrName>
                                        </p:attrNameLst>
                                      </p:cBhvr>
                                      <p:to>
                                        <p:strVal val="visible"/>
                                      </p:to>
                                    </p:set>
                                    <p:animEffect transition="in" filter="wipe(left)">
                                      <p:cBhvr>
                                        <p:cTn id="17" dur="500"/>
                                        <p:tgtEl>
                                          <p:spTgt spid="117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7" grpId="0" autoUpdateAnimBg="0"/>
      <p:bldP spid="117768" grpId="0" autoUpdateAnimBg="0"/>
      <p:bldP spid="117769"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ChangeArrowheads="1"/>
          </p:cNvSpPr>
          <p:nvPr/>
        </p:nvSpPr>
        <p:spPr bwMode="auto">
          <a:xfrm>
            <a:off x="381000" y="76200"/>
            <a:ext cx="5100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200">
                <a:solidFill>
                  <a:srgbClr val="A50021"/>
                </a:solidFill>
                <a:ea typeface="楷体_GB2312" pitchFamily="49" charset="-122"/>
              </a:rPr>
              <a:t>初始状态</a:t>
            </a:r>
            <a:r>
              <a:rPr lang="en-US" altLang="zh-CN" sz="3200">
                <a:solidFill>
                  <a:srgbClr val="A50021"/>
                </a:solidFill>
                <a:ea typeface="楷体_GB2312" pitchFamily="49" charset="-122"/>
              </a:rPr>
              <a:t>:  </a:t>
            </a:r>
            <a:r>
              <a:rPr lang="en-US" altLang="zh-CN" sz="3200">
                <a:solidFill>
                  <a:srgbClr val="006600"/>
                </a:solidFill>
                <a:ea typeface="楷体_GB2312" pitchFamily="49" charset="-122"/>
              </a:rPr>
              <a:t>p=T-&gt;first;   i = 0;</a:t>
            </a:r>
            <a:endParaRPr lang="en-US" altLang="zh-CN" sz="3200">
              <a:solidFill>
                <a:srgbClr val="A50021"/>
              </a:solidFill>
              <a:ea typeface="楷体_GB2312" pitchFamily="49" charset="-122"/>
            </a:endParaRPr>
          </a:p>
        </p:txBody>
      </p:sp>
      <p:sp>
        <p:nvSpPr>
          <p:cNvPr id="227331" name="Rectangle 3"/>
          <p:cNvSpPr>
            <a:spLocks noChangeArrowheads="1"/>
          </p:cNvSpPr>
          <p:nvPr/>
        </p:nvSpPr>
        <p:spPr bwMode="auto">
          <a:xfrm>
            <a:off x="381000" y="762000"/>
            <a:ext cx="84089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200">
                <a:solidFill>
                  <a:srgbClr val="A50021"/>
                </a:solidFill>
                <a:ea typeface="楷体_GB2312" pitchFamily="49" charset="-122"/>
              </a:rPr>
              <a:t>若 </a:t>
            </a:r>
            <a:r>
              <a:rPr lang="en-US" altLang="zh-CN" sz="3200">
                <a:solidFill>
                  <a:srgbClr val="A50021"/>
                </a:solidFill>
                <a:ea typeface="楷体_GB2312" pitchFamily="49" charset="-122"/>
              </a:rPr>
              <a:t>( </a:t>
            </a:r>
            <a:r>
              <a:rPr lang="en-US" altLang="zh-CN" sz="3200">
                <a:solidFill>
                  <a:srgbClr val="FF00FF"/>
                </a:solidFill>
                <a:ea typeface="楷体_GB2312" pitchFamily="49" charset="-122"/>
              </a:rPr>
              <a:t>p </a:t>
            </a:r>
            <a:r>
              <a:rPr lang="en-US" altLang="zh-CN" sz="3200" b="1">
                <a:solidFill>
                  <a:srgbClr val="A50021"/>
                </a:solidFill>
                <a:ea typeface="楷体_GB2312" pitchFamily="49" charset="-122"/>
              </a:rPr>
              <a:t>&amp;&amp;</a:t>
            </a:r>
            <a:r>
              <a:rPr lang="en-US" altLang="zh-CN" sz="3200">
                <a:solidFill>
                  <a:srgbClr val="FF00FF"/>
                </a:solidFill>
                <a:ea typeface="楷体_GB2312" pitchFamily="49" charset="-122"/>
              </a:rPr>
              <a:t> p-&gt;symbol == K.ch[i] </a:t>
            </a:r>
            <a:r>
              <a:rPr lang="en-US" altLang="zh-CN" sz="3200" b="1">
                <a:solidFill>
                  <a:srgbClr val="A50021"/>
                </a:solidFill>
                <a:ea typeface="楷体_GB2312" pitchFamily="49" charset="-122"/>
              </a:rPr>
              <a:t>&amp;&amp;</a:t>
            </a:r>
            <a:r>
              <a:rPr lang="en-US" altLang="zh-CN" sz="3200">
                <a:solidFill>
                  <a:srgbClr val="FF00FF"/>
                </a:solidFill>
                <a:ea typeface="楷体_GB2312" pitchFamily="49" charset="-122"/>
              </a:rPr>
              <a:t> i&lt;K.num-1</a:t>
            </a:r>
            <a:r>
              <a:rPr lang="en-US" altLang="zh-CN" sz="3200">
                <a:solidFill>
                  <a:srgbClr val="A50021"/>
                </a:solidFill>
                <a:ea typeface="楷体_GB2312" pitchFamily="49" charset="-122"/>
              </a:rPr>
              <a:t>)</a:t>
            </a:r>
          </a:p>
          <a:p>
            <a:pPr>
              <a:lnSpc>
                <a:spcPct val="125000"/>
              </a:lnSpc>
            </a:pPr>
            <a:r>
              <a:rPr lang="zh-CN" altLang="en-US" sz="3200">
                <a:solidFill>
                  <a:srgbClr val="A50021"/>
                </a:solidFill>
                <a:ea typeface="楷体_GB2312" pitchFamily="49" charset="-122"/>
              </a:rPr>
              <a:t>则继续和给定值的下一位进行比较</a:t>
            </a:r>
          </a:p>
          <a:p>
            <a:pPr>
              <a:lnSpc>
                <a:spcPct val="125000"/>
              </a:lnSpc>
            </a:pPr>
            <a:r>
              <a:rPr lang="zh-CN" altLang="en-US" sz="3200">
                <a:solidFill>
                  <a:srgbClr val="A50021"/>
                </a:solidFill>
                <a:ea typeface="楷体_GB2312" pitchFamily="49" charset="-122"/>
              </a:rPr>
              <a:t>         </a:t>
            </a:r>
            <a:r>
              <a:rPr lang="en-US" altLang="zh-CN" sz="3200">
                <a:solidFill>
                  <a:srgbClr val="006600"/>
                </a:solidFill>
                <a:ea typeface="楷体_GB2312" pitchFamily="49" charset="-122"/>
              </a:rPr>
              <a:t>p=p-&gt;first;    i++;</a:t>
            </a:r>
            <a:endParaRPr lang="en-US" altLang="zh-CN" sz="3200">
              <a:solidFill>
                <a:srgbClr val="A50021"/>
              </a:solidFill>
              <a:ea typeface="楷体_GB2312" pitchFamily="49" charset="-122"/>
            </a:endParaRPr>
          </a:p>
        </p:txBody>
      </p:sp>
      <p:sp>
        <p:nvSpPr>
          <p:cNvPr id="227332" name="Rectangle 4"/>
          <p:cNvSpPr>
            <a:spLocks noChangeArrowheads="1"/>
          </p:cNvSpPr>
          <p:nvPr/>
        </p:nvSpPr>
        <p:spPr bwMode="auto">
          <a:xfrm>
            <a:off x="381000" y="2667000"/>
            <a:ext cx="83962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200">
                <a:solidFill>
                  <a:srgbClr val="A50021"/>
                </a:solidFill>
                <a:ea typeface="楷体_GB2312" pitchFamily="49" charset="-122"/>
              </a:rPr>
              <a:t>若 </a:t>
            </a:r>
            <a:r>
              <a:rPr lang="en-US" altLang="zh-CN" sz="3200">
                <a:solidFill>
                  <a:srgbClr val="A50021"/>
                </a:solidFill>
                <a:ea typeface="楷体_GB2312" pitchFamily="49" charset="-122"/>
              </a:rPr>
              <a:t>(</a:t>
            </a:r>
            <a:r>
              <a:rPr lang="en-US" altLang="zh-CN" sz="3200">
                <a:solidFill>
                  <a:srgbClr val="FF00FF"/>
                </a:solidFill>
                <a:ea typeface="楷体_GB2312" pitchFamily="49" charset="-122"/>
              </a:rPr>
              <a:t> p</a:t>
            </a:r>
            <a:r>
              <a:rPr lang="en-US" altLang="zh-CN" sz="3200">
                <a:solidFill>
                  <a:srgbClr val="A50021"/>
                </a:solidFill>
                <a:ea typeface="楷体_GB2312" pitchFamily="49" charset="-122"/>
              </a:rPr>
              <a:t> </a:t>
            </a:r>
            <a:r>
              <a:rPr lang="en-US" altLang="zh-CN" sz="3200" b="1">
                <a:solidFill>
                  <a:srgbClr val="A50021"/>
                </a:solidFill>
                <a:ea typeface="楷体_GB2312" pitchFamily="49" charset="-122"/>
              </a:rPr>
              <a:t>&amp;&amp;</a:t>
            </a:r>
            <a:r>
              <a:rPr lang="en-US" altLang="zh-CN" sz="3200">
                <a:solidFill>
                  <a:srgbClr val="A50021"/>
                </a:solidFill>
                <a:ea typeface="楷体_GB2312" pitchFamily="49" charset="-122"/>
              </a:rPr>
              <a:t> </a:t>
            </a:r>
            <a:r>
              <a:rPr lang="en-US" altLang="zh-CN" sz="3200">
                <a:solidFill>
                  <a:srgbClr val="FF00FF"/>
                </a:solidFill>
                <a:ea typeface="楷体_GB2312" pitchFamily="49" charset="-122"/>
              </a:rPr>
              <a:t>p-&gt;symbol != K.ch[i]</a:t>
            </a:r>
            <a:r>
              <a:rPr lang="en-US" altLang="zh-CN" sz="3200">
                <a:solidFill>
                  <a:srgbClr val="A50021"/>
                </a:solidFill>
                <a:ea typeface="楷体_GB2312" pitchFamily="49" charset="-122"/>
              </a:rPr>
              <a:t> )</a:t>
            </a:r>
          </a:p>
          <a:p>
            <a:pPr>
              <a:lnSpc>
                <a:spcPct val="125000"/>
              </a:lnSpc>
            </a:pPr>
            <a:r>
              <a:rPr lang="zh-CN" altLang="en-US" sz="3200">
                <a:solidFill>
                  <a:srgbClr val="A50021"/>
                </a:solidFill>
                <a:ea typeface="楷体_GB2312" pitchFamily="49" charset="-122"/>
              </a:rPr>
              <a:t>则继续在键树的同一层上进行查找   </a:t>
            </a:r>
            <a:r>
              <a:rPr lang="en-US" altLang="zh-CN" sz="3200">
                <a:solidFill>
                  <a:srgbClr val="3333FF"/>
                </a:solidFill>
                <a:ea typeface="楷体_GB2312" pitchFamily="49" charset="-122"/>
              </a:rPr>
              <a:t>p=p-&gt;next;</a:t>
            </a:r>
            <a:endParaRPr lang="en-US" altLang="zh-CN" sz="3200">
              <a:solidFill>
                <a:srgbClr val="A50021"/>
              </a:solidFill>
              <a:ea typeface="楷体_GB2312" pitchFamily="49" charset="-122"/>
            </a:endParaRPr>
          </a:p>
        </p:txBody>
      </p:sp>
      <p:sp>
        <p:nvSpPr>
          <p:cNvPr id="227333" name="Rectangle 5"/>
          <p:cNvSpPr>
            <a:spLocks noChangeArrowheads="1"/>
          </p:cNvSpPr>
          <p:nvPr/>
        </p:nvSpPr>
        <p:spPr bwMode="auto">
          <a:xfrm>
            <a:off x="381000" y="5410200"/>
            <a:ext cx="85359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200">
                <a:solidFill>
                  <a:srgbClr val="A50021"/>
                </a:solidFill>
                <a:ea typeface="楷体_GB2312" pitchFamily="49" charset="-122"/>
              </a:rPr>
              <a:t>若  </a:t>
            </a:r>
            <a:r>
              <a:rPr lang="en-US" altLang="zh-CN" sz="3200">
                <a:solidFill>
                  <a:srgbClr val="A50021"/>
                </a:solidFill>
                <a:ea typeface="楷体_GB2312" pitchFamily="49" charset="-122"/>
              </a:rPr>
              <a:t>( </a:t>
            </a:r>
            <a:r>
              <a:rPr lang="en-US" altLang="zh-CN" sz="3200">
                <a:solidFill>
                  <a:srgbClr val="FF00FF"/>
                </a:solidFill>
                <a:ea typeface="楷体_GB2312" pitchFamily="49" charset="-122"/>
              </a:rPr>
              <a:t>p</a:t>
            </a:r>
            <a:r>
              <a:rPr lang="en-US" altLang="zh-CN" sz="3200">
                <a:solidFill>
                  <a:srgbClr val="A50021"/>
                </a:solidFill>
                <a:ea typeface="楷体_GB2312" pitchFamily="49" charset="-122"/>
              </a:rPr>
              <a:t> </a:t>
            </a:r>
            <a:r>
              <a:rPr lang="en-US" altLang="zh-CN" sz="3200" b="1">
                <a:solidFill>
                  <a:srgbClr val="A50021"/>
                </a:solidFill>
                <a:ea typeface="楷体_GB2312" pitchFamily="49" charset="-122"/>
              </a:rPr>
              <a:t>&amp;&amp;</a:t>
            </a:r>
            <a:r>
              <a:rPr lang="en-US" altLang="zh-CN" sz="3200">
                <a:solidFill>
                  <a:srgbClr val="A50021"/>
                </a:solidFill>
                <a:ea typeface="楷体_GB2312" pitchFamily="49" charset="-122"/>
              </a:rPr>
              <a:t> </a:t>
            </a:r>
            <a:r>
              <a:rPr lang="en-US" altLang="zh-CN" sz="3200">
                <a:solidFill>
                  <a:srgbClr val="FF00FF"/>
                </a:solidFill>
                <a:ea typeface="楷体_GB2312" pitchFamily="49" charset="-122"/>
              </a:rPr>
              <a:t>p-&gt;symbol==K.ch[i]</a:t>
            </a:r>
            <a:r>
              <a:rPr lang="en-US" altLang="zh-CN" sz="3200">
                <a:solidFill>
                  <a:srgbClr val="A50021"/>
                </a:solidFill>
                <a:ea typeface="楷体_GB2312" pitchFamily="49" charset="-122"/>
              </a:rPr>
              <a:t> </a:t>
            </a:r>
            <a:r>
              <a:rPr lang="en-US" altLang="zh-CN" sz="3200" b="1">
                <a:solidFill>
                  <a:srgbClr val="A50021"/>
                </a:solidFill>
                <a:ea typeface="楷体_GB2312" pitchFamily="49" charset="-122"/>
              </a:rPr>
              <a:t>&amp;&amp;</a:t>
            </a:r>
            <a:r>
              <a:rPr lang="en-US" altLang="zh-CN" sz="3200">
                <a:solidFill>
                  <a:srgbClr val="A50021"/>
                </a:solidFill>
                <a:ea typeface="楷体_GB2312" pitchFamily="49" charset="-122"/>
              </a:rPr>
              <a:t> </a:t>
            </a:r>
            <a:r>
              <a:rPr lang="en-US" altLang="zh-CN" sz="3200">
                <a:solidFill>
                  <a:srgbClr val="FF00FF"/>
                </a:solidFill>
                <a:ea typeface="楷体_GB2312" pitchFamily="49" charset="-122"/>
              </a:rPr>
              <a:t>i==K.num-1</a:t>
            </a:r>
            <a:r>
              <a:rPr lang="en-US" altLang="zh-CN" sz="3200">
                <a:solidFill>
                  <a:srgbClr val="A50021"/>
                </a:solidFill>
                <a:ea typeface="楷体_GB2312" pitchFamily="49" charset="-122"/>
              </a:rPr>
              <a:t>)</a:t>
            </a:r>
          </a:p>
          <a:p>
            <a:pPr>
              <a:lnSpc>
                <a:spcPct val="125000"/>
              </a:lnSpc>
            </a:pPr>
            <a:r>
              <a:rPr lang="zh-CN" altLang="en-US" sz="3200">
                <a:solidFill>
                  <a:srgbClr val="A50021"/>
                </a:solidFill>
                <a:ea typeface="楷体_GB2312" pitchFamily="49" charset="-122"/>
              </a:rPr>
              <a:t>则 查找成功，</a:t>
            </a:r>
            <a:r>
              <a:rPr lang="zh-CN" altLang="en-US" sz="2800">
                <a:solidFill>
                  <a:srgbClr val="A50021"/>
                </a:solidFill>
                <a:ea typeface="楷体_GB2312" pitchFamily="49" charset="-122"/>
              </a:rPr>
              <a:t>返回指向相应记录的指针</a:t>
            </a:r>
            <a:r>
              <a:rPr lang="zh-CN" altLang="en-US" sz="3200">
                <a:solidFill>
                  <a:srgbClr val="A50021"/>
                </a:solidFill>
                <a:ea typeface="楷体_GB2312" pitchFamily="49" charset="-122"/>
              </a:rPr>
              <a:t> </a:t>
            </a:r>
            <a:r>
              <a:rPr lang="en-US" altLang="zh-CN" sz="3200">
                <a:solidFill>
                  <a:srgbClr val="A50021"/>
                </a:solidFill>
                <a:ea typeface="楷体_GB2312" pitchFamily="49" charset="-122"/>
              </a:rPr>
              <a:t>p-&gt;infoptr </a:t>
            </a:r>
          </a:p>
        </p:txBody>
      </p:sp>
      <p:sp>
        <p:nvSpPr>
          <p:cNvPr id="227334" name="Rectangle 6"/>
          <p:cNvSpPr>
            <a:spLocks noChangeArrowheads="1"/>
          </p:cNvSpPr>
          <p:nvPr/>
        </p:nvSpPr>
        <p:spPr bwMode="auto">
          <a:xfrm>
            <a:off x="381000" y="4098925"/>
            <a:ext cx="67992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200">
                <a:solidFill>
                  <a:srgbClr val="A50021"/>
                </a:solidFill>
                <a:ea typeface="楷体_GB2312" pitchFamily="49" charset="-122"/>
              </a:rPr>
              <a:t>若 </a:t>
            </a:r>
            <a:r>
              <a:rPr lang="en-US" altLang="zh-CN" sz="3200">
                <a:solidFill>
                  <a:srgbClr val="A50021"/>
                </a:solidFill>
                <a:ea typeface="楷体_GB2312" pitchFamily="49" charset="-122"/>
              </a:rPr>
              <a:t>( </a:t>
            </a:r>
            <a:r>
              <a:rPr lang="en-US" altLang="zh-CN" sz="3200">
                <a:solidFill>
                  <a:srgbClr val="FF00FF"/>
                </a:solidFill>
                <a:ea typeface="楷体_GB2312" pitchFamily="49" charset="-122"/>
              </a:rPr>
              <a:t>p == NULL</a:t>
            </a:r>
            <a:r>
              <a:rPr lang="en-US" altLang="zh-CN" sz="3200">
                <a:solidFill>
                  <a:srgbClr val="A50021"/>
                </a:solidFill>
                <a:ea typeface="楷体_GB2312" pitchFamily="49" charset="-122"/>
              </a:rPr>
              <a:t>)</a:t>
            </a:r>
          </a:p>
          <a:p>
            <a:pPr>
              <a:lnSpc>
                <a:spcPct val="125000"/>
              </a:lnSpc>
            </a:pPr>
            <a:r>
              <a:rPr lang="zh-CN" altLang="en-US" sz="3200">
                <a:solidFill>
                  <a:srgbClr val="A50021"/>
                </a:solidFill>
                <a:ea typeface="楷体_GB2312" pitchFamily="49" charset="-122"/>
              </a:rPr>
              <a:t>则表明查找不成功，返回“空指针”</a:t>
            </a:r>
            <a:r>
              <a:rPr lang="en-US" altLang="zh-CN" sz="3200">
                <a:solidFill>
                  <a:srgbClr val="A50021"/>
                </a:solidFill>
                <a:ea typeface="楷体_GB2312" pitchFamily="49" charset="-122"/>
              </a:rPr>
              <a:t>;</a:t>
            </a:r>
          </a:p>
        </p:txBody>
      </p:sp>
      <p:sp>
        <p:nvSpPr>
          <p:cNvPr id="227337" name="AutoShape 9">
            <a:hlinkClick r:id="rId2" action="ppaction://hlinksldjump" highlightClick="1"/>
          </p:cNvPr>
          <p:cNvSpPr>
            <a:spLocks noChangeArrowheads="1"/>
          </p:cNvSpPr>
          <p:nvPr/>
        </p:nvSpPr>
        <p:spPr bwMode="auto">
          <a:xfrm>
            <a:off x="8382000" y="48768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7330"/>
                                        </p:tgtEl>
                                        <p:attrNameLst>
                                          <p:attrName>style.visibility</p:attrName>
                                        </p:attrNameLst>
                                      </p:cBhvr>
                                      <p:to>
                                        <p:strVal val="visible"/>
                                      </p:to>
                                    </p:set>
                                    <p:animEffect transition="in" filter="wipe(left)">
                                      <p:cBhvr>
                                        <p:cTn id="7" dur="500"/>
                                        <p:tgtEl>
                                          <p:spTgt spid="227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1"/>
                                        </p:tgtEl>
                                        <p:attrNameLst>
                                          <p:attrName>style.visibility</p:attrName>
                                        </p:attrNameLst>
                                      </p:cBhvr>
                                      <p:to>
                                        <p:strVal val="visible"/>
                                      </p:to>
                                    </p:set>
                                    <p:animEffect transition="in" filter="wipe(left)">
                                      <p:cBhvr>
                                        <p:cTn id="12" dur="500"/>
                                        <p:tgtEl>
                                          <p:spTgt spid="2273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2"/>
                                        </p:tgtEl>
                                        <p:attrNameLst>
                                          <p:attrName>style.visibility</p:attrName>
                                        </p:attrNameLst>
                                      </p:cBhvr>
                                      <p:to>
                                        <p:strVal val="visible"/>
                                      </p:to>
                                    </p:set>
                                    <p:animEffect transition="in" filter="wipe(left)">
                                      <p:cBhvr>
                                        <p:cTn id="17" dur="500"/>
                                        <p:tgtEl>
                                          <p:spTgt spid="2273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7334"/>
                                        </p:tgtEl>
                                        <p:attrNameLst>
                                          <p:attrName>style.visibility</p:attrName>
                                        </p:attrNameLst>
                                      </p:cBhvr>
                                      <p:to>
                                        <p:strVal val="visible"/>
                                      </p:to>
                                    </p:set>
                                    <p:animEffect transition="in" filter="wipe(left)">
                                      <p:cBhvr>
                                        <p:cTn id="22" dur="500"/>
                                        <p:tgtEl>
                                          <p:spTgt spid="2273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7333"/>
                                        </p:tgtEl>
                                        <p:attrNameLst>
                                          <p:attrName>style.visibility</p:attrName>
                                        </p:attrNameLst>
                                      </p:cBhvr>
                                      <p:to>
                                        <p:strVal val="visible"/>
                                      </p:to>
                                    </p:set>
                                    <p:animEffect transition="in" filter="wipe(left)">
                                      <p:cBhvr>
                                        <p:cTn id="27" dur="500"/>
                                        <p:tgtEl>
                                          <p:spTgt spid="227333"/>
                                        </p:tgtEl>
                                      </p:cBhvr>
                                    </p:animEffect>
                                  </p:childTnLst>
                                </p:cTn>
                              </p:par>
                            </p:childTnLst>
                          </p:cTn>
                        </p:par>
                        <p:par>
                          <p:cTn id="28" fill="hold" nodeType="afterGroup">
                            <p:stCondLst>
                              <p:cond delay="500"/>
                            </p:stCondLst>
                            <p:childTnLst>
                              <p:par>
                                <p:cTn id="29" presetID="2" presetClass="entr" presetSubtype="6" fill="hold" grpId="0" nodeType="afterEffect">
                                  <p:stCondLst>
                                    <p:cond delay="0"/>
                                  </p:stCondLst>
                                  <p:childTnLst>
                                    <p:set>
                                      <p:cBhvr>
                                        <p:cTn id="30" dur="1" fill="hold">
                                          <p:stCondLst>
                                            <p:cond delay="0"/>
                                          </p:stCondLst>
                                        </p:cTn>
                                        <p:tgtEl>
                                          <p:spTgt spid="227337"/>
                                        </p:tgtEl>
                                        <p:attrNameLst>
                                          <p:attrName>style.visibility</p:attrName>
                                        </p:attrNameLst>
                                      </p:cBhvr>
                                      <p:to>
                                        <p:strVal val="visible"/>
                                      </p:to>
                                    </p:set>
                                    <p:anim calcmode="lin" valueType="num">
                                      <p:cBhvr additive="base">
                                        <p:cTn id="31" dur="500" fill="hold"/>
                                        <p:tgtEl>
                                          <p:spTgt spid="227337"/>
                                        </p:tgtEl>
                                        <p:attrNameLst>
                                          <p:attrName>ppt_x</p:attrName>
                                        </p:attrNameLst>
                                      </p:cBhvr>
                                      <p:tavLst>
                                        <p:tav tm="0">
                                          <p:val>
                                            <p:strVal val="1+#ppt_w/2"/>
                                          </p:val>
                                        </p:tav>
                                        <p:tav tm="100000">
                                          <p:val>
                                            <p:strVal val="#ppt_x"/>
                                          </p:val>
                                        </p:tav>
                                      </p:tavLst>
                                    </p:anim>
                                    <p:anim calcmode="lin" valueType="num">
                                      <p:cBhvr additive="base">
                                        <p:cTn id="32" dur="500" fill="hold"/>
                                        <p:tgtEl>
                                          <p:spTgt spid="2273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utoUpdateAnimBg="0"/>
      <p:bldP spid="227331" grpId="0" autoUpdateAnimBg="0"/>
      <p:bldP spid="227332" grpId="0" autoUpdateAnimBg="0"/>
      <p:bldP spid="227333" grpId="0" autoUpdateAnimBg="0"/>
      <p:bldP spid="227334" grpId="0" autoUpdateAnimBg="0"/>
      <p:bldP spid="22733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1069975" y="152400"/>
            <a:ext cx="2130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CC"/>
                </a:solidFill>
                <a:ea typeface="楷体_GB2312" pitchFamily="49" charset="-122"/>
              </a:rPr>
              <a:t>3. Trie</a:t>
            </a:r>
            <a:r>
              <a:rPr lang="zh-CN" altLang="en-US" sz="4000" b="1">
                <a:solidFill>
                  <a:srgbClr val="6600CC"/>
                </a:solidFill>
                <a:ea typeface="楷体_GB2312" pitchFamily="49" charset="-122"/>
              </a:rPr>
              <a:t>树</a:t>
            </a:r>
            <a:endParaRPr lang="zh-CN" altLang="en-US" sz="4000" b="1">
              <a:solidFill>
                <a:srgbClr val="800080"/>
              </a:solidFill>
              <a:ea typeface="楷体_GB2312" pitchFamily="49" charset="-122"/>
            </a:endParaRPr>
          </a:p>
        </p:txBody>
      </p:sp>
      <p:sp>
        <p:nvSpPr>
          <p:cNvPr id="221187" name="Rectangle 3"/>
          <p:cNvSpPr>
            <a:spLocks noChangeArrowheads="1"/>
          </p:cNvSpPr>
          <p:nvPr/>
        </p:nvSpPr>
        <p:spPr bwMode="auto">
          <a:xfrm>
            <a:off x="1143000" y="762000"/>
            <a:ext cx="7613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A50021"/>
                </a:solidFill>
                <a:ea typeface="隶书" pitchFamily="49" charset="-122"/>
              </a:rPr>
              <a:t>— </a:t>
            </a:r>
            <a:r>
              <a:rPr lang="zh-CN" altLang="en-US" sz="3600">
                <a:solidFill>
                  <a:srgbClr val="A50021"/>
                </a:solidFill>
                <a:ea typeface="隶书" pitchFamily="49" charset="-122"/>
              </a:rPr>
              <a:t>以多重链表作存储结构实现的键树</a:t>
            </a:r>
          </a:p>
        </p:txBody>
      </p:sp>
      <p:sp>
        <p:nvSpPr>
          <p:cNvPr id="221188" name="Text Box 4"/>
          <p:cNvSpPr txBox="1">
            <a:spLocks noChangeArrowheads="1"/>
          </p:cNvSpPr>
          <p:nvPr/>
        </p:nvSpPr>
        <p:spPr bwMode="auto">
          <a:xfrm>
            <a:off x="381000" y="1492250"/>
            <a:ext cx="2178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006600"/>
                </a:solidFill>
                <a:ea typeface="楷体_GB2312" pitchFamily="49" charset="-122"/>
              </a:rPr>
              <a:t>结点结构</a:t>
            </a:r>
            <a:r>
              <a:rPr lang="en-US" altLang="zh-CN" sz="3600" b="1">
                <a:solidFill>
                  <a:srgbClr val="006600"/>
                </a:solidFill>
                <a:ea typeface="楷体_GB2312" pitchFamily="49" charset="-122"/>
              </a:rPr>
              <a:t>:</a:t>
            </a:r>
            <a:endParaRPr lang="en-US" altLang="zh-CN" sz="3600">
              <a:ea typeface="楷体_GB2312" pitchFamily="49" charset="-122"/>
            </a:endParaRPr>
          </a:p>
        </p:txBody>
      </p:sp>
      <p:sp>
        <p:nvSpPr>
          <p:cNvPr id="221189" name="Text Box 5"/>
          <p:cNvSpPr txBox="1">
            <a:spLocks noChangeArrowheads="1"/>
          </p:cNvSpPr>
          <p:nvPr/>
        </p:nvSpPr>
        <p:spPr bwMode="auto">
          <a:xfrm>
            <a:off x="1965325" y="2286000"/>
            <a:ext cx="1822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A50021"/>
                </a:solidFill>
                <a:ea typeface="隶书" pitchFamily="49" charset="-122"/>
              </a:rPr>
              <a:t>分支结点</a:t>
            </a:r>
            <a:endParaRPr lang="zh-CN" altLang="en-US" sz="3200">
              <a:ea typeface="隶书" pitchFamily="49" charset="-122"/>
            </a:endParaRPr>
          </a:p>
        </p:txBody>
      </p:sp>
      <p:sp>
        <p:nvSpPr>
          <p:cNvPr id="221190" name="Text Box 6"/>
          <p:cNvSpPr txBox="1">
            <a:spLocks noChangeArrowheads="1"/>
          </p:cNvSpPr>
          <p:nvPr/>
        </p:nvSpPr>
        <p:spPr bwMode="auto">
          <a:xfrm>
            <a:off x="6189663" y="2362200"/>
            <a:ext cx="1822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A50021"/>
                </a:solidFill>
                <a:ea typeface="隶书" pitchFamily="49" charset="-122"/>
              </a:rPr>
              <a:t>叶子结点</a:t>
            </a:r>
            <a:endParaRPr lang="zh-CN" altLang="en-US" sz="3200">
              <a:ea typeface="隶书" pitchFamily="49" charset="-122"/>
            </a:endParaRPr>
          </a:p>
        </p:txBody>
      </p:sp>
      <p:sp>
        <p:nvSpPr>
          <p:cNvPr id="221191" name="AutoShape 7"/>
          <p:cNvSpPr>
            <a:spLocks noChangeArrowheads="1"/>
          </p:cNvSpPr>
          <p:nvPr/>
        </p:nvSpPr>
        <p:spPr bwMode="auto">
          <a:xfrm>
            <a:off x="5867400" y="5257800"/>
            <a:ext cx="1752600" cy="914400"/>
          </a:xfrm>
          <a:prstGeom prst="wedgeRoundRectCallout">
            <a:avLst>
              <a:gd name="adj1" fmla="val 52444"/>
              <a:gd name="adj2" fmla="val -169968"/>
              <a:gd name="adj3" fmla="val 16667"/>
            </a:avLst>
          </a:prstGeom>
          <a:solidFill>
            <a:srgbClr val="FFFFC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A50021"/>
                </a:solidFill>
                <a:ea typeface="楷体_GB2312" pitchFamily="49" charset="-122"/>
              </a:rPr>
              <a:t>指向记录</a:t>
            </a:r>
          </a:p>
          <a:p>
            <a:pPr algn="ctr"/>
            <a:r>
              <a:rPr lang="zh-CN" altLang="en-US" sz="2800">
                <a:solidFill>
                  <a:srgbClr val="A50021"/>
                </a:solidFill>
                <a:ea typeface="楷体_GB2312" pitchFamily="49" charset="-122"/>
              </a:rPr>
              <a:t>的指针</a:t>
            </a:r>
            <a:endParaRPr lang="zh-CN" altLang="en-US" sz="2800">
              <a:ea typeface="楷体_GB2312" pitchFamily="49" charset="-122"/>
            </a:endParaRPr>
          </a:p>
        </p:txBody>
      </p:sp>
      <p:sp>
        <p:nvSpPr>
          <p:cNvPr id="221192" name="Rectangle 8"/>
          <p:cNvSpPr>
            <a:spLocks noChangeArrowheads="1"/>
          </p:cNvSpPr>
          <p:nvPr/>
        </p:nvSpPr>
        <p:spPr bwMode="auto">
          <a:xfrm>
            <a:off x="762000" y="3200400"/>
            <a:ext cx="4572000" cy="381000"/>
          </a:xfrm>
          <a:prstGeom prst="rect">
            <a:avLst/>
          </a:prstGeom>
          <a:solidFill>
            <a:srgbClr val="CCFFCC">
              <a:alpha val="50000"/>
            </a:srgbClr>
          </a:solidFill>
          <a:ln w="19050">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3" name="Line 9"/>
          <p:cNvSpPr>
            <a:spLocks noChangeShapeType="1"/>
          </p:cNvSpPr>
          <p:nvPr/>
        </p:nvSpPr>
        <p:spPr bwMode="auto">
          <a:xfrm>
            <a:off x="1066800" y="3200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4" name="Line 10"/>
          <p:cNvSpPr>
            <a:spLocks noChangeShapeType="1"/>
          </p:cNvSpPr>
          <p:nvPr/>
        </p:nvSpPr>
        <p:spPr bwMode="auto">
          <a:xfrm>
            <a:off x="1371600" y="3200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5" name="Line 11"/>
          <p:cNvSpPr>
            <a:spLocks noChangeShapeType="1"/>
          </p:cNvSpPr>
          <p:nvPr/>
        </p:nvSpPr>
        <p:spPr bwMode="auto">
          <a:xfrm>
            <a:off x="1676400" y="3200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6" name="Line 12"/>
          <p:cNvSpPr>
            <a:spLocks noChangeShapeType="1"/>
          </p:cNvSpPr>
          <p:nvPr/>
        </p:nvSpPr>
        <p:spPr bwMode="auto">
          <a:xfrm>
            <a:off x="1981200" y="3200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7" name="Line 13"/>
          <p:cNvSpPr>
            <a:spLocks noChangeShapeType="1"/>
          </p:cNvSpPr>
          <p:nvPr/>
        </p:nvSpPr>
        <p:spPr bwMode="auto">
          <a:xfrm>
            <a:off x="2286000" y="3200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8" name="Line 14"/>
          <p:cNvSpPr>
            <a:spLocks noChangeShapeType="1"/>
          </p:cNvSpPr>
          <p:nvPr/>
        </p:nvSpPr>
        <p:spPr bwMode="auto">
          <a:xfrm>
            <a:off x="2590800" y="3200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199" name="Line 15"/>
          <p:cNvSpPr>
            <a:spLocks noChangeShapeType="1"/>
          </p:cNvSpPr>
          <p:nvPr/>
        </p:nvSpPr>
        <p:spPr bwMode="auto">
          <a:xfrm>
            <a:off x="4419600" y="3200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0" name="Line 16"/>
          <p:cNvSpPr>
            <a:spLocks noChangeShapeType="1"/>
          </p:cNvSpPr>
          <p:nvPr/>
        </p:nvSpPr>
        <p:spPr bwMode="auto">
          <a:xfrm>
            <a:off x="4724400" y="3200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1" name="Line 17"/>
          <p:cNvSpPr>
            <a:spLocks noChangeShapeType="1"/>
          </p:cNvSpPr>
          <p:nvPr/>
        </p:nvSpPr>
        <p:spPr bwMode="auto">
          <a:xfrm>
            <a:off x="5029200" y="3200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2" name="Text Box 18"/>
          <p:cNvSpPr txBox="1">
            <a:spLocks noChangeArrowheads="1"/>
          </p:cNvSpPr>
          <p:nvPr/>
        </p:nvSpPr>
        <p:spPr bwMode="auto">
          <a:xfrm>
            <a:off x="787400" y="2819400"/>
            <a:ext cx="466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6600"/>
                </a:solidFill>
              </a:rPr>
              <a:t>0  1  2  3  4  5          </a:t>
            </a:r>
            <a:r>
              <a:rPr lang="en-US" altLang="zh-CN" b="1">
                <a:solidFill>
                  <a:srgbClr val="006600"/>
                </a:solidFill>
              </a:rPr>
              <a:t>… …</a:t>
            </a:r>
            <a:r>
              <a:rPr lang="en-US" altLang="zh-CN">
                <a:solidFill>
                  <a:srgbClr val="006600"/>
                </a:solidFill>
              </a:rPr>
              <a:t>     </a:t>
            </a:r>
            <a:r>
              <a:rPr lang="en-US" altLang="zh-CN" sz="1800">
                <a:solidFill>
                  <a:srgbClr val="006600"/>
                </a:solidFill>
              </a:rPr>
              <a:t> 24  25  26</a:t>
            </a:r>
            <a:endParaRPr lang="en-US" altLang="zh-CN"/>
          </a:p>
        </p:txBody>
      </p:sp>
      <p:sp>
        <p:nvSpPr>
          <p:cNvPr id="221203" name="Line 19"/>
          <p:cNvSpPr>
            <a:spLocks noChangeShapeType="1"/>
          </p:cNvSpPr>
          <p:nvPr/>
        </p:nvSpPr>
        <p:spPr bwMode="auto">
          <a:xfrm>
            <a:off x="914400" y="3352800"/>
            <a:ext cx="0" cy="685800"/>
          </a:xfrm>
          <a:prstGeom prst="line">
            <a:avLst/>
          </a:prstGeom>
          <a:noFill/>
          <a:ln w="2857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4" name="Line 20"/>
          <p:cNvSpPr>
            <a:spLocks noChangeShapeType="1"/>
          </p:cNvSpPr>
          <p:nvPr/>
        </p:nvSpPr>
        <p:spPr bwMode="auto">
          <a:xfrm>
            <a:off x="1219200" y="3352800"/>
            <a:ext cx="0" cy="685800"/>
          </a:xfrm>
          <a:prstGeom prst="line">
            <a:avLst/>
          </a:prstGeom>
          <a:noFill/>
          <a:ln w="2857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5" name="Line 21"/>
          <p:cNvSpPr>
            <a:spLocks noChangeShapeType="1"/>
          </p:cNvSpPr>
          <p:nvPr/>
        </p:nvSpPr>
        <p:spPr bwMode="auto">
          <a:xfrm>
            <a:off x="4876800" y="3352800"/>
            <a:ext cx="0" cy="685800"/>
          </a:xfrm>
          <a:prstGeom prst="line">
            <a:avLst/>
          </a:prstGeom>
          <a:noFill/>
          <a:ln w="2857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6" name="Line 22"/>
          <p:cNvSpPr>
            <a:spLocks noChangeShapeType="1"/>
          </p:cNvSpPr>
          <p:nvPr/>
        </p:nvSpPr>
        <p:spPr bwMode="auto">
          <a:xfrm>
            <a:off x="5181600" y="3352800"/>
            <a:ext cx="0" cy="685800"/>
          </a:xfrm>
          <a:prstGeom prst="line">
            <a:avLst/>
          </a:prstGeom>
          <a:noFill/>
          <a:ln w="2857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7" name="Line 23"/>
          <p:cNvSpPr>
            <a:spLocks noChangeShapeType="1"/>
          </p:cNvSpPr>
          <p:nvPr/>
        </p:nvSpPr>
        <p:spPr bwMode="auto">
          <a:xfrm>
            <a:off x="2133600" y="3352800"/>
            <a:ext cx="0" cy="685800"/>
          </a:xfrm>
          <a:prstGeom prst="line">
            <a:avLst/>
          </a:prstGeom>
          <a:noFill/>
          <a:ln w="28575">
            <a:solidFill>
              <a:srgbClr val="00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9" name="Text Box 25"/>
          <p:cNvSpPr txBox="1">
            <a:spLocks noChangeArrowheads="1"/>
          </p:cNvSpPr>
          <p:nvPr/>
        </p:nvSpPr>
        <p:spPr bwMode="auto">
          <a:xfrm>
            <a:off x="6156325" y="3124200"/>
            <a:ext cx="1920875" cy="476250"/>
          </a:xfrm>
          <a:prstGeom prst="rect">
            <a:avLst/>
          </a:prstGeom>
          <a:solidFill>
            <a:srgbClr val="FFFFCC"/>
          </a:solidFill>
          <a:ln w="1905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rPr>
              <a:t>关键字</a:t>
            </a:r>
            <a:endParaRPr lang="zh-CN" altLang="en-US"/>
          </a:p>
        </p:txBody>
      </p:sp>
      <p:sp>
        <p:nvSpPr>
          <p:cNvPr id="221210" name="Line 26"/>
          <p:cNvSpPr>
            <a:spLocks noChangeShapeType="1"/>
          </p:cNvSpPr>
          <p:nvPr/>
        </p:nvSpPr>
        <p:spPr bwMode="auto">
          <a:xfrm>
            <a:off x="7391400" y="3124200"/>
            <a:ext cx="0" cy="45720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11" name="Line 27"/>
          <p:cNvSpPr>
            <a:spLocks noChangeShapeType="1"/>
          </p:cNvSpPr>
          <p:nvPr/>
        </p:nvSpPr>
        <p:spPr bwMode="auto">
          <a:xfrm>
            <a:off x="7696200" y="3352800"/>
            <a:ext cx="0" cy="762000"/>
          </a:xfrm>
          <a:prstGeom prst="line">
            <a:avLst/>
          </a:prstGeom>
          <a:noFill/>
          <a:ln w="2857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12" name="AutoShape 28"/>
          <p:cNvSpPr>
            <a:spLocks noChangeArrowheads="1"/>
          </p:cNvSpPr>
          <p:nvPr/>
        </p:nvSpPr>
        <p:spPr bwMode="auto">
          <a:xfrm>
            <a:off x="609600" y="5181600"/>
            <a:ext cx="4267200" cy="990600"/>
          </a:xfrm>
          <a:prstGeom prst="wedgeRoundRectCallout">
            <a:avLst>
              <a:gd name="adj1" fmla="val -333"/>
              <a:gd name="adj2" fmla="val -126120"/>
              <a:gd name="adj3" fmla="val 16667"/>
            </a:avLst>
          </a:prstGeom>
          <a:solidFill>
            <a:srgbClr val="FFFFC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A50021"/>
                </a:solidFill>
                <a:ea typeface="楷体_GB2312" pitchFamily="49" charset="-122"/>
              </a:rPr>
              <a:t>指向下层结点的指针</a:t>
            </a:r>
          </a:p>
          <a:p>
            <a:pPr algn="ctr"/>
            <a:r>
              <a:rPr lang="zh-CN" altLang="en-US" sz="2800">
                <a:solidFill>
                  <a:srgbClr val="A50021"/>
                </a:solidFill>
                <a:ea typeface="楷体_GB2312" pitchFamily="49" charset="-122"/>
              </a:rPr>
              <a:t>每个域对应一个“字母”</a:t>
            </a:r>
            <a:endParaRPr lang="zh-CN" altLang="en-US" sz="2800">
              <a:ea typeface="楷体_GB2312" pitchFamily="49" charset="-122"/>
            </a:endParaRPr>
          </a:p>
        </p:txBody>
      </p:sp>
      <p:sp>
        <p:nvSpPr>
          <p:cNvPr id="221213" name="AutoShape 29"/>
          <p:cNvSpPr>
            <a:spLocks/>
          </p:cNvSpPr>
          <p:nvPr/>
        </p:nvSpPr>
        <p:spPr bwMode="auto">
          <a:xfrm rot="16201967">
            <a:off x="2859088" y="2095500"/>
            <a:ext cx="381000" cy="4267200"/>
          </a:xfrm>
          <a:prstGeom prst="leftBrace">
            <a:avLst>
              <a:gd name="adj1" fmla="val 93333"/>
              <a:gd name="adj2" fmla="val 50000"/>
            </a:avLst>
          </a:prstGeom>
          <a:noFill/>
          <a:ln w="9525">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1186"/>
                                        </p:tgtEl>
                                        <p:attrNameLst>
                                          <p:attrName>style.visibility</p:attrName>
                                        </p:attrNameLst>
                                      </p:cBhvr>
                                      <p:to>
                                        <p:strVal val="visible"/>
                                      </p:to>
                                    </p:set>
                                    <p:animEffect transition="in" filter="wipe(up)">
                                      <p:cBhvr>
                                        <p:cTn id="7" dur="500"/>
                                        <p:tgtEl>
                                          <p:spTgt spid="221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87"/>
                                        </p:tgtEl>
                                        <p:attrNameLst>
                                          <p:attrName>style.visibility</p:attrName>
                                        </p:attrNameLst>
                                      </p:cBhvr>
                                      <p:to>
                                        <p:strVal val="visible"/>
                                      </p:to>
                                    </p:set>
                                    <p:animEffect transition="in" filter="wipe(left)">
                                      <p:cBhvr>
                                        <p:cTn id="12" dur="500"/>
                                        <p:tgtEl>
                                          <p:spTgt spid="221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188"/>
                                        </p:tgtEl>
                                        <p:attrNameLst>
                                          <p:attrName>style.visibility</p:attrName>
                                        </p:attrNameLst>
                                      </p:cBhvr>
                                      <p:to>
                                        <p:strVal val="visible"/>
                                      </p:to>
                                    </p:set>
                                    <p:animEffect transition="in" filter="wipe(left)">
                                      <p:cBhvr>
                                        <p:cTn id="17" dur="500"/>
                                        <p:tgtEl>
                                          <p:spTgt spid="2211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1189"/>
                                        </p:tgtEl>
                                        <p:attrNameLst>
                                          <p:attrName>style.visibility</p:attrName>
                                        </p:attrNameLst>
                                      </p:cBhvr>
                                      <p:to>
                                        <p:strVal val="visible"/>
                                      </p:to>
                                    </p:set>
                                    <p:animEffect transition="in" filter="wipe(left)">
                                      <p:cBhvr>
                                        <p:cTn id="22" dur="500"/>
                                        <p:tgtEl>
                                          <p:spTgt spid="2211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221192"/>
                                        </p:tgtEl>
                                        <p:attrNameLst>
                                          <p:attrName>style.visibility</p:attrName>
                                        </p:attrNameLst>
                                      </p:cBhvr>
                                      <p:to>
                                        <p:strVal val="visible"/>
                                      </p:to>
                                    </p:set>
                                    <p:anim calcmode="lin" valueType="num">
                                      <p:cBhvr>
                                        <p:cTn id="27" dur="500" fill="hold"/>
                                        <p:tgtEl>
                                          <p:spTgt spid="221192"/>
                                        </p:tgtEl>
                                        <p:attrNameLst>
                                          <p:attrName>ppt_x</p:attrName>
                                        </p:attrNameLst>
                                      </p:cBhvr>
                                      <p:tavLst>
                                        <p:tav tm="0">
                                          <p:val>
                                            <p:strVal val="#ppt_x-#ppt_w/2"/>
                                          </p:val>
                                        </p:tav>
                                        <p:tav tm="100000">
                                          <p:val>
                                            <p:strVal val="#ppt_x"/>
                                          </p:val>
                                        </p:tav>
                                      </p:tavLst>
                                    </p:anim>
                                    <p:anim calcmode="lin" valueType="num">
                                      <p:cBhvr>
                                        <p:cTn id="28" dur="500" fill="hold"/>
                                        <p:tgtEl>
                                          <p:spTgt spid="221192"/>
                                        </p:tgtEl>
                                        <p:attrNameLst>
                                          <p:attrName>ppt_y</p:attrName>
                                        </p:attrNameLst>
                                      </p:cBhvr>
                                      <p:tavLst>
                                        <p:tav tm="0">
                                          <p:val>
                                            <p:strVal val="#ppt_y"/>
                                          </p:val>
                                        </p:tav>
                                        <p:tav tm="100000">
                                          <p:val>
                                            <p:strVal val="#ppt_y"/>
                                          </p:val>
                                        </p:tav>
                                      </p:tavLst>
                                    </p:anim>
                                    <p:anim calcmode="lin" valueType="num">
                                      <p:cBhvr>
                                        <p:cTn id="29" dur="500" fill="hold"/>
                                        <p:tgtEl>
                                          <p:spTgt spid="221192"/>
                                        </p:tgtEl>
                                        <p:attrNameLst>
                                          <p:attrName>ppt_w</p:attrName>
                                        </p:attrNameLst>
                                      </p:cBhvr>
                                      <p:tavLst>
                                        <p:tav tm="0">
                                          <p:val>
                                            <p:fltVal val="0"/>
                                          </p:val>
                                        </p:tav>
                                        <p:tav tm="100000">
                                          <p:val>
                                            <p:strVal val="#ppt_w"/>
                                          </p:val>
                                        </p:tav>
                                      </p:tavLst>
                                    </p:anim>
                                    <p:anim calcmode="lin" valueType="num">
                                      <p:cBhvr>
                                        <p:cTn id="30" dur="500" fill="hold"/>
                                        <p:tgtEl>
                                          <p:spTgt spid="221192"/>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221193"/>
                                        </p:tgtEl>
                                        <p:attrNameLst>
                                          <p:attrName>style.visibility</p:attrName>
                                        </p:attrNameLst>
                                      </p:cBhvr>
                                      <p:to>
                                        <p:strVal val="visible"/>
                                      </p:to>
                                    </p:set>
                                  </p:childTnLst>
                                </p:cTn>
                              </p:par>
                            </p:childTnLst>
                          </p:cTn>
                        </p:par>
                        <p:par>
                          <p:cTn id="34" fill="hold" nodeType="afterGroup">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221194"/>
                                        </p:tgtEl>
                                        <p:attrNameLst>
                                          <p:attrName>style.visibility</p:attrName>
                                        </p:attrNameLst>
                                      </p:cBhvr>
                                      <p:to>
                                        <p:strVal val="visible"/>
                                      </p:to>
                                    </p:set>
                                  </p:childTnLst>
                                </p:cTn>
                              </p:par>
                            </p:childTnLst>
                          </p:cTn>
                        </p:par>
                        <p:par>
                          <p:cTn id="37" fill="hold" nodeType="afterGroup">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21195"/>
                                        </p:tgtEl>
                                        <p:attrNameLst>
                                          <p:attrName>style.visibility</p:attrName>
                                        </p:attrNameLst>
                                      </p:cBhvr>
                                      <p:to>
                                        <p:strVal val="visible"/>
                                      </p:to>
                                    </p:set>
                                  </p:childTnLst>
                                </p:cTn>
                              </p:par>
                            </p:childTnLst>
                          </p:cTn>
                        </p:par>
                        <p:par>
                          <p:cTn id="40" fill="hold" nodeType="afterGroup">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21196"/>
                                        </p:tgtEl>
                                        <p:attrNameLst>
                                          <p:attrName>style.visibility</p:attrName>
                                        </p:attrNameLst>
                                      </p:cBhvr>
                                      <p:to>
                                        <p:strVal val="visible"/>
                                      </p:to>
                                    </p:set>
                                  </p:childTnLst>
                                </p:cTn>
                              </p:par>
                            </p:childTnLst>
                          </p:cTn>
                        </p:par>
                        <p:par>
                          <p:cTn id="43" fill="hold" nodeType="afterGroup">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21197"/>
                                        </p:tgtEl>
                                        <p:attrNameLst>
                                          <p:attrName>style.visibility</p:attrName>
                                        </p:attrNameLst>
                                      </p:cBhvr>
                                      <p:to>
                                        <p:strVal val="visible"/>
                                      </p:to>
                                    </p:set>
                                  </p:childTnLst>
                                </p:cTn>
                              </p:par>
                            </p:childTnLst>
                          </p:cTn>
                        </p:par>
                        <p:par>
                          <p:cTn id="46" fill="hold" nodeType="afterGroup">
                            <p:stCondLst>
                              <p:cond delay="3000"/>
                            </p:stCondLst>
                            <p:childTnLst>
                              <p:par>
                                <p:cTn id="47" presetID="1" presetClass="entr" presetSubtype="0" fill="hold" grpId="0" nodeType="afterEffect">
                                  <p:stCondLst>
                                    <p:cond delay="0"/>
                                  </p:stCondLst>
                                  <p:childTnLst>
                                    <p:set>
                                      <p:cBhvr>
                                        <p:cTn id="48" dur="1" fill="hold">
                                          <p:stCondLst>
                                            <p:cond delay="499"/>
                                          </p:stCondLst>
                                        </p:cTn>
                                        <p:tgtEl>
                                          <p:spTgt spid="221198"/>
                                        </p:tgtEl>
                                        <p:attrNameLst>
                                          <p:attrName>style.visibility</p:attrName>
                                        </p:attrNameLst>
                                      </p:cBhvr>
                                      <p:to>
                                        <p:strVal val="visible"/>
                                      </p:to>
                                    </p:set>
                                  </p:childTnLst>
                                </p:cTn>
                              </p:par>
                            </p:childTnLst>
                          </p:cTn>
                        </p:par>
                        <p:par>
                          <p:cTn id="49" fill="hold" nodeType="afterGroup">
                            <p:stCondLst>
                              <p:cond delay="3500"/>
                            </p:stCondLst>
                            <p:childTnLst>
                              <p:par>
                                <p:cTn id="50" presetID="1" presetClass="entr" presetSubtype="0" fill="hold" grpId="0" nodeType="afterEffect">
                                  <p:stCondLst>
                                    <p:cond delay="0"/>
                                  </p:stCondLst>
                                  <p:childTnLst>
                                    <p:set>
                                      <p:cBhvr>
                                        <p:cTn id="51" dur="1" fill="hold">
                                          <p:stCondLst>
                                            <p:cond delay="499"/>
                                          </p:stCondLst>
                                        </p:cTn>
                                        <p:tgtEl>
                                          <p:spTgt spid="221199"/>
                                        </p:tgtEl>
                                        <p:attrNameLst>
                                          <p:attrName>style.visibility</p:attrName>
                                        </p:attrNameLst>
                                      </p:cBhvr>
                                      <p:to>
                                        <p:strVal val="visible"/>
                                      </p:to>
                                    </p:set>
                                  </p:childTnLst>
                                </p:cTn>
                              </p:par>
                            </p:childTnLst>
                          </p:cTn>
                        </p:par>
                        <p:par>
                          <p:cTn id="52" fill="hold" nodeType="afterGroup">
                            <p:stCondLst>
                              <p:cond delay="4000"/>
                            </p:stCondLst>
                            <p:childTnLst>
                              <p:par>
                                <p:cTn id="53" presetID="1" presetClass="entr" presetSubtype="0" fill="hold" grpId="0" nodeType="afterEffect">
                                  <p:stCondLst>
                                    <p:cond delay="0"/>
                                  </p:stCondLst>
                                  <p:childTnLst>
                                    <p:set>
                                      <p:cBhvr>
                                        <p:cTn id="54" dur="1" fill="hold">
                                          <p:stCondLst>
                                            <p:cond delay="499"/>
                                          </p:stCondLst>
                                        </p:cTn>
                                        <p:tgtEl>
                                          <p:spTgt spid="221200"/>
                                        </p:tgtEl>
                                        <p:attrNameLst>
                                          <p:attrName>style.visibility</p:attrName>
                                        </p:attrNameLst>
                                      </p:cBhvr>
                                      <p:to>
                                        <p:strVal val="visible"/>
                                      </p:to>
                                    </p:set>
                                  </p:childTnLst>
                                </p:cTn>
                              </p:par>
                            </p:childTnLst>
                          </p:cTn>
                        </p:par>
                        <p:par>
                          <p:cTn id="55" fill="hold" nodeType="afterGroup">
                            <p:stCondLst>
                              <p:cond delay="4500"/>
                            </p:stCondLst>
                            <p:childTnLst>
                              <p:par>
                                <p:cTn id="56" presetID="1" presetClass="entr" presetSubtype="0" fill="hold" grpId="0" nodeType="afterEffect">
                                  <p:stCondLst>
                                    <p:cond delay="0"/>
                                  </p:stCondLst>
                                  <p:childTnLst>
                                    <p:set>
                                      <p:cBhvr>
                                        <p:cTn id="57" dur="1" fill="hold">
                                          <p:stCondLst>
                                            <p:cond delay="499"/>
                                          </p:stCondLst>
                                        </p:cTn>
                                        <p:tgtEl>
                                          <p:spTgt spid="221201"/>
                                        </p:tgtEl>
                                        <p:attrNameLst>
                                          <p:attrName>style.visibility</p:attrName>
                                        </p:attrNameLst>
                                      </p:cBhvr>
                                      <p:to>
                                        <p:strVal val="visible"/>
                                      </p:to>
                                    </p:set>
                                  </p:childTnLst>
                                </p:cTn>
                              </p:par>
                            </p:childTnLst>
                          </p:cTn>
                        </p:par>
                        <p:par>
                          <p:cTn id="58" fill="hold" nodeType="afterGroup">
                            <p:stCondLst>
                              <p:cond delay="5000"/>
                            </p:stCondLst>
                            <p:childTnLst>
                              <p:par>
                                <p:cTn id="59" presetID="1" presetClass="entr" presetSubtype="0" fill="hold" grpId="0" nodeType="afterEffect">
                                  <p:stCondLst>
                                    <p:cond delay="0"/>
                                  </p:stCondLst>
                                  <p:childTnLst>
                                    <p:set>
                                      <p:cBhvr>
                                        <p:cTn id="60" dur="1" fill="hold">
                                          <p:stCondLst>
                                            <p:cond delay="499"/>
                                          </p:stCondLst>
                                        </p:cTn>
                                        <p:tgtEl>
                                          <p:spTgt spid="221203"/>
                                        </p:tgtEl>
                                        <p:attrNameLst>
                                          <p:attrName>style.visibility</p:attrName>
                                        </p:attrNameLst>
                                      </p:cBhvr>
                                      <p:to>
                                        <p:strVal val="visible"/>
                                      </p:to>
                                    </p:set>
                                  </p:childTnLst>
                                </p:cTn>
                              </p:par>
                            </p:childTnLst>
                          </p:cTn>
                        </p:par>
                        <p:par>
                          <p:cTn id="61" fill="hold" nodeType="afterGroup">
                            <p:stCondLst>
                              <p:cond delay="5500"/>
                            </p:stCondLst>
                            <p:childTnLst>
                              <p:par>
                                <p:cTn id="62" presetID="1" presetClass="entr" presetSubtype="0" fill="hold" grpId="0" nodeType="afterEffect">
                                  <p:stCondLst>
                                    <p:cond delay="0"/>
                                  </p:stCondLst>
                                  <p:childTnLst>
                                    <p:set>
                                      <p:cBhvr>
                                        <p:cTn id="63" dur="1" fill="hold">
                                          <p:stCondLst>
                                            <p:cond delay="499"/>
                                          </p:stCondLst>
                                        </p:cTn>
                                        <p:tgtEl>
                                          <p:spTgt spid="221204"/>
                                        </p:tgtEl>
                                        <p:attrNameLst>
                                          <p:attrName>style.visibility</p:attrName>
                                        </p:attrNameLst>
                                      </p:cBhvr>
                                      <p:to>
                                        <p:strVal val="visible"/>
                                      </p:to>
                                    </p:set>
                                  </p:childTnLst>
                                </p:cTn>
                              </p:par>
                            </p:childTnLst>
                          </p:cTn>
                        </p:par>
                        <p:par>
                          <p:cTn id="64" fill="hold" nodeType="afterGroup">
                            <p:stCondLst>
                              <p:cond delay="6000"/>
                            </p:stCondLst>
                            <p:childTnLst>
                              <p:par>
                                <p:cTn id="65" presetID="1" presetClass="entr" presetSubtype="0" fill="hold" grpId="0" nodeType="afterEffect">
                                  <p:stCondLst>
                                    <p:cond delay="0"/>
                                  </p:stCondLst>
                                  <p:childTnLst>
                                    <p:set>
                                      <p:cBhvr>
                                        <p:cTn id="66" dur="1" fill="hold">
                                          <p:stCondLst>
                                            <p:cond delay="499"/>
                                          </p:stCondLst>
                                        </p:cTn>
                                        <p:tgtEl>
                                          <p:spTgt spid="221205"/>
                                        </p:tgtEl>
                                        <p:attrNameLst>
                                          <p:attrName>style.visibility</p:attrName>
                                        </p:attrNameLst>
                                      </p:cBhvr>
                                      <p:to>
                                        <p:strVal val="visible"/>
                                      </p:to>
                                    </p:set>
                                  </p:childTnLst>
                                </p:cTn>
                              </p:par>
                            </p:childTnLst>
                          </p:cTn>
                        </p:par>
                        <p:par>
                          <p:cTn id="67" fill="hold" nodeType="afterGroup">
                            <p:stCondLst>
                              <p:cond delay="6500"/>
                            </p:stCondLst>
                            <p:childTnLst>
                              <p:par>
                                <p:cTn id="68" presetID="1" presetClass="entr" presetSubtype="0" fill="hold" grpId="0" nodeType="afterEffect">
                                  <p:stCondLst>
                                    <p:cond delay="0"/>
                                  </p:stCondLst>
                                  <p:childTnLst>
                                    <p:set>
                                      <p:cBhvr>
                                        <p:cTn id="69" dur="1" fill="hold">
                                          <p:stCondLst>
                                            <p:cond delay="499"/>
                                          </p:stCondLst>
                                        </p:cTn>
                                        <p:tgtEl>
                                          <p:spTgt spid="221206"/>
                                        </p:tgtEl>
                                        <p:attrNameLst>
                                          <p:attrName>style.visibility</p:attrName>
                                        </p:attrNameLst>
                                      </p:cBhvr>
                                      <p:to>
                                        <p:strVal val="visible"/>
                                      </p:to>
                                    </p:set>
                                  </p:childTnLst>
                                </p:cTn>
                              </p:par>
                            </p:childTnLst>
                          </p:cTn>
                        </p:par>
                        <p:par>
                          <p:cTn id="70" fill="hold" nodeType="afterGroup">
                            <p:stCondLst>
                              <p:cond delay="7000"/>
                            </p:stCondLst>
                            <p:childTnLst>
                              <p:par>
                                <p:cTn id="71" presetID="1" presetClass="entr" presetSubtype="0" fill="hold" grpId="0" nodeType="afterEffect">
                                  <p:stCondLst>
                                    <p:cond delay="0"/>
                                  </p:stCondLst>
                                  <p:childTnLst>
                                    <p:set>
                                      <p:cBhvr>
                                        <p:cTn id="72" dur="1" fill="hold">
                                          <p:stCondLst>
                                            <p:cond delay="499"/>
                                          </p:stCondLst>
                                        </p:cTn>
                                        <p:tgtEl>
                                          <p:spTgt spid="221207"/>
                                        </p:tgtEl>
                                        <p:attrNameLst>
                                          <p:attrName>style.visibility</p:attrName>
                                        </p:attrNameLst>
                                      </p:cBhvr>
                                      <p:to>
                                        <p:strVal val="visible"/>
                                      </p:to>
                                    </p:set>
                                  </p:childTnLst>
                                </p:cTn>
                              </p:par>
                            </p:childTnLst>
                          </p:cTn>
                        </p:par>
                        <p:par>
                          <p:cTn id="73" fill="hold" nodeType="afterGroup">
                            <p:stCondLst>
                              <p:cond delay="7500"/>
                            </p:stCondLst>
                            <p:childTnLst>
                              <p:par>
                                <p:cTn id="74" presetID="1" presetClass="entr" presetSubtype="0" fill="hold" grpId="0" nodeType="afterEffect">
                                  <p:stCondLst>
                                    <p:cond delay="0"/>
                                  </p:stCondLst>
                                  <p:childTnLst>
                                    <p:set>
                                      <p:cBhvr>
                                        <p:cTn id="75" dur="1" fill="hold">
                                          <p:stCondLst>
                                            <p:cond delay="499"/>
                                          </p:stCondLst>
                                        </p:cTn>
                                        <p:tgtEl>
                                          <p:spTgt spid="221202"/>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21213"/>
                                        </p:tgtEl>
                                        <p:attrNameLst>
                                          <p:attrName>style.visibility</p:attrName>
                                        </p:attrNameLst>
                                      </p:cBhvr>
                                      <p:to>
                                        <p:strVal val="visible"/>
                                      </p:to>
                                    </p:set>
                                    <p:animEffect transition="in" filter="wipe(left)">
                                      <p:cBhvr>
                                        <p:cTn id="80" dur="500"/>
                                        <p:tgtEl>
                                          <p:spTgt spid="22121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21212"/>
                                        </p:tgtEl>
                                        <p:attrNameLst>
                                          <p:attrName>style.visibility</p:attrName>
                                        </p:attrNameLst>
                                      </p:cBhvr>
                                      <p:to>
                                        <p:strVal val="visible"/>
                                      </p:to>
                                    </p:set>
                                    <p:anim calcmode="lin" valueType="num">
                                      <p:cBhvr additive="base">
                                        <p:cTn id="85" dur="500" fill="hold"/>
                                        <p:tgtEl>
                                          <p:spTgt spid="221212"/>
                                        </p:tgtEl>
                                        <p:attrNameLst>
                                          <p:attrName>ppt_x</p:attrName>
                                        </p:attrNameLst>
                                      </p:cBhvr>
                                      <p:tavLst>
                                        <p:tav tm="0">
                                          <p:val>
                                            <p:strVal val="#ppt_x"/>
                                          </p:val>
                                        </p:tav>
                                        <p:tav tm="100000">
                                          <p:val>
                                            <p:strVal val="#ppt_x"/>
                                          </p:val>
                                        </p:tav>
                                      </p:tavLst>
                                    </p:anim>
                                    <p:anim calcmode="lin" valueType="num">
                                      <p:cBhvr additive="base">
                                        <p:cTn id="86" dur="500" fill="hold"/>
                                        <p:tgtEl>
                                          <p:spTgt spid="221212"/>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21190"/>
                                        </p:tgtEl>
                                        <p:attrNameLst>
                                          <p:attrName>style.visibility</p:attrName>
                                        </p:attrNameLst>
                                      </p:cBhvr>
                                      <p:to>
                                        <p:strVal val="visible"/>
                                      </p:to>
                                    </p:set>
                                    <p:animEffect transition="in" filter="wipe(left)">
                                      <p:cBhvr>
                                        <p:cTn id="91" dur="500"/>
                                        <p:tgtEl>
                                          <p:spTgt spid="22119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21209"/>
                                        </p:tgtEl>
                                        <p:attrNameLst>
                                          <p:attrName>style.visibility</p:attrName>
                                        </p:attrNameLst>
                                      </p:cBhvr>
                                      <p:to>
                                        <p:strVal val="visible"/>
                                      </p:to>
                                    </p:set>
                                    <p:animEffect transition="in" filter="wipe(left)">
                                      <p:cBhvr>
                                        <p:cTn id="96" dur="500"/>
                                        <p:tgtEl>
                                          <p:spTgt spid="221209"/>
                                        </p:tgtEl>
                                      </p:cBhvr>
                                    </p:animEffect>
                                  </p:childTnLst>
                                </p:cTn>
                              </p:par>
                            </p:childTnLst>
                          </p:cTn>
                        </p:par>
                        <p:par>
                          <p:cTn id="97" fill="hold" nodeType="afterGroup">
                            <p:stCondLst>
                              <p:cond delay="500"/>
                            </p:stCondLst>
                            <p:childTnLst>
                              <p:par>
                                <p:cTn id="98" presetID="17" presetClass="entr" presetSubtype="1" fill="hold" grpId="0" nodeType="afterEffect">
                                  <p:stCondLst>
                                    <p:cond delay="0"/>
                                  </p:stCondLst>
                                  <p:childTnLst>
                                    <p:set>
                                      <p:cBhvr>
                                        <p:cTn id="99" dur="1" fill="hold">
                                          <p:stCondLst>
                                            <p:cond delay="0"/>
                                          </p:stCondLst>
                                        </p:cTn>
                                        <p:tgtEl>
                                          <p:spTgt spid="221210"/>
                                        </p:tgtEl>
                                        <p:attrNameLst>
                                          <p:attrName>style.visibility</p:attrName>
                                        </p:attrNameLst>
                                      </p:cBhvr>
                                      <p:to>
                                        <p:strVal val="visible"/>
                                      </p:to>
                                    </p:set>
                                    <p:anim calcmode="lin" valueType="num">
                                      <p:cBhvr>
                                        <p:cTn id="100" dur="500" fill="hold"/>
                                        <p:tgtEl>
                                          <p:spTgt spid="221210"/>
                                        </p:tgtEl>
                                        <p:attrNameLst>
                                          <p:attrName>ppt_x</p:attrName>
                                        </p:attrNameLst>
                                      </p:cBhvr>
                                      <p:tavLst>
                                        <p:tav tm="0">
                                          <p:val>
                                            <p:strVal val="#ppt_x"/>
                                          </p:val>
                                        </p:tav>
                                        <p:tav tm="100000">
                                          <p:val>
                                            <p:strVal val="#ppt_x"/>
                                          </p:val>
                                        </p:tav>
                                      </p:tavLst>
                                    </p:anim>
                                    <p:anim calcmode="lin" valueType="num">
                                      <p:cBhvr>
                                        <p:cTn id="101" dur="500" fill="hold"/>
                                        <p:tgtEl>
                                          <p:spTgt spid="221210"/>
                                        </p:tgtEl>
                                        <p:attrNameLst>
                                          <p:attrName>ppt_y</p:attrName>
                                        </p:attrNameLst>
                                      </p:cBhvr>
                                      <p:tavLst>
                                        <p:tav tm="0">
                                          <p:val>
                                            <p:strVal val="#ppt_y-#ppt_h/2"/>
                                          </p:val>
                                        </p:tav>
                                        <p:tav tm="100000">
                                          <p:val>
                                            <p:strVal val="#ppt_y"/>
                                          </p:val>
                                        </p:tav>
                                      </p:tavLst>
                                    </p:anim>
                                    <p:anim calcmode="lin" valueType="num">
                                      <p:cBhvr>
                                        <p:cTn id="102" dur="500" fill="hold"/>
                                        <p:tgtEl>
                                          <p:spTgt spid="221210"/>
                                        </p:tgtEl>
                                        <p:attrNameLst>
                                          <p:attrName>ppt_w</p:attrName>
                                        </p:attrNameLst>
                                      </p:cBhvr>
                                      <p:tavLst>
                                        <p:tav tm="0">
                                          <p:val>
                                            <p:strVal val="#ppt_w"/>
                                          </p:val>
                                        </p:tav>
                                        <p:tav tm="100000">
                                          <p:val>
                                            <p:strVal val="#ppt_w"/>
                                          </p:val>
                                        </p:tav>
                                      </p:tavLst>
                                    </p:anim>
                                    <p:anim calcmode="lin" valueType="num">
                                      <p:cBhvr>
                                        <p:cTn id="103" dur="500" fill="hold"/>
                                        <p:tgtEl>
                                          <p:spTgt spid="221210"/>
                                        </p:tgtEl>
                                        <p:attrNameLst>
                                          <p:attrName>ppt_h</p:attrName>
                                        </p:attrNameLst>
                                      </p:cBhvr>
                                      <p:tavLst>
                                        <p:tav tm="0">
                                          <p:val>
                                            <p:fltVal val="0"/>
                                          </p:val>
                                        </p:tav>
                                        <p:tav tm="100000">
                                          <p:val>
                                            <p:strVal val="#ppt_h"/>
                                          </p:val>
                                        </p:tav>
                                      </p:tavLst>
                                    </p:anim>
                                  </p:childTnLst>
                                </p:cTn>
                              </p:par>
                            </p:childTnLst>
                          </p:cTn>
                        </p:par>
                        <p:par>
                          <p:cTn id="104" fill="hold" nodeType="afterGroup">
                            <p:stCondLst>
                              <p:cond delay="1000"/>
                            </p:stCondLst>
                            <p:childTnLst>
                              <p:par>
                                <p:cTn id="105" presetID="17" presetClass="entr" presetSubtype="1" fill="hold" grpId="0" nodeType="afterEffect">
                                  <p:stCondLst>
                                    <p:cond delay="0"/>
                                  </p:stCondLst>
                                  <p:childTnLst>
                                    <p:set>
                                      <p:cBhvr>
                                        <p:cTn id="106" dur="1" fill="hold">
                                          <p:stCondLst>
                                            <p:cond delay="0"/>
                                          </p:stCondLst>
                                        </p:cTn>
                                        <p:tgtEl>
                                          <p:spTgt spid="221211"/>
                                        </p:tgtEl>
                                        <p:attrNameLst>
                                          <p:attrName>style.visibility</p:attrName>
                                        </p:attrNameLst>
                                      </p:cBhvr>
                                      <p:to>
                                        <p:strVal val="visible"/>
                                      </p:to>
                                    </p:set>
                                    <p:anim calcmode="lin" valueType="num">
                                      <p:cBhvr>
                                        <p:cTn id="107" dur="500" fill="hold"/>
                                        <p:tgtEl>
                                          <p:spTgt spid="221211"/>
                                        </p:tgtEl>
                                        <p:attrNameLst>
                                          <p:attrName>ppt_x</p:attrName>
                                        </p:attrNameLst>
                                      </p:cBhvr>
                                      <p:tavLst>
                                        <p:tav tm="0">
                                          <p:val>
                                            <p:strVal val="#ppt_x"/>
                                          </p:val>
                                        </p:tav>
                                        <p:tav tm="100000">
                                          <p:val>
                                            <p:strVal val="#ppt_x"/>
                                          </p:val>
                                        </p:tav>
                                      </p:tavLst>
                                    </p:anim>
                                    <p:anim calcmode="lin" valueType="num">
                                      <p:cBhvr>
                                        <p:cTn id="108" dur="500" fill="hold"/>
                                        <p:tgtEl>
                                          <p:spTgt spid="221211"/>
                                        </p:tgtEl>
                                        <p:attrNameLst>
                                          <p:attrName>ppt_y</p:attrName>
                                        </p:attrNameLst>
                                      </p:cBhvr>
                                      <p:tavLst>
                                        <p:tav tm="0">
                                          <p:val>
                                            <p:strVal val="#ppt_y-#ppt_h/2"/>
                                          </p:val>
                                        </p:tav>
                                        <p:tav tm="100000">
                                          <p:val>
                                            <p:strVal val="#ppt_y"/>
                                          </p:val>
                                        </p:tav>
                                      </p:tavLst>
                                    </p:anim>
                                    <p:anim calcmode="lin" valueType="num">
                                      <p:cBhvr>
                                        <p:cTn id="109" dur="500" fill="hold"/>
                                        <p:tgtEl>
                                          <p:spTgt spid="221211"/>
                                        </p:tgtEl>
                                        <p:attrNameLst>
                                          <p:attrName>ppt_w</p:attrName>
                                        </p:attrNameLst>
                                      </p:cBhvr>
                                      <p:tavLst>
                                        <p:tav tm="0">
                                          <p:val>
                                            <p:strVal val="#ppt_w"/>
                                          </p:val>
                                        </p:tav>
                                        <p:tav tm="100000">
                                          <p:val>
                                            <p:strVal val="#ppt_w"/>
                                          </p:val>
                                        </p:tav>
                                      </p:tavLst>
                                    </p:anim>
                                    <p:anim calcmode="lin" valueType="num">
                                      <p:cBhvr>
                                        <p:cTn id="110" dur="500" fill="hold"/>
                                        <p:tgtEl>
                                          <p:spTgt spid="221211"/>
                                        </p:tgtEl>
                                        <p:attrNameLst>
                                          <p:attrName>ppt_h</p:attrName>
                                        </p:attrNameLst>
                                      </p:cBhvr>
                                      <p:tavLst>
                                        <p:tav tm="0">
                                          <p:val>
                                            <p:fltVal val="0"/>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21191"/>
                                        </p:tgtEl>
                                        <p:attrNameLst>
                                          <p:attrName>style.visibility</p:attrName>
                                        </p:attrNameLst>
                                      </p:cBhvr>
                                      <p:to>
                                        <p:strVal val="visible"/>
                                      </p:to>
                                    </p:set>
                                    <p:anim calcmode="lin" valueType="num">
                                      <p:cBhvr additive="base">
                                        <p:cTn id="115" dur="500" fill="hold"/>
                                        <p:tgtEl>
                                          <p:spTgt spid="221191"/>
                                        </p:tgtEl>
                                        <p:attrNameLst>
                                          <p:attrName>ppt_x</p:attrName>
                                        </p:attrNameLst>
                                      </p:cBhvr>
                                      <p:tavLst>
                                        <p:tav tm="0">
                                          <p:val>
                                            <p:strVal val="#ppt_x"/>
                                          </p:val>
                                        </p:tav>
                                        <p:tav tm="100000">
                                          <p:val>
                                            <p:strVal val="#ppt_x"/>
                                          </p:val>
                                        </p:tav>
                                      </p:tavLst>
                                    </p:anim>
                                    <p:anim calcmode="lin" valueType="num">
                                      <p:cBhvr additive="base">
                                        <p:cTn id="116" dur="500" fill="hold"/>
                                        <p:tgtEl>
                                          <p:spTgt spid="221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autoUpdateAnimBg="0"/>
      <p:bldP spid="221187" grpId="0" autoUpdateAnimBg="0"/>
      <p:bldP spid="221188" grpId="0" autoUpdateAnimBg="0"/>
      <p:bldP spid="221189" grpId="0" autoUpdateAnimBg="0"/>
      <p:bldP spid="221190" grpId="0" autoUpdateAnimBg="0"/>
      <p:bldP spid="221191" grpId="0" animBg="1" autoUpdateAnimBg="0"/>
      <p:bldP spid="221192" grpId="0" animBg="1"/>
      <p:bldP spid="221193" grpId="0" animBg="1"/>
      <p:bldP spid="221194" grpId="0" animBg="1"/>
      <p:bldP spid="221195" grpId="0" animBg="1"/>
      <p:bldP spid="221196" grpId="0" animBg="1"/>
      <p:bldP spid="221197" grpId="0" animBg="1"/>
      <p:bldP spid="221198" grpId="0" animBg="1"/>
      <p:bldP spid="221199" grpId="0" animBg="1"/>
      <p:bldP spid="221200" grpId="0" animBg="1"/>
      <p:bldP spid="221201" grpId="0" animBg="1"/>
      <p:bldP spid="221202" grpId="0" autoUpdateAnimBg="0"/>
      <p:bldP spid="221203" grpId="0" animBg="1"/>
      <p:bldP spid="221204" grpId="0" animBg="1"/>
      <p:bldP spid="221205" grpId="0" animBg="1"/>
      <p:bldP spid="221206" grpId="0" animBg="1"/>
      <p:bldP spid="221207" grpId="0" animBg="1"/>
      <p:bldP spid="221209" grpId="0" animBg="1" autoUpdateAnimBg="0"/>
      <p:bldP spid="221210" grpId="0" animBg="1"/>
      <p:bldP spid="221211" grpId="0" animBg="1"/>
      <p:bldP spid="221212" grpId="0" animBg="1" autoUpdateAnimBg="0"/>
      <p:bldP spid="2212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657600" y="4267200"/>
            <a:ext cx="2808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ea typeface="楷体_GB2312" pitchFamily="49" charset="-122"/>
              </a:rPr>
              <a:t>销毁表</a:t>
            </a:r>
            <a:r>
              <a:rPr lang="en-US" altLang="zh-CN" sz="4000">
                <a:ea typeface="楷体_GB2312" pitchFamily="49" charset="-122"/>
              </a:rPr>
              <a:t>ST</a:t>
            </a:r>
            <a:r>
              <a:rPr lang="zh-CN" altLang="en-US" sz="4000">
                <a:ea typeface="楷体_GB2312" pitchFamily="49" charset="-122"/>
              </a:rPr>
              <a:t>。</a:t>
            </a:r>
            <a:endParaRPr lang="zh-CN" altLang="en-US"/>
          </a:p>
        </p:txBody>
      </p:sp>
      <p:sp>
        <p:nvSpPr>
          <p:cNvPr id="27651" name="Text Box 3"/>
          <p:cNvSpPr txBox="1">
            <a:spLocks noChangeArrowheads="1"/>
          </p:cNvSpPr>
          <p:nvPr/>
        </p:nvSpPr>
        <p:spPr bwMode="auto">
          <a:xfrm>
            <a:off x="990600" y="1371600"/>
            <a:ext cx="37512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0000FF"/>
                </a:solidFill>
                <a:ea typeface="楷体_GB2312" pitchFamily="49" charset="-122"/>
              </a:rPr>
              <a:t>Destroy(&amp;ST);</a:t>
            </a:r>
            <a:endParaRPr lang="en-US" altLang="zh-CN"/>
          </a:p>
        </p:txBody>
      </p:sp>
      <p:sp>
        <p:nvSpPr>
          <p:cNvPr id="27652" name="Text Box 4"/>
          <p:cNvSpPr txBox="1">
            <a:spLocks noChangeArrowheads="1"/>
          </p:cNvSpPr>
          <p:nvPr/>
        </p:nvSpPr>
        <p:spPr bwMode="auto">
          <a:xfrm>
            <a:off x="914400" y="2819400"/>
            <a:ext cx="297815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990033"/>
                </a:solidFill>
                <a:ea typeface="楷体_GB2312" pitchFamily="49" charset="-122"/>
              </a:rPr>
              <a:t>初始条件：</a:t>
            </a:r>
          </a:p>
          <a:p>
            <a:endParaRPr lang="zh-CN" altLang="en-US" sz="4400">
              <a:solidFill>
                <a:srgbClr val="990033"/>
              </a:solidFill>
              <a:ea typeface="楷体_GB2312" pitchFamily="49" charset="-122"/>
            </a:endParaRPr>
          </a:p>
          <a:p>
            <a:r>
              <a:rPr lang="zh-CN" altLang="en-US" sz="4400">
                <a:solidFill>
                  <a:srgbClr val="990033"/>
                </a:solidFill>
                <a:ea typeface="楷体_GB2312" pitchFamily="49" charset="-122"/>
              </a:rPr>
              <a:t>操作结果：</a:t>
            </a:r>
            <a:endParaRPr lang="zh-CN" altLang="en-US">
              <a:ea typeface="楷体_GB2312" pitchFamily="49" charset="-122"/>
            </a:endParaRPr>
          </a:p>
        </p:txBody>
      </p:sp>
      <p:sp>
        <p:nvSpPr>
          <p:cNvPr id="27654" name="Text Box 6"/>
          <p:cNvSpPr txBox="1">
            <a:spLocks noChangeArrowheads="1"/>
          </p:cNvSpPr>
          <p:nvPr/>
        </p:nvSpPr>
        <p:spPr bwMode="auto">
          <a:xfrm>
            <a:off x="3684588" y="2895600"/>
            <a:ext cx="5307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ea typeface="楷体_GB2312" pitchFamily="49" charset="-122"/>
              </a:rPr>
              <a:t>静态查找表</a:t>
            </a:r>
            <a:r>
              <a:rPr lang="en-US" altLang="zh-CN" sz="4400">
                <a:ea typeface="楷体_GB2312" pitchFamily="49" charset="-122"/>
              </a:rPr>
              <a:t>ST</a:t>
            </a:r>
            <a:r>
              <a:rPr lang="zh-CN" altLang="en-US" sz="4400">
                <a:ea typeface="楷体_GB2312" pitchFamily="49" charset="-122"/>
              </a:rPr>
              <a:t>存在；</a:t>
            </a:r>
            <a:endParaRPr lang="zh-CN" altLang="en-US" sz="4400"/>
          </a:p>
        </p:txBody>
      </p:sp>
      <p:sp>
        <p:nvSpPr>
          <p:cNvPr id="27656" name="AutoShape 8">
            <a:hlinkClick r:id="rId2" action="ppaction://hlinksldjump" highlightClick="1"/>
          </p:cNvPr>
          <p:cNvSpPr>
            <a:spLocks noChangeArrowheads="1"/>
          </p:cNvSpPr>
          <p:nvPr/>
        </p:nvSpPr>
        <p:spPr bwMode="auto">
          <a:xfrm>
            <a:off x="83058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0-#ppt_w/2"/>
                                          </p:val>
                                        </p:tav>
                                        <p:tav tm="100000">
                                          <p:val>
                                            <p:strVal val="#ppt_x"/>
                                          </p:val>
                                        </p:tav>
                                      </p:tavLst>
                                    </p:anim>
                                    <p:anim calcmode="lin" valueType="num">
                                      <p:cBhvr additive="base">
                                        <p:cTn id="8" dur="500" fill="hold"/>
                                        <p:tgtEl>
                                          <p:spTgt spid="276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7652"/>
                                        </p:tgtEl>
                                        <p:attrNameLst>
                                          <p:attrName>style.visibility</p:attrName>
                                        </p:attrNameLst>
                                      </p:cBhvr>
                                      <p:to>
                                        <p:strVal val="visible"/>
                                      </p:to>
                                    </p:set>
                                    <p:animEffect transition="in" filter="barn(outHorizontal)">
                                      <p:cBhvr>
                                        <p:cTn id="13" dur="500"/>
                                        <p:tgtEl>
                                          <p:spTgt spid="2765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7654"/>
                                        </p:tgtEl>
                                        <p:attrNameLst>
                                          <p:attrName>style.visibility</p:attrName>
                                        </p:attrNameLst>
                                      </p:cBhvr>
                                      <p:to>
                                        <p:strVal val="visible"/>
                                      </p:to>
                                    </p:set>
                                    <p:animEffect transition="in" filter="wipe(left)">
                                      <p:cBhvr>
                                        <p:cTn id="18" dur="500"/>
                                        <p:tgtEl>
                                          <p:spTgt spid="276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7650"/>
                                        </p:tgtEl>
                                        <p:attrNameLst>
                                          <p:attrName>style.visibility</p:attrName>
                                        </p:attrNameLst>
                                      </p:cBhvr>
                                      <p:to>
                                        <p:strVal val="visible"/>
                                      </p:to>
                                    </p:set>
                                    <p:animEffect transition="in" filter="wipe(left)">
                                      <p:cBhvr>
                                        <p:cTn id="23" dur="500"/>
                                        <p:tgtEl>
                                          <p:spTgt spid="27650"/>
                                        </p:tgtEl>
                                      </p:cBhvr>
                                    </p:animEffect>
                                  </p:childTnLst>
                                </p:cTn>
                              </p:par>
                            </p:childTnLst>
                          </p:cTn>
                        </p:par>
                        <p:par>
                          <p:cTn id="24" fill="hold" nodeType="afterGroup">
                            <p:stCondLst>
                              <p:cond delay="500"/>
                            </p:stCondLst>
                            <p:childTnLst>
                              <p:par>
                                <p:cTn id="25" presetID="2" presetClass="entr" presetSubtype="6" fill="hold" grpId="0" nodeType="afterEffect">
                                  <p:stCondLst>
                                    <p:cond delay="0"/>
                                  </p:stCondLst>
                                  <p:childTnLst>
                                    <p:set>
                                      <p:cBhvr>
                                        <p:cTn id="26" dur="1" fill="hold">
                                          <p:stCondLst>
                                            <p:cond delay="0"/>
                                          </p:stCondLst>
                                        </p:cTn>
                                        <p:tgtEl>
                                          <p:spTgt spid="27656"/>
                                        </p:tgtEl>
                                        <p:attrNameLst>
                                          <p:attrName>style.visibility</p:attrName>
                                        </p:attrNameLst>
                                      </p:cBhvr>
                                      <p:to>
                                        <p:strVal val="visible"/>
                                      </p:to>
                                    </p:set>
                                    <p:anim calcmode="lin" valueType="num">
                                      <p:cBhvr additive="base">
                                        <p:cTn id="27" dur="500" fill="hold"/>
                                        <p:tgtEl>
                                          <p:spTgt spid="27656"/>
                                        </p:tgtEl>
                                        <p:attrNameLst>
                                          <p:attrName>ppt_x</p:attrName>
                                        </p:attrNameLst>
                                      </p:cBhvr>
                                      <p:tavLst>
                                        <p:tav tm="0">
                                          <p:val>
                                            <p:strVal val="1+#ppt_w/2"/>
                                          </p:val>
                                        </p:tav>
                                        <p:tav tm="100000">
                                          <p:val>
                                            <p:strVal val="#ppt_x"/>
                                          </p:val>
                                        </p:tav>
                                      </p:tavLst>
                                    </p:anim>
                                    <p:anim calcmode="lin" valueType="num">
                                      <p:cBhvr additive="base">
                                        <p:cTn id="28" dur="500" fill="hold"/>
                                        <p:tgtEl>
                                          <p:spTgt spid="276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utoUpdateAnimBg="0"/>
      <p:bldP spid="27652" grpId="0" autoUpdateAnimBg="0"/>
      <p:bldP spid="27654" grpId="0" autoUpdateAnimBg="0"/>
      <p:bldP spid="27656"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Line 2"/>
          <p:cNvSpPr>
            <a:spLocks noChangeShapeType="1"/>
          </p:cNvSpPr>
          <p:nvPr/>
        </p:nvSpPr>
        <p:spPr bwMode="auto">
          <a:xfrm>
            <a:off x="3657600" y="1828800"/>
            <a:ext cx="29718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59" name="Line 3"/>
          <p:cNvSpPr>
            <a:spLocks noChangeShapeType="1"/>
          </p:cNvSpPr>
          <p:nvPr/>
        </p:nvSpPr>
        <p:spPr bwMode="auto">
          <a:xfrm>
            <a:off x="3657600" y="1447800"/>
            <a:ext cx="29718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0" name="Line 4"/>
          <p:cNvSpPr>
            <a:spLocks noChangeShapeType="1"/>
          </p:cNvSpPr>
          <p:nvPr/>
        </p:nvSpPr>
        <p:spPr bwMode="auto">
          <a:xfrm>
            <a:off x="2209800" y="2971800"/>
            <a:ext cx="61722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1" name="Line 5"/>
          <p:cNvSpPr>
            <a:spLocks noChangeShapeType="1"/>
          </p:cNvSpPr>
          <p:nvPr/>
        </p:nvSpPr>
        <p:spPr bwMode="auto">
          <a:xfrm>
            <a:off x="2209800" y="2590800"/>
            <a:ext cx="61722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2" name="Line 6"/>
          <p:cNvSpPr>
            <a:spLocks noChangeShapeType="1"/>
          </p:cNvSpPr>
          <p:nvPr/>
        </p:nvSpPr>
        <p:spPr bwMode="auto">
          <a:xfrm>
            <a:off x="228600" y="4114800"/>
            <a:ext cx="28194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3" name="Line 7"/>
          <p:cNvSpPr>
            <a:spLocks noChangeShapeType="1"/>
          </p:cNvSpPr>
          <p:nvPr/>
        </p:nvSpPr>
        <p:spPr bwMode="auto">
          <a:xfrm>
            <a:off x="228600" y="3733800"/>
            <a:ext cx="28194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4" name="Line 8"/>
          <p:cNvSpPr>
            <a:spLocks noChangeShapeType="1"/>
          </p:cNvSpPr>
          <p:nvPr/>
        </p:nvSpPr>
        <p:spPr bwMode="auto">
          <a:xfrm>
            <a:off x="7010400" y="4114800"/>
            <a:ext cx="19812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5" name="Line 9"/>
          <p:cNvSpPr>
            <a:spLocks noChangeShapeType="1"/>
          </p:cNvSpPr>
          <p:nvPr/>
        </p:nvSpPr>
        <p:spPr bwMode="auto">
          <a:xfrm>
            <a:off x="7010400" y="3733800"/>
            <a:ext cx="19812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6" name="Line 10"/>
          <p:cNvSpPr>
            <a:spLocks noChangeShapeType="1"/>
          </p:cNvSpPr>
          <p:nvPr/>
        </p:nvSpPr>
        <p:spPr bwMode="auto">
          <a:xfrm>
            <a:off x="3505200" y="4114800"/>
            <a:ext cx="27432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7" name="Line 11"/>
          <p:cNvSpPr>
            <a:spLocks noChangeShapeType="1"/>
          </p:cNvSpPr>
          <p:nvPr/>
        </p:nvSpPr>
        <p:spPr bwMode="auto">
          <a:xfrm>
            <a:off x="3505200" y="3733800"/>
            <a:ext cx="27432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8" name="Line 12"/>
          <p:cNvSpPr>
            <a:spLocks noChangeShapeType="1"/>
          </p:cNvSpPr>
          <p:nvPr/>
        </p:nvSpPr>
        <p:spPr bwMode="auto">
          <a:xfrm>
            <a:off x="4724400" y="5257800"/>
            <a:ext cx="21336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69" name="Line 13"/>
          <p:cNvSpPr>
            <a:spLocks noChangeShapeType="1"/>
          </p:cNvSpPr>
          <p:nvPr/>
        </p:nvSpPr>
        <p:spPr bwMode="auto">
          <a:xfrm>
            <a:off x="4724400" y="4876800"/>
            <a:ext cx="2133600" cy="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0" name="Line 14"/>
          <p:cNvSpPr>
            <a:spLocks noChangeShapeType="1"/>
          </p:cNvSpPr>
          <p:nvPr/>
        </p:nvSpPr>
        <p:spPr bwMode="auto">
          <a:xfrm>
            <a:off x="4419600" y="1447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1" name="Line 15"/>
          <p:cNvSpPr>
            <a:spLocks noChangeShapeType="1"/>
          </p:cNvSpPr>
          <p:nvPr/>
        </p:nvSpPr>
        <p:spPr bwMode="auto">
          <a:xfrm>
            <a:off x="4724400" y="1447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2" name="Line 16"/>
          <p:cNvSpPr>
            <a:spLocks noChangeShapeType="1"/>
          </p:cNvSpPr>
          <p:nvPr/>
        </p:nvSpPr>
        <p:spPr bwMode="auto">
          <a:xfrm>
            <a:off x="22098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3" name="Line 17"/>
          <p:cNvSpPr>
            <a:spLocks noChangeShapeType="1"/>
          </p:cNvSpPr>
          <p:nvPr/>
        </p:nvSpPr>
        <p:spPr bwMode="auto">
          <a:xfrm>
            <a:off x="25146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4" name="Line 18"/>
          <p:cNvSpPr>
            <a:spLocks noChangeShapeType="1"/>
          </p:cNvSpPr>
          <p:nvPr/>
        </p:nvSpPr>
        <p:spPr bwMode="auto">
          <a:xfrm>
            <a:off x="28194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5" name="Line 19"/>
          <p:cNvSpPr>
            <a:spLocks noChangeShapeType="1"/>
          </p:cNvSpPr>
          <p:nvPr/>
        </p:nvSpPr>
        <p:spPr bwMode="auto">
          <a:xfrm>
            <a:off x="31242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6" name="Line 20"/>
          <p:cNvSpPr>
            <a:spLocks noChangeShapeType="1"/>
          </p:cNvSpPr>
          <p:nvPr/>
        </p:nvSpPr>
        <p:spPr bwMode="auto">
          <a:xfrm>
            <a:off x="34290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7" name="Line 21"/>
          <p:cNvSpPr>
            <a:spLocks noChangeShapeType="1"/>
          </p:cNvSpPr>
          <p:nvPr/>
        </p:nvSpPr>
        <p:spPr bwMode="auto">
          <a:xfrm>
            <a:off x="37338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8" name="Line 22"/>
          <p:cNvSpPr>
            <a:spLocks noChangeShapeType="1"/>
          </p:cNvSpPr>
          <p:nvPr/>
        </p:nvSpPr>
        <p:spPr bwMode="auto">
          <a:xfrm>
            <a:off x="40386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79" name="Line 23"/>
          <p:cNvSpPr>
            <a:spLocks noChangeShapeType="1"/>
          </p:cNvSpPr>
          <p:nvPr/>
        </p:nvSpPr>
        <p:spPr bwMode="auto">
          <a:xfrm>
            <a:off x="43434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0" name="Line 24"/>
          <p:cNvSpPr>
            <a:spLocks noChangeShapeType="1"/>
          </p:cNvSpPr>
          <p:nvPr/>
        </p:nvSpPr>
        <p:spPr bwMode="auto">
          <a:xfrm>
            <a:off x="46482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1" name="Line 25"/>
          <p:cNvSpPr>
            <a:spLocks noChangeShapeType="1"/>
          </p:cNvSpPr>
          <p:nvPr/>
        </p:nvSpPr>
        <p:spPr bwMode="auto">
          <a:xfrm>
            <a:off x="49530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2" name="Line 26"/>
          <p:cNvSpPr>
            <a:spLocks noChangeShapeType="1"/>
          </p:cNvSpPr>
          <p:nvPr/>
        </p:nvSpPr>
        <p:spPr bwMode="auto">
          <a:xfrm>
            <a:off x="52578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3" name="Line 27"/>
          <p:cNvSpPr>
            <a:spLocks noChangeShapeType="1"/>
          </p:cNvSpPr>
          <p:nvPr/>
        </p:nvSpPr>
        <p:spPr bwMode="auto">
          <a:xfrm>
            <a:off x="55626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4" name="Line 28"/>
          <p:cNvSpPr>
            <a:spLocks noChangeShapeType="1"/>
          </p:cNvSpPr>
          <p:nvPr/>
        </p:nvSpPr>
        <p:spPr bwMode="auto">
          <a:xfrm>
            <a:off x="80772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5" name="Line 29"/>
          <p:cNvSpPr>
            <a:spLocks noChangeShapeType="1"/>
          </p:cNvSpPr>
          <p:nvPr/>
        </p:nvSpPr>
        <p:spPr bwMode="auto">
          <a:xfrm>
            <a:off x="8382000" y="2590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6" name="Text Box 30"/>
          <p:cNvSpPr txBox="1">
            <a:spLocks noChangeArrowheads="1"/>
          </p:cNvSpPr>
          <p:nvPr/>
        </p:nvSpPr>
        <p:spPr bwMode="auto">
          <a:xfrm>
            <a:off x="2117725" y="2174875"/>
            <a:ext cx="633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6600"/>
                </a:solidFill>
              </a:rPr>
              <a:t>0  1(A) 3  4  5(E)        9(I)          </a:t>
            </a:r>
            <a:r>
              <a:rPr lang="en-US" altLang="zh-CN" b="1">
                <a:solidFill>
                  <a:srgbClr val="006600"/>
                </a:solidFill>
              </a:rPr>
              <a:t> …      …</a:t>
            </a:r>
            <a:r>
              <a:rPr lang="en-US" altLang="zh-CN"/>
              <a:t>          </a:t>
            </a:r>
            <a:r>
              <a:rPr lang="en-US" altLang="zh-CN">
                <a:solidFill>
                  <a:srgbClr val="006600"/>
                </a:solidFill>
              </a:rPr>
              <a:t>26</a:t>
            </a:r>
            <a:endParaRPr lang="en-US" altLang="zh-CN"/>
          </a:p>
        </p:txBody>
      </p:sp>
      <p:sp>
        <p:nvSpPr>
          <p:cNvPr id="224287" name="Line 31"/>
          <p:cNvSpPr>
            <a:spLocks noChangeShapeType="1"/>
          </p:cNvSpPr>
          <p:nvPr/>
        </p:nvSpPr>
        <p:spPr bwMode="auto">
          <a:xfrm>
            <a:off x="3810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8" name="Line 32"/>
          <p:cNvSpPr>
            <a:spLocks noChangeShapeType="1"/>
          </p:cNvSpPr>
          <p:nvPr/>
        </p:nvSpPr>
        <p:spPr bwMode="auto">
          <a:xfrm>
            <a:off x="6858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89" name="Line 33"/>
          <p:cNvSpPr>
            <a:spLocks noChangeShapeType="1"/>
          </p:cNvSpPr>
          <p:nvPr/>
        </p:nvSpPr>
        <p:spPr bwMode="auto">
          <a:xfrm>
            <a:off x="16764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0" name="Line 34"/>
          <p:cNvSpPr>
            <a:spLocks noChangeShapeType="1"/>
          </p:cNvSpPr>
          <p:nvPr/>
        </p:nvSpPr>
        <p:spPr bwMode="auto">
          <a:xfrm>
            <a:off x="19812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1" name="Line 35"/>
          <p:cNvSpPr>
            <a:spLocks noChangeShapeType="1"/>
          </p:cNvSpPr>
          <p:nvPr/>
        </p:nvSpPr>
        <p:spPr bwMode="auto">
          <a:xfrm>
            <a:off x="25908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2" name="Line 36"/>
          <p:cNvSpPr>
            <a:spLocks noChangeShapeType="1"/>
          </p:cNvSpPr>
          <p:nvPr/>
        </p:nvSpPr>
        <p:spPr bwMode="auto">
          <a:xfrm>
            <a:off x="28956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3" name="Line 37"/>
          <p:cNvSpPr>
            <a:spLocks noChangeShapeType="1"/>
          </p:cNvSpPr>
          <p:nvPr/>
        </p:nvSpPr>
        <p:spPr bwMode="auto">
          <a:xfrm>
            <a:off x="35052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4" name="Line 38"/>
          <p:cNvSpPr>
            <a:spLocks noChangeShapeType="1"/>
          </p:cNvSpPr>
          <p:nvPr/>
        </p:nvSpPr>
        <p:spPr bwMode="auto">
          <a:xfrm>
            <a:off x="38100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5" name="Line 39"/>
          <p:cNvSpPr>
            <a:spLocks noChangeShapeType="1"/>
          </p:cNvSpPr>
          <p:nvPr/>
        </p:nvSpPr>
        <p:spPr bwMode="auto">
          <a:xfrm>
            <a:off x="55626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6" name="Line 40"/>
          <p:cNvSpPr>
            <a:spLocks noChangeShapeType="1"/>
          </p:cNvSpPr>
          <p:nvPr/>
        </p:nvSpPr>
        <p:spPr bwMode="auto">
          <a:xfrm>
            <a:off x="58674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7" name="Line 41"/>
          <p:cNvSpPr>
            <a:spLocks noChangeShapeType="1"/>
          </p:cNvSpPr>
          <p:nvPr/>
        </p:nvSpPr>
        <p:spPr bwMode="auto">
          <a:xfrm>
            <a:off x="73152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8" name="Line 42"/>
          <p:cNvSpPr>
            <a:spLocks noChangeShapeType="1"/>
          </p:cNvSpPr>
          <p:nvPr/>
        </p:nvSpPr>
        <p:spPr bwMode="auto">
          <a:xfrm>
            <a:off x="76200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299" name="Line 43"/>
          <p:cNvSpPr>
            <a:spLocks noChangeShapeType="1"/>
          </p:cNvSpPr>
          <p:nvPr/>
        </p:nvSpPr>
        <p:spPr bwMode="auto">
          <a:xfrm>
            <a:off x="4724400" y="4876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00" name="Line 44"/>
          <p:cNvSpPr>
            <a:spLocks noChangeShapeType="1"/>
          </p:cNvSpPr>
          <p:nvPr/>
        </p:nvSpPr>
        <p:spPr bwMode="auto">
          <a:xfrm>
            <a:off x="5029200" y="4876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01" name="Line 45"/>
          <p:cNvSpPr>
            <a:spLocks noChangeShapeType="1"/>
          </p:cNvSpPr>
          <p:nvPr/>
        </p:nvSpPr>
        <p:spPr bwMode="auto">
          <a:xfrm>
            <a:off x="6248400" y="4876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02" name="Line 46"/>
          <p:cNvSpPr>
            <a:spLocks noChangeShapeType="1"/>
          </p:cNvSpPr>
          <p:nvPr/>
        </p:nvSpPr>
        <p:spPr bwMode="auto">
          <a:xfrm>
            <a:off x="6553200" y="4876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03" name="Line 47"/>
          <p:cNvSpPr>
            <a:spLocks noChangeShapeType="1"/>
          </p:cNvSpPr>
          <p:nvPr/>
        </p:nvSpPr>
        <p:spPr bwMode="auto">
          <a:xfrm>
            <a:off x="85344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04" name="Line 48"/>
          <p:cNvSpPr>
            <a:spLocks noChangeShapeType="1"/>
          </p:cNvSpPr>
          <p:nvPr/>
        </p:nvSpPr>
        <p:spPr bwMode="auto">
          <a:xfrm>
            <a:off x="8839200" y="3733800"/>
            <a:ext cx="0" cy="381000"/>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05" name="Text Box 49"/>
          <p:cNvSpPr txBox="1">
            <a:spLocks noChangeArrowheads="1"/>
          </p:cNvSpPr>
          <p:nvPr/>
        </p:nvSpPr>
        <p:spPr bwMode="auto">
          <a:xfrm>
            <a:off x="4175125" y="1031875"/>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6600"/>
                </a:solidFill>
              </a:rPr>
              <a:t>8(H)</a:t>
            </a:r>
            <a:endParaRPr lang="en-US" altLang="zh-CN"/>
          </a:p>
        </p:txBody>
      </p:sp>
      <p:sp>
        <p:nvSpPr>
          <p:cNvPr id="224306" name="Text Box 50"/>
          <p:cNvSpPr txBox="1">
            <a:spLocks noChangeArrowheads="1"/>
          </p:cNvSpPr>
          <p:nvPr/>
        </p:nvSpPr>
        <p:spPr bwMode="auto">
          <a:xfrm>
            <a:off x="228600" y="3352800"/>
            <a:ext cx="863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6600"/>
                </a:solidFill>
              </a:rPr>
              <a:t>4(D)          19(S)   22(V)   0                        18(R)              7(G)        19</a:t>
            </a:r>
            <a:endParaRPr lang="en-US" altLang="zh-CN"/>
          </a:p>
        </p:txBody>
      </p:sp>
      <p:sp>
        <p:nvSpPr>
          <p:cNvPr id="224307" name="Text Box 51"/>
          <p:cNvSpPr txBox="1">
            <a:spLocks noChangeArrowheads="1"/>
          </p:cNvSpPr>
          <p:nvPr/>
        </p:nvSpPr>
        <p:spPr bwMode="auto">
          <a:xfrm>
            <a:off x="4648200" y="4495800"/>
            <a:ext cx="224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6600"/>
                </a:solidFill>
              </a:rPr>
              <a:t>0                  5(E)</a:t>
            </a:r>
            <a:endParaRPr lang="en-US" altLang="zh-CN"/>
          </a:p>
        </p:txBody>
      </p:sp>
      <p:sp>
        <p:nvSpPr>
          <p:cNvPr id="224308" name="Line 52"/>
          <p:cNvSpPr>
            <a:spLocks noChangeShapeType="1"/>
          </p:cNvSpPr>
          <p:nvPr/>
        </p:nvSpPr>
        <p:spPr bwMode="auto">
          <a:xfrm>
            <a:off x="4572000" y="1600200"/>
            <a:ext cx="0" cy="990600"/>
          </a:xfrm>
          <a:prstGeom prst="line">
            <a:avLst/>
          </a:prstGeom>
          <a:noFill/>
          <a:ln w="31750">
            <a:solidFill>
              <a:srgbClr val="008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09" name="Line 53"/>
          <p:cNvSpPr>
            <a:spLocks noChangeShapeType="1"/>
          </p:cNvSpPr>
          <p:nvPr/>
        </p:nvSpPr>
        <p:spPr bwMode="auto">
          <a:xfrm>
            <a:off x="5715000" y="3886200"/>
            <a:ext cx="0" cy="990600"/>
          </a:xfrm>
          <a:prstGeom prst="line">
            <a:avLst/>
          </a:prstGeom>
          <a:noFill/>
          <a:ln w="31750">
            <a:solidFill>
              <a:srgbClr val="008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10" name="Freeform 54"/>
          <p:cNvSpPr>
            <a:spLocks/>
          </p:cNvSpPr>
          <p:nvPr/>
        </p:nvSpPr>
        <p:spPr bwMode="auto">
          <a:xfrm>
            <a:off x="3505200" y="457200"/>
            <a:ext cx="2374900" cy="990600"/>
          </a:xfrm>
          <a:custGeom>
            <a:avLst/>
            <a:gdLst>
              <a:gd name="T0" fmla="*/ 0 w 1496"/>
              <a:gd name="T1" fmla="*/ 0 h 624"/>
              <a:gd name="T2" fmla="*/ 1344 w 1496"/>
              <a:gd name="T3" fmla="*/ 48 h 624"/>
              <a:gd name="T4" fmla="*/ 912 w 1496"/>
              <a:gd name="T5" fmla="*/ 144 h 624"/>
              <a:gd name="T6" fmla="*/ 1248 w 1496"/>
              <a:gd name="T7" fmla="*/ 624 h 624"/>
            </a:gdLst>
            <a:ahLst/>
            <a:cxnLst>
              <a:cxn ang="0">
                <a:pos x="T0" y="T1"/>
              </a:cxn>
              <a:cxn ang="0">
                <a:pos x="T2" y="T3"/>
              </a:cxn>
              <a:cxn ang="0">
                <a:pos x="T4" y="T5"/>
              </a:cxn>
              <a:cxn ang="0">
                <a:pos x="T6" y="T7"/>
              </a:cxn>
            </a:cxnLst>
            <a:rect l="0" t="0" r="r" b="b"/>
            <a:pathLst>
              <a:path w="1496" h="624">
                <a:moveTo>
                  <a:pt x="0" y="0"/>
                </a:moveTo>
                <a:cubicBezTo>
                  <a:pt x="596" y="12"/>
                  <a:pt x="1192" y="24"/>
                  <a:pt x="1344" y="48"/>
                </a:cubicBezTo>
                <a:cubicBezTo>
                  <a:pt x="1496" y="72"/>
                  <a:pt x="928" y="48"/>
                  <a:pt x="912" y="144"/>
                </a:cubicBezTo>
                <a:cubicBezTo>
                  <a:pt x="896" y="240"/>
                  <a:pt x="1192" y="544"/>
                  <a:pt x="1248" y="624"/>
                </a:cubicBezTo>
              </a:path>
            </a:pathLst>
          </a:custGeom>
          <a:noFill/>
          <a:ln w="31750">
            <a:solidFill>
              <a:srgbClr val="008080"/>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11" name="Text Box 55"/>
          <p:cNvSpPr txBox="1">
            <a:spLocks noChangeArrowheads="1"/>
          </p:cNvSpPr>
          <p:nvPr/>
        </p:nvSpPr>
        <p:spPr bwMode="auto">
          <a:xfrm>
            <a:off x="3070225" y="76200"/>
            <a:ext cx="511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a:solidFill>
                  <a:srgbClr val="008080"/>
                </a:solidFill>
              </a:rPr>
              <a:t>T</a:t>
            </a:r>
            <a:endParaRPr lang="en-US" altLang="zh-CN"/>
          </a:p>
        </p:txBody>
      </p:sp>
      <p:sp>
        <p:nvSpPr>
          <p:cNvPr id="224314" name="Freeform 58"/>
          <p:cNvSpPr>
            <a:spLocks/>
          </p:cNvSpPr>
          <p:nvPr/>
        </p:nvSpPr>
        <p:spPr bwMode="auto">
          <a:xfrm>
            <a:off x="1193800" y="2743200"/>
            <a:ext cx="1473200" cy="990600"/>
          </a:xfrm>
          <a:custGeom>
            <a:avLst/>
            <a:gdLst>
              <a:gd name="T0" fmla="*/ 928 w 928"/>
              <a:gd name="T1" fmla="*/ 0 h 624"/>
              <a:gd name="T2" fmla="*/ 688 w 928"/>
              <a:gd name="T3" fmla="*/ 288 h 624"/>
              <a:gd name="T4" fmla="*/ 112 w 928"/>
              <a:gd name="T5" fmla="*/ 336 h 624"/>
              <a:gd name="T6" fmla="*/ 16 w 928"/>
              <a:gd name="T7" fmla="*/ 624 h 624"/>
            </a:gdLst>
            <a:ahLst/>
            <a:cxnLst>
              <a:cxn ang="0">
                <a:pos x="T0" y="T1"/>
              </a:cxn>
              <a:cxn ang="0">
                <a:pos x="T2" y="T3"/>
              </a:cxn>
              <a:cxn ang="0">
                <a:pos x="T4" y="T5"/>
              </a:cxn>
              <a:cxn ang="0">
                <a:pos x="T6" y="T7"/>
              </a:cxn>
            </a:cxnLst>
            <a:rect l="0" t="0" r="r" b="b"/>
            <a:pathLst>
              <a:path w="928" h="624">
                <a:moveTo>
                  <a:pt x="928" y="0"/>
                </a:moveTo>
                <a:cubicBezTo>
                  <a:pt x="876" y="116"/>
                  <a:pt x="824" y="232"/>
                  <a:pt x="688" y="288"/>
                </a:cubicBezTo>
                <a:cubicBezTo>
                  <a:pt x="552" y="344"/>
                  <a:pt x="224" y="280"/>
                  <a:pt x="112" y="336"/>
                </a:cubicBezTo>
                <a:cubicBezTo>
                  <a:pt x="0" y="392"/>
                  <a:pt x="8" y="508"/>
                  <a:pt x="16" y="624"/>
                </a:cubicBezTo>
              </a:path>
            </a:pathLst>
          </a:custGeom>
          <a:noFill/>
          <a:ln w="31750">
            <a:solidFill>
              <a:srgbClr val="008080"/>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18" name="Freeform 62"/>
          <p:cNvSpPr>
            <a:spLocks/>
          </p:cNvSpPr>
          <p:nvPr/>
        </p:nvSpPr>
        <p:spPr bwMode="auto">
          <a:xfrm>
            <a:off x="3886200" y="2743200"/>
            <a:ext cx="685800" cy="990600"/>
          </a:xfrm>
          <a:custGeom>
            <a:avLst/>
            <a:gdLst>
              <a:gd name="T0" fmla="*/ 0 w 432"/>
              <a:gd name="T1" fmla="*/ 0 h 624"/>
              <a:gd name="T2" fmla="*/ 96 w 432"/>
              <a:gd name="T3" fmla="*/ 288 h 624"/>
              <a:gd name="T4" fmla="*/ 336 w 432"/>
              <a:gd name="T5" fmla="*/ 384 h 624"/>
              <a:gd name="T6" fmla="*/ 432 w 432"/>
              <a:gd name="T7" fmla="*/ 624 h 624"/>
            </a:gdLst>
            <a:ahLst/>
            <a:cxnLst>
              <a:cxn ang="0">
                <a:pos x="T0" y="T1"/>
              </a:cxn>
              <a:cxn ang="0">
                <a:pos x="T2" y="T3"/>
              </a:cxn>
              <a:cxn ang="0">
                <a:pos x="T4" y="T5"/>
              </a:cxn>
              <a:cxn ang="0">
                <a:pos x="T6" y="T7"/>
              </a:cxn>
            </a:cxnLst>
            <a:rect l="0" t="0" r="r" b="b"/>
            <a:pathLst>
              <a:path w="432" h="624">
                <a:moveTo>
                  <a:pt x="0" y="0"/>
                </a:moveTo>
                <a:cubicBezTo>
                  <a:pt x="20" y="112"/>
                  <a:pt x="40" y="224"/>
                  <a:pt x="96" y="288"/>
                </a:cubicBezTo>
                <a:cubicBezTo>
                  <a:pt x="152" y="352"/>
                  <a:pt x="280" y="328"/>
                  <a:pt x="336" y="384"/>
                </a:cubicBezTo>
                <a:cubicBezTo>
                  <a:pt x="392" y="440"/>
                  <a:pt x="412" y="532"/>
                  <a:pt x="432" y="624"/>
                </a:cubicBezTo>
              </a:path>
            </a:pathLst>
          </a:custGeom>
          <a:noFill/>
          <a:ln w="31750">
            <a:solidFill>
              <a:srgbClr val="008080"/>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20" name="Freeform 64"/>
          <p:cNvSpPr>
            <a:spLocks/>
          </p:cNvSpPr>
          <p:nvPr/>
        </p:nvSpPr>
        <p:spPr bwMode="auto">
          <a:xfrm>
            <a:off x="5105400" y="2743200"/>
            <a:ext cx="2971800" cy="990600"/>
          </a:xfrm>
          <a:custGeom>
            <a:avLst/>
            <a:gdLst>
              <a:gd name="T0" fmla="*/ 0 w 1872"/>
              <a:gd name="T1" fmla="*/ 0 h 624"/>
              <a:gd name="T2" fmla="*/ 432 w 1872"/>
              <a:gd name="T3" fmla="*/ 288 h 624"/>
              <a:gd name="T4" fmla="*/ 1632 w 1872"/>
              <a:gd name="T5" fmla="*/ 336 h 624"/>
              <a:gd name="T6" fmla="*/ 1872 w 1872"/>
              <a:gd name="T7" fmla="*/ 624 h 624"/>
            </a:gdLst>
            <a:ahLst/>
            <a:cxnLst>
              <a:cxn ang="0">
                <a:pos x="T0" y="T1"/>
              </a:cxn>
              <a:cxn ang="0">
                <a:pos x="T2" y="T3"/>
              </a:cxn>
              <a:cxn ang="0">
                <a:pos x="T4" y="T5"/>
              </a:cxn>
              <a:cxn ang="0">
                <a:pos x="T6" y="T7"/>
              </a:cxn>
            </a:cxnLst>
            <a:rect l="0" t="0" r="r" b="b"/>
            <a:pathLst>
              <a:path w="1872" h="624">
                <a:moveTo>
                  <a:pt x="0" y="0"/>
                </a:moveTo>
                <a:cubicBezTo>
                  <a:pt x="80" y="116"/>
                  <a:pt x="160" y="232"/>
                  <a:pt x="432" y="288"/>
                </a:cubicBezTo>
                <a:cubicBezTo>
                  <a:pt x="704" y="344"/>
                  <a:pt x="1392" y="280"/>
                  <a:pt x="1632" y="336"/>
                </a:cubicBezTo>
                <a:cubicBezTo>
                  <a:pt x="1872" y="392"/>
                  <a:pt x="1872" y="508"/>
                  <a:pt x="1872" y="624"/>
                </a:cubicBezTo>
              </a:path>
            </a:pathLst>
          </a:custGeom>
          <a:noFill/>
          <a:ln w="31750">
            <a:solidFill>
              <a:srgbClr val="008080"/>
            </a:solidFill>
            <a:round/>
            <a:headEnd/>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21" name="Oval 65"/>
          <p:cNvSpPr>
            <a:spLocks noChangeArrowheads="1"/>
          </p:cNvSpPr>
          <p:nvPr/>
        </p:nvSpPr>
        <p:spPr bwMode="auto">
          <a:xfrm>
            <a:off x="76200" y="4495800"/>
            <a:ext cx="914400" cy="4572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HAD</a:t>
            </a:r>
            <a:endParaRPr lang="en-US" altLang="zh-CN" sz="2800"/>
          </a:p>
        </p:txBody>
      </p:sp>
      <p:sp>
        <p:nvSpPr>
          <p:cNvPr id="224322" name="Line 66"/>
          <p:cNvSpPr>
            <a:spLocks noChangeShapeType="1"/>
          </p:cNvSpPr>
          <p:nvPr/>
        </p:nvSpPr>
        <p:spPr bwMode="auto">
          <a:xfrm>
            <a:off x="533400" y="39624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23" name="Oval 67"/>
          <p:cNvSpPr>
            <a:spLocks noChangeArrowheads="1"/>
          </p:cNvSpPr>
          <p:nvPr/>
        </p:nvSpPr>
        <p:spPr bwMode="auto">
          <a:xfrm>
            <a:off x="1371600" y="4495800"/>
            <a:ext cx="914400" cy="4572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HAS</a:t>
            </a:r>
            <a:endParaRPr lang="en-US" altLang="zh-CN" sz="2800"/>
          </a:p>
        </p:txBody>
      </p:sp>
      <p:sp>
        <p:nvSpPr>
          <p:cNvPr id="224324" name="Line 68"/>
          <p:cNvSpPr>
            <a:spLocks noChangeShapeType="1"/>
          </p:cNvSpPr>
          <p:nvPr/>
        </p:nvSpPr>
        <p:spPr bwMode="auto">
          <a:xfrm>
            <a:off x="1828800" y="39624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25" name="Oval 69"/>
          <p:cNvSpPr>
            <a:spLocks noChangeArrowheads="1"/>
          </p:cNvSpPr>
          <p:nvPr/>
        </p:nvSpPr>
        <p:spPr bwMode="auto">
          <a:xfrm>
            <a:off x="2286000" y="4495800"/>
            <a:ext cx="1066800" cy="4572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HAVE</a:t>
            </a:r>
            <a:endParaRPr lang="en-US" altLang="zh-CN" sz="2800"/>
          </a:p>
        </p:txBody>
      </p:sp>
      <p:sp>
        <p:nvSpPr>
          <p:cNvPr id="224326" name="Line 70"/>
          <p:cNvSpPr>
            <a:spLocks noChangeShapeType="1"/>
          </p:cNvSpPr>
          <p:nvPr/>
        </p:nvSpPr>
        <p:spPr bwMode="auto">
          <a:xfrm>
            <a:off x="2743200" y="39624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27" name="Oval 71"/>
          <p:cNvSpPr>
            <a:spLocks noChangeArrowheads="1"/>
          </p:cNvSpPr>
          <p:nvPr/>
        </p:nvSpPr>
        <p:spPr bwMode="auto">
          <a:xfrm>
            <a:off x="3429000" y="4495800"/>
            <a:ext cx="609600" cy="4572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HE</a:t>
            </a:r>
            <a:endParaRPr lang="en-US" altLang="zh-CN" sz="2800"/>
          </a:p>
        </p:txBody>
      </p:sp>
      <p:sp>
        <p:nvSpPr>
          <p:cNvPr id="224328" name="Line 72"/>
          <p:cNvSpPr>
            <a:spLocks noChangeShapeType="1"/>
          </p:cNvSpPr>
          <p:nvPr/>
        </p:nvSpPr>
        <p:spPr bwMode="auto">
          <a:xfrm>
            <a:off x="3657600" y="39624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29" name="Oval 73"/>
          <p:cNvSpPr>
            <a:spLocks noChangeArrowheads="1"/>
          </p:cNvSpPr>
          <p:nvPr/>
        </p:nvSpPr>
        <p:spPr bwMode="auto">
          <a:xfrm>
            <a:off x="4419600" y="5638800"/>
            <a:ext cx="914400" cy="3810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HER</a:t>
            </a:r>
            <a:endParaRPr lang="en-US" altLang="zh-CN" sz="2800"/>
          </a:p>
        </p:txBody>
      </p:sp>
      <p:sp>
        <p:nvSpPr>
          <p:cNvPr id="224330" name="Line 74"/>
          <p:cNvSpPr>
            <a:spLocks noChangeShapeType="1"/>
          </p:cNvSpPr>
          <p:nvPr/>
        </p:nvSpPr>
        <p:spPr bwMode="auto">
          <a:xfrm>
            <a:off x="4876800" y="51054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31" name="Oval 75"/>
          <p:cNvSpPr>
            <a:spLocks noChangeArrowheads="1"/>
          </p:cNvSpPr>
          <p:nvPr/>
        </p:nvSpPr>
        <p:spPr bwMode="auto">
          <a:xfrm>
            <a:off x="5943600" y="5638800"/>
            <a:ext cx="1143000" cy="3810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HERE</a:t>
            </a:r>
            <a:endParaRPr lang="en-US" altLang="zh-CN" sz="2800"/>
          </a:p>
        </p:txBody>
      </p:sp>
      <p:sp>
        <p:nvSpPr>
          <p:cNvPr id="224332" name="Line 76"/>
          <p:cNvSpPr>
            <a:spLocks noChangeShapeType="1"/>
          </p:cNvSpPr>
          <p:nvPr/>
        </p:nvSpPr>
        <p:spPr bwMode="auto">
          <a:xfrm>
            <a:off x="6400800" y="51054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33" name="Oval 77"/>
          <p:cNvSpPr>
            <a:spLocks noChangeArrowheads="1"/>
          </p:cNvSpPr>
          <p:nvPr/>
        </p:nvSpPr>
        <p:spPr bwMode="auto">
          <a:xfrm>
            <a:off x="7010400" y="4495800"/>
            <a:ext cx="1066800" cy="4572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HIGH</a:t>
            </a:r>
            <a:endParaRPr lang="en-US" altLang="zh-CN" sz="2800"/>
          </a:p>
        </p:txBody>
      </p:sp>
      <p:sp>
        <p:nvSpPr>
          <p:cNvPr id="224334" name="Line 78"/>
          <p:cNvSpPr>
            <a:spLocks noChangeShapeType="1"/>
          </p:cNvSpPr>
          <p:nvPr/>
        </p:nvSpPr>
        <p:spPr bwMode="auto">
          <a:xfrm>
            <a:off x="7467600" y="39624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35" name="Oval 79"/>
          <p:cNvSpPr>
            <a:spLocks noChangeArrowheads="1"/>
          </p:cNvSpPr>
          <p:nvPr/>
        </p:nvSpPr>
        <p:spPr bwMode="auto">
          <a:xfrm>
            <a:off x="8229600" y="4495800"/>
            <a:ext cx="914400" cy="457200"/>
          </a:xfrm>
          <a:prstGeom prst="ellipse">
            <a:avLst/>
          </a:prstGeom>
          <a:solidFill>
            <a:srgbClr val="FFFF99"/>
          </a:solidFill>
          <a:ln w="25400">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3300"/>
                </a:solidFill>
              </a:rPr>
              <a:t>HIS</a:t>
            </a:r>
            <a:endParaRPr lang="en-US" altLang="zh-CN" sz="2800"/>
          </a:p>
        </p:txBody>
      </p:sp>
      <p:sp>
        <p:nvSpPr>
          <p:cNvPr id="224336" name="Line 80"/>
          <p:cNvSpPr>
            <a:spLocks noChangeShapeType="1"/>
          </p:cNvSpPr>
          <p:nvPr/>
        </p:nvSpPr>
        <p:spPr bwMode="auto">
          <a:xfrm>
            <a:off x="8686800" y="3962400"/>
            <a:ext cx="0" cy="533400"/>
          </a:xfrm>
          <a:prstGeom prst="line">
            <a:avLst/>
          </a:prstGeom>
          <a:noFill/>
          <a:ln w="317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37" name="Text Box 81"/>
          <p:cNvSpPr txBox="1">
            <a:spLocks noChangeArrowheads="1"/>
          </p:cNvSpPr>
          <p:nvPr/>
        </p:nvSpPr>
        <p:spPr bwMode="auto">
          <a:xfrm>
            <a:off x="2192338" y="25146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sym typeface="Symbol" pitchFamily="18" charset="2"/>
              </a:rPr>
              <a:t></a:t>
            </a:r>
            <a:endParaRPr lang="en-US" altLang="zh-CN"/>
          </a:p>
        </p:txBody>
      </p:sp>
      <p:sp>
        <p:nvSpPr>
          <p:cNvPr id="224338" name="Text Box 82"/>
          <p:cNvSpPr txBox="1">
            <a:spLocks noChangeArrowheads="1"/>
          </p:cNvSpPr>
          <p:nvPr/>
        </p:nvSpPr>
        <p:spPr bwMode="auto">
          <a:xfrm>
            <a:off x="3411538" y="25146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sym typeface="Symbol" pitchFamily="18" charset="2"/>
              </a:rPr>
              <a:t></a:t>
            </a:r>
            <a:endParaRPr lang="en-US" altLang="zh-CN"/>
          </a:p>
        </p:txBody>
      </p:sp>
      <p:sp>
        <p:nvSpPr>
          <p:cNvPr id="224339" name="Text Box 83"/>
          <p:cNvSpPr txBox="1">
            <a:spLocks noChangeArrowheads="1"/>
          </p:cNvSpPr>
          <p:nvPr/>
        </p:nvSpPr>
        <p:spPr bwMode="auto">
          <a:xfrm>
            <a:off x="3106738" y="25146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sym typeface="Symbol" pitchFamily="18" charset="2"/>
              </a:rPr>
              <a:t></a:t>
            </a:r>
            <a:endParaRPr lang="en-US" altLang="zh-CN"/>
          </a:p>
        </p:txBody>
      </p:sp>
      <p:sp>
        <p:nvSpPr>
          <p:cNvPr id="224340" name="Text Box 84"/>
          <p:cNvSpPr txBox="1">
            <a:spLocks noChangeArrowheads="1"/>
          </p:cNvSpPr>
          <p:nvPr/>
        </p:nvSpPr>
        <p:spPr bwMode="auto">
          <a:xfrm>
            <a:off x="2801938" y="25146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sym typeface="Symbol" pitchFamily="18" charset="2"/>
              </a:rPr>
              <a:t></a:t>
            </a:r>
            <a:endParaRPr lang="en-US" altLang="zh-CN"/>
          </a:p>
        </p:txBody>
      </p:sp>
      <p:sp>
        <p:nvSpPr>
          <p:cNvPr id="224341" name="Text Box 85"/>
          <p:cNvSpPr txBox="1">
            <a:spLocks noChangeArrowheads="1"/>
          </p:cNvSpPr>
          <p:nvPr/>
        </p:nvSpPr>
        <p:spPr bwMode="auto">
          <a:xfrm>
            <a:off x="8059738" y="25146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sym typeface="Symbol" pitchFamily="18" charset="2"/>
              </a:rPr>
              <a:t></a:t>
            </a:r>
            <a:endParaRPr lang="en-US" altLang="zh-CN"/>
          </a:p>
        </p:txBody>
      </p:sp>
      <p:sp>
        <p:nvSpPr>
          <p:cNvPr id="224342" name="Text Box 86"/>
          <p:cNvSpPr txBox="1">
            <a:spLocks noChangeArrowheads="1"/>
          </p:cNvSpPr>
          <p:nvPr/>
        </p:nvSpPr>
        <p:spPr bwMode="auto">
          <a:xfrm>
            <a:off x="5240338" y="25146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sym typeface="Symbol" pitchFamily="18" charset="2"/>
              </a:rPr>
              <a:t></a:t>
            </a:r>
            <a:endParaRPr lang="en-US" altLang="zh-CN"/>
          </a:p>
        </p:txBody>
      </p:sp>
      <p:sp>
        <p:nvSpPr>
          <p:cNvPr id="224343" name="Text Box 87"/>
          <p:cNvSpPr txBox="1">
            <a:spLocks noChangeArrowheads="1"/>
          </p:cNvSpPr>
          <p:nvPr/>
        </p:nvSpPr>
        <p:spPr bwMode="auto">
          <a:xfrm>
            <a:off x="4630738" y="25146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sym typeface="Symbol" pitchFamily="18" charset="2"/>
              </a:rPr>
              <a:t></a:t>
            </a:r>
            <a:endParaRPr lang="en-US" altLang="zh-CN"/>
          </a:p>
        </p:txBody>
      </p:sp>
      <p:sp>
        <p:nvSpPr>
          <p:cNvPr id="224344" name="Text Box 88"/>
          <p:cNvSpPr txBox="1">
            <a:spLocks noChangeArrowheads="1"/>
          </p:cNvSpPr>
          <p:nvPr/>
        </p:nvSpPr>
        <p:spPr bwMode="auto">
          <a:xfrm>
            <a:off x="4325938" y="25146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sym typeface="Symbol" pitchFamily="18" charset="2"/>
              </a:rPr>
              <a:t></a:t>
            </a:r>
            <a:endParaRPr lang="en-US" altLang="zh-CN"/>
          </a:p>
        </p:txBody>
      </p:sp>
      <p:sp>
        <p:nvSpPr>
          <p:cNvPr id="224345" name="Text Box 89"/>
          <p:cNvSpPr txBox="1">
            <a:spLocks noChangeArrowheads="1"/>
          </p:cNvSpPr>
          <p:nvPr/>
        </p:nvSpPr>
        <p:spPr bwMode="auto">
          <a:xfrm>
            <a:off x="4021138" y="25146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sym typeface="Symbol" pitchFamily="18" charset="2"/>
              </a:rPr>
              <a:t></a:t>
            </a:r>
            <a:endParaRPr lang="en-US" altLang="zh-CN"/>
          </a:p>
        </p:txBody>
      </p:sp>
      <p:sp>
        <p:nvSpPr>
          <p:cNvPr id="224346" name="Line 90"/>
          <p:cNvSpPr>
            <a:spLocks noChangeShapeType="1"/>
          </p:cNvSpPr>
          <p:nvPr/>
        </p:nvSpPr>
        <p:spPr bwMode="auto">
          <a:xfrm>
            <a:off x="533400" y="4876800"/>
            <a:ext cx="0" cy="7620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47" name="Line 91"/>
          <p:cNvSpPr>
            <a:spLocks noChangeShapeType="1"/>
          </p:cNvSpPr>
          <p:nvPr/>
        </p:nvSpPr>
        <p:spPr bwMode="auto">
          <a:xfrm>
            <a:off x="8686800" y="4876800"/>
            <a:ext cx="0" cy="7620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48" name="Line 92"/>
          <p:cNvSpPr>
            <a:spLocks noChangeShapeType="1"/>
          </p:cNvSpPr>
          <p:nvPr/>
        </p:nvSpPr>
        <p:spPr bwMode="auto">
          <a:xfrm>
            <a:off x="7543800" y="4876800"/>
            <a:ext cx="0" cy="7620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49" name="Line 93"/>
          <p:cNvSpPr>
            <a:spLocks noChangeShapeType="1"/>
          </p:cNvSpPr>
          <p:nvPr/>
        </p:nvSpPr>
        <p:spPr bwMode="auto">
          <a:xfrm>
            <a:off x="6553200" y="5943600"/>
            <a:ext cx="0" cy="7620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50" name="Line 94"/>
          <p:cNvSpPr>
            <a:spLocks noChangeShapeType="1"/>
          </p:cNvSpPr>
          <p:nvPr/>
        </p:nvSpPr>
        <p:spPr bwMode="auto">
          <a:xfrm>
            <a:off x="4876800" y="5943600"/>
            <a:ext cx="0" cy="7620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51" name="Line 95"/>
          <p:cNvSpPr>
            <a:spLocks noChangeShapeType="1"/>
          </p:cNvSpPr>
          <p:nvPr/>
        </p:nvSpPr>
        <p:spPr bwMode="auto">
          <a:xfrm>
            <a:off x="3733800" y="4876800"/>
            <a:ext cx="0" cy="7620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52" name="Line 96"/>
          <p:cNvSpPr>
            <a:spLocks noChangeShapeType="1"/>
          </p:cNvSpPr>
          <p:nvPr/>
        </p:nvSpPr>
        <p:spPr bwMode="auto">
          <a:xfrm>
            <a:off x="2819400" y="4876800"/>
            <a:ext cx="0" cy="7620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53" name="Line 97"/>
          <p:cNvSpPr>
            <a:spLocks noChangeShapeType="1"/>
          </p:cNvSpPr>
          <p:nvPr/>
        </p:nvSpPr>
        <p:spPr bwMode="auto">
          <a:xfrm>
            <a:off x="1828800" y="4876800"/>
            <a:ext cx="0" cy="762000"/>
          </a:xfrm>
          <a:prstGeom prst="line">
            <a:avLst/>
          </a:prstGeom>
          <a:noFill/>
          <a:ln w="38100">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4355" name="AutoShape 99"/>
          <p:cNvSpPr>
            <a:spLocks noChangeArrowheads="1"/>
          </p:cNvSpPr>
          <p:nvPr/>
        </p:nvSpPr>
        <p:spPr bwMode="auto">
          <a:xfrm>
            <a:off x="457200" y="5943600"/>
            <a:ext cx="1371600" cy="457200"/>
          </a:xfrm>
          <a:prstGeom prst="wedgeRoundRectCallout">
            <a:avLst>
              <a:gd name="adj1" fmla="val -18403"/>
              <a:gd name="adj2" fmla="val -271528"/>
              <a:gd name="adj3" fmla="val 16667"/>
            </a:avLst>
          </a:prstGeom>
          <a:solidFill>
            <a:srgbClr val="FFFFC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A50021"/>
                </a:solidFill>
                <a:ea typeface="楷体_GB2312" pitchFamily="49" charset="-122"/>
              </a:rPr>
              <a:t>叶子结点</a:t>
            </a:r>
          </a:p>
        </p:txBody>
      </p:sp>
      <p:sp>
        <p:nvSpPr>
          <p:cNvPr id="224356" name="AutoShape 100"/>
          <p:cNvSpPr>
            <a:spLocks noChangeArrowheads="1"/>
          </p:cNvSpPr>
          <p:nvPr/>
        </p:nvSpPr>
        <p:spPr bwMode="auto">
          <a:xfrm>
            <a:off x="381000" y="1600200"/>
            <a:ext cx="1371600" cy="457200"/>
          </a:xfrm>
          <a:prstGeom prst="wedgeRoundRectCallout">
            <a:avLst>
              <a:gd name="adj1" fmla="val 78819"/>
              <a:gd name="adj2" fmla="val 182639"/>
              <a:gd name="adj3" fmla="val 16667"/>
            </a:avLst>
          </a:prstGeom>
          <a:solidFill>
            <a:srgbClr val="CCFFCC">
              <a:alpha val="50000"/>
            </a:srgbClr>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006600"/>
                </a:solidFill>
                <a:ea typeface="楷体_GB2312" pitchFamily="49" charset="-122"/>
              </a:rPr>
              <a:t>分支结点</a:t>
            </a:r>
            <a:endParaRPr lang="zh-CN" altLang="en-US" b="1">
              <a:solidFill>
                <a:srgbClr val="A50021"/>
              </a:solidFill>
              <a:ea typeface="楷体_GB2312" pitchFamily="49" charset="-122"/>
            </a:endParaRPr>
          </a:p>
        </p:txBody>
      </p:sp>
      <p:sp>
        <p:nvSpPr>
          <p:cNvPr id="224357" name="AutoShape 101"/>
          <p:cNvSpPr>
            <a:spLocks noChangeArrowheads="1"/>
          </p:cNvSpPr>
          <p:nvPr/>
        </p:nvSpPr>
        <p:spPr bwMode="auto">
          <a:xfrm>
            <a:off x="2438400" y="5943600"/>
            <a:ext cx="1371600" cy="914400"/>
          </a:xfrm>
          <a:prstGeom prst="wedgeRoundRectCallout">
            <a:avLst>
              <a:gd name="adj1" fmla="val 123264"/>
              <a:gd name="adj2" fmla="val -6597"/>
              <a:gd name="adj3" fmla="val 16667"/>
            </a:avLst>
          </a:prstGeom>
          <a:solidFill>
            <a:srgbClr val="FFFFC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A50021"/>
                </a:solidFill>
                <a:ea typeface="楷体_GB2312" pitchFamily="49" charset="-122"/>
              </a:rPr>
              <a:t>指向记录</a:t>
            </a:r>
          </a:p>
          <a:p>
            <a:pPr algn="ctr"/>
            <a:r>
              <a:rPr lang="zh-CN" altLang="en-US" b="1">
                <a:solidFill>
                  <a:srgbClr val="A50021"/>
                </a:solidFill>
                <a:ea typeface="楷体_GB2312" pitchFamily="49" charset="-122"/>
              </a:rPr>
              <a:t>的指针</a:t>
            </a:r>
          </a:p>
        </p:txBody>
      </p:sp>
      <p:sp>
        <p:nvSpPr>
          <p:cNvPr id="224358" name="AutoShape 102">
            <a:hlinkClick r:id="rId2" action="ppaction://hlinksldjump" highlightClick="1"/>
          </p:cNvPr>
          <p:cNvSpPr>
            <a:spLocks noChangeArrowheads="1"/>
          </p:cNvSpPr>
          <p:nvPr/>
        </p:nvSpPr>
        <p:spPr bwMode="auto">
          <a:xfrm>
            <a:off x="83820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4356"/>
                                        </p:tgtEl>
                                        <p:attrNameLst>
                                          <p:attrName>style.visibility</p:attrName>
                                        </p:attrNameLst>
                                      </p:cBhvr>
                                      <p:to>
                                        <p:strVal val="visible"/>
                                      </p:to>
                                    </p:set>
                                    <p:anim calcmode="lin" valueType="num">
                                      <p:cBhvr additive="base">
                                        <p:cTn id="7" dur="500" fill="hold"/>
                                        <p:tgtEl>
                                          <p:spTgt spid="224356"/>
                                        </p:tgtEl>
                                        <p:attrNameLst>
                                          <p:attrName>ppt_x</p:attrName>
                                        </p:attrNameLst>
                                      </p:cBhvr>
                                      <p:tavLst>
                                        <p:tav tm="0">
                                          <p:val>
                                            <p:strVal val="#ppt_x"/>
                                          </p:val>
                                        </p:tav>
                                        <p:tav tm="100000">
                                          <p:val>
                                            <p:strVal val="#ppt_x"/>
                                          </p:val>
                                        </p:tav>
                                      </p:tavLst>
                                    </p:anim>
                                    <p:anim calcmode="lin" valueType="num">
                                      <p:cBhvr additive="base">
                                        <p:cTn id="8" dur="500" fill="hold"/>
                                        <p:tgtEl>
                                          <p:spTgt spid="22435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355"/>
                                        </p:tgtEl>
                                        <p:attrNameLst>
                                          <p:attrName>style.visibility</p:attrName>
                                        </p:attrNameLst>
                                      </p:cBhvr>
                                      <p:to>
                                        <p:strVal val="visible"/>
                                      </p:to>
                                    </p:set>
                                    <p:anim calcmode="lin" valueType="num">
                                      <p:cBhvr additive="base">
                                        <p:cTn id="13" dur="500" fill="hold"/>
                                        <p:tgtEl>
                                          <p:spTgt spid="224355"/>
                                        </p:tgtEl>
                                        <p:attrNameLst>
                                          <p:attrName>ppt_x</p:attrName>
                                        </p:attrNameLst>
                                      </p:cBhvr>
                                      <p:tavLst>
                                        <p:tav tm="0">
                                          <p:val>
                                            <p:strVal val="#ppt_x"/>
                                          </p:val>
                                        </p:tav>
                                        <p:tav tm="100000">
                                          <p:val>
                                            <p:strVal val="#ppt_x"/>
                                          </p:val>
                                        </p:tav>
                                      </p:tavLst>
                                    </p:anim>
                                    <p:anim calcmode="lin" valueType="num">
                                      <p:cBhvr additive="base">
                                        <p:cTn id="14" dur="500" fill="hold"/>
                                        <p:tgtEl>
                                          <p:spTgt spid="22435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4357"/>
                                        </p:tgtEl>
                                        <p:attrNameLst>
                                          <p:attrName>style.visibility</p:attrName>
                                        </p:attrNameLst>
                                      </p:cBhvr>
                                      <p:to>
                                        <p:strVal val="visible"/>
                                      </p:to>
                                    </p:set>
                                    <p:anim calcmode="lin" valueType="num">
                                      <p:cBhvr additive="base">
                                        <p:cTn id="19" dur="500" fill="hold"/>
                                        <p:tgtEl>
                                          <p:spTgt spid="224357"/>
                                        </p:tgtEl>
                                        <p:attrNameLst>
                                          <p:attrName>ppt_x</p:attrName>
                                        </p:attrNameLst>
                                      </p:cBhvr>
                                      <p:tavLst>
                                        <p:tav tm="0">
                                          <p:val>
                                            <p:strVal val="#ppt_x"/>
                                          </p:val>
                                        </p:tav>
                                        <p:tav tm="100000">
                                          <p:val>
                                            <p:strVal val="#ppt_x"/>
                                          </p:val>
                                        </p:tav>
                                      </p:tavLst>
                                    </p:anim>
                                    <p:anim calcmode="lin" valueType="num">
                                      <p:cBhvr additive="base">
                                        <p:cTn id="20" dur="500" fill="hold"/>
                                        <p:tgtEl>
                                          <p:spTgt spid="224357"/>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6" fill="hold" grpId="0" nodeType="afterEffect">
                                  <p:stCondLst>
                                    <p:cond delay="0"/>
                                  </p:stCondLst>
                                  <p:childTnLst>
                                    <p:set>
                                      <p:cBhvr>
                                        <p:cTn id="23" dur="1" fill="hold">
                                          <p:stCondLst>
                                            <p:cond delay="0"/>
                                          </p:stCondLst>
                                        </p:cTn>
                                        <p:tgtEl>
                                          <p:spTgt spid="224358"/>
                                        </p:tgtEl>
                                        <p:attrNameLst>
                                          <p:attrName>style.visibility</p:attrName>
                                        </p:attrNameLst>
                                      </p:cBhvr>
                                      <p:to>
                                        <p:strVal val="visible"/>
                                      </p:to>
                                    </p:set>
                                    <p:anim calcmode="lin" valueType="num">
                                      <p:cBhvr additive="base">
                                        <p:cTn id="24" dur="500" fill="hold"/>
                                        <p:tgtEl>
                                          <p:spTgt spid="224358"/>
                                        </p:tgtEl>
                                        <p:attrNameLst>
                                          <p:attrName>ppt_x</p:attrName>
                                        </p:attrNameLst>
                                      </p:cBhvr>
                                      <p:tavLst>
                                        <p:tav tm="0">
                                          <p:val>
                                            <p:strVal val="1+#ppt_w/2"/>
                                          </p:val>
                                        </p:tav>
                                        <p:tav tm="100000">
                                          <p:val>
                                            <p:strVal val="#ppt_x"/>
                                          </p:val>
                                        </p:tav>
                                      </p:tavLst>
                                    </p:anim>
                                    <p:anim calcmode="lin" valueType="num">
                                      <p:cBhvr additive="base">
                                        <p:cTn id="25" dur="500" fill="hold"/>
                                        <p:tgtEl>
                                          <p:spTgt spid="2243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55" grpId="0" animBg="1" autoUpdateAnimBg="0"/>
      <p:bldP spid="224356" grpId="0" animBg="1" autoUpdateAnimBg="0"/>
      <p:bldP spid="224357" grpId="0" animBg="1" autoUpdateAnimBg="0"/>
      <p:bldP spid="224358"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419100" y="825500"/>
            <a:ext cx="860425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b="1">
                <a:solidFill>
                  <a:srgbClr val="A50021"/>
                </a:solidFill>
                <a:ea typeface="楷体_GB2312" pitchFamily="49" charset="-122"/>
              </a:rPr>
              <a:t>typedef struct</a:t>
            </a:r>
            <a:r>
              <a:rPr lang="en-US" altLang="zh-CN" sz="3200">
                <a:solidFill>
                  <a:srgbClr val="A50021"/>
                </a:solidFill>
                <a:ea typeface="楷体_GB2312" pitchFamily="49" charset="-122"/>
              </a:rPr>
              <a:t> TrieNode </a:t>
            </a:r>
            <a:r>
              <a:rPr lang="en-US" altLang="zh-CN" sz="3200" b="1">
                <a:solidFill>
                  <a:srgbClr val="A50021"/>
                </a:solidFill>
                <a:ea typeface="楷体_GB2312" pitchFamily="49" charset="-122"/>
              </a:rPr>
              <a:t>{</a:t>
            </a:r>
            <a:endParaRPr lang="en-US" altLang="zh-CN" sz="3200">
              <a:solidFill>
                <a:srgbClr val="A50021"/>
              </a:solidFill>
              <a:ea typeface="楷体_GB2312" pitchFamily="49" charset="-122"/>
            </a:endParaRPr>
          </a:p>
          <a:p>
            <a:pPr>
              <a:lnSpc>
                <a:spcPct val="125000"/>
              </a:lnSpc>
            </a:pPr>
            <a:r>
              <a:rPr lang="en-US" altLang="zh-CN" sz="3200">
                <a:solidFill>
                  <a:srgbClr val="A50021"/>
                </a:solidFill>
                <a:ea typeface="楷体_GB2312" pitchFamily="49" charset="-122"/>
              </a:rPr>
              <a:t>   NodeKind  kind;   // </a:t>
            </a:r>
            <a:r>
              <a:rPr lang="zh-CN" altLang="en-US" sz="3200">
                <a:solidFill>
                  <a:srgbClr val="A50021"/>
                </a:solidFill>
                <a:ea typeface="楷体_GB2312" pitchFamily="49" charset="-122"/>
              </a:rPr>
              <a:t>结点类型</a:t>
            </a:r>
          </a:p>
          <a:p>
            <a:pPr>
              <a:lnSpc>
                <a:spcPct val="125000"/>
              </a:lnSpc>
            </a:pPr>
            <a:r>
              <a:rPr lang="zh-CN" altLang="en-US" sz="3200" b="1">
                <a:solidFill>
                  <a:srgbClr val="A50021"/>
                </a:solidFill>
                <a:ea typeface="楷体_GB2312" pitchFamily="49" charset="-122"/>
              </a:rPr>
              <a:t>   </a:t>
            </a:r>
            <a:r>
              <a:rPr lang="en-US" altLang="zh-CN" sz="3200" b="1">
                <a:solidFill>
                  <a:srgbClr val="A50021"/>
                </a:solidFill>
                <a:ea typeface="楷体_GB2312" pitchFamily="49" charset="-122"/>
              </a:rPr>
              <a:t>union {</a:t>
            </a:r>
          </a:p>
          <a:p>
            <a:pPr>
              <a:lnSpc>
                <a:spcPct val="125000"/>
              </a:lnSpc>
            </a:pPr>
            <a:r>
              <a:rPr lang="en-US" altLang="zh-CN" sz="3200" b="1">
                <a:solidFill>
                  <a:srgbClr val="A50021"/>
                </a:solidFill>
                <a:ea typeface="楷体_GB2312" pitchFamily="49" charset="-122"/>
              </a:rPr>
              <a:t>       struct</a:t>
            </a:r>
            <a:r>
              <a:rPr lang="en-US" altLang="zh-CN" sz="3200">
                <a:solidFill>
                  <a:srgbClr val="A50021"/>
                </a:solidFill>
                <a:ea typeface="楷体_GB2312" pitchFamily="49" charset="-122"/>
              </a:rPr>
              <a:t> { </a:t>
            </a:r>
            <a:r>
              <a:rPr lang="en-US" altLang="zh-CN" sz="3200">
                <a:solidFill>
                  <a:srgbClr val="FF0000"/>
                </a:solidFill>
                <a:ea typeface="楷体_GB2312" pitchFamily="49" charset="-122"/>
              </a:rPr>
              <a:t>KeyType  K;</a:t>
            </a:r>
            <a:r>
              <a:rPr lang="en-US" altLang="zh-CN" sz="3200">
                <a:solidFill>
                  <a:srgbClr val="A50021"/>
                </a:solidFill>
                <a:ea typeface="楷体_GB2312" pitchFamily="49" charset="-122"/>
              </a:rPr>
              <a:t>   Record  </a:t>
            </a: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infoptr } </a:t>
            </a:r>
            <a:r>
              <a:rPr lang="en-US" altLang="zh-CN" sz="3200">
                <a:solidFill>
                  <a:srgbClr val="FF00FF"/>
                </a:solidFill>
                <a:ea typeface="楷体_GB2312" pitchFamily="49" charset="-122"/>
              </a:rPr>
              <a:t>lf</a:t>
            </a:r>
            <a:r>
              <a:rPr lang="en-US" altLang="zh-CN" sz="3200">
                <a:solidFill>
                  <a:srgbClr val="A50021"/>
                </a:solidFill>
                <a:ea typeface="楷体_GB2312" pitchFamily="49" charset="-122"/>
              </a:rPr>
              <a:t>;   </a:t>
            </a:r>
          </a:p>
          <a:p>
            <a:pPr>
              <a:lnSpc>
                <a:spcPct val="125000"/>
              </a:lnSpc>
            </a:pP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叶子结点</a:t>
            </a:r>
            <a:r>
              <a:rPr lang="en-US" altLang="zh-CN" sz="3200">
                <a:solidFill>
                  <a:srgbClr val="A50021"/>
                </a:solidFill>
                <a:ea typeface="楷体_GB2312" pitchFamily="49" charset="-122"/>
              </a:rPr>
              <a:t>(</a:t>
            </a:r>
            <a:r>
              <a:rPr lang="zh-CN" altLang="en-US" sz="3200">
                <a:solidFill>
                  <a:srgbClr val="A50021"/>
                </a:solidFill>
                <a:ea typeface="楷体_GB2312" pitchFamily="49" charset="-122"/>
              </a:rPr>
              <a:t>关键字和指向记录的指针</a:t>
            </a:r>
            <a:r>
              <a:rPr lang="en-US" altLang="zh-CN" sz="3200">
                <a:solidFill>
                  <a:srgbClr val="A50021"/>
                </a:solidFill>
                <a:ea typeface="楷体_GB2312" pitchFamily="49" charset="-122"/>
              </a:rPr>
              <a:t>)</a:t>
            </a:r>
          </a:p>
          <a:p>
            <a:pPr>
              <a:lnSpc>
                <a:spcPct val="125000"/>
              </a:lnSpc>
            </a:pPr>
            <a:r>
              <a:rPr lang="en-US" altLang="zh-CN" sz="3200" b="1">
                <a:solidFill>
                  <a:srgbClr val="A50021"/>
                </a:solidFill>
                <a:ea typeface="楷体_GB2312" pitchFamily="49" charset="-122"/>
              </a:rPr>
              <a:t>       struct</a:t>
            </a:r>
            <a:r>
              <a:rPr lang="en-US" altLang="zh-CN" sz="3200">
                <a:solidFill>
                  <a:srgbClr val="A50021"/>
                </a:solidFill>
                <a:ea typeface="楷体_GB2312" pitchFamily="49" charset="-122"/>
              </a:rPr>
              <a:t> { </a:t>
            </a:r>
            <a:r>
              <a:rPr lang="en-US" altLang="zh-CN" sz="3200">
                <a:solidFill>
                  <a:srgbClr val="006600"/>
                </a:solidFill>
                <a:ea typeface="楷体_GB2312" pitchFamily="49" charset="-122"/>
              </a:rPr>
              <a:t>TrieNode </a:t>
            </a:r>
            <a:r>
              <a:rPr lang="en-US" altLang="zh-CN" sz="3200" b="1">
                <a:solidFill>
                  <a:srgbClr val="006600"/>
                </a:solidFill>
                <a:ea typeface="楷体_GB2312" pitchFamily="49" charset="-122"/>
              </a:rPr>
              <a:t>*</a:t>
            </a:r>
            <a:r>
              <a:rPr lang="en-US" altLang="zh-CN" sz="3200">
                <a:solidFill>
                  <a:srgbClr val="006600"/>
                </a:solidFill>
                <a:ea typeface="楷体_GB2312" pitchFamily="49" charset="-122"/>
              </a:rPr>
              <a:t>ptr[27];</a:t>
            </a:r>
            <a:r>
              <a:rPr lang="en-US" altLang="zh-CN" sz="3200">
                <a:solidFill>
                  <a:srgbClr val="A50021"/>
                </a:solidFill>
                <a:ea typeface="楷体_GB2312" pitchFamily="49" charset="-122"/>
              </a:rPr>
              <a:t>  </a:t>
            </a:r>
            <a:r>
              <a:rPr lang="en-US" altLang="zh-CN" sz="3200" b="1">
                <a:solidFill>
                  <a:srgbClr val="A50021"/>
                </a:solidFill>
                <a:ea typeface="楷体_GB2312" pitchFamily="49" charset="-122"/>
              </a:rPr>
              <a:t>int </a:t>
            </a:r>
            <a:r>
              <a:rPr lang="en-US" altLang="zh-CN" sz="3200">
                <a:solidFill>
                  <a:srgbClr val="A50021"/>
                </a:solidFill>
                <a:ea typeface="楷体_GB2312" pitchFamily="49" charset="-122"/>
              </a:rPr>
              <a:t>num } </a:t>
            </a:r>
            <a:r>
              <a:rPr lang="en-US" altLang="zh-CN" sz="3200">
                <a:solidFill>
                  <a:srgbClr val="FF00FF"/>
                </a:solidFill>
                <a:ea typeface="楷体_GB2312" pitchFamily="49" charset="-122"/>
              </a:rPr>
              <a:t>bh</a:t>
            </a:r>
            <a:r>
              <a:rPr lang="en-US" altLang="zh-CN" sz="3200">
                <a:solidFill>
                  <a:srgbClr val="A50021"/>
                </a:solidFill>
                <a:ea typeface="楷体_GB2312" pitchFamily="49" charset="-122"/>
              </a:rPr>
              <a:t>;   </a:t>
            </a:r>
          </a:p>
          <a:p>
            <a:pPr>
              <a:lnSpc>
                <a:spcPct val="125000"/>
              </a:lnSpc>
            </a:pP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分支结点</a:t>
            </a:r>
            <a:r>
              <a:rPr lang="en-US" altLang="zh-CN" sz="3200">
                <a:solidFill>
                  <a:srgbClr val="A50021"/>
                </a:solidFill>
                <a:ea typeface="楷体_GB2312" pitchFamily="49" charset="-122"/>
              </a:rPr>
              <a:t>(27</a:t>
            </a:r>
            <a:r>
              <a:rPr lang="zh-CN" altLang="en-US" sz="3200">
                <a:solidFill>
                  <a:srgbClr val="A50021"/>
                </a:solidFill>
                <a:ea typeface="楷体_GB2312" pitchFamily="49" charset="-122"/>
              </a:rPr>
              <a:t>个指向下一层结点的指针</a:t>
            </a:r>
            <a:r>
              <a:rPr lang="en-US" altLang="zh-CN" sz="3200">
                <a:solidFill>
                  <a:srgbClr val="A50021"/>
                </a:solidFill>
                <a:ea typeface="楷体_GB2312" pitchFamily="49" charset="-122"/>
              </a:rPr>
              <a:t>) </a:t>
            </a:r>
          </a:p>
          <a:p>
            <a:pPr>
              <a:lnSpc>
                <a:spcPct val="125000"/>
              </a:lnSpc>
            </a:pPr>
            <a:r>
              <a:rPr lang="en-US" altLang="zh-CN" sz="3200">
                <a:solidFill>
                  <a:srgbClr val="A50021"/>
                </a:solidFill>
                <a:ea typeface="楷体_GB2312" pitchFamily="49" charset="-122"/>
              </a:rPr>
              <a:t>   </a:t>
            </a:r>
            <a:r>
              <a:rPr lang="en-US" altLang="zh-CN" sz="3200" b="1">
                <a:solidFill>
                  <a:srgbClr val="A50021"/>
                </a:solidFill>
                <a:ea typeface="楷体_GB2312" pitchFamily="49" charset="-122"/>
              </a:rPr>
              <a:t>}</a:t>
            </a:r>
          </a:p>
          <a:p>
            <a:pPr>
              <a:lnSpc>
                <a:spcPct val="125000"/>
              </a:lnSpc>
            </a:pP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 TrieNode, </a:t>
            </a: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TrieTree;  // </a:t>
            </a:r>
            <a:r>
              <a:rPr lang="zh-CN" altLang="en-US" sz="3200">
                <a:solidFill>
                  <a:srgbClr val="A50021"/>
                </a:solidFill>
                <a:ea typeface="楷体_GB2312" pitchFamily="49" charset="-122"/>
              </a:rPr>
              <a:t>键树类型</a:t>
            </a:r>
            <a:endParaRPr lang="zh-CN" altLang="en-US"/>
          </a:p>
        </p:txBody>
      </p:sp>
      <p:sp>
        <p:nvSpPr>
          <p:cNvPr id="220163" name="Rectangle 3"/>
          <p:cNvSpPr>
            <a:spLocks noChangeArrowheads="1"/>
          </p:cNvSpPr>
          <p:nvPr/>
        </p:nvSpPr>
        <p:spPr bwMode="auto">
          <a:xfrm>
            <a:off x="762000" y="120650"/>
            <a:ext cx="5038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A50021"/>
                </a:solidFill>
                <a:ea typeface="楷体_GB2312" pitchFamily="49" charset="-122"/>
              </a:rPr>
              <a:t>结点结构的 </a:t>
            </a:r>
            <a:r>
              <a:rPr lang="en-US" altLang="zh-CN" sz="3600" b="1">
                <a:solidFill>
                  <a:srgbClr val="A50021"/>
                </a:solidFill>
                <a:ea typeface="楷体_GB2312" pitchFamily="49" charset="-122"/>
              </a:rPr>
              <a:t>C </a:t>
            </a:r>
            <a:r>
              <a:rPr lang="zh-CN" altLang="en-US" sz="3600" b="1">
                <a:solidFill>
                  <a:srgbClr val="A50021"/>
                </a:solidFill>
                <a:ea typeface="楷体_GB2312" pitchFamily="49" charset="-122"/>
              </a:rPr>
              <a:t>语言描述</a:t>
            </a:r>
            <a:r>
              <a:rPr lang="en-US" altLang="zh-CN" sz="3600" b="1">
                <a:solidFill>
                  <a:srgbClr val="A50021"/>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0163"/>
                                        </p:tgtEl>
                                        <p:attrNameLst>
                                          <p:attrName>style.visibility</p:attrName>
                                        </p:attrNameLst>
                                      </p:cBhvr>
                                      <p:to>
                                        <p:strVal val="visible"/>
                                      </p:to>
                                    </p:set>
                                    <p:anim calcmode="lin" valueType="num">
                                      <p:cBhvr additive="base">
                                        <p:cTn id="7" dur="500" fill="hold"/>
                                        <p:tgtEl>
                                          <p:spTgt spid="220163"/>
                                        </p:tgtEl>
                                        <p:attrNameLst>
                                          <p:attrName>ppt_x</p:attrName>
                                        </p:attrNameLst>
                                      </p:cBhvr>
                                      <p:tavLst>
                                        <p:tav tm="0">
                                          <p:val>
                                            <p:strVal val="0-#ppt_w/2"/>
                                          </p:val>
                                        </p:tav>
                                        <p:tav tm="100000">
                                          <p:val>
                                            <p:strVal val="#ppt_x"/>
                                          </p:val>
                                        </p:tav>
                                      </p:tavLst>
                                    </p:anim>
                                    <p:anim calcmode="lin" valueType="num">
                                      <p:cBhvr additive="base">
                                        <p:cTn id="8" dur="500" fill="hold"/>
                                        <p:tgtEl>
                                          <p:spTgt spid="2201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220162"/>
                                        </p:tgtEl>
                                        <p:attrNameLst>
                                          <p:attrName>style.visibility</p:attrName>
                                        </p:attrNameLst>
                                      </p:cBhvr>
                                      <p:to>
                                        <p:strVal val="visible"/>
                                      </p:to>
                                    </p:set>
                                    <p:animEffect transition="in" filter="strips(downLeft)">
                                      <p:cBhvr>
                                        <p:cTn id="13" dur="500"/>
                                        <p:tgtEl>
                                          <p:spTgt spid="220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autoUpdateAnimBg="0"/>
      <p:bldP spid="220163"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774700" y="212725"/>
            <a:ext cx="6665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A50021"/>
                </a:solidFill>
                <a:ea typeface="楷体_GB2312" pitchFamily="49" charset="-122"/>
              </a:rPr>
              <a:t>在 </a:t>
            </a:r>
            <a:r>
              <a:rPr lang="en-US" altLang="zh-CN" sz="4000" b="1">
                <a:solidFill>
                  <a:srgbClr val="A50021"/>
                </a:solidFill>
                <a:ea typeface="楷体_GB2312" pitchFamily="49" charset="-122"/>
              </a:rPr>
              <a:t>Trie </a:t>
            </a:r>
            <a:r>
              <a:rPr lang="zh-CN" altLang="en-US" sz="4000" b="1">
                <a:solidFill>
                  <a:srgbClr val="A50021"/>
                </a:solidFill>
                <a:ea typeface="楷体_GB2312" pitchFamily="49" charset="-122"/>
              </a:rPr>
              <a:t>树中查找记录的过程</a:t>
            </a:r>
            <a:r>
              <a:rPr lang="en-US" altLang="zh-CN" sz="4000" b="1">
                <a:solidFill>
                  <a:srgbClr val="A50021"/>
                </a:solidFill>
                <a:ea typeface="楷体_GB2312" pitchFamily="49" charset="-122"/>
              </a:rPr>
              <a:t>:</a:t>
            </a:r>
            <a:endParaRPr lang="en-US" altLang="zh-CN" sz="3600" b="1">
              <a:solidFill>
                <a:srgbClr val="A50021"/>
              </a:solidFill>
              <a:ea typeface="楷体_GB2312" pitchFamily="49" charset="-122"/>
            </a:endParaRPr>
          </a:p>
        </p:txBody>
      </p:sp>
      <p:sp>
        <p:nvSpPr>
          <p:cNvPr id="228355" name="Text Box 3"/>
          <p:cNvSpPr txBox="1">
            <a:spLocks noChangeArrowheads="1"/>
          </p:cNvSpPr>
          <p:nvPr/>
        </p:nvSpPr>
        <p:spPr bwMode="auto">
          <a:xfrm>
            <a:off x="381000" y="1066800"/>
            <a:ext cx="89090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b="1">
                <a:solidFill>
                  <a:srgbClr val="A50021"/>
                </a:solidFill>
                <a:ea typeface="楷体_GB2312" pitchFamily="49" charset="-122"/>
              </a:rPr>
              <a:t>假设</a:t>
            </a: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 T </a:t>
            </a:r>
            <a:r>
              <a:rPr lang="zh-CN" altLang="en-US" sz="3600">
                <a:solidFill>
                  <a:srgbClr val="A50021"/>
                </a:solidFill>
                <a:ea typeface="楷体_GB2312" pitchFamily="49" charset="-122"/>
              </a:rPr>
              <a:t>为指向 </a:t>
            </a:r>
            <a:r>
              <a:rPr lang="en-US" altLang="zh-CN" sz="3600">
                <a:solidFill>
                  <a:srgbClr val="A50021"/>
                </a:solidFill>
                <a:ea typeface="楷体_GB2312" pitchFamily="49" charset="-122"/>
              </a:rPr>
              <a:t>Trie </a:t>
            </a:r>
            <a:r>
              <a:rPr lang="zh-CN" altLang="en-US" sz="3600">
                <a:solidFill>
                  <a:srgbClr val="A50021"/>
                </a:solidFill>
                <a:ea typeface="楷体_GB2312" pitchFamily="49" charset="-122"/>
              </a:rPr>
              <a:t>树根结点的指针，</a:t>
            </a:r>
          </a:p>
          <a:p>
            <a:pPr>
              <a:lnSpc>
                <a:spcPct val="125000"/>
              </a:lnSpc>
            </a:pPr>
            <a:r>
              <a:rPr lang="zh-CN" altLang="en-US" sz="3600">
                <a:solidFill>
                  <a:srgbClr val="A50021"/>
                </a:solidFill>
                <a:ea typeface="楷体_GB2312" pitchFamily="49" charset="-122"/>
              </a:rPr>
              <a:t>    </a:t>
            </a:r>
            <a:r>
              <a:rPr lang="en-US" altLang="zh-CN" sz="3600">
                <a:solidFill>
                  <a:srgbClr val="FF0000"/>
                </a:solidFill>
                <a:ea typeface="楷体_GB2312" pitchFamily="49" charset="-122"/>
              </a:rPr>
              <a:t>K.ch[0..K.num-1]</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为待查关键字</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给定值</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a:t>
            </a:r>
          </a:p>
        </p:txBody>
      </p:sp>
      <p:sp>
        <p:nvSpPr>
          <p:cNvPr id="228356" name="Text Box 4"/>
          <p:cNvSpPr txBox="1">
            <a:spLocks noChangeArrowheads="1"/>
          </p:cNvSpPr>
          <p:nvPr/>
        </p:nvSpPr>
        <p:spPr bwMode="auto">
          <a:xfrm>
            <a:off x="381000" y="2819400"/>
            <a:ext cx="876300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b="1">
                <a:solidFill>
                  <a:srgbClr val="A50021"/>
                </a:solidFill>
                <a:ea typeface="楷体_GB2312" pitchFamily="49" charset="-122"/>
              </a:rPr>
              <a:t>则</a:t>
            </a:r>
            <a:r>
              <a:rPr lang="zh-CN" altLang="en-US" sz="3600">
                <a:solidFill>
                  <a:srgbClr val="A50021"/>
                </a:solidFill>
                <a:ea typeface="楷体_GB2312" pitchFamily="49" charset="-122"/>
              </a:rPr>
              <a:t>查找过程中的基本操作为：</a:t>
            </a:r>
          </a:p>
          <a:p>
            <a:pPr>
              <a:lnSpc>
                <a:spcPct val="125000"/>
              </a:lnSpc>
            </a:pPr>
            <a:r>
              <a:rPr lang="zh-CN" altLang="en-US" sz="3600">
                <a:solidFill>
                  <a:srgbClr val="A50021"/>
                </a:solidFill>
                <a:ea typeface="楷体_GB2312" pitchFamily="49" charset="-122"/>
              </a:rPr>
              <a:t>      </a:t>
            </a:r>
            <a:r>
              <a:rPr lang="zh-CN" altLang="en-US" sz="3600" b="1">
                <a:solidFill>
                  <a:srgbClr val="A50021"/>
                </a:solidFill>
                <a:ea typeface="楷体_GB2312" pitchFamily="49" charset="-122"/>
              </a:rPr>
              <a:t>搜索和对应字母相应的指针</a:t>
            </a:r>
            <a:r>
              <a:rPr lang="en-US" altLang="zh-CN" sz="3600" b="1">
                <a:solidFill>
                  <a:srgbClr val="A50021"/>
                </a:solidFill>
                <a:ea typeface="楷体_GB2312" pitchFamily="49" charset="-122"/>
              </a:rPr>
              <a:t>:</a:t>
            </a:r>
          </a:p>
          <a:p>
            <a:pPr>
              <a:lnSpc>
                <a:spcPct val="125000"/>
              </a:lnSpc>
            </a:pPr>
            <a:r>
              <a:rPr lang="zh-CN" altLang="en-US" sz="3600" b="1">
                <a:solidFill>
                  <a:srgbClr val="A50021"/>
                </a:solidFill>
                <a:ea typeface="楷体_GB2312" pitchFamily="49" charset="-122"/>
              </a:rPr>
              <a:t>若</a:t>
            </a:r>
            <a:r>
              <a:rPr lang="zh-CN" altLang="en-US" sz="3600">
                <a:solidFill>
                  <a:srgbClr val="A50021"/>
                </a:solidFill>
                <a:ea typeface="楷体_GB2312" pitchFamily="49" charset="-122"/>
              </a:rPr>
              <a:t> </a:t>
            </a:r>
            <a:r>
              <a:rPr lang="en-US" altLang="zh-CN" sz="3600">
                <a:solidFill>
                  <a:srgbClr val="006600"/>
                </a:solidFill>
                <a:ea typeface="楷体_GB2312" pitchFamily="49" charset="-122"/>
              </a:rPr>
              <a:t>p </a:t>
            </a:r>
            <a:r>
              <a:rPr lang="zh-CN" altLang="en-US" sz="3600">
                <a:solidFill>
                  <a:srgbClr val="A50021"/>
                </a:solidFill>
                <a:ea typeface="楷体_GB2312" pitchFamily="49" charset="-122"/>
              </a:rPr>
              <a:t>不空，且 </a:t>
            </a:r>
            <a:r>
              <a:rPr lang="en-US" altLang="zh-CN" sz="3600">
                <a:solidFill>
                  <a:srgbClr val="006600"/>
                </a:solidFill>
                <a:ea typeface="楷体_GB2312" pitchFamily="49" charset="-122"/>
              </a:rPr>
              <a:t>p</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所指为分支结点，</a:t>
            </a:r>
          </a:p>
          <a:p>
            <a:pPr>
              <a:lnSpc>
                <a:spcPct val="125000"/>
              </a:lnSpc>
            </a:pPr>
            <a:r>
              <a:rPr lang="zh-CN" altLang="en-US" sz="3600" b="1">
                <a:solidFill>
                  <a:srgbClr val="A50021"/>
                </a:solidFill>
                <a:ea typeface="楷体_GB2312" pitchFamily="49" charset="-122"/>
              </a:rPr>
              <a:t>则</a:t>
            </a:r>
            <a:r>
              <a:rPr lang="zh-CN" altLang="en-US" sz="3600">
                <a:solidFill>
                  <a:srgbClr val="FF0000"/>
                </a:solidFill>
                <a:ea typeface="楷体_GB2312" pitchFamily="49" charset="-122"/>
              </a:rPr>
              <a:t>   </a:t>
            </a:r>
            <a:r>
              <a:rPr lang="en-US" altLang="zh-CN" sz="3600">
                <a:solidFill>
                  <a:srgbClr val="006600"/>
                </a:solidFill>
                <a:ea typeface="楷体_GB2312" pitchFamily="49" charset="-122"/>
              </a:rPr>
              <a:t>p = p-&gt;bh.Ptr[ord(K.Ch[i])]  ;</a:t>
            </a:r>
            <a:endParaRPr lang="en-US" altLang="zh-CN" sz="3600">
              <a:solidFill>
                <a:srgbClr val="A50021"/>
              </a:solidFill>
              <a:ea typeface="楷体_GB2312" pitchFamily="49" charset="-122"/>
            </a:endParaRPr>
          </a:p>
          <a:p>
            <a:pPr>
              <a:lnSpc>
                <a:spcPct val="125000"/>
              </a:lnSpc>
            </a:pPr>
            <a:r>
              <a:rPr lang="en-US" altLang="zh-CN" sz="3600">
                <a:solidFill>
                  <a:srgbClr val="A50021"/>
                </a:solidFill>
                <a:ea typeface="楷体_GB2312" pitchFamily="49" charset="-122"/>
              </a:rPr>
              <a:t>     ( </a:t>
            </a:r>
            <a:r>
              <a:rPr lang="zh-CN" altLang="en-US" sz="3600">
                <a:solidFill>
                  <a:srgbClr val="A50021"/>
                </a:solidFill>
                <a:ea typeface="楷体_GB2312" pitchFamily="49" charset="-122"/>
              </a:rPr>
              <a:t>其中</a:t>
            </a:r>
            <a:r>
              <a:rPr lang="en-US" altLang="zh-CN" sz="3600">
                <a:solidFill>
                  <a:srgbClr val="A50021"/>
                </a:solidFill>
                <a:ea typeface="楷体_GB2312" pitchFamily="49" charset="-122"/>
              </a:rPr>
              <a:t>:   0 </a:t>
            </a:r>
            <a:r>
              <a:rPr lang="en-US" altLang="zh-CN" sz="3600">
                <a:solidFill>
                  <a:srgbClr val="A50021"/>
                </a:solidFill>
              </a:rPr>
              <a:t>≤ i ≤ K.num-1 )</a:t>
            </a:r>
            <a:endParaRPr lang="en-US" altLang="zh-CN" sz="3600">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8354"/>
                                        </p:tgtEl>
                                        <p:attrNameLst>
                                          <p:attrName>style.visibility</p:attrName>
                                        </p:attrNameLst>
                                      </p:cBhvr>
                                      <p:to>
                                        <p:strVal val="visible"/>
                                      </p:to>
                                    </p:set>
                                    <p:animEffect transition="in" filter="wipe(left)">
                                      <p:cBhvr>
                                        <p:cTn id="7" dur="500"/>
                                        <p:tgtEl>
                                          <p:spTgt spid="228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8355"/>
                                        </p:tgtEl>
                                        <p:attrNameLst>
                                          <p:attrName>style.visibility</p:attrName>
                                        </p:attrNameLst>
                                      </p:cBhvr>
                                      <p:to>
                                        <p:strVal val="visible"/>
                                      </p:to>
                                    </p:set>
                                    <p:animEffect transition="in" filter="wipe(left)">
                                      <p:cBhvr>
                                        <p:cTn id="12" dur="500"/>
                                        <p:tgtEl>
                                          <p:spTgt spid="2283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8356"/>
                                        </p:tgtEl>
                                        <p:attrNameLst>
                                          <p:attrName>style.visibility</p:attrName>
                                        </p:attrNameLst>
                                      </p:cBhvr>
                                      <p:to>
                                        <p:strVal val="visible"/>
                                      </p:to>
                                    </p:set>
                                    <p:animEffect transition="in" filter="wipe(left)">
                                      <p:cBhvr>
                                        <p:cTn id="17" dur="500"/>
                                        <p:tgtEl>
                                          <p:spTgt spid="228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autoUpdateAnimBg="0"/>
      <p:bldP spid="228355" grpId="0" autoUpdateAnimBg="0"/>
      <p:bldP spid="228356"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p:cNvSpPr>
          <p:nvPr/>
        </p:nvSpPr>
        <p:spPr bwMode="auto">
          <a:xfrm>
            <a:off x="381000" y="76200"/>
            <a:ext cx="4117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200" b="1">
                <a:solidFill>
                  <a:srgbClr val="A50021"/>
                </a:solidFill>
                <a:ea typeface="楷体_GB2312" pitchFamily="49" charset="-122"/>
              </a:rPr>
              <a:t>初始状态</a:t>
            </a: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  p=T;   i = 0;</a:t>
            </a:r>
          </a:p>
        </p:txBody>
      </p:sp>
      <p:sp>
        <p:nvSpPr>
          <p:cNvPr id="229379" name="Rectangle 3"/>
          <p:cNvSpPr>
            <a:spLocks noChangeArrowheads="1"/>
          </p:cNvSpPr>
          <p:nvPr/>
        </p:nvSpPr>
        <p:spPr bwMode="auto">
          <a:xfrm>
            <a:off x="381000" y="898525"/>
            <a:ext cx="8132763"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200" b="1">
                <a:solidFill>
                  <a:srgbClr val="A50021"/>
                </a:solidFill>
                <a:ea typeface="楷体_GB2312" pitchFamily="49" charset="-122"/>
              </a:rPr>
              <a:t>若</a:t>
            </a:r>
            <a:r>
              <a:rPr lang="zh-CN" altLang="en-US" sz="3200">
                <a:solidFill>
                  <a:srgbClr val="A50021"/>
                </a:solidFill>
                <a:ea typeface="楷体_GB2312" pitchFamily="49" charset="-122"/>
              </a:rPr>
              <a:t> </a:t>
            </a:r>
            <a:r>
              <a:rPr lang="en-US" altLang="zh-CN" sz="3200">
                <a:solidFill>
                  <a:srgbClr val="A50021"/>
                </a:solidFill>
                <a:ea typeface="楷体_GB2312" pitchFamily="49" charset="-122"/>
              </a:rPr>
              <a:t>( p </a:t>
            </a:r>
            <a:r>
              <a:rPr lang="en-US" altLang="zh-CN" sz="3200" b="1">
                <a:solidFill>
                  <a:srgbClr val="A50021"/>
                </a:solidFill>
                <a:ea typeface="楷体_GB2312" pitchFamily="49" charset="-122"/>
              </a:rPr>
              <a:t>&amp;&amp;</a:t>
            </a:r>
            <a:r>
              <a:rPr lang="en-US" altLang="zh-CN" sz="3200">
                <a:solidFill>
                  <a:srgbClr val="A50021"/>
                </a:solidFill>
                <a:ea typeface="楷体_GB2312" pitchFamily="49" charset="-122"/>
              </a:rPr>
              <a:t> p-&gt;kind == BRANCH </a:t>
            </a:r>
            <a:r>
              <a:rPr lang="en-US" altLang="zh-CN" sz="3200" b="1">
                <a:solidFill>
                  <a:srgbClr val="A50021"/>
                </a:solidFill>
                <a:ea typeface="楷体_GB2312" pitchFamily="49" charset="-122"/>
              </a:rPr>
              <a:t>&amp;&amp;</a:t>
            </a:r>
            <a:r>
              <a:rPr lang="en-US" altLang="zh-CN" sz="3200">
                <a:solidFill>
                  <a:srgbClr val="A50021"/>
                </a:solidFill>
                <a:ea typeface="楷体_GB2312" pitchFamily="49" charset="-122"/>
              </a:rPr>
              <a:t> i&lt;K.num)</a:t>
            </a:r>
          </a:p>
          <a:p>
            <a:pPr>
              <a:lnSpc>
                <a:spcPct val="125000"/>
              </a:lnSpc>
            </a:pPr>
            <a:r>
              <a:rPr lang="zh-CN" altLang="en-US" sz="3200" b="1">
                <a:solidFill>
                  <a:srgbClr val="A50021"/>
                </a:solidFill>
                <a:ea typeface="楷体_GB2312" pitchFamily="49" charset="-122"/>
              </a:rPr>
              <a:t>则</a:t>
            </a:r>
            <a:r>
              <a:rPr lang="zh-CN" altLang="en-US" sz="3200">
                <a:solidFill>
                  <a:srgbClr val="A50021"/>
                </a:solidFill>
                <a:ea typeface="楷体_GB2312" pitchFamily="49" charset="-122"/>
              </a:rPr>
              <a:t>继续搜索下一层的结点</a:t>
            </a:r>
          </a:p>
          <a:p>
            <a:pPr>
              <a:lnSpc>
                <a:spcPct val="125000"/>
              </a:lnSpc>
            </a:pPr>
            <a:r>
              <a:rPr lang="zh-CN" altLang="en-US" sz="3200">
                <a:solidFill>
                  <a:srgbClr val="A50021"/>
                </a:solidFill>
                <a:ea typeface="楷体_GB2312" pitchFamily="49" charset="-122"/>
              </a:rPr>
              <a:t>         </a:t>
            </a:r>
            <a:r>
              <a:rPr lang="en-US" altLang="zh-CN" sz="3200">
                <a:solidFill>
                  <a:srgbClr val="006600"/>
                </a:solidFill>
                <a:ea typeface="楷体_GB2312" pitchFamily="49" charset="-122"/>
              </a:rPr>
              <a:t>p=p-&gt;bh.ptr[ord(K.ch[i])];    i++;</a:t>
            </a:r>
          </a:p>
          <a:p>
            <a:pPr>
              <a:lnSpc>
                <a:spcPct val="125000"/>
              </a:lnSpc>
            </a:pPr>
            <a:r>
              <a:rPr lang="zh-CN" altLang="en-US" sz="3200">
                <a:solidFill>
                  <a:srgbClr val="A50021"/>
                </a:solidFill>
                <a:ea typeface="楷体_GB2312" pitchFamily="49" charset="-122"/>
              </a:rPr>
              <a:t>其中，</a:t>
            </a:r>
            <a:r>
              <a:rPr lang="en-US" altLang="zh-CN" sz="3200">
                <a:solidFill>
                  <a:srgbClr val="A50021"/>
                </a:solidFill>
                <a:ea typeface="楷体_GB2312" pitchFamily="49" charset="-122"/>
              </a:rPr>
              <a:t>ord </a:t>
            </a:r>
            <a:r>
              <a:rPr lang="zh-CN" altLang="en-US" sz="3200">
                <a:solidFill>
                  <a:srgbClr val="A50021"/>
                </a:solidFill>
                <a:ea typeface="楷体_GB2312" pitchFamily="49" charset="-122"/>
              </a:rPr>
              <a:t>为求字符在字母表中序号的函数</a:t>
            </a:r>
            <a:endParaRPr lang="zh-CN" altLang="en-US" sz="2800">
              <a:solidFill>
                <a:srgbClr val="333300"/>
              </a:solidFill>
              <a:ea typeface="楷体_GB2312" pitchFamily="49" charset="-122"/>
            </a:endParaRPr>
          </a:p>
        </p:txBody>
      </p:sp>
      <p:sp>
        <p:nvSpPr>
          <p:cNvPr id="229381" name="Rectangle 5"/>
          <p:cNvSpPr>
            <a:spLocks noChangeArrowheads="1"/>
          </p:cNvSpPr>
          <p:nvPr/>
        </p:nvSpPr>
        <p:spPr bwMode="auto">
          <a:xfrm>
            <a:off x="304800" y="3505200"/>
            <a:ext cx="88820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200" b="1">
                <a:solidFill>
                  <a:srgbClr val="A50021"/>
                </a:solidFill>
                <a:ea typeface="楷体_GB2312" pitchFamily="49" charset="-122"/>
              </a:rPr>
              <a:t>若</a:t>
            </a:r>
            <a:r>
              <a:rPr lang="zh-CN" altLang="en-US" sz="3200">
                <a:solidFill>
                  <a:srgbClr val="A50021"/>
                </a:solidFill>
                <a:ea typeface="楷体_GB2312" pitchFamily="49" charset="-122"/>
              </a:rPr>
              <a:t>  </a:t>
            </a:r>
            <a:r>
              <a:rPr lang="en-US" altLang="zh-CN" sz="3200">
                <a:solidFill>
                  <a:srgbClr val="A50021"/>
                </a:solidFill>
                <a:ea typeface="楷体_GB2312" pitchFamily="49" charset="-122"/>
              </a:rPr>
              <a:t>( p </a:t>
            </a:r>
            <a:r>
              <a:rPr lang="en-US" altLang="zh-CN" sz="3200" b="1">
                <a:solidFill>
                  <a:srgbClr val="A50021"/>
                </a:solidFill>
                <a:ea typeface="楷体_GB2312" pitchFamily="49" charset="-122"/>
              </a:rPr>
              <a:t>&amp;&amp;</a:t>
            </a:r>
            <a:r>
              <a:rPr lang="en-US" altLang="zh-CN" sz="3200">
                <a:solidFill>
                  <a:srgbClr val="A50021"/>
                </a:solidFill>
                <a:ea typeface="楷体_GB2312" pitchFamily="49" charset="-122"/>
              </a:rPr>
              <a:t> p-&gt;kind==LEAF </a:t>
            </a:r>
            <a:r>
              <a:rPr lang="en-US" altLang="zh-CN" sz="3200" b="1">
                <a:solidFill>
                  <a:srgbClr val="A50021"/>
                </a:solidFill>
                <a:ea typeface="楷体_GB2312" pitchFamily="49" charset="-122"/>
              </a:rPr>
              <a:t>&amp;&amp; </a:t>
            </a:r>
            <a:r>
              <a:rPr lang="en-US" altLang="zh-CN" sz="3200">
                <a:solidFill>
                  <a:srgbClr val="A50021"/>
                </a:solidFill>
                <a:ea typeface="楷体_GB2312" pitchFamily="49" charset="-122"/>
              </a:rPr>
              <a:t>p-&gt;lf.K==K)</a:t>
            </a:r>
          </a:p>
          <a:p>
            <a:pPr>
              <a:lnSpc>
                <a:spcPct val="125000"/>
              </a:lnSpc>
            </a:pPr>
            <a:r>
              <a:rPr lang="zh-CN" altLang="en-US" sz="3200" b="1">
                <a:solidFill>
                  <a:srgbClr val="A50021"/>
                </a:solidFill>
                <a:ea typeface="楷体_GB2312" pitchFamily="49" charset="-122"/>
              </a:rPr>
              <a:t>则</a:t>
            </a:r>
            <a:r>
              <a:rPr lang="zh-CN" altLang="en-US" sz="3200">
                <a:solidFill>
                  <a:srgbClr val="A50021"/>
                </a:solidFill>
                <a:ea typeface="楷体_GB2312" pitchFamily="49" charset="-122"/>
              </a:rPr>
              <a:t> </a:t>
            </a:r>
            <a:r>
              <a:rPr lang="zh-CN" altLang="en-US" sz="3200" b="1">
                <a:solidFill>
                  <a:srgbClr val="FF0000"/>
                </a:solidFill>
                <a:ea typeface="楷体_GB2312" pitchFamily="49" charset="-122"/>
              </a:rPr>
              <a:t>查找成功</a:t>
            </a:r>
            <a:r>
              <a:rPr lang="zh-CN" altLang="en-US" sz="3200">
                <a:solidFill>
                  <a:srgbClr val="A50021"/>
                </a:solidFill>
                <a:ea typeface="楷体_GB2312" pitchFamily="49" charset="-122"/>
              </a:rPr>
              <a:t>，</a:t>
            </a:r>
            <a:r>
              <a:rPr lang="zh-CN" altLang="en-US" sz="2800" b="1">
                <a:solidFill>
                  <a:srgbClr val="A50021"/>
                </a:solidFill>
                <a:ea typeface="楷体_GB2312" pitchFamily="49" charset="-122"/>
              </a:rPr>
              <a:t>返回</a:t>
            </a:r>
            <a:r>
              <a:rPr lang="zh-CN" altLang="en-US" sz="2800">
                <a:solidFill>
                  <a:srgbClr val="A50021"/>
                </a:solidFill>
                <a:ea typeface="楷体_GB2312" pitchFamily="49" charset="-122"/>
              </a:rPr>
              <a:t>指向相应记录的指针</a:t>
            </a:r>
            <a:r>
              <a:rPr lang="zh-CN" altLang="en-US" sz="3200">
                <a:solidFill>
                  <a:srgbClr val="A50021"/>
                </a:solidFill>
                <a:ea typeface="楷体_GB2312" pitchFamily="49" charset="-122"/>
              </a:rPr>
              <a:t> </a:t>
            </a:r>
            <a:r>
              <a:rPr lang="en-US" altLang="zh-CN" sz="3200">
                <a:solidFill>
                  <a:srgbClr val="A50021"/>
                </a:solidFill>
                <a:ea typeface="楷体_GB2312" pitchFamily="49" charset="-122"/>
              </a:rPr>
              <a:t>p-&gt;lf.infoptr </a:t>
            </a:r>
          </a:p>
        </p:txBody>
      </p:sp>
      <p:sp>
        <p:nvSpPr>
          <p:cNvPr id="229382" name="Rectangle 6"/>
          <p:cNvSpPr>
            <a:spLocks noChangeArrowheads="1"/>
          </p:cNvSpPr>
          <p:nvPr/>
        </p:nvSpPr>
        <p:spPr bwMode="auto">
          <a:xfrm>
            <a:off x="287338" y="5013325"/>
            <a:ext cx="86042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200" b="1">
                <a:solidFill>
                  <a:srgbClr val="A50021"/>
                </a:solidFill>
                <a:ea typeface="楷体_GB2312" pitchFamily="49" charset="-122"/>
              </a:rPr>
              <a:t>反之，</a:t>
            </a:r>
            <a:r>
              <a:rPr lang="zh-CN" altLang="en-US" sz="3200">
                <a:solidFill>
                  <a:srgbClr val="A50021"/>
                </a:solidFill>
                <a:ea typeface="楷体_GB2312" pitchFamily="49" charset="-122"/>
              </a:rPr>
              <a:t>即 </a:t>
            </a:r>
            <a:r>
              <a:rPr lang="en-US" altLang="zh-CN" sz="3200">
                <a:solidFill>
                  <a:srgbClr val="A50021"/>
                </a:solidFill>
                <a:ea typeface="楷体_GB2312" pitchFamily="49" charset="-122"/>
              </a:rPr>
              <a:t>( </a:t>
            </a:r>
            <a:r>
              <a:rPr lang="en-US" altLang="zh-CN" sz="3200">
                <a:solidFill>
                  <a:srgbClr val="FF00FF"/>
                </a:solidFill>
                <a:ea typeface="楷体_GB2312" pitchFamily="49" charset="-122"/>
              </a:rPr>
              <a:t>!p </a:t>
            </a:r>
            <a:r>
              <a:rPr lang="en-US" altLang="zh-CN" sz="3200">
                <a:solidFill>
                  <a:srgbClr val="A50021"/>
                </a:solidFill>
                <a:ea typeface="楷体_GB2312" pitchFamily="49" charset="-122"/>
              </a:rPr>
              <a:t>|| p-&gt;kind==LEAF </a:t>
            </a:r>
            <a:r>
              <a:rPr lang="en-US" altLang="zh-CN" sz="3200" b="1">
                <a:solidFill>
                  <a:srgbClr val="A50021"/>
                </a:solidFill>
                <a:ea typeface="楷体_GB2312" pitchFamily="49" charset="-122"/>
              </a:rPr>
              <a:t>&amp;&amp; </a:t>
            </a:r>
            <a:r>
              <a:rPr lang="en-US" altLang="zh-CN" sz="3200">
                <a:solidFill>
                  <a:srgbClr val="FF00FF"/>
                </a:solidFill>
                <a:ea typeface="楷体_GB2312" pitchFamily="49" charset="-122"/>
              </a:rPr>
              <a:t>p-&gt;lf.K!=K</a:t>
            </a:r>
            <a:r>
              <a:rPr lang="en-US" altLang="zh-CN" sz="3200" b="1">
                <a:solidFill>
                  <a:srgbClr val="A50021"/>
                </a:solidFill>
                <a:ea typeface="楷体_GB2312" pitchFamily="49" charset="-122"/>
              </a:rPr>
              <a:t> )</a:t>
            </a:r>
            <a:endParaRPr lang="en-US" altLang="zh-CN" sz="3200">
              <a:solidFill>
                <a:srgbClr val="A50021"/>
              </a:solidFill>
              <a:ea typeface="楷体_GB2312" pitchFamily="49" charset="-122"/>
            </a:endParaRPr>
          </a:p>
          <a:p>
            <a:pPr>
              <a:lnSpc>
                <a:spcPct val="125000"/>
              </a:lnSpc>
            </a:pPr>
            <a:r>
              <a:rPr lang="zh-CN" altLang="en-US" sz="3200" b="1">
                <a:solidFill>
                  <a:srgbClr val="A50021"/>
                </a:solidFill>
                <a:ea typeface="楷体_GB2312" pitchFamily="49" charset="-122"/>
              </a:rPr>
              <a:t>则</a:t>
            </a:r>
            <a:r>
              <a:rPr lang="zh-CN" altLang="en-US" sz="3200">
                <a:solidFill>
                  <a:srgbClr val="A50021"/>
                </a:solidFill>
                <a:ea typeface="楷体_GB2312" pitchFamily="49" charset="-122"/>
              </a:rPr>
              <a:t>表明</a:t>
            </a:r>
            <a:r>
              <a:rPr lang="zh-CN" altLang="en-US" sz="3200" b="1">
                <a:solidFill>
                  <a:srgbClr val="FF0000"/>
                </a:solidFill>
                <a:ea typeface="楷体_GB2312" pitchFamily="49" charset="-122"/>
              </a:rPr>
              <a:t>查找不成功</a:t>
            </a:r>
            <a:r>
              <a:rPr lang="zh-CN" altLang="en-US" sz="3200">
                <a:solidFill>
                  <a:srgbClr val="A50021"/>
                </a:solidFill>
                <a:ea typeface="楷体_GB2312" pitchFamily="49" charset="-122"/>
              </a:rPr>
              <a:t>，</a:t>
            </a:r>
            <a:r>
              <a:rPr lang="zh-CN" altLang="en-US" sz="3200" b="1">
                <a:solidFill>
                  <a:srgbClr val="A50021"/>
                </a:solidFill>
                <a:ea typeface="楷体_GB2312" pitchFamily="49" charset="-122"/>
              </a:rPr>
              <a:t>返回</a:t>
            </a:r>
            <a:r>
              <a:rPr lang="zh-CN" altLang="en-US" sz="3200">
                <a:solidFill>
                  <a:srgbClr val="A50021"/>
                </a:solidFill>
                <a:ea typeface="楷体_GB2312" pitchFamily="49" charset="-122"/>
              </a:rPr>
              <a:t>“空指针”</a:t>
            </a:r>
            <a:r>
              <a:rPr lang="en-US" altLang="zh-CN" sz="3200">
                <a:solidFill>
                  <a:srgbClr val="A50021"/>
                </a:solidFill>
                <a:ea typeface="楷体_GB2312" pitchFamily="49" charset="-122"/>
              </a:rPr>
              <a:t>;</a:t>
            </a:r>
          </a:p>
        </p:txBody>
      </p:sp>
      <p:sp>
        <p:nvSpPr>
          <p:cNvPr id="229384" name="AutoShape 8">
            <a:hlinkClick r:id="rId2" action="ppaction://hlinksldjump" highlightClick="1"/>
          </p:cNvPr>
          <p:cNvSpPr>
            <a:spLocks noChangeArrowheads="1"/>
          </p:cNvSpPr>
          <p:nvPr/>
        </p:nvSpPr>
        <p:spPr bwMode="auto">
          <a:xfrm>
            <a:off x="83820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wipe(left)">
                                      <p:cBhvr>
                                        <p:cTn id="7" dur="500"/>
                                        <p:tgtEl>
                                          <p:spTgt spid="229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9"/>
                                        </p:tgtEl>
                                        <p:attrNameLst>
                                          <p:attrName>style.visibility</p:attrName>
                                        </p:attrNameLst>
                                      </p:cBhvr>
                                      <p:to>
                                        <p:strVal val="visible"/>
                                      </p:to>
                                    </p:set>
                                    <p:animEffect transition="in" filter="wipe(left)">
                                      <p:cBhvr>
                                        <p:cTn id="12" dur="500"/>
                                        <p:tgtEl>
                                          <p:spTgt spid="229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381"/>
                                        </p:tgtEl>
                                        <p:attrNameLst>
                                          <p:attrName>style.visibility</p:attrName>
                                        </p:attrNameLst>
                                      </p:cBhvr>
                                      <p:to>
                                        <p:strVal val="visible"/>
                                      </p:to>
                                    </p:set>
                                    <p:animEffect transition="in" filter="wipe(left)">
                                      <p:cBhvr>
                                        <p:cTn id="17" dur="500"/>
                                        <p:tgtEl>
                                          <p:spTgt spid="2293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9382"/>
                                        </p:tgtEl>
                                        <p:attrNameLst>
                                          <p:attrName>style.visibility</p:attrName>
                                        </p:attrNameLst>
                                      </p:cBhvr>
                                      <p:to>
                                        <p:strVal val="visible"/>
                                      </p:to>
                                    </p:set>
                                    <p:animEffect transition="in" filter="wipe(left)">
                                      <p:cBhvr>
                                        <p:cTn id="22" dur="500"/>
                                        <p:tgtEl>
                                          <p:spTgt spid="229382"/>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229384"/>
                                        </p:tgtEl>
                                        <p:attrNameLst>
                                          <p:attrName>style.visibility</p:attrName>
                                        </p:attrNameLst>
                                      </p:cBhvr>
                                      <p:to>
                                        <p:strVal val="visible"/>
                                      </p:to>
                                    </p:set>
                                    <p:anim calcmode="lin" valueType="num">
                                      <p:cBhvr additive="base">
                                        <p:cTn id="26" dur="500" fill="hold"/>
                                        <p:tgtEl>
                                          <p:spTgt spid="229384"/>
                                        </p:tgtEl>
                                        <p:attrNameLst>
                                          <p:attrName>ppt_x</p:attrName>
                                        </p:attrNameLst>
                                      </p:cBhvr>
                                      <p:tavLst>
                                        <p:tav tm="0">
                                          <p:val>
                                            <p:strVal val="1+#ppt_w/2"/>
                                          </p:val>
                                        </p:tav>
                                        <p:tav tm="100000">
                                          <p:val>
                                            <p:strVal val="#ppt_x"/>
                                          </p:val>
                                        </p:tav>
                                      </p:tavLst>
                                    </p:anim>
                                    <p:anim calcmode="lin" valueType="num">
                                      <p:cBhvr additive="base">
                                        <p:cTn id="27" dur="500" fill="hold"/>
                                        <p:tgtEl>
                                          <p:spTgt spid="2293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autoUpdateAnimBg="0"/>
      <p:bldP spid="229379" grpId="0" autoUpdateAnimBg="0"/>
      <p:bldP spid="229381" grpId="0" autoUpdateAnimBg="0"/>
      <p:bldP spid="229382" grpId="0" autoUpdateAnimBg="0"/>
      <p:bldP spid="229384"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a:hlinkClick r:id="rId2" action="ppaction://hlinksldjump" highlightClick="1"/>
          </p:cNvPr>
          <p:cNvSpPr txBox="1">
            <a:spLocks noChangeArrowheads="1"/>
          </p:cNvSpPr>
          <p:nvPr/>
        </p:nvSpPr>
        <p:spPr bwMode="auto">
          <a:xfrm>
            <a:off x="533400" y="1584325"/>
            <a:ext cx="44545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FF66CC"/>
                </a:solidFill>
                <a:ea typeface="楷体_GB2312" pitchFamily="49" charset="-122"/>
              </a:rPr>
              <a:t> </a:t>
            </a:r>
            <a:r>
              <a:rPr lang="zh-CN" altLang="en-US" sz="3600" b="1">
                <a:solidFill>
                  <a:srgbClr val="FF66CC"/>
                </a:solidFill>
                <a:ea typeface="楷体_GB2312" pitchFamily="49" charset="-122"/>
              </a:rPr>
              <a:t>一、</a:t>
            </a:r>
            <a:r>
              <a:rPr lang="zh-CN" altLang="en-US" sz="3600" b="1">
                <a:solidFill>
                  <a:srgbClr val="FF00FF"/>
                </a:solidFill>
                <a:ea typeface="楷体_GB2312" pitchFamily="49" charset="-122"/>
              </a:rPr>
              <a:t>哈希表是什么？</a:t>
            </a:r>
            <a:endParaRPr lang="zh-CN" altLang="en-US" sz="4000" b="1">
              <a:solidFill>
                <a:srgbClr val="FF00FF"/>
              </a:solidFill>
              <a:ea typeface="楷体_GB2312" pitchFamily="49" charset="-122"/>
            </a:endParaRPr>
          </a:p>
        </p:txBody>
      </p:sp>
      <p:sp>
        <p:nvSpPr>
          <p:cNvPr id="177155" name="Text Box 3">
            <a:hlinkClick r:id="rId3" action="ppaction://hlinksldjump" highlightClick="1"/>
          </p:cNvPr>
          <p:cNvSpPr txBox="1">
            <a:spLocks noChangeArrowheads="1"/>
          </p:cNvSpPr>
          <p:nvPr/>
        </p:nvSpPr>
        <p:spPr bwMode="auto">
          <a:xfrm>
            <a:off x="152400" y="2441575"/>
            <a:ext cx="6156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2"/>
            <a:r>
              <a:rPr lang="zh-CN" altLang="en-US" sz="3600">
                <a:solidFill>
                  <a:schemeClr val="accent2"/>
                </a:solidFill>
                <a:ea typeface="楷体_GB2312" pitchFamily="49" charset="-122"/>
              </a:rPr>
              <a:t>二、</a:t>
            </a:r>
            <a:r>
              <a:rPr lang="zh-CN" altLang="en-US" sz="3600" b="1">
                <a:solidFill>
                  <a:schemeClr val="accent2"/>
                </a:solidFill>
                <a:ea typeface="楷体_GB2312" pitchFamily="49" charset="-122"/>
              </a:rPr>
              <a:t>哈希函数的构造方法</a:t>
            </a:r>
            <a:endParaRPr lang="zh-CN" altLang="en-US" sz="4000">
              <a:ea typeface="楷体_GB2312" pitchFamily="49" charset="-122"/>
            </a:endParaRPr>
          </a:p>
        </p:txBody>
      </p:sp>
      <p:sp>
        <p:nvSpPr>
          <p:cNvPr id="177156" name="Text Box 4">
            <a:hlinkClick r:id="rId4" action="ppaction://hlinksldjump" highlightClick="1"/>
          </p:cNvPr>
          <p:cNvSpPr txBox="1">
            <a:spLocks noChangeArrowheads="1"/>
          </p:cNvSpPr>
          <p:nvPr/>
        </p:nvSpPr>
        <p:spPr bwMode="auto">
          <a:xfrm>
            <a:off x="-381000" y="3260725"/>
            <a:ext cx="6124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2"/>
            <a:r>
              <a:rPr lang="en-US" altLang="zh-CN" sz="4000">
                <a:solidFill>
                  <a:srgbClr val="FF00FF"/>
                </a:solidFill>
                <a:ea typeface="楷体_GB2312" pitchFamily="49" charset="-122"/>
              </a:rPr>
              <a:t>       </a:t>
            </a:r>
            <a:r>
              <a:rPr lang="zh-CN" altLang="en-US" sz="3600">
                <a:solidFill>
                  <a:srgbClr val="FF00FF"/>
                </a:solidFill>
                <a:ea typeface="楷体_GB2312" pitchFamily="49" charset="-122"/>
              </a:rPr>
              <a:t>三、</a:t>
            </a:r>
            <a:r>
              <a:rPr lang="zh-CN" altLang="en-US" sz="3600" b="1">
                <a:solidFill>
                  <a:srgbClr val="FF00FF"/>
                </a:solidFill>
                <a:ea typeface="楷体_GB2312" pitchFamily="49" charset="-122"/>
              </a:rPr>
              <a:t>处理冲突的方法</a:t>
            </a:r>
            <a:endParaRPr lang="zh-CN" altLang="en-US">
              <a:solidFill>
                <a:srgbClr val="0000FF"/>
              </a:solidFill>
              <a:ea typeface="楷体_GB2312" pitchFamily="49" charset="-122"/>
            </a:endParaRPr>
          </a:p>
        </p:txBody>
      </p:sp>
      <p:sp>
        <p:nvSpPr>
          <p:cNvPr id="177157" name="Text Box 5">
            <a:hlinkClick r:id="rId5" action="ppaction://hlinksldjump" highlightClick="1"/>
          </p:cNvPr>
          <p:cNvSpPr txBox="1">
            <a:spLocks noChangeArrowheads="1"/>
          </p:cNvSpPr>
          <p:nvPr/>
        </p:nvSpPr>
        <p:spPr bwMode="auto">
          <a:xfrm>
            <a:off x="1447800" y="4098925"/>
            <a:ext cx="424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chemeClr val="accent2"/>
                </a:solidFill>
                <a:ea typeface="楷体_GB2312" pitchFamily="49" charset="-122"/>
              </a:rPr>
              <a:t>   </a:t>
            </a:r>
            <a:r>
              <a:rPr lang="zh-CN" altLang="en-US" sz="3600">
                <a:solidFill>
                  <a:schemeClr val="accent2"/>
                </a:solidFill>
                <a:ea typeface="楷体_GB2312" pitchFamily="49" charset="-122"/>
              </a:rPr>
              <a:t>四、</a:t>
            </a:r>
            <a:r>
              <a:rPr lang="zh-CN" altLang="en-US" sz="3600" b="1">
                <a:solidFill>
                  <a:schemeClr val="accent2"/>
                </a:solidFill>
                <a:ea typeface="楷体_GB2312" pitchFamily="49" charset="-122"/>
              </a:rPr>
              <a:t>哈希表的查找</a:t>
            </a:r>
            <a:endParaRPr lang="zh-CN" altLang="en-US" sz="4000" b="1">
              <a:solidFill>
                <a:srgbClr val="FF00FF"/>
              </a:solidFill>
              <a:ea typeface="楷体_GB2312" pitchFamily="49" charset="-122"/>
            </a:endParaRPr>
          </a:p>
        </p:txBody>
      </p:sp>
      <p:sp>
        <p:nvSpPr>
          <p:cNvPr id="177158" name="Text Box 6">
            <a:hlinkClick r:id="rId6" action="ppaction://hlinksldjump" highlightClick="1"/>
          </p:cNvPr>
          <p:cNvSpPr txBox="1">
            <a:spLocks noChangeArrowheads="1"/>
          </p:cNvSpPr>
          <p:nvPr/>
        </p:nvSpPr>
        <p:spPr bwMode="auto">
          <a:xfrm>
            <a:off x="1847850" y="4937125"/>
            <a:ext cx="5162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FF00FF"/>
                </a:solidFill>
                <a:ea typeface="楷体_GB2312" pitchFamily="49" charset="-122"/>
              </a:rPr>
              <a:t>   </a:t>
            </a:r>
            <a:r>
              <a:rPr lang="zh-CN" altLang="en-US" sz="3600">
                <a:solidFill>
                  <a:srgbClr val="FF00FF"/>
                </a:solidFill>
                <a:ea typeface="楷体_GB2312" pitchFamily="49" charset="-122"/>
              </a:rPr>
              <a:t>五、</a:t>
            </a:r>
            <a:r>
              <a:rPr lang="zh-CN" altLang="en-US" sz="3600" b="1">
                <a:solidFill>
                  <a:srgbClr val="FF00FF"/>
                </a:solidFill>
                <a:ea typeface="楷体_GB2312" pitchFamily="49" charset="-122"/>
              </a:rPr>
              <a:t>哈希表的删除操作</a:t>
            </a:r>
            <a:endParaRPr lang="zh-CN" altLang="en-US" sz="4000" b="1">
              <a:solidFill>
                <a:srgbClr val="FF00FF"/>
              </a:solidFill>
              <a:ea typeface="楷体_GB2312" pitchFamily="49" charset="-122"/>
            </a:endParaRPr>
          </a:p>
        </p:txBody>
      </p:sp>
      <p:sp>
        <p:nvSpPr>
          <p:cNvPr id="177159" name="Text Box 7">
            <a:hlinkClick r:id="rId7" action="ppaction://hlinksldjump" highlightClick="1"/>
          </p:cNvPr>
          <p:cNvSpPr txBox="1">
            <a:spLocks noChangeArrowheads="1"/>
          </p:cNvSpPr>
          <p:nvPr/>
        </p:nvSpPr>
        <p:spPr bwMode="auto">
          <a:xfrm>
            <a:off x="1219200" y="5791200"/>
            <a:ext cx="69977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2">
              <a:lnSpc>
                <a:spcPct val="120000"/>
              </a:lnSpc>
            </a:pPr>
            <a:r>
              <a:rPr lang="en-US" altLang="zh-CN" sz="4000">
                <a:solidFill>
                  <a:schemeClr val="accent2"/>
                </a:solidFill>
                <a:ea typeface="楷体_GB2312" pitchFamily="49" charset="-122"/>
              </a:rPr>
              <a:t>   </a:t>
            </a:r>
            <a:r>
              <a:rPr lang="zh-CN" altLang="en-US" sz="3600">
                <a:solidFill>
                  <a:schemeClr val="accent2"/>
                </a:solidFill>
                <a:ea typeface="楷体_GB2312" pitchFamily="49" charset="-122"/>
              </a:rPr>
              <a:t>六、</a:t>
            </a:r>
            <a:r>
              <a:rPr lang="zh-CN" altLang="en-US" sz="3600" b="1">
                <a:solidFill>
                  <a:schemeClr val="accent2"/>
                </a:solidFill>
                <a:ea typeface="楷体_GB2312" pitchFamily="49" charset="-122"/>
              </a:rPr>
              <a:t>对静态查找表，．．．</a:t>
            </a:r>
            <a:endParaRPr lang="zh-CN" altLang="en-US" sz="4000">
              <a:ea typeface="楷体_GB2312" pitchFamily="49" charset="-122"/>
            </a:endParaRPr>
          </a:p>
        </p:txBody>
      </p:sp>
      <p:sp>
        <p:nvSpPr>
          <p:cNvPr id="177160" name="Text Box 8"/>
          <p:cNvSpPr txBox="1">
            <a:spLocks noChangeArrowheads="1"/>
          </p:cNvSpPr>
          <p:nvPr/>
        </p:nvSpPr>
        <p:spPr bwMode="auto">
          <a:xfrm>
            <a:off x="2057400" y="381000"/>
            <a:ext cx="4965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6000" b="1">
                <a:solidFill>
                  <a:schemeClr val="accent2"/>
                </a:solidFill>
                <a:ea typeface="楷体_GB2312" pitchFamily="49" charset="-122"/>
              </a:rPr>
              <a:t>9.3    </a:t>
            </a:r>
            <a:r>
              <a:rPr lang="zh-CN" altLang="en-US" sz="6000" b="1">
                <a:solidFill>
                  <a:schemeClr val="accent2"/>
                </a:solidFill>
                <a:ea typeface="楷体_GB2312" pitchFamily="49" charset="-122"/>
              </a:rPr>
              <a:t>哈  希  表</a:t>
            </a:r>
            <a:endParaRPr lang="zh-CN" altLang="en-US" sz="4400">
              <a:solidFill>
                <a:schemeClr val="accent2"/>
              </a:solidFill>
              <a:ea typeface="楷体_GB2312" pitchFamily="49" charset="-122"/>
            </a:endParaRPr>
          </a:p>
        </p:txBody>
      </p:sp>
      <p:sp>
        <p:nvSpPr>
          <p:cNvPr id="177162" name="AutoShape 10">
            <a:hlinkClick r:id="rId8" action="ppaction://hlinksldjump" highlightClick="1"/>
          </p:cNvPr>
          <p:cNvSpPr>
            <a:spLocks noChangeArrowheads="1"/>
          </p:cNvSpPr>
          <p:nvPr/>
        </p:nvSpPr>
        <p:spPr bwMode="auto">
          <a:xfrm>
            <a:off x="8153400" y="4114800"/>
            <a:ext cx="685800" cy="381000"/>
          </a:xfrm>
          <a:prstGeom prst="actionButtonE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7160"/>
                                        </p:tgtEl>
                                        <p:attrNameLst>
                                          <p:attrName>style.visibility</p:attrName>
                                        </p:attrNameLst>
                                      </p:cBhvr>
                                      <p:to>
                                        <p:strVal val="visible"/>
                                      </p:to>
                                    </p:set>
                                    <p:animEffect transition="in" filter="dissolve">
                                      <p:cBhvr>
                                        <p:cTn id="7" dur="500"/>
                                        <p:tgtEl>
                                          <p:spTgt spid="1771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77154"/>
                                        </p:tgtEl>
                                        <p:attrNameLst>
                                          <p:attrName>style.visibility</p:attrName>
                                        </p:attrNameLst>
                                      </p:cBhvr>
                                      <p:to>
                                        <p:strVal val="visible"/>
                                      </p:to>
                                    </p:set>
                                    <p:animEffect transition="in" filter="randombar(vertical)">
                                      <p:cBhvr>
                                        <p:cTn id="12" dur="500"/>
                                        <p:tgtEl>
                                          <p:spTgt spid="177154"/>
                                        </p:tgtEl>
                                      </p:cBhvr>
                                    </p:animEffect>
                                  </p:childTnLst>
                                </p:cTn>
                              </p:par>
                            </p:childTnLst>
                          </p:cTn>
                        </p:par>
                        <p:par>
                          <p:cTn id="13" fill="hold" nodeType="afterGroup">
                            <p:stCondLst>
                              <p:cond delay="500"/>
                            </p:stCondLst>
                            <p:childTnLst>
                              <p:par>
                                <p:cTn id="14" presetID="14" presetClass="entr" presetSubtype="5" fill="hold" grpId="0" nodeType="afterEffect">
                                  <p:stCondLst>
                                    <p:cond delay="0"/>
                                  </p:stCondLst>
                                  <p:childTnLst>
                                    <p:set>
                                      <p:cBhvr>
                                        <p:cTn id="15" dur="1" fill="hold">
                                          <p:stCondLst>
                                            <p:cond delay="0"/>
                                          </p:stCondLst>
                                        </p:cTn>
                                        <p:tgtEl>
                                          <p:spTgt spid="177155"/>
                                        </p:tgtEl>
                                        <p:attrNameLst>
                                          <p:attrName>style.visibility</p:attrName>
                                        </p:attrNameLst>
                                      </p:cBhvr>
                                      <p:to>
                                        <p:strVal val="visible"/>
                                      </p:to>
                                    </p:set>
                                    <p:animEffect transition="in" filter="randombar(vertical)">
                                      <p:cBhvr>
                                        <p:cTn id="16" dur="500"/>
                                        <p:tgtEl>
                                          <p:spTgt spid="177155"/>
                                        </p:tgtEl>
                                      </p:cBhvr>
                                    </p:animEffect>
                                  </p:childTnLst>
                                </p:cTn>
                              </p:par>
                            </p:childTnLst>
                          </p:cTn>
                        </p:par>
                        <p:par>
                          <p:cTn id="17" fill="hold" nodeType="afterGroup">
                            <p:stCondLst>
                              <p:cond delay="1000"/>
                            </p:stCondLst>
                            <p:childTnLst>
                              <p:par>
                                <p:cTn id="18" presetID="14" presetClass="entr" presetSubtype="5" fill="hold" grpId="0" nodeType="afterEffect">
                                  <p:stCondLst>
                                    <p:cond delay="0"/>
                                  </p:stCondLst>
                                  <p:childTnLst>
                                    <p:set>
                                      <p:cBhvr>
                                        <p:cTn id="19" dur="1" fill="hold">
                                          <p:stCondLst>
                                            <p:cond delay="0"/>
                                          </p:stCondLst>
                                        </p:cTn>
                                        <p:tgtEl>
                                          <p:spTgt spid="177156"/>
                                        </p:tgtEl>
                                        <p:attrNameLst>
                                          <p:attrName>style.visibility</p:attrName>
                                        </p:attrNameLst>
                                      </p:cBhvr>
                                      <p:to>
                                        <p:strVal val="visible"/>
                                      </p:to>
                                    </p:set>
                                    <p:animEffect transition="in" filter="randombar(vertical)">
                                      <p:cBhvr>
                                        <p:cTn id="20" dur="500"/>
                                        <p:tgtEl>
                                          <p:spTgt spid="177156"/>
                                        </p:tgtEl>
                                      </p:cBhvr>
                                    </p:animEffect>
                                  </p:childTnLst>
                                </p:cTn>
                              </p:par>
                            </p:childTnLst>
                          </p:cTn>
                        </p:par>
                        <p:par>
                          <p:cTn id="21" fill="hold" nodeType="afterGroup">
                            <p:stCondLst>
                              <p:cond delay="1500"/>
                            </p:stCondLst>
                            <p:childTnLst>
                              <p:par>
                                <p:cTn id="22" presetID="14" presetClass="entr" presetSubtype="5" fill="hold" grpId="0" nodeType="afterEffect">
                                  <p:stCondLst>
                                    <p:cond delay="0"/>
                                  </p:stCondLst>
                                  <p:childTnLst>
                                    <p:set>
                                      <p:cBhvr>
                                        <p:cTn id="23" dur="1" fill="hold">
                                          <p:stCondLst>
                                            <p:cond delay="0"/>
                                          </p:stCondLst>
                                        </p:cTn>
                                        <p:tgtEl>
                                          <p:spTgt spid="177157"/>
                                        </p:tgtEl>
                                        <p:attrNameLst>
                                          <p:attrName>style.visibility</p:attrName>
                                        </p:attrNameLst>
                                      </p:cBhvr>
                                      <p:to>
                                        <p:strVal val="visible"/>
                                      </p:to>
                                    </p:set>
                                    <p:animEffect transition="in" filter="randombar(vertical)">
                                      <p:cBhvr>
                                        <p:cTn id="24" dur="500"/>
                                        <p:tgtEl>
                                          <p:spTgt spid="177157"/>
                                        </p:tgtEl>
                                      </p:cBhvr>
                                    </p:animEffect>
                                  </p:childTnLst>
                                </p:cTn>
                              </p:par>
                            </p:childTnLst>
                          </p:cTn>
                        </p:par>
                        <p:par>
                          <p:cTn id="25" fill="hold" nodeType="afterGroup">
                            <p:stCondLst>
                              <p:cond delay="2000"/>
                            </p:stCondLst>
                            <p:childTnLst>
                              <p:par>
                                <p:cTn id="26" presetID="14" presetClass="entr" presetSubtype="5" fill="hold" grpId="0" nodeType="afterEffect">
                                  <p:stCondLst>
                                    <p:cond delay="0"/>
                                  </p:stCondLst>
                                  <p:childTnLst>
                                    <p:set>
                                      <p:cBhvr>
                                        <p:cTn id="27" dur="1" fill="hold">
                                          <p:stCondLst>
                                            <p:cond delay="0"/>
                                          </p:stCondLst>
                                        </p:cTn>
                                        <p:tgtEl>
                                          <p:spTgt spid="177158"/>
                                        </p:tgtEl>
                                        <p:attrNameLst>
                                          <p:attrName>style.visibility</p:attrName>
                                        </p:attrNameLst>
                                      </p:cBhvr>
                                      <p:to>
                                        <p:strVal val="visible"/>
                                      </p:to>
                                    </p:set>
                                    <p:animEffect transition="in" filter="randombar(vertical)">
                                      <p:cBhvr>
                                        <p:cTn id="28" dur="500"/>
                                        <p:tgtEl>
                                          <p:spTgt spid="177158"/>
                                        </p:tgtEl>
                                      </p:cBhvr>
                                    </p:animEffect>
                                  </p:childTnLst>
                                </p:cTn>
                              </p:par>
                            </p:childTnLst>
                          </p:cTn>
                        </p:par>
                        <p:par>
                          <p:cTn id="29" fill="hold" nodeType="afterGroup">
                            <p:stCondLst>
                              <p:cond delay="2500"/>
                            </p:stCondLst>
                            <p:childTnLst>
                              <p:par>
                                <p:cTn id="30" presetID="14" presetClass="entr" presetSubtype="5" fill="hold" grpId="0" nodeType="afterEffect">
                                  <p:stCondLst>
                                    <p:cond delay="0"/>
                                  </p:stCondLst>
                                  <p:childTnLst>
                                    <p:set>
                                      <p:cBhvr>
                                        <p:cTn id="31" dur="1" fill="hold">
                                          <p:stCondLst>
                                            <p:cond delay="0"/>
                                          </p:stCondLst>
                                        </p:cTn>
                                        <p:tgtEl>
                                          <p:spTgt spid="177159"/>
                                        </p:tgtEl>
                                        <p:attrNameLst>
                                          <p:attrName>style.visibility</p:attrName>
                                        </p:attrNameLst>
                                      </p:cBhvr>
                                      <p:to>
                                        <p:strVal val="visible"/>
                                      </p:to>
                                    </p:set>
                                    <p:animEffect transition="in" filter="randombar(vertical)">
                                      <p:cBhvr>
                                        <p:cTn id="32" dur="500"/>
                                        <p:tgtEl>
                                          <p:spTgt spid="177159"/>
                                        </p:tgtEl>
                                      </p:cBhvr>
                                    </p:animEffect>
                                  </p:childTnLst>
                                </p:cTn>
                              </p:par>
                            </p:childTnLst>
                          </p:cTn>
                        </p:par>
                        <p:par>
                          <p:cTn id="33" fill="hold" nodeType="afterGroup">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177162"/>
                                        </p:tgtEl>
                                        <p:attrNameLst>
                                          <p:attrName>style.visibility</p:attrName>
                                        </p:attrNameLst>
                                      </p:cBhvr>
                                      <p:to>
                                        <p:strVal val="visible"/>
                                      </p:to>
                                    </p:set>
                                    <p:anim calcmode="lin" valueType="num">
                                      <p:cBhvr additive="base">
                                        <p:cTn id="36" dur="500" fill="hold"/>
                                        <p:tgtEl>
                                          <p:spTgt spid="177162"/>
                                        </p:tgtEl>
                                        <p:attrNameLst>
                                          <p:attrName>ppt_x</p:attrName>
                                        </p:attrNameLst>
                                      </p:cBhvr>
                                      <p:tavLst>
                                        <p:tav tm="0">
                                          <p:val>
                                            <p:strVal val="0-#ppt_w/2"/>
                                          </p:val>
                                        </p:tav>
                                        <p:tav tm="100000">
                                          <p:val>
                                            <p:strVal val="#ppt_x"/>
                                          </p:val>
                                        </p:tav>
                                      </p:tavLst>
                                    </p:anim>
                                    <p:anim calcmode="lin" valueType="num">
                                      <p:cBhvr additive="base">
                                        <p:cTn id="37" dur="500" fill="hold"/>
                                        <p:tgtEl>
                                          <p:spTgt spid="1771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autoUpdateAnimBg="0"/>
      <p:bldP spid="177155" grpId="0" autoUpdateAnimBg="0"/>
      <p:bldP spid="177156" grpId="0" autoUpdateAnimBg="0"/>
      <p:bldP spid="177157" grpId="0" autoUpdateAnimBg="0"/>
      <p:bldP spid="177158" grpId="0" autoUpdateAnimBg="0"/>
      <p:bldP spid="177159" grpId="0" autoUpdateAnimBg="0"/>
      <p:bldP spid="177160" grpId="0" autoUpdateAnimBg="0"/>
      <p:bldP spid="177162"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381000" y="1143000"/>
            <a:ext cx="9525000"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35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以上两节讨论的表示查找表的各种</a:t>
            </a:r>
            <a:r>
              <a:rPr lang="zh-CN" altLang="en-US" sz="3600" b="1">
                <a:solidFill>
                  <a:srgbClr val="FF0000"/>
                </a:solidFill>
                <a:ea typeface="楷体_GB2312" pitchFamily="49" charset="-122"/>
              </a:rPr>
              <a:t>结构</a:t>
            </a:r>
            <a:r>
              <a:rPr lang="zh-CN" altLang="en-US" sz="3600">
                <a:solidFill>
                  <a:srgbClr val="A50021"/>
                </a:solidFill>
                <a:ea typeface="楷体_GB2312" pitchFamily="49" charset="-122"/>
              </a:rPr>
              <a:t>的共同</a:t>
            </a:r>
            <a:r>
              <a:rPr lang="zh-CN" altLang="en-US" sz="3600" b="1">
                <a:solidFill>
                  <a:srgbClr val="FF0000"/>
                </a:solidFill>
                <a:ea typeface="楷体_GB2312" pitchFamily="49" charset="-122"/>
              </a:rPr>
              <a:t>特点</a:t>
            </a:r>
            <a:r>
              <a:rPr lang="zh-CN" altLang="en-US" sz="3600">
                <a:solidFill>
                  <a:srgbClr val="A50021"/>
                </a:solidFill>
                <a:ea typeface="楷体_GB2312" pitchFamily="49" charset="-122"/>
              </a:rPr>
              <a:t>：</a:t>
            </a:r>
            <a:r>
              <a:rPr lang="zh-CN" altLang="en-US" sz="3600">
                <a:solidFill>
                  <a:srgbClr val="3333FF"/>
                </a:solidFill>
                <a:ea typeface="楷体_GB2312" pitchFamily="49" charset="-122"/>
              </a:rPr>
              <a:t>记录在表中的</a:t>
            </a:r>
            <a:r>
              <a:rPr lang="zh-CN" altLang="en-US" sz="3600" b="1">
                <a:solidFill>
                  <a:srgbClr val="3333FF"/>
                </a:solidFill>
                <a:ea typeface="楷体_GB2312" pitchFamily="49" charset="-122"/>
              </a:rPr>
              <a:t>位置</a:t>
            </a:r>
            <a:r>
              <a:rPr lang="zh-CN" altLang="en-US" sz="3600">
                <a:solidFill>
                  <a:srgbClr val="3333FF"/>
                </a:solidFill>
                <a:ea typeface="楷体_GB2312" pitchFamily="49" charset="-122"/>
              </a:rPr>
              <a:t>和它的</a:t>
            </a:r>
            <a:r>
              <a:rPr lang="zh-CN" altLang="en-US" sz="3600" b="1">
                <a:solidFill>
                  <a:srgbClr val="3333FF"/>
                </a:solidFill>
                <a:ea typeface="楷体_GB2312" pitchFamily="49" charset="-122"/>
              </a:rPr>
              <a:t>关键字</a:t>
            </a:r>
            <a:r>
              <a:rPr lang="zh-CN" altLang="en-US" sz="3600">
                <a:solidFill>
                  <a:srgbClr val="3333FF"/>
                </a:solidFill>
                <a:ea typeface="楷体_GB2312" pitchFamily="49" charset="-122"/>
              </a:rPr>
              <a:t>之间</a:t>
            </a:r>
            <a:r>
              <a:rPr lang="zh-CN" altLang="en-US" sz="3600" b="1">
                <a:solidFill>
                  <a:srgbClr val="3333FF"/>
                </a:solidFill>
                <a:ea typeface="楷体_GB2312" pitchFamily="49" charset="-122"/>
              </a:rPr>
              <a:t>不存在</a:t>
            </a:r>
            <a:r>
              <a:rPr lang="zh-CN" altLang="en-US" sz="3600">
                <a:solidFill>
                  <a:srgbClr val="3333FF"/>
                </a:solidFill>
                <a:ea typeface="楷体_GB2312" pitchFamily="49" charset="-122"/>
              </a:rPr>
              <a:t>一个确定的关系，</a:t>
            </a:r>
            <a:endParaRPr lang="zh-CN" altLang="en-US" sz="3600"/>
          </a:p>
        </p:txBody>
      </p:sp>
      <p:sp>
        <p:nvSpPr>
          <p:cNvPr id="134147" name="Text Box 3"/>
          <p:cNvSpPr txBox="1">
            <a:spLocks noChangeArrowheads="1"/>
          </p:cNvSpPr>
          <p:nvPr/>
        </p:nvSpPr>
        <p:spPr bwMode="auto">
          <a:xfrm>
            <a:off x="1492250" y="228600"/>
            <a:ext cx="475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FF66CC"/>
                </a:solidFill>
                <a:ea typeface="楷体_GB2312" pitchFamily="49" charset="-122"/>
              </a:rPr>
              <a:t>一、</a:t>
            </a:r>
            <a:r>
              <a:rPr lang="zh-CN" altLang="en-US" sz="4000" b="1">
                <a:solidFill>
                  <a:srgbClr val="FF00FF"/>
                </a:solidFill>
                <a:ea typeface="楷体_GB2312" pitchFamily="49" charset="-122"/>
              </a:rPr>
              <a:t>哈希表是什么？</a:t>
            </a:r>
          </a:p>
        </p:txBody>
      </p:sp>
      <p:sp>
        <p:nvSpPr>
          <p:cNvPr id="134148" name="Rectangle 4"/>
          <p:cNvSpPr>
            <a:spLocks noChangeArrowheads="1"/>
          </p:cNvSpPr>
          <p:nvPr/>
        </p:nvSpPr>
        <p:spPr bwMode="auto">
          <a:xfrm>
            <a:off x="-304800" y="3530600"/>
            <a:ext cx="9144000" cy="157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35000"/>
              </a:lnSpc>
            </a:pPr>
            <a:r>
              <a:rPr lang="en-US" altLang="zh-CN" sz="3600" b="1">
                <a:solidFill>
                  <a:srgbClr val="FF0000"/>
                </a:solidFill>
                <a:ea typeface="楷体_GB2312" pitchFamily="49" charset="-122"/>
              </a:rPr>
              <a:t>   </a:t>
            </a:r>
            <a:r>
              <a:rPr lang="zh-CN" altLang="en-US" sz="3600" b="1">
                <a:solidFill>
                  <a:srgbClr val="FF0000"/>
                </a:solidFill>
                <a:ea typeface="楷体_GB2312" pitchFamily="49" charset="-122"/>
              </a:rPr>
              <a:t>查找的过程</a:t>
            </a:r>
            <a:r>
              <a:rPr lang="zh-CN" altLang="en-US" sz="3600">
                <a:solidFill>
                  <a:srgbClr val="A50021"/>
                </a:solidFill>
                <a:ea typeface="楷体_GB2312" pitchFamily="49" charset="-122"/>
              </a:rPr>
              <a:t>为</a:t>
            </a:r>
            <a:r>
              <a:rPr lang="zh-CN" altLang="en-US" sz="3600" b="1">
                <a:solidFill>
                  <a:srgbClr val="A50021"/>
                </a:solidFill>
                <a:ea typeface="楷体_GB2312" pitchFamily="49" charset="-122"/>
              </a:rPr>
              <a:t>给定值</a:t>
            </a:r>
            <a:r>
              <a:rPr lang="zh-CN" altLang="en-US" sz="3600">
                <a:solidFill>
                  <a:srgbClr val="A50021"/>
                </a:solidFill>
                <a:ea typeface="楷体_GB2312" pitchFamily="49" charset="-122"/>
              </a:rPr>
              <a:t>依次和关键字集合中各个</a:t>
            </a:r>
            <a:r>
              <a:rPr lang="zh-CN" altLang="en-US" sz="3600" b="1">
                <a:solidFill>
                  <a:srgbClr val="A50021"/>
                </a:solidFill>
                <a:ea typeface="楷体_GB2312" pitchFamily="49" charset="-122"/>
              </a:rPr>
              <a:t>关键字</a:t>
            </a:r>
            <a:r>
              <a:rPr lang="zh-CN" altLang="en-US" sz="3600">
                <a:solidFill>
                  <a:srgbClr val="A50021"/>
                </a:solidFill>
                <a:ea typeface="楷体_GB2312" pitchFamily="49" charset="-122"/>
              </a:rPr>
              <a:t>进行</a:t>
            </a:r>
            <a:r>
              <a:rPr lang="zh-CN" altLang="en-US" sz="3600" b="1">
                <a:solidFill>
                  <a:srgbClr val="FF0000"/>
                </a:solidFill>
                <a:ea typeface="楷体_GB2312" pitchFamily="49" charset="-122"/>
              </a:rPr>
              <a:t>比较</a:t>
            </a:r>
            <a:r>
              <a:rPr lang="zh-CN" altLang="en-US" sz="3600">
                <a:solidFill>
                  <a:srgbClr val="A50021"/>
                </a:solidFill>
                <a:ea typeface="楷体_GB2312" pitchFamily="49" charset="-122"/>
              </a:rPr>
              <a:t>，</a:t>
            </a:r>
          </a:p>
        </p:txBody>
      </p:sp>
      <p:sp>
        <p:nvSpPr>
          <p:cNvPr id="134149" name="Rectangle 5"/>
          <p:cNvSpPr>
            <a:spLocks noChangeArrowheads="1"/>
          </p:cNvSpPr>
          <p:nvPr/>
        </p:nvSpPr>
        <p:spPr bwMode="auto">
          <a:xfrm>
            <a:off x="609600" y="5181600"/>
            <a:ext cx="8229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b="1">
                <a:solidFill>
                  <a:srgbClr val="A50021"/>
                </a:solidFill>
                <a:ea typeface="楷体_GB2312" pitchFamily="49" charset="-122"/>
              </a:rPr>
              <a:t>    </a:t>
            </a:r>
            <a:r>
              <a:rPr lang="zh-CN" altLang="en-US" sz="3600" b="1">
                <a:solidFill>
                  <a:srgbClr val="FF0000"/>
                </a:solidFill>
                <a:ea typeface="楷体_GB2312" pitchFamily="49" charset="-122"/>
              </a:rPr>
              <a:t>查找的效率</a:t>
            </a:r>
            <a:r>
              <a:rPr lang="zh-CN" altLang="en-US" sz="3600">
                <a:solidFill>
                  <a:srgbClr val="A50021"/>
                </a:solidFill>
                <a:ea typeface="楷体_GB2312" pitchFamily="49" charset="-122"/>
              </a:rPr>
              <a:t>取决于和给定值</a:t>
            </a:r>
            <a:r>
              <a:rPr lang="zh-CN" altLang="en-US" sz="3600" b="1">
                <a:solidFill>
                  <a:srgbClr val="FF0000"/>
                </a:solidFill>
                <a:ea typeface="楷体_GB2312" pitchFamily="49" charset="-122"/>
              </a:rPr>
              <a:t>进行比较</a:t>
            </a:r>
            <a:r>
              <a:rPr lang="zh-CN" altLang="en-US" sz="3600">
                <a:solidFill>
                  <a:srgbClr val="A50021"/>
                </a:solidFill>
                <a:ea typeface="楷体_GB2312" pitchFamily="49" charset="-122"/>
              </a:rPr>
              <a:t>的关键字</a:t>
            </a:r>
            <a:r>
              <a:rPr lang="zh-CN" altLang="en-US" sz="3600" b="1">
                <a:solidFill>
                  <a:srgbClr val="A50021"/>
                </a:solidFill>
                <a:ea typeface="楷体_GB2312" pitchFamily="49" charset="-122"/>
              </a:rPr>
              <a:t>个数</a:t>
            </a:r>
            <a:r>
              <a:rPr lang="zh-CN" altLang="en-US" sz="3600">
                <a:solidFill>
                  <a:srgbClr val="A50021"/>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up)">
                                      <p:cBhvr>
                                        <p:cTn id="7" dur="500"/>
                                        <p:tgtEl>
                                          <p:spTgt spid="134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4146"/>
                                        </p:tgtEl>
                                        <p:attrNameLst>
                                          <p:attrName>style.visibility</p:attrName>
                                        </p:attrNameLst>
                                      </p:cBhvr>
                                      <p:to>
                                        <p:strVal val="visible"/>
                                      </p:to>
                                    </p:set>
                                    <p:animEffect transition="in" filter="strips(downRight)">
                                      <p:cBhvr>
                                        <p:cTn id="12" dur="500"/>
                                        <p:tgtEl>
                                          <p:spTgt spid="1341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4148"/>
                                        </p:tgtEl>
                                        <p:attrNameLst>
                                          <p:attrName>style.visibility</p:attrName>
                                        </p:attrNameLst>
                                      </p:cBhvr>
                                      <p:to>
                                        <p:strVal val="visible"/>
                                      </p:to>
                                    </p:set>
                                    <p:animEffect transition="in" filter="strips(downRight)">
                                      <p:cBhvr>
                                        <p:cTn id="17" dur="500"/>
                                        <p:tgtEl>
                                          <p:spTgt spid="1341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34149"/>
                                        </p:tgtEl>
                                        <p:attrNameLst>
                                          <p:attrName>style.visibility</p:attrName>
                                        </p:attrNameLst>
                                      </p:cBhvr>
                                      <p:to>
                                        <p:strVal val="visible"/>
                                      </p:to>
                                    </p:set>
                                    <p:animEffect transition="in" filter="strips(downRight)">
                                      <p:cBhvr>
                                        <p:cTn id="22"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7" grpId="0" autoUpdateAnimBg="0"/>
      <p:bldP spid="134148" grpId="0" autoUpdateAnimBg="0"/>
      <p:bldP spid="134149"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838200" y="1066800"/>
            <a:ext cx="75755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4000">
                <a:ea typeface="楷体_GB2312" pitchFamily="49" charset="-122"/>
              </a:rPr>
              <a:t>    </a:t>
            </a:r>
            <a:r>
              <a:rPr lang="zh-CN" altLang="en-US" sz="4000">
                <a:solidFill>
                  <a:srgbClr val="A50021"/>
                </a:solidFill>
                <a:ea typeface="楷体_GB2312" pitchFamily="49" charset="-122"/>
              </a:rPr>
              <a:t>用这类方法表示的查找表，</a:t>
            </a:r>
            <a:r>
              <a:rPr lang="zh-CN" altLang="en-US" sz="4000">
                <a:solidFill>
                  <a:srgbClr val="FF0000"/>
                </a:solidFill>
                <a:ea typeface="楷体_GB2312" pitchFamily="49" charset="-122"/>
              </a:rPr>
              <a:t>其平均查找长度都不为零。</a:t>
            </a:r>
            <a:endParaRPr lang="zh-CN" altLang="en-US">
              <a:ea typeface="楷体_GB2312" pitchFamily="49" charset="-122"/>
            </a:endParaRPr>
          </a:p>
        </p:txBody>
      </p:sp>
      <p:sp>
        <p:nvSpPr>
          <p:cNvPr id="140291" name="Rectangle 3"/>
          <p:cNvSpPr>
            <a:spLocks noChangeArrowheads="1"/>
          </p:cNvSpPr>
          <p:nvPr/>
        </p:nvSpPr>
        <p:spPr bwMode="auto">
          <a:xfrm>
            <a:off x="250825" y="3068638"/>
            <a:ext cx="85344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4000">
                <a:solidFill>
                  <a:srgbClr val="A50021"/>
                </a:solidFill>
                <a:ea typeface="楷体_GB2312" pitchFamily="49" charset="-122"/>
              </a:rPr>
              <a:t>   </a:t>
            </a:r>
            <a:r>
              <a:rPr lang="zh-CN" altLang="en-US" sz="4000">
                <a:solidFill>
                  <a:srgbClr val="A50021"/>
                </a:solidFill>
                <a:ea typeface="楷体_GB2312" pitchFamily="49" charset="-122"/>
              </a:rPr>
              <a:t>不同的表示方法，其</a:t>
            </a:r>
            <a:r>
              <a:rPr lang="zh-CN" altLang="en-US" sz="4000" b="1">
                <a:solidFill>
                  <a:srgbClr val="A50021"/>
                </a:solidFill>
                <a:ea typeface="楷体_GB2312" pitchFamily="49" charset="-122"/>
              </a:rPr>
              <a:t>差别仅在于：</a:t>
            </a:r>
          </a:p>
          <a:p>
            <a:pPr>
              <a:lnSpc>
                <a:spcPct val="125000"/>
              </a:lnSpc>
            </a:pPr>
            <a:r>
              <a:rPr lang="zh-CN" altLang="en-US" sz="4000">
                <a:solidFill>
                  <a:srgbClr val="A50021"/>
                </a:solidFill>
                <a:ea typeface="楷体_GB2312" pitchFamily="49" charset="-122"/>
              </a:rPr>
              <a:t>关键字和给定值进行比较的顺序不同。</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left)">
                                      <p:cBhvr>
                                        <p:cTn id="7" dur="500"/>
                                        <p:tgtEl>
                                          <p:spTgt spid="140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1"/>
                                        </p:tgtEl>
                                        <p:attrNameLst>
                                          <p:attrName>style.visibility</p:attrName>
                                        </p:attrNameLst>
                                      </p:cBhvr>
                                      <p:to>
                                        <p:strVal val="visible"/>
                                      </p:to>
                                    </p:set>
                                    <p:animEffect transition="in" filter="wipe(left)">
                                      <p:cBhvr>
                                        <p:cTn id="12" dur="500"/>
                                        <p:tgtEl>
                                          <p:spTgt spid="140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P spid="140291"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228600" y="2438400"/>
            <a:ext cx="86106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4000">
                <a:solidFill>
                  <a:srgbClr val="A50021"/>
                </a:solidFill>
                <a:ea typeface="楷体_GB2312" pitchFamily="49" charset="-122"/>
              </a:rPr>
              <a:t>     </a:t>
            </a:r>
            <a:r>
              <a:rPr lang="zh-CN" altLang="en-US" sz="4000">
                <a:solidFill>
                  <a:srgbClr val="A50021"/>
                </a:solidFill>
                <a:ea typeface="楷体_GB2312" pitchFamily="49" charset="-122"/>
              </a:rPr>
              <a:t>只有一个办法：预先知道所查关键字在表中的位置，</a:t>
            </a:r>
            <a:endParaRPr lang="zh-CN" altLang="en-US">
              <a:ea typeface="楷体_GB2312" pitchFamily="49" charset="-122"/>
            </a:endParaRPr>
          </a:p>
        </p:txBody>
      </p:sp>
      <p:sp>
        <p:nvSpPr>
          <p:cNvPr id="136195" name="Rectangle 3"/>
          <p:cNvSpPr>
            <a:spLocks noChangeArrowheads="1"/>
          </p:cNvSpPr>
          <p:nvPr/>
        </p:nvSpPr>
        <p:spPr bwMode="auto">
          <a:xfrm>
            <a:off x="609600" y="547688"/>
            <a:ext cx="81534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4000">
                <a:solidFill>
                  <a:srgbClr val="0000FF"/>
                </a:solidFill>
                <a:ea typeface="楷体_GB2312" pitchFamily="49" charset="-122"/>
              </a:rPr>
              <a:t>     </a:t>
            </a:r>
            <a:r>
              <a:rPr lang="zh-CN" altLang="en-US" sz="4000">
                <a:solidFill>
                  <a:srgbClr val="0000FF"/>
                </a:solidFill>
                <a:ea typeface="楷体_GB2312" pitchFamily="49" charset="-122"/>
              </a:rPr>
              <a:t>对于频繁使用的查找表，</a:t>
            </a:r>
          </a:p>
          <a:p>
            <a:pPr>
              <a:lnSpc>
                <a:spcPct val="120000"/>
              </a:lnSpc>
            </a:pPr>
            <a:r>
              <a:rPr lang="zh-CN" altLang="en-US" sz="4000">
                <a:solidFill>
                  <a:srgbClr val="0000FF"/>
                </a:solidFill>
                <a:ea typeface="楷体_GB2312" pitchFamily="49" charset="-122"/>
              </a:rPr>
              <a:t>希望  </a:t>
            </a:r>
            <a:r>
              <a:rPr lang="en-US" altLang="zh-CN" sz="4000">
                <a:solidFill>
                  <a:srgbClr val="0000FF"/>
                </a:solidFill>
                <a:ea typeface="楷体_GB2312" pitchFamily="49" charset="-122"/>
              </a:rPr>
              <a:t>ASL = 0</a:t>
            </a:r>
            <a:r>
              <a:rPr lang="zh-CN" altLang="en-US" sz="4000">
                <a:solidFill>
                  <a:srgbClr val="0000FF"/>
                </a:solidFill>
                <a:ea typeface="楷体_GB2312" pitchFamily="49" charset="-122"/>
              </a:rPr>
              <a:t>。</a:t>
            </a:r>
          </a:p>
        </p:txBody>
      </p:sp>
      <p:sp>
        <p:nvSpPr>
          <p:cNvPr id="136196" name="Rectangle 4"/>
          <p:cNvSpPr>
            <a:spLocks noChangeArrowheads="1"/>
          </p:cNvSpPr>
          <p:nvPr/>
        </p:nvSpPr>
        <p:spPr bwMode="auto">
          <a:xfrm>
            <a:off x="381000" y="4419600"/>
            <a:ext cx="8534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4000">
                <a:solidFill>
                  <a:srgbClr val="A50021"/>
                </a:solidFill>
                <a:ea typeface="楷体_GB2312" pitchFamily="49" charset="-122"/>
              </a:rPr>
              <a:t>    </a:t>
            </a:r>
            <a:r>
              <a:rPr lang="zh-CN" altLang="en-US" sz="4000">
                <a:solidFill>
                  <a:srgbClr val="A50021"/>
                </a:solidFill>
                <a:ea typeface="楷体_GB2312" pitchFamily="49" charset="-122"/>
              </a:rPr>
              <a:t>即，要求：</a:t>
            </a:r>
            <a:r>
              <a:rPr lang="zh-CN" altLang="en-US" sz="4000">
                <a:solidFill>
                  <a:srgbClr val="0000FF"/>
                </a:solidFill>
                <a:ea typeface="楷体_GB2312" pitchFamily="49" charset="-122"/>
              </a:rPr>
              <a:t>记录在表中位置和其关键字之间存在一种确定的关系</a:t>
            </a:r>
            <a:r>
              <a:rPr lang="zh-CN" altLang="en-US" sz="4000">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6195"/>
                                        </p:tgtEl>
                                        <p:attrNameLst>
                                          <p:attrName>style.visibility</p:attrName>
                                        </p:attrNameLst>
                                      </p:cBhvr>
                                      <p:to>
                                        <p:strVal val="visible"/>
                                      </p:to>
                                    </p:set>
                                    <p:animEffect transition="in" filter="wipe(left)">
                                      <p:cBhvr>
                                        <p:cTn id="7" dur="500"/>
                                        <p:tgtEl>
                                          <p:spTgt spid="136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194"/>
                                        </p:tgtEl>
                                        <p:attrNameLst>
                                          <p:attrName>style.visibility</p:attrName>
                                        </p:attrNameLst>
                                      </p:cBhvr>
                                      <p:to>
                                        <p:strVal val="visible"/>
                                      </p:to>
                                    </p:set>
                                    <p:animEffect transition="in" filter="wipe(left)">
                                      <p:cBhvr>
                                        <p:cTn id="12" dur="500"/>
                                        <p:tgtEl>
                                          <p:spTgt spid="1361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6196"/>
                                        </p:tgtEl>
                                        <p:attrNameLst>
                                          <p:attrName>style.visibility</p:attrName>
                                        </p:attrNameLst>
                                      </p:cBhvr>
                                      <p:to>
                                        <p:strVal val="visible"/>
                                      </p:to>
                                    </p:set>
                                    <p:animEffect transition="in" filter="wipe(left)">
                                      <p:cBhvr>
                                        <p:cTn id="17"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autoUpdateAnimBg="0"/>
      <p:bldP spid="136196"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762000" y="2933700"/>
            <a:ext cx="8229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a:solidFill>
                  <a:srgbClr val="A50021"/>
                </a:solidFill>
                <a:ea typeface="楷体_GB2312" pitchFamily="49" charset="-122"/>
              </a:rPr>
              <a:t>若</a:t>
            </a:r>
            <a:r>
              <a:rPr lang="zh-CN" altLang="en-US" sz="3600" b="1">
                <a:solidFill>
                  <a:srgbClr val="FF0000"/>
                </a:solidFill>
                <a:ea typeface="楷体_GB2312" pitchFamily="49" charset="-122"/>
              </a:rPr>
              <a:t>以下标为</a:t>
            </a:r>
            <a:r>
              <a:rPr lang="en-US" altLang="zh-CN" sz="3600" b="1">
                <a:solidFill>
                  <a:srgbClr val="FF0000"/>
                </a:solidFill>
                <a:ea typeface="楷体_GB2312" pitchFamily="49" charset="-122"/>
              </a:rPr>
              <a:t>000 ~ 999 </a:t>
            </a:r>
            <a:r>
              <a:rPr lang="zh-CN" altLang="en-US" sz="3600" b="1">
                <a:solidFill>
                  <a:srgbClr val="FF0000"/>
                </a:solidFill>
                <a:ea typeface="楷体_GB2312" pitchFamily="49" charset="-122"/>
              </a:rPr>
              <a:t>的顺序表</a:t>
            </a:r>
            <a:r>
              <a:rPr lang="zh-CN" altLang="en-US" sz="3600">
                <a:solidFill>
                  <a:srgbClr val="A50021"/>
                </a:solidFill>
                <a:ea typeface="楷体_GB2312" pitchFamily="49" charset="-122"/>
              </a:rPr>
              <a:t>表示之。</a:t>
            </a:r>
            <a:endParaRPr lang="zh-CN" altLang="en-US"/>
          </a:p>
        </p:txBody>
      </p:sp>
      <p:sp>
        <p:nvSpPr>
          <p:cNvPr id="137219" name="Text Box 3"/>
          <p:cNvSpPr txBox="1">
            <a:spLocks noChangeArrowheads="1"/>
          </p:cNvSpPr>
          <p:nvPr/>
        </p:nvSpPr>
        <p:spPr bwMode="auto">
          <a:xfrm>
            <a:off x="762000" y="457200"/>
            <a:ext cx="83058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4000">
                <a:solidFill>
                  <a:srgbClr val="CC0000"/>
                </a:solidFill>
                <a:ea typeface="隶书" pitchFamily="49" charset="-122"/>
              </a:rPr>
              <a:t>例如：</a:t>
            </a:r>
            <a:r>
              <a:rPr lang="zh-CN" altLang="en-US" sz="3600">
                <a:solidFill>
                  <a:srgbClr val="A50021"/>
                </a:solidFill>
                <a:ea typeface="楷体_GB2312" pitchFamily="49" charset="-122"/>
              </a:rPr>
              <a:t>为每年招收的 </a:t>
            </a:r>
            <a:r>
              <a:rPr lang="en-US" altLang="zh-CN" sz="3600">
                <a:solidFill>
                  <a:srgbClr val="A50021"/>
                </a:solidFill>
                <a:ea typeface="楷体_GB2312" pitchFamily="49" charset="-122"/>
              </a:rPr>
              <a:t>1000 </a:t>
            </a:r>
            <a:r>
              <a:rPr lang="zh-CN" altLang="en-US" sz="3600">
                <a:solidFill>
                  <a:srgbClr val="A50021"/>
                </a:solidFill>
                <a:ea typeface="楷体_GB2312" pitchFamily="49" charset="-122"/>
              </a:rPr>
              <a:t>名新生建立一张查找表，其关键字为学号，其值的范围为 </a:t>
            </a:r>
            <a:r>
              <a:rPr lang="en-US" altLang="zh-CN" sz="3600">
                <a:solidFill>
                  <a:srgbClr val="A50021"/>
                </a:solidFill>
                <a:ea typeface="楷体_GB2312" pitchFamily="49" charset="-122"/>
              </a:rPr>
              <a:t>xx000 ~ xx999 (</a:t>
            </a:r>
            <a:r>
              <a:rPr lang="zh-CN" altLang="en-US" sz="3600">
                <a:solidFill>
                  <a:srgbClr val="A50021"/>
                </a:solidFill>
                <a:ea typeface="楷体_GB2312" pitchFamily="49" charset="-122"/>
              </a:rPr>
              <a:t>前两位为年份</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a:t>
            </a:r>
          </a:p>
        </p:txBody>
      </p:sp>
      <p:sp>
        <p:nvSpPr>
          <p:cNvPr id="137220" name="Rectangle 4"/>
          <p:cNvSpPr>
            <a:spLocks noChangeArrowheads="1"/>
          </p:cNvSpPr>
          <p:nvPr/>
        </p:nvSpPr>
        <p:spPr bwMode="auto">
          <a:xfrm>
            <a:off x="762000" y="3941763"/>
            <a:ext cx="7924800" cy="215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a:solidFill>
                  <a:srgbClr val="A50021"/>
                </a:solidFill>
                <a:ea typeface="楷体_GB2312" pitchFamily="49" charset="-122"/>
              </a:rPr>
              <a:t>则查找过程可以简单进行：取给定值（学号）的后三位，</a:t>
            </a:r>
            <a:r>
              <a:rPr lang="zh-CN" altLang="en-US" sz="3600" b="1">
                <a:solidFill>
                  <a:srgbClr val="0000FF"/>
                </a:solidFill>
                <a:ea typeface="楷体_GB2312" pitchFamily="49" charset="-122"/>
              </a:rPr>
              <a:t>不需要经过比较</a:t>
            </a:r>
            <a:r>
              <a:rPr lang="zh-CN" altLang="en-US" sz="3600">
                <a:solidFill>
                  <a:srgbClr val="0000FF"/>
                </a:solidFill>
                <a:ea typeface="楷体_GB2312" pitchFamily="49" charset="-122"/>
              </a:rPr>
              <a:t>便可直接从顺序表中找到待查关键字。</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strips(downRight)">
                                      <p:cBhvr>
                                        <p:cTn id="7" dur="500"/>
                                        <p:tgtEl>
                                          <p:spTgt spid="137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7218"/>
                                        </p:tgtEl>
                                        <p:attrNameLst>
                                          <p:attrName>style.visibility</p:attrName>
                                        </p:attrNameLst>
                                      </p:cBhvr>
                                      <p:to>
                                        <p:strVal val="visible"/>
                                      </p:to>
                                    </p:set>
                                    <p:animEffect transition="in" filter="strips(downRight)">
                                      <p:cBhvr>
                                        <p:cTn id="12" dur="500"/>
                                        <p:tgtEl>
                                          <p:spTgt spid="1372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7220"/>
                                        </p:tgtEl>
                                        <p:attrNameLst>
                                          <p:attrName>style.visibility</p:attrName>
                                        </p:attrNameLst>
                                      </p:cBhvr>
                                      <p:to>
                                        <p:strVal val="visible"/>
                                      </p:to>
                                    </p:set>
                                    <p:animEffect transition="in" filter="strips(downRight)">
                                      <p:cBhvr>
                                        <p:cTn id="17"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utoUpdateAnimBg="0"/>
      <p:bldP spid="137219" grpId="0" autoUpdateAnimBg="0"/>
      <p:bldP spid="137220"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609600" y="152400"/>
            <a:ext cx="8534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a:solidFill>
                  <a:srgbClr val="A50021"/>
                </a:solidFill>
                <a:ea typeface="楷体_GB2312" pitchFamily="49" charset="-122"/>
              </a:rPr>
              <a:t>但是，对于</a:t>
            </a:r>
            <a:r>
              <a:rPr lang="zh-CN" altLang="en-US" sz="3600" b="1">
                <a:solidFill>
                  <a:srgbClr val="FF0000"/>
                </a:solidFill>
                <a:ea typeface="楷体_GB2312" pitchFamily="49" charset="-122"/>
              </a:rPr>
              <a:t>动态查找表</a:t>
            </a:r>
            <a:r>
              <a:rPr lang="zh-CN" altLang="en-US" sz="3600">
                <a:solidFill>
                  <a:srgbClr val="A50021"/>
                </a:solidFill>
                <a:ea typeface="楷体_GB2312" pitchFamily="49" charset="-122"/>
              </a:rPr>
              <a:t>而言，</a:t>
            </a:r>
          </a:p>
        </p:txBody>
      </p:sp>
      <p:sp>
        <p:nvSpPr>
          <p:cNvPr id="138243" name="Text Box 3"/>
          <p:cNvSpPr txBox="1">
            <a:spLocks noChangeArrowheads="1"/>
          </p:cNvSpPr>
          <p:nvPr/>
        </p:nvSpPr>
        <p:spPr bwMode="auto">
          <a:xfrm>
            <a:off x="577850" y="3124200"/>
            <a:ext cx="833755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a:solidFill>
                  <a:srgbClr val="A50021"/>
                </a:solidFill>
                <a:ea typeface="楷体_GB2312" pitchFamily="49" charset="-122"/>
              </a:rPr>
              <a:t>因此在一般情况下，需在关键字与记录在表中的存储位置之间建立一个函数关系，</a:t>
            </a:r>
            <a:r>
              <a:rPr lang="zh-CN" altLang="en-US" sz="3600">
                <a:solidFill>
                  <a:srgbClr val="0000FF"/>
                </a:solidFill>
                <a:ea typeface="楷体_GB2312" pitchFamily="49" charset="-122"/>
              </a:rPr>
              <a:t>以 </a:t>
            </a:r>
            <a:r>
              <a:rPr lang="en-US" altLang="zh-CN" sz="3600">
                <a:solidFill>
                  <a:srgbClr val="0000FF"/>
                </a:solidFill>
                <a:ea typeface="楷体_GB2312" pitchFamily="49" charset="-122"/>
              </a:rPr>
              <a:t>f(key) </a:t>
            </a:r>
            <a:r>
              <a:rPr lang="zh-CN" altLang="en-US" sz="3600">
                <a:solidFill>
                  <a:srgbClr val="0000FF"/>
                </a:solidFill>
                <a:ea typeface="楷体_GB2312" pitchFamily="49" charset="-122"/>
              </a:rPr>
              <a:t>作为关键字为 </a:t>
            </a:r>
            <a:r>
              <a:rPr lang="en-US" altLang="zh-CN" sz="3600">
                <a:solidFill>
                  <a:srgbClr val="0000FF"/>
                </a:solidFill>
                <a:ea typeface="楷体_GB2312" pitchFamily="49" charset="-122"/>
              </a:rPr>
              <a:t>key </a:t>
            </a:r>
            <a:r>
              <a:rPr lang="zh-CN" altLang="en-US" sz="3600">
                <a:solidFill>
                  <a:srgbClr val="0000FF"/>
                </a:solidFill>
                <a:ea typeface="楷体_GB2312" pitchFamily="49" charset="-122"/>
              </a:rPr>
              <a:t>的记录在表中的位置</a:t>
            </a:r>
            <a:r>
              <a:rPr lang="zh-CN" altLang="en-US" sz="3600">
                <a:ea typeface="楷体_GB2312" pitchFamily="49" charset="-122"/>
              </a:rPr>
              <a:t>，</a:t>
            </a:r>
            <a:r>
              <a:rPr lang="zh-CN" altLang="en-US" sz="3600">
                <a:solidFill>
                  <a:srgbClr val="A50021"/>
                </a:solidFill>
                <a:ea typeface="楷体_GB2312" pitchFamily="49" charset="-122"/>
              </a:rPr>
              <a:t>通常</a:t>
            </a:r>
            <a:r>
              <a:rPr lang="zh-CN" altLang="en-US" sz="3600">
                <a:solidFill>
                  <a:srgbClr val="0000FF"/>
                </a:solidFill>
                <a:ea typeface="楷体_GB2312" pitchFamily="49" charset="-122"/>
              </a:rPr>
              <a:t>称</a:t>
            </a:r>
            <a:r>
              <a:rPr lang="zh-CN" altLang="en-US" sz="3600">
                <a:solidFill>
                  <a:srgbClr val="A50021"/>
                </a:solidFill>
                <a:ea typeface="楷体_GB2312" pitchFamily="49" charset="-122"/>
              </a:rPr>
              <a:t>这个函数 </a:t>
            </a:r>
            <a:r>
              <a:rPr lang="en-US" altLang="zh-CN" sz="3600">
                <a:solidFill>
                  <a:srgbClr val="0000FF"/>
                </a:solidFill>
                <a:ea typeface="楷体_GB2312" pitchFamily="49" charset="-122"/>
              </a:rPr>
              <a:t>f(key) </a:t>
            </a:r>
            <a:r>
              <a:rPr lang="zh-CN" altLang="en-US" sz="3600">
                <a:solidFill>
                  <a:srgbClr val="0000FF"/>
                </a:solidFill>
                <a:ea typeface="楷体_GB2312" pitchFamily="49" charset="-122"/>
              </a:rPr>
              <a:t>为哈希函数。</a:t>
            </a:r>
            <a:endParaRPr lang="zh-CN" altLang="en-US"/>
          </a:p>
        </p:txBody>
      </p:sp>
      <p:sp>
        <p:nvSpPr>
          <p:cNvPr id="138244" name="Rectangle 4"/>
          <p:cNvSpPr>
            <a:spLocks noChangeArrowheads="1"/>
          </p:cNvSpPr>
          <p:nvPr/>
        </p:nvSpPr>
        <p:spPr bwMode="auto">
          <a:xfrm>
            <a:off x="1035050" y="914400"/>
            <a:ext cx="34226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a:solidFill>
                  <a:srgbClr val="A50021"/>
                </a:solidFill>
                <a:ea typeface="楷体_GB2312" pitchFamily="49" charset="-122"/>
              </a:rPr>
              <a:t>1) </a:t>
            </a:r>
            <a:r>
              <a:rPr lang="zh-CN" altLang="en-US" sz="3600">
                <a:solidFill>
                  <a:srgbClr val="A50021"/>
                </a:solidFill>
                <a:ea typeface="楷体_GB2312" pitchFamily="49" charset="-122"/>
              </a:rPr>
              <a:t>表长不确定；</a:t>
            </a:r>
          </a:p>
        </p:txBody>
      </p:sp>
      <p:sp>
        <p:nvSpPr>
          <p:cNvPr id="138245" name="Rectangle 5"/>
          <p:cNvSpPr>
            <a:spLocks noChangeArrowheads="1"/>
          </p:cNvSpPr>
          <p:nvPr/>
        </p:nvSpPr>
        <p:spPr bwMode="auto">
          <a:xfrm>
            <a:off x="1066800" y="1752600"/>
            <a:ext cx="76136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a:solidFill>
                  <a:srgbClr val="A50021"/>
                </a:solidFill>
                <a:ea typeface="楷体_GB2312" pitchFamily="49" charset="-122"/>
              </a:rPr>
              <a:t>2) </a:t>
            </a:r>
            <a:r>
              <a:rPr lang="zh-CN" altLang="en-US" sz="3600">
                <a:solidFill>
                  <a:srgbClr val="A50021"/>
                </a:solidFill>
                <a:ea typeface="楷体_GB2312" pitchFamily="49" charset="-122"/>
              </a:rPr>
              <a:t>在设计查找表时，只知道关键字所</a:t>
            </a:r>
          </a:p>
          <a:p>
            <a:pPr>
              <a:lnSpc>
                <a:spcPct val="125000"/>
              </a:lnSpc>
            </a:pPr>
            <a:r>
              <a:rPr lang="zh-CN" altLang="en-US" sz="3600">
                <a:solidFill>
                  <a:srgbClr val="A50021"/>
                </a:solidFill>
                <a:ea typeface="楷体_GB2312" pitchFamily="49" charset="-122"/>
              </a:rPr>
              <a:t>     属范围，而不知道确切的关键字。</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38242"/>
                                        </p:tgtEl>
                                        <p:attrNameLst>
                                          <p:attrName>style.visibility</p:attrName>
                                        </p:attrNameLst>
                                      </p:cBhvr>
                                      <p:to>
                                        <p:strVal val="visible"/>
                                      </p:to>
                                    </p:set>
                                    <p:animEffect transition="in" filter="strips(downRight)">
                                      <p:cBhvr>
                                        <p:cTn id="7" dur="300"/>
                                        <p:tgtEl>
                                          <p:spTgt spid="138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8244"/>
                                        </p:tgtEl>
                                        <p:attrNameLst>
                                          <p:attrName>style.visibility</p:attrName>
                                        </p:attrNameLst>
                                      </p:cBhvr>
                                      <p:to>
                                        <p:strVal val="visible"/>
                                      </p:to>
                                    </p:set>
                                    <p:animEffect transition="in" filter="wipe(left)">
                                      <p:cBhvr>
                                        <p:cTn id="12" dur="500"/>
                                        <p:tgtEl>
                                          <p:spTgt spid="138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8245"/>
                                        </p:tgtEl>
                                        <p:attrNameLst>
                                          <p:attrName>style.visibility</p:attrName>
                                        </p:attrNameLst>
                                      </p:cBhvr>
                                      <p:to>
                                        <p:strVal val="visible"/>
                                      </p:to>
                                    </p:set>
                                    <p:animEffect transition="in" filter="wipe(left)">
                                      <p:cBhvr>
                                        <p:cTn id="17" dur="500"/>
                                        <p:tgtEl>
                                          <p:spTgt spid="138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iterate type="wd">
                                    <p:tmPct val="100000"/>
                                  </p:iterate>
                                  <p:childTnLst>
                                    <p:set>
                                      <p:cBhvr>
                                        <p:cTn id="21" dur="1" fill="hold">
                                          <p:stCondLst>
                                            <p:cond delay="0"/>
                                          </p:stCondLst>
                                        </p:cTn>
                                        <p:tgtEl>
                                          <p:spTgt spid="138243"/>
                                        </p:tgtEl>
                                        <p:attrNameLst>
                                          <p:attrName>style.visibility</p:attrName>
                                        </p:attrNameLst>
                                      </p:cBhvr>
                                      <p:to>
                                        <p:strVal val="visible"/>
                                      </p:to>
                                    </p:set>
                                    <p:animEffect transition="in" filter="strips(downRight)">
                                      <p:cBhvr>
                                        <p:cTn id="22" dur="3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autoUpdateAnimBg="0"/>
      <p:bldP spid="138244" grpId="0" autoUpdateAnimBg="0"/>
      <p:bldP spid="13824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048000" y="3784600"/>
            <a:ext cx="586740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600">
                <a:ea typeface="楷体_GB2312" pitchFamily="49" charset="-122"/>
              </a:rPr>
              <a:t>若 </a:t>
            </a:r>
            <a:r>
              <a:rPr lang="en-US" altLang="zh-CN" sz="3600">
                <a:ea typeface="楷体_GB2312" pitchFamily="49" charset="-122"/>
              </a:rPr>
              <a:t>ST </a:t>
            </a:r>
            <a:r>
              <a:rPr lang="zh-CN" altLang="en-US" sz="3600">
                <a:ea typeface="楷体_GB2312" pitchFamily="49" charset="-122"/>
              </a:rPr>
              <a:t>中存在其关键字等于</a:t>
            </a:r>
          </a:p>
          <a:p>
            <a:pPr>
              <a:lnSpc>
                <a:spcPct val="120000"/>
              </a:lnSpc>
            </a:pPr>
            <a:r>
              <a:rPr lang="zh-CN" altLang="en-US" sz="3600">
                <a:ea typeface="楷体_GB2312" pitchFamily="49" charset="-122"/>
              </a:rPr>
              <a:t> </a:t>
            </a:r>
            <a:r>
              <a:rPr lang="en-US" altLang="zh-CN" sz="3600">
                <a:ea typeface="楷体_GB2312" pitchFamily="49" charset="-122"/>
              </a:rPr>
              <a:t>key </a:t>
            </a:r>
            <a:r>
              <a:rPr lang="zh-CN" altLang="en-US" sz="3600">
                <a:ea typeface="楷体_GB2312" pitchFamily="49" charset="-122"/>
              </a:rPr>
              <a:t>的数据元素，则函数值为该元素的值或在表中的位置，否则为“空”。</a:t>
            </a:r>
            <a:r>
              <a:rPr lang="zh-CN" altLang="en-US" sz="4000">
                <a:ea typeface="楷体_GB2312" pitchFamily="49" charset="-122"/>
              </a:rPr>
              <a:t>   </a:t>
            </a:r>
            <a:r>
              <a:rPr lang="zh-CN" altLang="en-US" sz="4000">
                <a:solidFill>
                  <a:srgbClr val="0000FF"/>
                </a:solidFill>
                <a:ea typeface="楷体_GB2312" pitchFamily="49" charset="-122"/>
              </a:rPr>
              <a:t> </a:t>
            </a:r>
            <a:endParaRPr lang="zh-CN" altLang="en-US" sz="4000"/>
          </a:p>
        </p:txBody>
      </p:sp>
      <p:sp>
        <p:nvSpPr>
          <p:cNvPr id="28675" name="Text Box 3"/>
          <p:cNvSpPr txBox="1">
            <a:spLocks noChangeArrowheads="1"/>
          </p:cNvSpPr>
          <p:nvPr/>
        </p:nvSpPr>
        <p:spPr bwMode="auto">
          <a:xfrm>
            <a:off x="1095375" y="304800"/>
            <a:ext cx="43148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a:solidFill>
                  <a:srgbClr val="0000FF"/>
                </a:solidFill>
                <a:ea typeface="楷体_GB2312" pitchFamily="49" charset="-122"/>
              </a:rPr>
              <a:t>Search(ST, key);</a:t>
            </a:r>
            <a:endParaRPr lang="en-US" altLang="zh-CN"/>
          </a:p>
        </p:txBody>
      </p:sp>
      <p:sp>
        <p:nvSpPr>
          <p:cNvPr id="28676" name="Text Box 4"/>
          <p:cNvSpPr txBox="1">
            <a:spLocks noChangeArrowheads="1"/>
          </p:cNvSpPr>
          <p:nvPr/>
        </p:nvSpPr>
        <p:spPr bwMode="auto">
          <a:xfrm>
            <a:off x="457200" y="1371600"/>
            <a:ext cx="297815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4400">
                <a:solidFill>
                  <a:srgbClr val="990033"/>
                </a:solidFill>
                <a:ea typeface="楷体_GB2312" pitchFamily="49" charset="-122"/>
              </a:rPr>
              <a:t>初始条件：</a:t>
            </a:r>
          </a:p>
          <a:p>
            <a:pPr>
              <a:lnSpc>
                <a:spcPct val="115000"/>
              </a:lnSpc>
            </a:pPr>
            <a:endParaRPr lang="zh-CN" altLang="en-US" sz="4400">
              <a:solidFill>
                <a:srgbClr val="990033"/>
              </a:solidFill>
              <a:ea typeface="楷体_GB2312" pitchFamily="49" charset="-122"/>
            </a:endParaRPr>
          </a:p>
          <a:p>
            <a:pPr>
              <a:lnSpc>
                <a:spcPct val="115000"/>
              </a:lnSpc>
            </a:pPr>
            <a:endParaRPr lang="zh-CN" altLang="en-US" sz="4400">
              <a:solidFill>
                <a:srgbClr val="990033"/>
              </a:solidFill>
              <a:ea typeface="楷体_GB2312" pitchFamily="49" charset="-122"/>
            </a:endParaRPr>
          </a:p>
          <a:p>
            <a:pPr>
              <a:lnSpc>
                <a:spcPct val="115000"/>
              </a:lnSpc>
            </a:pPr>
            <a:r>
              <a:rPr lang="zh-CN" altLang="en-US" sz="4400">
                <a:solidFill>
                  <a:srgbClr val="990033"/>
                </a:solidFill>
                <a:ea typeface="楷体_GB2312" pitchFamily="49" charset="-122"/>
              </a:rPr>
              <a:t>操作结果：</a:t>
            </a:r>
            <a:endParaRPr lang="zh-CN" altLang="en-US">
              <a:ea typeface="楷体_GB2312" pitchFamily="49" charset="-122"/>
            </a:endParaRPr>
          </a:p>
        </p:txBody>
      </p:sp>
      <p:sp>
        <p:nvSpPr>
          <p:cNvPr id="28677" name="Text Box 5"/>
          <p:cNvSpPr txBox="1">
            <a:spLocks noChangeArrowheads="1"/>
          </p:cNvSpPr>
          <p:nvPr/>
        </p:nvSpPr>
        <p:spPr bwMode="auto">
          <a:xfrm>
            <a:off x="3048000" y="1503363"/>
            <a:ext cx="5715000"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600">
                <a:ea typeface="楷体_GB2312" pitchFamily="49" charset="-122"/>
              </a:rPr>
              <a:t>静态查找表</a:t>
            </a:r>
            <a:r>
              <a:rPr lang="en-US" altLang="zh-CN" sz="3600">
                <a:ea typeface="楷体_GB2312" pitchFamily="49" charset="-122"/>
              </a:rPr>
              <a:t>ST</a:t>
            </a:r>
            <a:r>
              <a:rPr lang="zh-CN" altLang="en-US" sz="3600">
                <a:ea typeface="楷体_GB2312" pitchFamily="49" charset="-122"/>
              </a:rPr>
              <a:t>存在，</a:t>
            </a:r>
            <a:r>
              <a:rPr lang="en-US" altLang="zh-CN" sz="3600">
                <a:ea typeface="楷体_GB2312" pitchFamily="49" charset="-122"/>
              </a:rPr>
              <a:t>key </a:t>
            </a:r>
            <a:r>
              <a:rPr lang="zh-CN" altLang="en-US" sz="3600">
                <a:ea typeface="楷体_GB2312" pitchFamily="49" charset="-122"/>
              </a:rPr>
              <a:t>为和查找表中元素的关键字类型相同的给定值；</a:t>
            </a:r>
            <a:endParaRPr lang="zh-CN" altLang="en-US"/>
          </a:p>
        </p:txBody>
      </p:sp>
      <p:sp>
        <p:nvSpPr>
          <p:cNvPr id="28679" name="AutoShape 7">
            <a:hlinkClick r:id="rId2" action="ppaction://hlinksldjump" highlightClick="1"/>
          </p:cNvPr>
          <p:cNvSpPr>
            <a:spLocks noChangeArrowheads="1"/>
          </p:cNvSpPr>
          <p:nvPr/>
        </p:nvSpPr>
        <p:spPr bwMode="auto">
          <a:xfrm>
            <a:off x="83058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8676"/>
                                        </p:tgtEl>
                                        <p:attrNameLst>
                                          <p:attrName>style.visibility</p:attrName>
                                        </p:attrNameLst>
                                      </p:cBhvr>
                                      <p:to>
                                        <p:strVal val="visible"/>
                                      </p:to>
                                    </p:set>
                                    <p:animEffect transition="in" filter="barn(outHorizontal)">
                                      <p:cBhvr>
                                        <p:cTn id="13" dur="500"/>
                                        <p:tgtEl>
                                          <p:spTgt spid="286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grpId="0" nodeType="clickEffect">
                                  <p:stCondLst>
                                    <p:cond delay="0"/>
                                  </p:stCondLst>
                                  <p:childTnLst>
                                    <p:set>
                                      <p:cBhvr>
                                        <p:cTn id="17" dur="1" fill="hold">
                                          <p:stCondLst>
                                            <p:cond delay="0"/>
                                          </p:stCondLst>
                                        </p:cTn>
                                        <p:tgtEl>
                                          <p:spTgt spid="28677"/>
                                        </p:tgtEl>
                                        <p:attrNameLst>
                                          <p:attrName>style.visibility</p:attrName>
                                        </p:attrNameLst>
                                      </p:cBhvr>
                                      <p:to>
                                        <p:strVal val="visible"/>
                                      </p:to>
                                    </p:set>
                                    <p:animEffect transition="in" filter="strips(downLeft)">
                                      <p:cBhvr>
                                        <p:cTn id="18" dur="500"/>
                                        <p:tgtEl>
                                          <p:spTgt spid="286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28674"/>
                                        </p:tgtEl>
                                        <p:attrNameLst>
                                          <p:attrName>style.visibility</p:attrName>
                                        </p:attrNameLst>
                                      </p:cBhvr>
                                      <p:to>
                                        <p:strVal val="visible"/>
                                      </p:to>
                                    </p:set>
                                    <p:animEffect transition="in" filter="strips(downLeft)">
                                      <p:cBhvr>
                                        <p:cTn id="23" dur="500"/>
                                        <p:tgtEl>
                                          <p:spTgt spid="28674"/>
                                        </p:tgtEl>
                                      </p:cBhvr>
                                    </p:animEffect>
                                  </p:childTnLst>
                                </p:cTn>
                              </p:par>
                            </p:childTnLst>
                          </p:cTn>
                        </p:par>
                        <p:par>
                          <p:cTn id="24" fill="hold" nodeType="afterGroup">
                            <p:stCondLst>
                              <p:cond delay="500"/>
                            </p:stCondLst>
                            <p:childTnLst>
                              <p:par>
                                <p:cTn id="25" presetID="2" presetClass="entr" presetSubtype="6" fill="hold" grpId="0" nodeType="afterEffect">
                                  <p:stCondLst>
                                    <p:cond delay="0"/>
                                  </p:stCondLst>
                                  <p:childTnLst>
                                    <p:set>
                                      <p:cBhvr>
                                        <p:cTn id="26" dur="1" fill="hold">
                                          <p:stCondLst>
                                            <p:cond delay="0"/>
                                          </p:stCondLst>
                                        </p:cTn>
                                        <p:tgtEl>
                                          <p:spTgt spid="28679"/>
                                        </p:tgtEl>
                                        <p:attrNameLst>
                                          <p:attrName>style.visibility</p:attrName>
                                        </p:attrNameLst>
                                      </p:cBhvr>
                                      <p:to>
                                        <p:strVal val="visible"/>
                                      </p:to>
                                    </p:set>
                                    <p:anim calcmode="lin" valueType="num">
                                      <p:cBhvr additive="base">
                                        <p:cTn id="27" dur="500" fill="hold"/>
                                        <p:tgtEl>
                                          <p:spTgt spid="28679"/>
                                        </p:tgtEl>
                                        <p:attrNameLst>
                                          <p:attrName>ppt_x</p:attrName>
                                        </p:attrNameLst>
                                      </p:cBhvr>
                                      <p:tavLst>
                                        <p:tav tm="0">
                                          <p:val>
                                            <p:strVal val="1+#ppt_w/2"/>
                                          </p:val>
                                        </p:tav>
                                        <p:tav tm="100000">
                                          <p:val>
                                            <p:strVal val="#ppt_x"/>
                                          </p:val>
                                        </p:tav>
                                      </p:tavLst>
                                    </p:anim>
                                    <p:anim calcmode="lin" valueType="num">
                                      <p:cBhvr additive="base">
                                        <p:cTn id="28" dur="500" fill="hold"/>
                                        <p:tgtEl>
                                          <p:spTgt spid="286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autoUpdateAnimBg="0"/>
      <p:bldP spid="28676" grpId="0" autoUpdateAnimBg="0"/>
      <p:bldP spid="28677" grpId="0" autoUpdateAnimBg="0"/>
      <p:bldP spid="28679"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663575" y="914400"/>
            <a:ext cx="832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ea typeface="楷体_GB2312" pitchFamily="49" charset="-122"/>
              </a:rPr>
              <a:t>{</a:t>
            </a:r>
            <a:r>
              <a:rPr lang="en-US" altLang="zh-CN" sz="3200" b="1">
                <a:solidFill>
                  <a:srgbClr val="FF00FF"/>
                </a:solidFill>
                <a:ea typeface="楷体_GB2312" pitchFamily="49" charset="-122"/>
              </a:rPr>
              <a:t>Z</a:t>
            </a:r>
            <a:r>
              <a:rPr lang="en-US" altLang="zh-CN" sz="3200">
                <a:solidFill>
                  <a:srgbClr val="A50021"/>
                </a:solidFill>
                <a:ea typeface="楷体_GB2312" pitchFamily="49" charset="-122"/>
              </a:rPr>
              <a:t>hao, </a:t>
            </a:r>
            <a:r>
              <a:rPr lang="en-US" altLang="zh-CN" sz="3200" b="1">
                <a:solidFill>
                  <a:srgbClr val="FF00FF"/>
                </a:solidFill>
                <a:ea typeface="楷体_GB2312" pitchFamily="49" charset="-122"/>
              </a:rPr>
              <a:t>Q</a:t>
            </a:r>
            <a:r>
              <a:rPr lang="en-US" altLang="zh-CN" sz="3200">
                <a:solidFill>
                  <a:srgbClr val="A50021"/>
                </a:solidFill>
                <a:ea typeface="楷体_GB2312" pitchFamily="49" charset="-122"/>
              </a:rPr>
              <a:t>ian,</a:t>
            </a:r>
            <a:r>
              <a:rPr lang="en-US" altLang="zh-CN" sz="3200">
                <a:solidFill>
                  <a:srgbClr val="FF00FF"/>
                </a:solidFill>
                <a:ea typeface="楷体_GB2312" pitchFamily="49" charset="-122"/>
              </a:rPr>
              <a:t> </a:t>
            </a:r>
            <a:r>
              <a:rPr lang="en-US" altLang="zh-CN" sz="3200" b="1">
                <a:solidFill>
                  <a:srgbClr val="FF00FF"/>
                </a:solidFill>
                <a:ea typeface="楷体_GB2312" pitchFamily="49" charset="-122"/>
              </a:rPr>
              <a:t>S</a:t>
            </a:r>
            <a:r>
              <a:rPr lang="en-US" altLang="zh-CN" sz="3200">
                <a:solidFill>
                  <a:srgbClr val="A50021"/>
                </a:solidFill>
                <a:ea typeface="楷体_GB2312" pitchFamily="49" charset="-122"/>
              </a:rPr>
              <a:t>un, </a:t>
            </a:r>
            <a:r>
              <a:rPr lang="en-US" altLang="zh-CN" sz="3200" b="1">
                <a:solidFill>
                  <a:srgbClr val="FF00FF"/>
                </a:solidFill>
                <a:ea typeface="楷体_GB2312" pitchFamily="49" charset="-122"/>
              </a:rPr>
              <a:t>L</a:t>
            </a:r>
            <a:r>
              <a:rPr lang="en-US" altLang="zh-CN" sz="3200">
                <a:solidFill>
                  <a:srgbClr val="A50021"/>
                </a:solidFill>
                <a:ea typeface="楷体_GB2312" pitchFamily="49" charset="-122"/>
              </a:rPr>
              <a:t>i, </a:t>
            </a:r>
            <a:r>
              <a:rPr lang="en-US" altLang="zh-CN" sz="3200" b="1">
                <a:solidFill>
                  <a:srgbClr val="FF00FF"/>
                </a:solidFill>
                <a:ea typeface="楷体_GB2312" pitchFamily="49" charset="-122"/>
              </a:rPr>
              <a:t>W</a:t>
            </a:r>
            <a:r>
              <a:rPr lang="en-US" altLang="zh-CN" sz="3200">
                <a:solidFill>
                  <a:srgbClr val="A50021"/>
                </a:solidFill>
                <a:ea typeface="楷体_GB2312" pitchFamily="49" charset="-122"/>
              </a:rPr>
              <a:t>u, </a:t>
            </a:r>
            <a:r>
              <a:rPr lang="en-US" altLang="zh-CN" sz="3200" b="1">
                <a:solidFill>
                  <a:srgbClr val="FF00FF"/>
                </a:solidFill>
                <a:ea typeface="楷体_GB2312" pitchFamily="49" charset="-122"/>
              </a:rPr>
              <a:t>C</a:t>
            </a:r>
            <a:r>
              <a:rPr lang="en-US" altLang="zh-CN" sz="3200">
                <a:solidFill>
                  <a:srgbClr val="A50021"/>
                </a:solidFill>
                <a:ea typeface="楷体_GB2312" pitchFamily="49" charset="-122"/>
              </a:rPr>
              <a:t>hen, </a:t>
            </a:r>
            <a:r>
              <a:rPr lang="en-US" altLang="zh-CN" sz="3200" b="1">
                <a:solidFill>
                  <a:srgbClr val="FF00FF"/>
                </a:solidFill>
                <a:ea typeface="楷体_GB2312" pitchFamily="49" charset="-122"/>
              </a:rPr>
              <a:t>H</a:t>
            </a:r>
            <a:r>
              <a:rPr lang="en-US" altLang="zh-CN" sz="3200">
                <a:solidFill>
                  <a:srgbClr val="A50021"/>
                </a:solidFill>
                <a:ea typeface="楷体_GB2312" pitchFamily="49" charset="-122"/>
              </a:rPr>
              <a:t>an, </a:t>
            </a:r>
            <a:r>
              <a:rPr lang="en-US" altLang="zh-CN" sz="3200" b="1">
                <a:solidFill>
                  <a:srgbClr val="FF00FF"/>
                </a:solidFill>
                <a:ea typeface="楷体_GB2312" pitchFamily="49" charset="-122"/>
              </a:rPr>
              <a:t>Y</a:t>
            </a:r>
            <a:r>
              <a:rPr lang="en-US" altLang="zh-CN" sz="3200">
                <a:solidFill>
                  <a:srgbClr val="A50021"/>
                </a:solidFill>
                <a:ea typeface="楷体_GB2312" pitchFamily="49" charset="-122"/>
              </a:rPr>
              <a:t>e, </a:t>
            </a:r>
            <a:r>
              <a:rPr lang="en-US" altLang="zh-CN" sz="3200" b="1">
                <a:solidFill>
                  <a:srgbClr val="FF00FF"/>
                </a:solidFill>
                <a:ea typeface="楷体_GB2312" pitchFamily="49" charset="-122"/>
              </a:rPr>
              <a:t>D</a:t>
            </a:r>
            <a:r>
              <a:rPr lang="en-US" altLang="zh-CN" sz="3200">
                <a:solidFill>
                  <a:srgbClr val="A50021"/>
                </a:solidFill>
                <a:ea typeface="楷体_GB2312" pitchFamily="49" charset="-122"/>
              </a:rPr>
              <a:t>ei</a:t>
            </a:r>
            <a:r>
              <a:rPr lang="en-US" altLang="zh-CN" sz="3600">
                <a:solidFill>
                  <a:srgbClr val="A50021"/>
                </a:solidFill>
                <a:ea typeface="楷体_GB2312" pitchFamily="49" charset="-122"/>
              </a:rPr>
              <a:t>}</a:t>
            </a:r>
            <a:r>
              <a:rPr lang="en-US" altLang="zh-CN" sz="3600">
                <a:ea typeface="楷体_GB2312" pitchFamily="49" charset="-122"/>
              </a:rPr>
              <a:t> </a:t>
            </a:r>
            <a:endParaRPr lang="en-US" altLang="zh-CN" sz="4000"/>
          </a:p>
        </p:txBody>
      </p:sp>
      <p:sp>
        <p:nvSpPr>
          <p:cNvPr id="141315" name="Text Box 3"/>
          <p:cNvSpPr txBox="1">
            <a:spLocks noChangeArrowheads="1"/>
          </p:cNvSpPr>
          <p:nvPr/>
        </p:nvSpPr>
        <p:spPr bwMode="auto">
          <a:xfrm>
            <a:off x="457200" y="228600"/>
            <a:ext cx="5822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990033"/>
                </a:solidFill>
                <a:ea typeface="隶书" pitchFamily="49" charset="-122"/>
              </a:rPr>
              <a:t>例如：</a:t>
            </a:r>
            <a:r>
              <a:rPr lang="zh-CN" altLang="en-US" sz="3600">
                <a:solidFill>
                  <a:srgbClr val="A50021"/>
                </a:solidFill>
                <a:ea typeface="楷体_GB2312" pitchFamily="49" charset="-122"/>
              </a:rPr>
              <a:t>对于如下 </a:t>
            </a:r>
            <a:r>
              <a:rPr lang="en-US" altLang="zh-CN" sz="3600">
                <a:solidFill>
                  <a:srgbClr val="A50021"/>
                </a:solidFill>
                <a:ea typeface="楷体_GB2312" pitchFamily="49" charset="-122"/>
              </a:rPr>
              <a:t>9 </a:t>
            </a:r>
            <a:r>
              <a:rPr lang="zh-CN" altLang="en-US" sz="3600">
                <a:solidFill>
                  <a:srgbClr val="A50021"/>
                </a:solidFill>
                <a:ea typeface="楷体_GB2312" pitchFamily="49" charset="-122"/>
              </a:rPr>
              <a:t>个关键字</a:t>
            </a:r>
            <a:endParaRPr lang="zh-CN" altLang="en-US" sz="4000">
              <a:solidFill>
                <a:srgbClr val="A50021"/>
              </a:solidFill>
              <a:ea typeface="楷体_GB2312" pitchFamily="49" charset="-122"/>
            </a:endParaRPr>
          </a:p>
        </p:txBody>
      </p:sp>
      <p:sp>
        <p:nvSpPr>
          <p:cNvPr id="141316" name="Text Box 4"/>
          <p:cNvSpPr txBox="1">
            <a:spLocks noChangeArrowheads="1"/>
          </p:cNvSpPr>
          <p:nvPr/>
        </p:nvSpPr>
        <p:spPr bwMode="auto">
          <a:xfrm>
            <a:off x="660400" y="1752600"/>
            <a:ext cx="7645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b="1">
                <a:solidFill>
                  <a:srgbClr val="A50021"/>
                </a:solidFill>
                <a:ea typeface="楷体_GB2312" pitchFamily="49" charset="-122"/>
              </a:rPr>
              <a:t>设</a:t>
            </a:r>
            <a:r>
              <a:rPr lang="zh-CN" altLang="en-US" sz="3600" b="1">
                <a:ea typeface="楷体_GB2312" pitchFamily="49" charset="-122"/>
              </a:rPr>
              <a:t> </a:t>
            </a:r>
            <a:r>
              <a:rPr lang="zh-CN" altLang="en-US" sz="3600" b="1">
                <a:solidFill>
                  <a:srgbClr val="A50021"/>
                </a:solidFill>
                <a:ea typeface="楷体_GB2312" pitchFamily="49" charset="-122"/>
              </a:rPr>
              <a:t>哈希函数 </a:t>
            </a:r>
            <a:r>
              <a:rPr lang="en-US" altLang="zh-CN" sz="3600" b="1">
                <a:solidFill>
                  <a:srgbClr val="CC6600"/>
                </a:solidFill>
                <a:ea typeface="楷体_GB2312" pitchFamily="49" charset="-122"/>
              </a:rPr>
              <a:t>f(key) =</a:t>
            </a:r>
          </a:p>
          <a:p>
            <a:pPr>
              <a:lnSpc>
                <a:spcPct val="125000"/>
              </a:lnSpc>
            </a:pPr>
            <a:r>
              <a:rPr lang="en-US" altLang="zh-CN" sz="3600" b="1">
                <a:solidFill>
                  <a:srgbClr val="CC6600"/>
                </a:solidFill>
                <a:ea typeface="楷体_GB2312" pitchFamily="49" charset="-122"/>
              </a:rPr>
              <a:t>     </a:t>
            </a:r>
            <a:r>
              <a:rPr lang="en-US" altLang="zh-CN" sz="3600" b="1">
                <a:solidFill>
                  <a:srgbClr val="CC6600"/>
                </a:solidFill>
                <a:ea typeface="楷体_GB2312" pitchFamily="49" charset="-122"/>
                <a:sym typeface="Symbol" pitchFamily="18" charset="2"/>
              </a:rPr>
              <a:t></a:t>
            </a:r>
            <a:r>
              <a:rPr lang="en-US" altLang="zh-CN" sz="3600" b="1">
                <a:solidFill>
                  <a:srgbClr val="CC6600"/>
                </a:solidFill>
                <a:ea typeface="楷体_GB2312" pitchFamily="49" charset="-122"/>
              </a:rPr>
              <a:t>(Ord(</a:t>
            </a:r>
            <a:r>
              <a:rPr lang="zh-CN" altLang="en-US" sz="3600" b="1">
                <a:solidFill>
                  <a:srgbClr val="CC6600"/>
                </a:solidFill>
                <a:ea typeface="楷体_GB2312" pitchFamily="49" charset="-122"/>
              </a:rPr>
              <a:t>第一个字母</a:t>
            </a:r>
            <a:r>
              <a:rPr lang="en-US" altLang="zh-CN" sz="3600" b="1">
                <a:solidFill>
                  <a:srgbClr val="CC6600"/>
                </a:solidFill>
                <a:ea typeface="楷体_GB2312" pitchFamily="49" charset="-122"/>
              </a:rPr>
              <a:t>) -Ord('A')+1)/2</a:t>
            </a:r>
            <a:r>
              <a:rPr lang="en-US" altLang="zh-CN" sz="3600" b="1">
                <a:solidFill>
                  <a:srgbClr val="CC6600"/>
                </a:solidFill>
                <a:ea typeface="楷体_GB2312" pitchFamily="49" charset="-122"/>
                <a:sym typeface="Symbol" pitchFamily="18" charset="2"/>
              </a:rPr>
              <a:t></a:t>
            </a:r>
            <a:endParaRPr lang="en-US" altLang="zh-CN" sz="3600" b="1"/>
          </a:p>
        </p:txBody>
      </p:sp>
      <p:graphicFrame>
        <p:nvGraphicFramePr>
          <p:cNvPr id="141321" name="Object 9"/>
          <p:cNvGraphicFramePr>
            <a:graphicFrameLocks noChangeAspect="1"/>
          </p:cNvGraphicFramePr>
          <p:nvPr/>
        </p:nvGraphicFramePr>
        <p:xfrm>
          <a:off x="0" y="2895600"/>
          <a:ext cx="9220200" cy="2438400"/>
        </p:xfrm>
        <a:graphic>
          <a:graphicData uri="http://schemas.openxmlformats.org/presentationml/2006/ole">
            <mc:AlternateContent xmlns:mc="http://schemas.openxmlformats.org/markup-compatibility/2006">
              <mc:Choice xmlns:v="urn:schemas-microsoft-com:vml" Requires="v">
                <p:oleObj spid="_x0000_s141334" name="文档" r:id="rId3" imgW="8676720" imgH="760320" progId="Word.Document.8">
                  <p:embed/>
                </p:oleObj>
              </mc:Choice>
              <mc:Fallback>
                <p:oleObj name="文档" r:id="rId3" imgW="8676720" imgH="760320" progId="Word.Document.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95600"/>
                        <a:ext cx="9220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322" name="Text Box 10"/>
          <p:cNvSpPr txBox="1">
            <a:spLocks noChangeArrowheads="1"/>
          </p:cNvSpPr>
          <p:nvPr/>
        </p:nvSpPr>
        <p:spPr bwMode="auto">
          <a:xfrm>
            <a:off x="609600" y="4256088"/>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A50021"/>
                </a:solidFill>
              </a:rPr>
              <a:t>Chen</a:t>
            </a:r>
            <a:endParaRPr lang="en-US" altLang="zh-CN"/>
          </a:p>
        </p:txBody>
      </p:sp>
      <p:sp>
        <p:nvSpPr>
          <p:cNvPr id="141323" name="Text Box 11"/>
          <p:cNvSpPr txBox="1">
            <a:spLocks noChangeArrowheads="1"/>
          </p:cNvSpPr>
          <p:nvPr/>
        </p:nvSpPr>
        <p:spPr bwMode="auto">
          <a:xfrm>
            <a:off x="8229600" y="4267200"/>
            <a:ext cx="86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A50021"/>
                </a:solidFill>
              </a:rPr>
              <a:t>Zhao</a:t>
            </a:r>
            <a:endParaRPr lang="en-US" altLang="zh-CN"/>
          </a:p>
        </p:txBody>
      </p:sp>
      <p:sp>
        <p:nvSpPr>
          <p:cNvPr id="141324" name="Text Box 12"/>
          <p:cNvSpPr txBox="1">
            <a:spLocks noChangeArrowheads="1"/>
          </p:cNvSpPr>
          <p:nvPr/>
        </p:nvSpPr>
        <p:spPr bwMode="auto">
          <a:xfrm>
            <a:off x="5029200" y="4267200"/>
            <a:ext cx="82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A50021"/>
                </a:solidFill>
              </a:rPr>
              <a:t>Qian</a:t>
            </a:r>
            <a:endParaRPr lang="en-US" altLang="zh-CN"/>
          </a:p>
        </p:txBody>
      </p:sp>
      <p:sp>
        <p:nvSpPr>
          <p:cNvPr id="141325" name="Text Box 13"/>
          <p:cNvSpPr txBox="1">
            <a:spLocks noChangeArrowheads="1"/>
          </p:cNvSpPr>
          <p:nvPr/>
        </p:nvSpPr>
        <p:spPr bwMode="auto">
          <a:xfrm>
            <a:off x="5715000" y="4267200"/>
            <a:ext cx="69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A50021"/>
                </a:solidFill>
              </a:rPr>
              <a:t>Sun</a:t>
            </a:r>
            <a:endParaRPr lang="en-US" altLang="zh-CN"/>
          </a:p>
        </p:txBody>
      </p:sp>
      <p:sp>
        <p:nvSpPr>
          <p:cNvPr id="141326" name="Text Box 14"/>
          <p:cNvSpPr txBox="1">
            <a:spLocks noChangeArrowheads="1"/>
          </p:cNvSpPr>
          <p:nvPr/>
        </p:nvSpPr>
        <p:spPr bwMode="auto">
          <a:xfrm>
            <a:off x="3886200" y="4256088"/>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A50021"/>
                </a:solidFill>
              </a:rPr>
              <a:t>Li</a:t>
            </a:r>
            <a:endParaRPr lang="en-US" altLang="zh-CN"/>
          </a:p>
        </p:txBody>
      </p:sp>
      <p:sp>
        <p:nvSpPr>
          <p:cNvPr id="141327" name="Text Box 15"/>
          <p:cNvSpPr txBox="1">
            <a:spLocks noChangeArrowheads="1"/>
          </p:cNvSpPr>
          <p:nvPr/>
        </p:nvSpPr>
        <p:spPr bwMode="auto">
          <a:xfrm>
            <a:off x="7037388" y="4256088"/>
            <a:ext cx="658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A50021"/>
                </a:solidFill>
              </a:rPr>
              <a:t>Wu</a:t>
            </a:r>
            <a:endParaRPr lang="en-US" altLang="zh-CN"/>
          </a:p>
        </p:txBody>
      </p:sp>
      <p:sp>
        <p:nvSpPr>
          <p:cNvPr id="141328" name="Text Box 16"/>
          <p:cNvSpPr txBox="1">
            <a:spLocks noChangeArrowheads="1"/>
          </p:cNvSpPr>
          <p:nvPr/>
        </p:nvSpPr>
        <p:spPr bwMode="auto">
          <a:xfrm>
            <a:off x="2590800" y="4256088"/>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A50021"/>
                </a:solidFill>
              </a:rPr>
              <a:t>Han</a:t>
            </a:r>
            <a:endParaRPr lang="en-US" altLang="zh-CN"/>
          </a:p>
        </p:txBody>
      </p:sp>
      <p:sp>
        <p:nvSpPr>
          <p:cNvPr id="141329" name="Text Box 17"/>
          <p:cNvSpPr txBox="1">
            <a:spLocks noChangeArrowheads="1"/>
          </p:cNvSpPr>
          <p:nvPr/>
        </p:nvSpPr>
        <p:spPr bwMode="auto">
          <a:xfrm>
            <a:off x="7689850" y="4256088"/>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A50021"/>
                </a:solidFill>
              </a:rPr>
              <a:t>Ye</a:t>
            </a:r>
            <a:endParaRPr lang="en-US" altLang="zh-CN"/>
          </a:p>
        </p:txBody>
      </p:sp>
      <p:sp>
        <p:nvSpPr>
          <p:cNvPr id="141330" name="Text Box 18"/>
          <p:cNvSpPr txBox="1">
            <a:spLocks noChangeArrowheads="1"/>
          </p:cNvSpPr>
          <p:nvPr/>
        </p:nvSpPr>
        <p:spPr bwMode="auto">
          <a:xfrm>
            <a:off x="1357313" y="4256088"/>
            <a:ext cx="623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rgbClr val="A50021"/>
                </a:solidFill>
              </a:rPr>
              <a:t>Dei</a:t>
            </a:r>
            <a:endParaRPr lang="en-US" altLang="zh-CN"/>
          </a:p>
        </p:txBody>
      </p:sp>
      <p:sp>
        <p:nvSpPr>
          <p:cNvPr id="141331" name="Text Box 19"/>
          <p:cNvSpPr txBox="1">
            <a:spLocks noChangeArrowheads="1"/>
          </p:cNvSpPr>
          <p:nvPr/>
        </p:nvSpPr>
        <p:spPr bwMode="auto">
          <a:xfrm>
            <a:off x="288925" y="5105400"/>
            <a:ext cx="74533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FF00FF"/>
                </a:solidFill>
                <a:ea typeface="隶书" pitchFamily="49" charset="-122"/>
              </a:rPr>
              <a:t>问题</a:t>
            </a:r>
            <a:r>
              <a:rPr lang="en-US" altLang="zh-CN" sz="3600" b="1">
                <a:solidFill>
                  <a:srgbClr val="FF00FF"/>
                </a:solidFill>
                <a:ea typeface="隶书" pitchFamily="49" charset="-122"/>
              </a:rPr>
              <a:t>:</a:t>
            </a:r>
            <a:r>
              <a:rPr lang="en-US" altLang="zh-CN" sz="3600">
                <a:solidFill>
                  <a:srgbClr val="A50021"/>
                </a:solidFill>
                <a:ea typeface="隶书" pitchFamily="49" charset="-122"/>
              </a:rPr>
              <a:t>  </a:t>
            </a:r>
            <a:r>
              <a:rPr lang="zh-CN" altLang="en-US" sz="3600">
                <a:solidFill>
                  <a:srgbClr val="A50021"/>
                </a:solidFill>
                <a:ea typeface="隶书" pitchFamily="49" charset="-122"/>
              </a:rPr>
              <a:t>若添加关键字 </a:t>
            </a:r>
            <a:r>
              <a:rPr lang="en-US" altLang="zh-CN" sz="3200" b="1">
                <a:solidFill>
                  <a:srgbClr val="FF0000"/>
                </a:solidFill>
                <a:ea typeface="隶书" pitchFamily="49" charset="-122"/>
              </a:rPr>
              <a:t>Z</a:t>
            </a:r>
            <a:r>
              <a:rPr lang="en-US" altLang="zh-CN" sz="3200" b="1">
                <a:solidFill>
                  <a:srgbClr val="A50021"/>
                </a:solidFill>
                <a:ea typeface="隶书" pitchFamily="49" charset="-122"/>
              </a:rPr>
              <a:t>hou</a:t>
            </a:r>
            <a:r>
              <a:rPr lang="en-US" altLang="zh-CN" sz="3600" b="1">
                <a:solidFill>
                  <a:srgbClr val="A50021"/>
                </a:solidFill>
                <a:ea typeface="隶书" pitchFamily="49" charset="-122"/>
              </a:rPr>
              <a:t> , </a:t>
            </a:r>
            <a:r>
              <a:rPr lang="zh-CN" altLang="en-US" sz="3600" b="1">
                <a:solidFill>
                  <a:srgbClr val="A50021"/>
                </a:solidFill>
                <a:ea typeface="隶书" pitchFamily="49" charset="-122"/>
              </a:rPr>
              <a:t>怎么办？</a:t>
            </a:r>
            <a:endParaRPr lang="zh-CN" altLang="en-US" sz="3600">
              <a:ea typeface="隶书" pitchFamily="49" charset="-122"/>
            </a:endParaRPr>
          </a:p>
        </p:txBody>
      </p:sp>
      <p:sp>
        <p:nvSpPr>
          <p:cNvPr id="141332" name="Rectangle 20"/>
          <p:cNvSpPr>
            <a:spLocks noChangeArrowheads="1"/>
          </p:cNvSpPr>
          <p:nvPr/>
        </p:nvSpPr>
        <p:spPr bwMode="auto">
          <a:xfrm>
            <a:off x="1555750" y="5867400"/>
            <a:ext cx="5683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A50021"/>
                </a:solidFill>
                <a:ea typeface="隶书" pitchFamily="49" charset="-122"/>
              </a:rPr>
              <a:t>能否找到</a:t>
            </a:r>
            <a:r>
              <a:rPr lang="zh-CN" altLang="en-US" sz="3600">
                <a:solidFill>
                  <a:srgbClr val="A50021"/>
                </a:solidFill>
                <a:ea typeface="隶书" pitchFamily="49" charset="-122"/>
              </a:rPr>
              <a:t>另一个哈希函数？</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dissolve">
                                      <p:cBhvr>
                                        <p:cTn id="7" dur="500"/>
                                        <p:tgtEl>
                                          <p:spTgt spid="14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4"/>
                                        </p:tgtEl>
                                        <p:attrNameLst>
                                          <p:attrName>style.visibility</p:attrName>
                                        </p:attrNameLst>
                                      </p:cBhvr>
                                      <p:to>
                                        <p:strVal val="visible"/>
                                      </p:to>
                                    </p:set>
                                    <p:animEffect transition="in" filter="wipe(left)">
                                      <p:cBhvr>
                                        <p:cTn id="12" dur="500"/>
                                        <p:tgtEl>
                                          <p:spTgt spid="1413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1316"/>
                                        </p:tgtEl>
                                        <p:attrNameLst>
                                          <p:attrName>style.visibility</p:attrName>
                                        </p:attrNameLst>
                                      </p:cBhvr>
                                      <p:to>
                                        <p:strVal val="visible"/>
                                      </p:to>
                                    </p:set>
                                    <p:animEffect transition="in" filter="wipe(down)">
                                      <p:cBhvr>
                                        <p:cTn id="17" dur="500"/>
                                        <p:tgtEl>
                                          <p:spTgt spid="141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141321"/>
                                        </p:tgtEl>
                                        <p:attrNameLst>
                                          <p:attrName>style.visibility</p:attrName>
                                        </p:attrNameLst>
                                      </p:cBhvr>
                                      <p:to>
                                        <p:strVal val="visible"/>
                                      </p:to>
                                    </p:set>
                                    <p:anim calcmode="lin" valueType="num">
                                      <p:cBhvr additive="base">
                                        <p:cTn id="22" dur="500" fill="hold"/>
                                        <p:tgtEl>
                                          <p:spTgt spid="141321"/>
                                        </p:tgtEl>
                                        <p:attrNameLst>
                                          <p:attrName>ppt_x</p:attrName>
                                        </p:attrNameLst>
                                      </p:cBhvr>
                                      <p:tavLst>
                                        <p:tav tm="0">
                                          <p:val>
                                            <p:strVal val="0-#ppt_w/2"/>
                                          </p:val>
                                        </p:tav>
                                        <p:tav tm="100000">
                                          <p:val>
                                            <p:strVal val="#ppt_x"/>
                                          </p:val>
                                        </p:tav>
                                      </p:tavLst>
                                    </p:anim>
                                    <p:anim calcmode="lin" valueType="num">
                                      <p:cBhvr additive="base">
                                        <p:cTn id="23" dur="500" fill="hold"/>
                                        <p:tgtEl>
                                          <p:spTgt spid="14132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141323"/>
                                        </p:tgtEl>
                                        <p:attrNameLst>
                                          <p:attrName>style.visibility</p:attrName>
                                        </p:attrNameLst>
                                      </p:cBhvr>
                                      <p:to>
                                        <p:strVal val="visible"/>
                                      </p:to>
                                    </p:set>
                                    <p:animEffect transition="in" filter="slide(fromTop)">
                                      <p:cBhvr>
                                        <p:cTn id="28" dur="500"/>
                                        <p:tgtEl>
                                          <p:spTgt spid="1413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141324"/>
                                        </p:tgtEl>
                                        <p:attrNameLst>
                                          <p:attrName>style.visibility</p:attrName>
                                        </p:attrNameLst>
                                      </p:cBhvr>
                                      <p:to>
                                        <p:strVal val="visible"/>
                                      </p:to>
                                    </p:set>
                                    <p:animEffect transition="in" filter="slide(fromTop)">
                                      <p:cBhvr>
                                        <p:cTn id="33" dur="500"/>
                                        <p:tgtEl>
                                          <p:spTgt spid="1413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1" fill="hold" grpId="0" nodeType="clickEffect">
                                  <p:stCondLst>
                                    <p:cond delay="0"/>
                                  </p:stCondLst>
                                  <p:childTnLst>
                                    <p:set>
                                      <p:cBhvr>
                                        <p:cTn id="37" dur="1" fill="hold">
                                          <p:stCondLst>
                                            <p:cond delay="0"/>
                                          </p:stCondLst>
                                        </p:cTn>
                                        <p:tgtEl>
                                          <p:spTgt spid="141325"/>
                                        </p:tgtEl>
                                        <p:attrNameLst>
                                          <p:attrName>style.visibility</p:attrName>
                                        </p:attrNameLst>
                                      </p:cBhvr>
                                      <p:to>
                                        <p:strVal val="visible"/>
                                      </p:to>
                                    </p:set>
                                    <p:animEffect transition="in" filter="slide(fromTop)">
                                      <p:cBhvr>
                                        <p:cTn id="38" dur="500"/>
                                        <p:tgtEl>
                                          <p:spTgt spid="14132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1" fill="hold" grpId="0" nodeType="clickEffect">
                                  <p:stCondLst>
                                    <p:cond delay="0"/>
                                  </p:stCondLst>
                                  <p:childTnLst>
                                    <p:set>
                                      <p:cBhvr>
                                        <p:cTn id="42" dur="1" fill="hold">
                                          <p:stCondLst>
                                            <p:cond delay="0"/>
                                          </p:stCondLst>
                                        </p:cTn>
                                        <p:tgtEl>
                                          <p:spTgt spid="141326"/>
                                        </p:tgtEl>
                                        <p:attrNameLst>
                                          <p:attrName>style.visibility</p:attrName>
                                        </p:attrNameLst>
                                      </p:cBhvr>
                                      <p:to>
                                        <p:strVal val="visible"/>
                                      </p:to>
                                    </p:set>
                                    <p:animEffect transition="in" filter="slide(fromTop)">
                                      <p:cBhvr>
                                        <p:cTn id="43" dur="500"/>
                                        <p:tgtEl>
                                          <p:spTgt spid="14132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141327"/>
                                        </p:tgtEl>
                                        <p:attrNameLst>
                                          <p:attrName>style.visibility</p:attrName>
                                        </p:attrNameLst>
                                      </p:cBhvr>
                                      <p:to>
                                        <p:strVal val="visible"/>
                                      </p:to>
                                    </p:set>
                                    <p:animEffect transition="in" filter="slide(fromTop)">
                                      <p:cBhvr>
                                        <p:cTn id="48" dur="500"/>
                                        <p:tgtEl>
                                          <p:spTgt spid="14132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1" fill="hold" grpId="0" nodeType="clickEffect">
                                  <p:stCondLst>
                                    <p:cond delay="0"/>
                                  </p:stCondLst>
                                  <p:childTnLst>
                                    <p:set>
                                      <p:cBhvr>
                                        <p:cTn id="52" dur="1" fill="hold">
                                          <p:stCondLst>
                                            <p:cond delay="0"/>
                                          </p:stCondLst>
                                        </p:cTn>
                                        <p:tgtEl>
                                          <p:spTgt spid="141322"/>
                                        </p:tgtEl>
                                        <p:attrNameLst>
                                          <p:attrName>style.visibility</p:attrName>
                                        </p:attrNameLst>
                                      </p:cBhvr>
                                      <p:to>
                                        <p:strVal val="visible"/>
                                      </p:to>
                                    </p:set>
                                    <p:animEffect transition="in" filter="slide(fromTop)">
                                      <p:cBhvr>
                                        <p:cTn id="53" dur="500"/>
                                        <p:tgtEl>
                                          <p:spTgt spid="14132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1" fill="hold" grpId="0" nodeType="clickEffect">
                                  <p:stCondLst>
                                    <p:cond delay="0"/>
                                  </p:stCondLst>
                                  <p:childTnLst>
                                    <p:set>
                                      <p:cBhvr>
                                        <p:cTn id="57" dur="1" fill="hold">
                                          <p:stCondLst>
                                            <p:cond delay="0"/>
                                          </p:stCondLst>
                                        </p:cTn>
                                        <p:tgtEl>
                                          <p:spTgt spid="141328"/>
                                        </p:tgtEl>
                                        <p:attrNameLst>
                                          <p:attrName>style.visibility</p:attrName>
                                        </p:attrNameLst>
                                      </p:cBhvr>
                                      <p:to>
                                        <p:strVal val="visible"/>
                                      </p:to>
                                    </p:set>
                                    <p:animEffect transition="in" filter="slide(fromTop)">
                                      <p:cBhvr>
                                        <p:cTn id="58" dur="500"/>
                                        <p:tgtEl>
                                          <p:spTgt spid="14132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1" fill="hold" grpId="0" nodeType="clickEffect">
                                  <p:stCondLst>
                                    <p:cond delay="0"/>
                                  </p:stCondLst>
                                  <p:childTnLst>
                                    <p:set>
                                      <p:cBhvr>
                                        <p:cTn id="62" dur="1" fill="hold">
                                          <p:stCondLst>
                                            <p:cond delay="0"/>
                                          </p:stCondLst>
                                        </p:cTn>
                                        <p:tgtEl>
                                          <p:spTgt spid="141329"/>
                                        </p:tgtEl>
                                        <p:attrNameLst>
                                          <p:attrName>style.visibility</p:attrName>
                                        </p:attrNameLst>
                                      </p:cBhvr>
                                      <p:to>
                                        <p:strVal val="visible"/>
                                      </p:to>
                                    </p:set>
                                    <p:animEffect transition="in" filter="slide(fromTop)">
                                      <p:cBhvr>
                                        <p:cTn id="63" dur="500"/>
                                        <p:tgtEl>
                                          <p:spTgt spid="14132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1" fill="hold" grpId="0" nodeType="clickEffect">
                                  <p:stCondLst>
                                    <p:cond delay="0"/>
                                  </p:stCondLst>
                                  <p:childTnLst>
                                    <p:set>
                                      <p:cBhvr>
                                        <p:cTn id="67" dur="1" fill="hold">
                                          <p:stCondLst>
                                            <p:cond delay="0"/>
                                          </p:stCondLst>
                                        </p:cTn>
                                        <p:tgtEl>
                                          <p:spTgt spid="141330"/>
                                        </p:tgtEl>
                                        <p:attrNameLst>
                                          <p:attrName>style.visibility</p:attrName>
                                        </p:attrNameLst>
                                      </p:cBhvr>
                                      <p:to>
                                        <p:strVal val="visible"/>
                                      </p:to>
                                    </p:set>
                                    <p:animEffect transition="in" filter="slide(fromTop)">
                                      <p:cBhvr>
                                        <p:cTn id="68" dur="500"/>
                                        <p:tgtEl>
                                          <p:spTgt spid="14133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41331"/>
                                        </p:tgtEl>
                                        <p:attrNameLst>
                                          <p:attrName>style.visibility</p:attrName>
                                        </p:attrNameLst>
                                      </p:cBhvr>
                                      <p:to>
                                        <p:strVal val="visible"/>
                                      </p:to>
                                    </p:set>
                                    <p:animEffect transition="in" filter="wipe(left)">
                                      <p:cBhvr>
                                        <p:cTn id="73" dur="500"/>
                                        <p:tgtEl>
                                          <p:spTgt spid="14133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41332"/>
                                        </p:tgtEl>
                                        <p:attrNameLst>
                                          <p:attrName>style.visibility</p:attrName>
                                        </p:attrNameLst>
                                      </p:cBhvr>
                                      <p:to>
                                        <p:strVal val="visible"/>
                                      </p:to>
                                    </p:set>
                                    <p:animEffect transition="in" filter="wipe(left)">
                                      <p:cBhvr>
                                        <p:cTn id="78" dur="500"/>
                                        <p:tgtEl>
                                          <p:spTgt spid="141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utoUpdateAnimBg="0"/>
      <p:bldP spid="141315" grpId="0" autoUpdateAnimBg="0"/>
      <p:bldP spid="141316" grpId="0" autoUpdateAnimBg="0"/>
      <p:bldP spid="141322" grpId="0" autoUpdateAnimBg="0"/>
      <p:bldP spid="141323" grpId="0" autoUpdateAnimBg="0"/>
      <p:bldP spid="141324" grpId="0" autoUpdateAnimBg="0"/>
      <p:bldP spid="141325" grpId="0" autoUpdateAnimBg="0"/>
      <p:bldP spid="141326" grpId="0" autoUpdateAnimBg="0"/>
      <p:bldP spid="141327" grpId="0" autoUpdateAnimBg="0"/>
      <p:bldP spid="141328" grpId="0" autoUpdateAnimBg="0"/>
      <p:bldP spid="141329" grpId="0" autoUpdateAnimBg="0"/>
      <p:bldP spid="141330" grpId="0" autoUpdateAnimBg="0"/>
      <p:bldP spid="141331" grpId="0" autoUpdateAnimBg="0"/>
      <p:bldP spid="141332"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327025" y="765175"/>
            <a:ext cx="9471025"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30000"/>
              </a:lnSpc>
            </a:pPr>
            <a:r>
              <a:rPr lang="en-US" altLang="zh-CN" sz="3600">
                <a:solidFill>
                  <a:srgbClr val="A50021"/>
                </a:solidFill>
              </a:rPr>
              <a:t>1)   </a:t>
            </a:r>
            <a:r>
              <a:rPr lang="zh-CN" altLang="en-US" sz="3600">
                <a:solidFill>
                  <a:srgbClr val="A50021"/>
                </a:solidFill>
                <a:ea typeface="楷体_GB2312" pitchFamily="49" charset="-122"/>
              </a:rPr>
              <a:t>哈希函数是一个</a:t>
            </a:r>
            <a:r>
              <a:rPr lang="zh-CN" altLang="en-US" sz="3600" b="1">
                <a:solidFill>
                  <a:srgbClr val="FF0000"/>
                </a:solidFill>
                <a:ea typeface="楷体_GB2312" pitchFamily="49" charset="-122"/>
              </a:rPr>
              <a:t>映象</a:t>
            </a:r>
            <a:r>
              <a:rPr lang="zh-CN" altLang="en-US" sz="3600">
                <a:solidFill>
                  <a:srgbClr val="A50021"/>
                </a:solidFill>
                <a:ea typeface="楷体_GB2312" pitchFamily="49" charset="-122"/>
              </a:rPr>
              <a:t>，即：</a:t>
            </a:r>
            <a:endParaRPr lang="zh-CN" altLang="en-US" sz="3600">
              <a:ea typeface="楷体_GB2312" pitchFamily="49" charset="-122"/>
            </a:endParaRPr>
          </a:p>
          <a:p>
            <a:pPr lvl="2">
              <a:lnSpc>
                <a:spcPct val="130000"/>
              </a:lnSpc>
            </a:pPr>
            <a:r>
              <a:rPr lang="zh-CN" altLang="en-US" sz="3600" b="1">
                <a:solidFill>
                  <a:srgbClr val="0000FF"/>
                </a:solidFill>
                <a:ea typeface="楷体_GB2312" pitchFamily="49" charset="-122"/>
              </a:rPr>
              <a:t> </a:t>
            </a:r>
            <a:r>
              <a:rPr lang="zh-CN" altLang="en-US" sz="3600" b="1">
                <a:solidFill>
                  <a:schemeClr val="accent2"/>
                </a:solidFill>
                <a:ea typeface="楷体_GB2312" pitchFamily="49" charset="-122"/>
              </a:rPr>
              <a:t>将关键字的集合映射到某个地址集合上，</a:t>
            </a:r>
            <a:r>
              <a:rPr lang="zh-CN" altLang="en-US" sz="3600" b="1">
                <a:solidFill>
                  <a:srgbClr val="0000FF"/>
                </a:solidFill>
                <a:ea typeface="楷体_GB2312" pitchFamily="49" charset="-122"/>
              </a:rPr>
              <a:t> </a:t>
            </a:r>
          </a:p>
          <a:p>
            <a:pPr lvl="2">
              <a:lnSpc>
                <a:spcPct val="130000"/>
              </a:lnSpc>
            </a:pPr>
            <a:r>
              <a:rPr lang="zh-CN" altLang="en-US" sz="3600" b="1">
                <a:solidFill>
                  <a:srgbClr val="0000FF"/>
                </a:solidFill>
                <a:ea typeface="楷体_GB2312" pitchFamily="49" charset="-122"/>
              </a:rPr>
              <a:t> </a:t>
            </a:r>
            <a:r>
              <a:rPr lang="zh-CN" altLang="en-US" sz="3600">
                <a:solidFill>
                  <a:srgbClr val="A50021"/>
                </a:solidFill>
                <a:ea typeface="楷体_GB2312" pitchFamily="49" charset="-122"/>
              </a:rPr>
              <a:t>它的设置很</a:t>
            </a:r>
            <a:r>
              <a:rPr lang="zh-CN" altLang="en-US" sz="3600" b="1">
                <a:solidFill>
                  <a:srgbClr val="A50021"/>
                </a:solidFill>
                <a:ea typeface="楷体_GB2312" pitchFamily="49" charset="-122"/>
              </a:rPr>
              <a:t>灵活</a:t>
            </a:r>
            <a:r>
              <a:rPr lang="zh-CN" altLang="en-US" sz="3600">
                <a:solidFill>
                  <a:srgbClr val="A50021"/>
                </a:solidFill>
                <a:ea typeface="楷体_GB2312" pitchFamily="49" charset="-122"/>
              </a:rPr>
              <a:t>，只要这个</a:t>
            </a:r>
            <a:r>
              <a:rPr lang="zh-CN" altLang="en-US" sz="3600" b="1">
                <a:solidFill>
                  <a:srgbClr val="A50021"/>
                </a:solidFill>
                <a:ea typeface="楷体_GB2312" pitchFamily="49" charset="-122"/>
              </a:rPr>
              <a:t>地址集</a:t>
            </a:r>
            <a:r>
              <a:rPr lang="zh-CN" altLang="en-US" sz="3600">
                <a:solidFill>
                  <a:srgbClr val="A50021"/>
                </a:solidFill>
                <a:ea typeface="楷体_GB2312" pitchFamily="49" charset="-122"/>
              </a:rPr>
              <a:t>合的 </a:t>
            </a:r>
          </a:p>
          <a:p>
            <a:pPr lvl="2">
              <a:lnSpc>
                <a:spcPct val="130000"/>
              </a:lnSpc>
            </a:pPr>
            <a:r>
              <a:rPr lang="zh-CN" altLang="en-US" sz="3600">
                <a:solidFill>
                  <a:srgbClr val="A50021"/>
                </a:solidFill>
                <a:ea typeface="楷体_GB2312" pitchFamily="49" charset="-122"/>
              </a:rPr>
              <a:t> 大小</a:t>
            </a:r>
            <a:r>
              <a:rPr lang="zh-CN" altLang="en-US" sz="3600" b="1">
                <a:solidFill>
                  <a:srgbClr val="A50021"/>
                </a:solidFill>
                <a:ea typeface="楷体_GB2312" pitchFamily="49" charset="-122"/>
              </a:rPr>
              <a:t>不超出允许范围</a:t>
            </a:r>
            <a:r>
              <a:rPr lang="zh-CN" altLang="en-US" sz="3600">
                <a:solidFill>
                  <a:srgbClr val="A50021"/>
                </a:solidFill>
                <a:ea typeface="楷体_GB2312" pitchFamily="49" charset="-122"/>
              </a:rPr>
              <a:t>即可；</a:t>
            </a:r>
          </a:p>
        </p:txBody>
      </p:sp>
      <p:sp>
        <p:nvSpPr>
          <p:cNvPr id="142339" name="Text Box 3"/>
          <p:cNvSpPr txBox="1">
            <a:spLocks noChangeArrowheads="1"/>
          </p:cNvSpPr>
          <p:nvPr/>
        </p:nvSpPr>
        <p:spPr bwMode="auto">
          <a:xfrm>
            <a:off x="742950" y="115888"/>
            <a:ext cx="424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FF00FF"/>
                </a:solidFill>
                <a:ea typeface="楷体_GB2312" pitchFamily="49" charset="-122"/>
              </a:rPr>
              <a:t>从这个例子可见：</a:t>
            </a:r>
            <a:endParaRPr lang="zh-CN" altLang="en-US"/>
          </a:p>
        </p:txBody>
      </p:sp>
      <p:sp>
        <p:nvSpPr>
          <p:cNvPr id="142340" name="Rectangle 4"/>
          <p:cNvSpPr>
            <a:spLocks noChangeArrowheads="1"/>
          </p:cNvSpPr>
          <p:nvPr/>
        </p:nvSpPr>
        <p:spPr bwMode="auto">
          <a:xfrm>
            <a:off x="-325438" y="3789363"/>
            <a:ext cx="9577388"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30000"/>
              </a:lnSpc>
            </a:pPr>
            <a:r>
              <a:rPr lang="en-US" altLang="zh-CN" sz="3600">
                <a:solidFill>
                  <a:srgbClr val="A50021"/>
                </a:solidFill>
              </a:rPr>
              <a:t>2)  </a:t>
            </a:r>
            <a:r>
              <a:rPr lang="zh-CN" altLang="en-US" sz="3600">
                <a:solidFill>
                  <a:srgbClr val="A50021"/>
                </a:solidFill>
                <a:ea typeface="楷体_GB2312" pitchFamily="49" charset="-122"/>
              </a:rPr>
              <a:t>由于哈希函数是一个</a:t>
            </a:r>
            <a:r>
              <a:rPr lang="zh-CN" altLang="en-US" sz="3600" b="1">
                <a:solidFill>
                  <a:srgbClr val="FF0000"/>
                </a:solidFill>
                <a:ea typeface="楷体_GB2312" pitchFamily="49" charset="-122"/>
              </a:rPr>
              <a:t>压缩映象</a:t>
            </a:r>
            <a:r>
              <a:rPr lang="zh-CN" altLang="en-US" sz="3600">
                <a:solidFill>
                  <a:srgbClr val="A50021"/>
                </a:solidFill>
                <a:ea typeface="楷体_GB2312" pitchFamily="49" charset="-122"/>
              </a:rPr>
              <a:t>，因此，在一般情况下，很容易产生</a:t>
            </a:r>
            <a:r>
              <a:rPr lang="zh-CN" altLang="en-US" sz="3600" b="1">
                <a:solidFill>
                  <a:srgbClr val="FF0000"/>
                </a:solidFill>
                <a:ea typeface="楷体_GB2312" pitchFamily="49" charset="-122"/>
              </a:rPr>
              <a:t>“冲突”</a:t>
            </a:r>
            <a:r>
              <a:rPr lang="zh-CN" altLang="en-US" sz="3600">
                <a:solidFill>
                  <a:srgbClr val="A50021"/>
                </a:solidFill>
                <a:ea typeface="楷体_GB2312" pitchFamily="49" charset="-122"/>
              </a:rPr>
              <a:t>现象，即： </a:t>
            </a:r>
            <a:r>
              <a:rPr lang="en-US" altLang="zh-CN" sz="3600">
                <a:solidFill>
                  <a:schemeClr val="accent2"/>
                </a:solidFill>
                <a:ea typeface="楷体_GB2312" pitchFamily="49" charset="-122"/>
              </a:rPr>
              <a:t>key1</a:t>
            </a:r>
            <a:r>
              <a:rPr lang="en-US" altLang="zh-CN" sz="3600">
                <a:solidFill>
                  <a:schemeClr val="accent2"/>
                </a:solidFill>
                <a:ea typeface="楷体_GB2312" pitchFamily="49" charset="-122"/>
                <a:sym typeface="Symbol" pitchFamily="18" charset="2"/>
              </a:rPr>
              <a:t></a:t>
            </a:r>
            <a:r>
              <a:rPr lang="en-US" altLang="zh-CN" sz="3600">
                <a:solidFill>
                  <a:schemeClr val="accent2"/>
                </a:solidFill>
                <a:ea typeface="楷体_GB2312" pitchFamily="49" charset="-122"/>
              </a:rPr>
              <a:t> key2</a:t>
            </a:r>
            <a:r>
              <a:rPr lang="zh-CN" altLang="en-US" sz="3600">
                <a:solidFill>
                  <a:srgbClr val="A50021"/>
                </a:solidFill>
                <a:ea typeface="楷体_GB2312" pitchFamily="49" charset="-122"/>
              </a:rPr>
              <a:t>，而  </a:t>
            </a:r>
            <a:r>
              <a:rPr lang="en-US" altLang="zh-CN" sz="3600">
                <a:solidFill>
                  <a:schemeClr val="accent2"/>
                </a:solidFill>
                <a:ea typeface="楷体_GB2312" pitchFamily="49" charset="-122"/>
              </a:rPr>
              <a:t>f(key1) = f(key2)</a:t>
            </a:r>
            <a:r>
              <a:rPr lang="zh-CN" altLang="en-US" sz="3600">
                <a:solidFill>
                  <a:schemeClr val="accent2"/>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2339"/>
                                        </p:tgtEl>
                                        <p:attrNameLst>
                                          <p:attrName>style.visibility</p:attrName>
                                        </p:attrNameLst>
                                      </p:cBhvr>
                                      <p:to>
                                        <p:strVal val="visible"/>
                                      </p:to>
                                    </p:set>
                                    <p:anim calcmode="lin" valueType="num">
                                      <p:cBhvr additive="base">
                                        <p:cTn id="7" dur="500" fill="hold"/>
                                        <p:tgtEl>
                                          <p:spTgt spid="142339"/>
                                        </p:tgtEl>
                                        <p:attrNameLst>
                                          <p:attrName>ppt_x</p:attrName>
                                        </p:attrNameLst>
                                      </p:cBhvr>
                                      <p:tavLst>
                                        <p:tav tm="0">
                                          <p:val>
                                            <p:strVal val="#ppt_x"/>
                                          </p:val>
                                        </p:tav>
                                        <p:tav tm="100000">
                                          <p:val>
                                            <p:strVal val="#ppt_x"/>
                                          </p:val>
                                        </p:tav>
                                      </p:tavLst>
                                    </p:anim>
                                    <p:anim calcmode="lin" valueType="num">
                                      <p:cBhvr additive="base">
                                        <p:cTn id="8" dur="500" fill="hold"/>
                                        <p:tgtEl>
                                          <p:spTgt spid="14233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9" fill="hold" grpId="0" nodeType="clickEffect">
                                  <p:stCondLst>
                                    <p:cond delay="0"/>
                                  </p:stCondLst>
                                  <p:childTnLst>
                                    <p:set>
                                      <p:cBhvr>
                                        <p:cTn id="12" dur="1" fill="hold">
                                          <p:stCondLst>
                                            <p:cond delay="0"/>
                                          </p:stCondLst>
                                        </p:cTn>
                                        <p:tgtEl>
                                          <p:spTgt spid="142338"/>
                                        </p:tgtEl>
                                        <p:attrNameLst>
                                          <p:attrName>style.visibility</p:attrName>
                                        </p:attrNameLst>
                                      </p:cBhvr>
                                      <p:to>
                                        <p:strVal val="visible"/>
                                      </p:to>
                                    </p:set>
                                    <p:animEffect transition="in" filter="strips(upLeft)">
                                      <p:cBhvr>
                                        <p:cTn id="13" dur="500"/>
                                        <p:tgtEl>
                                          <p:spTgt spid="1423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9" fill="hold" grpId="0" nodeType="clickEffect">
                                  <p:stCondLst>
                                    <p:cond delay="0"/>
                                  </p:stCondLst>
                                  <p:childTnLst>
                                    <p:set>
                                      <p:cBhvr>
                                        <p:cTn id="17" dur="1" fill="hold">
                                          <p:stCondLst>
                                            <p:cond delay="0"/>
                                          </p:stCondLst>
                                        </p:cTn>
                                        <p:tgtEl>
                                          <p:spTgt spid="142340"/>
                                        </p:tgtEl>
                                        <p:attrNameLst>
                                          <p:attrName>style.visibility</p:attrName>
                                        </p:attrNameLst>
                                      </p:cBhvr>
                                      <p:to>
                                        <p:strVal val="visible"/>
                                      </p:to>
                                    </p:set>
                                    <p:animEffect transition="in" filter="strips(upLeft)">
                                      <p:cBhvr>
                                        <p:cTn id="18"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39" grpId="0" autoUpdateAnimBg="0"/>
      <p:bldP spid="142340"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152400" y="293688"/>
            <a:ext cx="8991600"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charset="-122"/>
              </a:defRPr>
            </a:lvl1pPr>
            <a:lvl2pPr marL="190500">
              <a:defRPr kumimoji="1" sz="2400">
                <a:solidFill>
                  <a:schemeClr val="tx1"/>
                </a:solidFill>
                <a:latin typeface="Times New Roman" pitchFamily="18" charset="0"/>
                <a:ea typeface="宋体" charset="-122"/>
              </a:defRPr>
            </a:lvl2pPr>
            <a:lvl3pPr marL="381000">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lvl="2">
              <a:lnSpc>
                <a:spcPct val="130000"/>
              </a:lnSpc>
            </a:pPr>
            <a:r>
              <a:rPr lang="en-US" altLang="zh-CN" sz="3600">
                <a:solidFill>
                  <a:srgbClr val="A50021"/>
                </a:solidFill>
                <a:ea typeface="楷体_GB2312" pitchFamily="49" charset="-122"/>
              </a:rPr>
              <a:t>3)  </a:t>
            </a:r>
            <a:r>
              <a:rPr lang="zh-CN" altLang="en-US" sz="3600" b="1">
                <a:solidFill>
                  <a:srgbClr val="FF00FF"/>
                </a:solidFill>
                <a:ea typeface="楷体_GB2312" pitchFamily="49" charset="-122"/>
              </a:rPr>
              <a:t>很难</a:t>
            </a:r>
            <a:r>
              <a:rPr lang="zh-CN" altLang="en-US" sz="3600">
                <a:solidFill>
                  <a:srgbClr val="A50021"/>
                </a:solidFill>
                <a:ea typeface="楷体_GB2312" pitchFamily="49" charset="-122"/>
              </a:rPr>
              <a:t>找到一个不产生冲突的哈希函数。</a:t>
            </a:r>
          </a:p>
          <a:p>
            <a:pPr lvl="2">
              <a:lnSpc>
                <a:spcPct val="130000"/>
              </a:lnSpc>
            </a:pPr>
            <a:r>
              <a:rPr lang="zh-CN" altLang="en-US" sz="3600">
                <a:solidFill>
                  <a:srgbClr val="A50021"/>
                </a:solidFill>
                <a:ea typeface="楷体_GB2312" pitchFamily="49" charset="-122"/>
              </a:rPr>
              <a:t>一般情况下，</a:t>
            </a:r>
            <a:r>
              <a:rPr lang="zh-CN" altLang="en-US" sz="3600">
                <a:solidFill>
                  <a:schemeClr val="accent2"/>
                </a:solidFill>
                <a:ea typeface="楷体_GB2312" pitchFamily="49" charset="-122"/>
              </a:rPr>
              <a:t>只能选择恰当的哈希函数，使冲突尽可能少地产生。</a:t>
            </a:r>
          </a:p>
        </p:txBody>
      </p:sp>
      <p:sp>
        <p:nvSpPr>
          <p:cNvPr id="143363" name="Text Box 3"/>
          <p:cNvSpPr txBox="1">
            <a:spLocks noChangeArrowheads="1"/>
          </p:cNvSpPr>
          <p:nvPr/>
        </p:nvSpPr>
        <p:spPr bwMode="auto">
          <a:xfrm>
            <a:off x="323850" y="2565400"/>
            <a:ext cx="8610600" cy="375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4000">
                <a:solidFill>
                  <a:srgbClr val="A50021"/>
                </a:solidFill>
                <a:ea typeface="隶书" pitchFamily="49" charset="-122"/>
              </a:rPr>
              <a:t>   </a:t>
            </a:r>
            <a:r>
              <a:rPr lang="zh-CN" altLang="en-US" sz="4000">
                <a:solidFill>
                  <a:srgbClr val="A50021"/>
                </a:solidFill>
                <a:ea typeface="隶书" pitchFamily="49" charset="-122"/>
              </a:rPr>
              <a:t>因此，在构造这种特殊的“查找表” 时，除了需要选择一个</a:t>
            </a:r>
            <a:r>
              <a:rPr lang="zh-CN" altLang="en-US" sz="4000">
                <a:solidFill>
                  <a:schemeClr val="accent2"/>
                </a:solidFill>
                <a:ea typeface="隶书" pitchFamily="49" charset="-122"/>
              </a:rPr>
              <a:t>“好”</a:t>
            </a:r>
            <a:r>
              <a:rPr lang="en-US" altLang="zh-CN" sz="4000">
                <a:solidFill>
                  <a:schemeClr val="accent2"/>
                </a:solidFill>
                <a:latin typeface="隶书" pitchFamily="49" charset="-122"/>
                <a:ea typeface="隶书" pitchFamily="49" charset="-122"/>
              </a:rPr>
              <a:t>(</a:t>
            </a:r>
            <a:r>
              <a:rPr lang="zh-CN" altLang="en-US" sz="4000">
                <a:solidFill>
                  <a:schemeClr val="accent2"/>
                </a:solidFill>
                <a:ea typeface="隶书" pitchFamily="49" charset="-122"/>
              </a:rPr>
              <a:t>尽可能少产生冲</a:t>
            </a:r>
            <a:r>
              <a:rPr lang="zh-CN" altLang="en-US" sz="4000">
                <a:solidFill>
                  <a:schemeClr val="accent2"/>
                </a:solidFill>
                <a:latin typeface="隶书" pitchFamily="49" charset="-122"/>
                <a:ea typeface="隶书" pitchFamily="49" charset="-122"/>
              </a:rPr>
              <a:t>突</a:t>
            </a:r>
            <a:r>
              <a:rPr lang="en-US" altLang="zh-CN" sz="4000">
                <a:solidFill>
                  <a:schemeClr val="accent2"/>
                </a:solidFill>
                <a:latin typeface="隶书" pitchFamily="49" charset="-122"/>
                <a:ea typeface="隶书" pitchFamily="49" charset="-122"/>
              </a:rPr>
              <a:t>)</a:t>
            </a:r>
            <a:r>
              <a:rPr lang="zh-CN" altLang="en-US" sz="4000">
                <a:solidFill>
                  <a:schemeClr val="accent2"/>
                </a:solidFill>
                <a:ea typeface="隶书" pitchFamily="49" charset="-122"/>
              </a:rPr>
              <a:t>的哈希函数之外；还需要找到</a:t>
            </a:r>
            <a:r>
              <a:rPr lang="zh-CN" altLang="en-US" sz="4000">
                <a:solidFill>
                  <a:srgbClr val="A50021"/>
                </a:solidFill>
                <a:ea typeface="隶书" pitchFamily="49" charset="-122"/>
              </a:rPr>
              <a:t>一种</a:t>
            </a:r>
            <a:r>
              <a:rPr lang="zh-CN" altLang="en-US" sz="4000">
                <a:solidFill>
                  <a:schemeClr val="accent2"/>
                </a:solidFill>
                <a:ea typeface="隶书" pitchFamily="49" charset="-122"/>
              </a:rPr>
              <a:t>“处理冲突” </a:t>
            </a:r>
            <a:r>
              <a:rPr lang="zh-CN" altLang="en-US" sz="4000">
                <a:solidFill>
                  <a:srgbClr val="A50021"/>
                </a:solidFill>
                <a:ea typeface="隶书" pitchFamily="49" charset="-122"/>
              </a:rPr>
              <a:t>的方法</a:t>
            </a:r>
            <a:r>
              <a:rPr lang="zh-CN" altLang="en-US" sz="4000">
                <a:solidFill>
                  <a:srgbClr val="A50021"/>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strips(downRight)">
                                      <p:cBhvr>
                                        <p:cTn id="7" dur="500"/>
                                        <p:tgtEl>
                                          <p:spTgt spid="143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3"/>
                                        </p:tgtEl>
                                        <p:attrNameLst>
                                          <p:attrName>style.visibility</p:attrName>
                                        </p:attrNameLst>
                                      </p:cBhvr>
                                      <p:to>
                                        <p:strVal val="visible"/>
                                      </p:to>
                                    </p:set>
                                    <p:animEffect transition="in" filter="wipe(left)">
                                      <p:cBhvr>
                                        <p:cTn id="12" dur="500"/>
                                        <p:tgtEl>
                                          <p:spTgt spid="14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autoUpdateAnimBg="0"/>
      <p:bldP spid="143363"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Text Box 1027"/>
          <p:cNvSpPr txBox="1">
            <a:spLocks noChangeArrowheads="1"/>
          </p:cNvSpPr>
          <p:nvPr/>
        </p:nvSpPr>
        <p:spPr bwMode="auto">
          <a:xfrm>
            <a:off x="669925" y="193675"/>
            <a:ext cx="4095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3333FF"/>
                </a:solidFill>
                <a:ea typeface="隶书" pitchFamily="49" charset="-122"/>
              </a:rPr>
              <a:t>哈希表的定义：</a:t>
            </a:r>
            <a:endParaRPr lang="zh-CN" altLang="en-US" sz="3600">
              <a:ea typeface="隶书" pitchFamily="49" charset="-122"/>
            </a:endParaRPr>
          </a:p>
        </p:txBody>
      </p:sp>
      <p:sp>
        <p:nvSpPr>
          <p:cNvPr id="230404" name="Text Box 1028"/>
          <p:cNvSpPr txBox="1">
            <a:spLocks noChangeArrowheads="1"/>
          </p:cNvSpPr>
          <p:nvPr/>
        </p:nvSpPr>
        <p:spPr bwMode="auto">
          <a:xfrm>
            <a:off x="669925" y="1219200"/>
            <a:ext cx="8093075"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根据设定的</a:t>
            </a:r>
            <a:r>
              <a:rPr lang="zh-CN" altLang="en-US" sz="3600" b="1">
                <a:solidFill>
                  <a:srgbClr val="FF0000"/>
                </a:solidFill>
                <a:ea typeface="楷体_GB2312" pitchFamily="49" charset="-122"/>
              </a:rPr>
              <a:t>哈希函数 </a:t>
            </a:r>
            <a:r>
              <a:rPr lang="en-US" altLang="zh-CN" sz="3600" b="1">
                <a:solidFill>
                  <a:srgbClr val="FF0000"/>
                </a:solidFill>
                <a:ea typeface="楷体_GB2312" pitchFamily="49" charset="-122"/>
              </a:rPr>
              <a:t>H(key)</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和所选中的</a:t>
            </a:r>
            <a:r>
              <a:rPr lang="zh-CN" altLang="en-US" sz="3600" b="1">
                <a:solidFill>
                  <a:srgbClr val="FF0000"/>
                </a:solidFill>
                <a:ea typeface="楷体_GB2312" pitchFamily="49" charset="-122"/>
              </a:rPr>
              <a:t>处理冲突的方法</a:t>
            </a:r>
            <a:r>
              <a:rPr lang="zh-CN" altLang="en-US" sz="3600">
                <a:solidFill>
                  <a:srgbClr val="A50021"/>
                </a:solidFill>
                <a:ea typeface="楷体_GB2312" pitchFamily="49" charset="-122"/>
              </a:rPr>
              <a:t>，将一组关键字</a:t>
            </a:r>
            <a:r>
              <a:rPr lang="zh-CN" altLang="en-US" sz="3600" b="1">
                <a:solidFill>
                  <a:srgbClr val="FF0000"/>
                </a:solidFill>
                <a:ea typeface="楷体_GB2312" pitchFamily="49" charset="-122"/>
              </a:rPr>
              <a:t>映象到</a:t>
            </a:r>
            <a:r>
              <a:rPr lang="zh-CN" altLang="en-US" sz="3600">
                <a:solidFill>
                  <a:srgbClr val="A50021"/>
                </a:solidFill>
                <a:ea typeface="楷体_GB2312" pitchFamily="49" charset="-122"/>
              </a:rPr>
              <a:t>一个有限的、地址连续的地址集 </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区间</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上，并以关键字在地址集中的“象”作为相应记录在表中的</a:t>
            </a:r>
            <a:r>
              <a:rPr lang="zh-CN" altLang="en-US" sz="3600" b="1">
                <a:solidFill>
                  <a:srgbClr val="FF0000"/>
                </a:solidFill>
                <a:ea typeface="楷体_GB2312" pitchFamily="49" charset="-122"/>
              </a:rPr>
              <a:t>存储位置</a:t>
            </a:r>
            <a:r>
              <a:rPr lang="zh-CN" altLang="en-US" sz="3600">
                <a:solidFill>
                  <a:srgbClr val="A50021"/>
                </a:solidFill>
                <a:ea typeface="楷体_GB2312" pitchFamily="49" charset="-122"/>
              </a:rPr>
              <a:t>，如此构造所得的查找表称之为“</a:t>
            </a:r>
            <a:r>
              <a:rPr lang="zh-CN" altLang="en-US" sz="3600" b="1">
                <a:solidFill>
                  <a:srgbClr val="FF0000"/>
                </a:solidFill>
                <a:ea typeface="楷体_GB2312" pitchFamily="49" charset="-122"/>
              </a:rPr>
              <a:t>哈希表</a:t>
            </a:r>
            <a:r>
              <a:rPr lang="zh-CN" altLang="en-US" sz="3600">
                <a:solidFill>
                  <a:srgbClr val="A50021"/>
                </a:solidFill>
                <a:ea typeface="楷体_GB2312" pitchFamily="49" charset="-122"/>
              </a:rPr>
              <a:t>”。</a:t>
            </a:r>
          </a:p>
        </p:txBody>
      </p:sp>
      <p:sp>
        <p:nvSpPr>
          <p:cNvPr id="230406" name="AutoShape 1030">
            <a:hlinkClick r:id="rId2" action="ppaction://hlinksldjump" highlightClick="1"/>
          </p:cNvPr>
          <p:cNvSpPr>
            <a:spLocks noChangeArrowheads="1"/>
          </p:cNvSpPr>
          <p:nvPr/>
        </p:nvSpPr>
        <p:spPr bwMode="auto">
          <a:xfrm>
            <a:off x="83058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230403"/>
                                        </p:tgtEl>
                                        <p:attrNameLst>
                                          <p:attrName>style.visibility</p:attrName>
                                        </p:attrNameLst>
                                      </p:cBhvr>
                                      <p:to>
                                        <p:strVal val="visible"/>
                                      </p:to>
                                    </p:set>
                                    <p:animEffect transition="in" filter="strips(downRight)">
                                      <p:cBhvr>
                                        <p:cTn id="7" dur="300"/>
                                        <p:tgtEl>
                                          <p:spTgt spid="230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230404"/>
                                        </p:tgtEl>
                                        <p:attrNameLst>
                                          <p:attrName>style.visibility</p:attrName>
                                        </p:attrNameLst>
                                      </p:cBhvr>
                                      <p:to>
                                        <p:strVal val="visible"/>
                                      </p:to>
                                    </p:set>
                                    <p:animEffect transition="in" filter="strips(downRight)">
                                      <p:cBhvr>
                                        <p:cTn id="12" dur="300"/>
                                        <p:tgtEl>
                                          <p:spTgt spid="230404"/>
                                        </p:tgtEl>
                                      </p:cBhvr>
                                    </p:animEffect>
                                  </p:childTnLst>
                                </p:cTn>
                              </p:par>
                            </p:childTnLst>
                          </p:cTn>
                        </p:par>
                        <p:par>
                          <p:cTn id="13" fill="hold" nodeType="afterGroup">
                            <p:stCondLst>
                              <p:cond delay="18300"/>
                            </p:stCondLst>
                            <p:childTnLst>
                              <p:par>
                                <p:cTn id="14" presetID="2" presetClass="entr" presetSubtype="6" fill="hold" grpId="0" nodeType="afterEffect">
                                  <p:stCondLst>
                                    <p:cond delay="0"/>
                                  </p:stCondLst>
                                  <p:childTnLst>
                                    <p:set>
                                      <p:cBhvr>
                                        <p:cTn id="15" dur="1" fill="hold">
                                          <p:stCondLst>
                                            <p:cond delay="0"/>
                                          </p:stCondLst>
                                        </p:cTn>
                                        <p:tgtEl>
                                          <p:spTgt spid="230406"/>
                                        </p:tgtEl>
                                        <p:attrNameLst>
                                          <p:attrName>style.visibility</p:attrName>
                                        </p:attrNameLst>
                                      </p:cBhvr>
                                      <p:to>
                                        <p:strVal val="visible"/>
                                      </p:to>
                                    </p:set>
                                    <p:anim calcmode="lin" valueType="num">
                                      <p:cBhvr additive="base">
                                        <p:cTn id="16" dur="500" fill="hold"/>
                                        <p:tgtEl>
                                          <p:spTgt spid="230406"/>
                                        </p:tgtEl>
                                        <p:attrNameLst>
                                          <p:attrName>ppt_x</p:attrName>
                                        </p:attrNameLst>
                                      </p:cBhvr>
                                      <p:tavLst>
                                        <p:tav tm="0">
                                          <p:val>
                                            <p:strVal val="1+#ppt_w/2"/>
                                          </p:val>
                                        </p:tav>
                                        <p:tav tm="100000">
                                          <p:val>
                                            <p:strVal val="#ppt_x"/>
                                          </p:val>
                                        </p:tav>
                                      </p:tavLst>
                                    </p:anim>
                                    <p:anim calcmode="lin" valueType="num">
                                      <p:cBhvr additive="base">
                                        <p:cTn id="17" dur="500" fill="hold"/>
                                        <p:tgtEl>
                                          <p:spTgt spid="230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autoUpdateAnimBg="0"/>
      <p:bldP spid="230404" grpId="0" autoUpdateAnimBg="0"/>
      <p:bldP spid="230406"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457200" y="381000"/>
            <a:ext cx="67294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2"/>
            <a:r>
              <a:rPr lang="zh-CN" altLang="en-US" sz="4000">
                <a:solidFill>
                  <a:schemeClr val="accent2"/>
                </a:solidFill>
                <a:ea typeface="楷体_GB2312" pitchFamily="49" charset="-122"/>
              </a:rPr>
              <a:t>二、</a:t>
            </a:r>
            <a:r>
              <a:rPr lang="zh-CN" altLang="en-US" sz="4000" b="1">
                <a:solidFill>
                  <a:schemeClr val="accent2"/>
                </a:solidFill>
                <a:ea typeface="楷体_GB2312" pitchFamily="49" charset="-122"/>
              </a:rPr>
              <a:t>构造哈希函数的方法</a:t>
            </a:r>
          </a:p>
        </p:txBody>
      </p:sp>
      <p:sp>
        <p:nvSpPr>
          <p:cNvPr id="144387" name="Text Box 3"/>
          <p:cNvSpPr txBox="1">
            <a:spLocks noChangeArrowheads="1"/>
          </p:cNvSpPr>
          <p:nvPr/>
        </p:nvSpPr>
        <p:spPr bwMode="auto">
          <a:xfrm>
            <a:off x="457200" y="1306513"/>
            <a:ext cx="8305800"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对</a:t>
            </a:r>
            <a:r>
              <a:rPr lang="zh-CN" altLang="en-US" sz="3600" b="1">
                <a:solidFill>
                  <a:srgbClr val="A50021"/>
                </a:solidFill>
                <a:ea typeface="楷体_GB2312" pitchFamily="49" charset="-122"/>
              </a:rPr>
              <a:t>数字</a:t>
            </a:r>
            <a:r>
              <a:rPr lang="zh-CN" altLang="en-US" sz="3600">
                <a:solidFill>
                  <a:srgbClr val="A50021"/>
                </a:solidFill>
                <a:ea typeface="楷体_GB2312" pitchFamily="49" charset="-122"/>
              </a:rPr>
              <a:t>的关键字可有下列构造方法：</a:t>
            </a:r>
          </a:p>
        </p:txBody>
      </p:sp>
      <p:sp>
        <p:nvSpPr>
          <p:cNvPr id="144388" name="Rectangle 4"/>
          <p:cNvSpPr>
            <a:spLocks noChangeArrowheads="1"/>
          </p:cNvSpPr>
          <p:nvPr/>
        </p:nvSpPr>
        <p:spPr bwMode="auto">
          <a:xfrm>
            <a:off x="609600" y="5257800"/>
            <a:ext cx="80010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若是</a:t>
            </a:r>
            <a:r>
              <a:rPr lang="zh-CN" altLang="en-US" sz="3600" b="1">
                <a:solidFill>
                  <a:srgbClr val="A50021"/>
                </a:solidFill>
                <a:ea typeface="楷体_GB2312" pitchFamily="49" charset="-122"/>
              </a:rPr>
              <a:t>非数字关键字</a:t>
            </a:r>
            <a:r>
              <a:rPr lang="zh-CN" altLang="en-US" sz="3600">
                <a:solidFill>
                  <a:srgbClr val="A50021"/>
                </a:solidFill>
                <a:ea typeface="楷体_GB2312" pitchFamily="49" charset="-122"/>
              </a:rPr>
              <a:t>，则</a:t>
            </a:r>
            <a:r>
              <a:rPr lang="zh-CN" altLang="en-US" sz="3600" b="1">
                <a:solidFill>
                  <a:srgbClr val="A50021"/>
                </a:solidFill>
                <a:ea typeface="楷体_GB2312" pitchFamily="49" charset="-122"/>
              </a:rPr>
              <a:t>需先</a:t>
            </a:r>
            <a:r>
              <a:rPr lang="zh-CN" altLang="en-US" sz="3600">
                <a:solidFill>
                  <a:srgbClr val="A50021"/>
                </a:solidFill>
                <a:ea typeface="楷体_GB2312" pitchFamily="49" charset="-122"/>
              </a:rPr>
              <a:t>对其</a:t>
            </a:r>
            <a:r>
              <a:rPr lang="zh-CN" altLang="en-US" sz="3600" b="1">
                <a:solidFill>
                  <a:srgbClr val="A50021"/>
                </a:solidFill>
                <a:ea typeface="楷体_GB2312" pitchFamily="49" charset="-122"/>
              </a:rPr>
              <a:t>进行</a:t>
            </a:r>
          </a:p>
          <a:p>
            <a:pPr>
              <a:lnSpc>
                <a:spcPct val="120000"/>
              </a:lnSpc>
            </a:pPr>
            <a:r>
              <a:rPr lang="zh-CN" altLang="en-US" sz="3600" b="1">
                <a:solidFill>
                  <a:srgbClr val="A50021"/>
                </a:solidFill>
                <a:ea typeface="楷体_GB2312" pitchFamily="49" charset="-122"/>
              </a:rPr>
              <a:t>数字化处理</a:t>
            </a:r>
            <a:r>
              <a:rPr lang="zh-CN" altLang="en-US" sz="3600">
                <a:solidFill>
                  <a:srgbClr val="A50021"/>
                </a:solidFill>
                <a:ea typeface="楷体_GB2312" pitchFamily="49" charset="-122"/>
              </a:rPr>
              <a:t>。</a:t>
            </a:r>
          </a:p>
        </p:txBody>
      </p:sp>
      <p:sp>
        <p:nvSpPr>
          <p:cNvPr id="144389" name="Text Box 5">
            <a:hlinkClick r:id="" action="ppaction://hlinkshowjump?jump=nextslide" highlightClick="1"/>
          </p:cNvPr>
          <p:cNvSpPr txBox="1">
            <a:spLocks noChangeArrowheads="1"/>
          </p:cNvSpPr>
          <p:nvPr/>
        </p:nvSpPr>
        <p:spPr bwMode="auto">
          <a:xfrm>
            <a:off x="1163638" y="2270125"/>
            <a:ext cx="3255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00"/>
                </a:solidFill>
                <a:ea typeface="楷体_GB2312" pitchFamily="49" charset="-122"/>
              </a:rPr>
              <a:t>1.</a:t>
            </a:r>
            <a:r>
              <a:rPr lang="en-US" altLang="zh-CN" sz="4000">
                <a:solidFill>
                  <a:srgbClr val="FF0000"/>
                </a:solidFill>
                <a:ea typeface="楷体_GB2312" pitchFamily="49" charset="-122"/>
              </a:rPr>
              <a:t> </a:t>
            </a:r>
            <a:r>
              <a:rPr lang="zh-CN" altLang="en-US" sz="4000" b="1">
                <a:solidFill>
                  <a:srgbClr val="FF0000"/>
                </a:solidFill>
                <a:ea typeface="楷体_GB2312" pitchFamily="49" charset="-122"/>
              </a:rPr>
              <a:t>直接定址法</a:t>
            </a:r>
            <a:endParaRPr lang="zh-CN" altLang="en-US"/>
          </a:p>
        </p:txBody>
      </p:sp>
      <p:sp>
        <p:nvSpPr>
          <p:cNvPr id="144391" name="Text Box 7">
            <a:hlinkClick r:id="rId2" action="ppaction://hlinksldjump" highlightClick="1"/>
          </p:cNvPr>
          <p:cNvSpPr txBox="1">
            <a:spLocks noChangeArrowheads="1"/>
          </p:cNvSpPr>
          <p:nvPr/>
        </p:nvSpPr>
        <p:spPr bwMode="auto">
          <a:xfrm>
            <a:off x="1143000" y="4251325"/>
            <a:ext cx="3255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00"/>
                </a:solidFill>
                <a:ea typeface="楷体_GB2312" pitchFamily="49" charset="-122"/>
              </a:rPr>
              <a:t>3. </a:t>
            </a:r>
            <a:r>
              <a:rPr lang="zh-CN" altLang="en-US" sz="4000" b="1">
                <a:solidFill>
                  <a:srgbClr val="FF0000"/>
                </a:solidFill>
                <a:ea typeface="楷体_GB2312" pitchFamily="49" charset="-122"/>
              </a:rPr>
              <a:t>平方取中法</a:t>
            </a:r>
            <a:endParaRPr lang="zh-CN" altLang="en-US" sz="4000" b="1">
              <a:solidFill>
                <a:srgbClr val="800000"/>
              </a:solidFill>
              <a:ea typeface="楷体_GB2312" pitchFamily="49" charset="-122"/>
            </a:endParaRPr>
          </a:p>
        </p:txBody>
      </p:sp>
      <p:sp>
        <p:nvSpPr>
          <p:cNvPr id="144392" name="Text Box 8">
            <a:hlinkClick r:id="rId3" action="ppaction://hlinksldjump" highlightClick="1"/>
          </p:cNvPr>
          <p:cNvSpPr txBox="1">
            <a:spLocks noChangeArrowheads="1"/>
          </p:cNvSpPr>
          <p:nvPr/>
        </p:nvSpPr>
        <p:spPr bwMode="auto">
          <a:xfrm>
            <a:off x="5334000" y="3260725"/>
            <a:ext cx="3255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00"/>
                </a:solidFill>
              </a:rPr>
              <a:t>5. </a:t>
            </a:r>
            <a:r>
              <a:rPr lang="zh-CN" altLang="en-US" sz="4000" b="1">
                <a:solidFill>
                  <a:srgbClr val="FF0000"/>
                </a:solidFill>
                <a:ea typeface="楷体_GB2312" pitchFamily="49" charset="-122"/>
              </a:rPr>
              <a:t>除留余数法</a:t>
            </a:r>
            <a:endParaRPr lang="zh-CN" altLang="en-US" sz="4000" b="1">
              <a:solidFill>
                <a:srgbClr val="800000"/>
              </a:solidFill>
              <a:ea typeface="楷体_GB2312" pitchFamily="49" charset="-122"/>
            </a:endParaRPr>
          </a:p>
        </p:txBody>
      </p:sp>
      <p:sp>
        <p:nvSpPr>
          <p:cNvPr id="144393" name="Text Box 9">
            <a:hlinkClick r:id="rId4" action="ppaction://hlinksldjump" highlightClick="1"/>
          </p:cNvPr>
          <p:cNvSpPr txBox="1">
            <a:spLocks noChangeArrowheads="1"/>
          </p:cNvSpPr>
          <p:nvPr/>
        </p:nvSpPr>
        <p:spPr bwMode="auto">
          <a:xfrm>
            <a:off x="5334000" y="2286000"/>
            <a:ext cx="2230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00"/>
                </a:solidFill>
              </a:rPr>
              <a:t>4. </a:t>
            </a:r>
            <a:r>
              <a:rPr lang="zh-CN" altLang="en-US" sz="4000" b="1">
                <a:solidFill>
                  <a:srgbClr val="FF0000"/>
                </a:solidFill>
                <a:ea typeface="楷体_GB2312" pitchFamily="49" charset="-122"/>
              </a:rPr>
              <a:t>折叠法</a:t>
            </a:r>
            <a:endParaRPr lang="zh-CN" altLang="en-US" sz="4000" b="1">
              <a:solidFill>
                <a:srgbClr val="800000"/>
              </a:solidFill>
              <a:ea typeface="楷体_GB2312" pitchFamily="49" charset="-122"/>
            </a:endParaRPr>
          </a:p>
        </p:txBody>
      </p:sp>
      <p:sp>
        <p:nvSpPr>
          <p:cNvPr id="144394" name="Text Box 10">
            <a:hlinkClick r:id="rId5" action="ppaction://hlinksldjump" highlightClick="1"/>
          </p:cNvPr>
          <p:cNvSpPr txBox="1">
            <a:spLocks noChangeArrowheads="1"/>
          </p:cNvSpPr>
          <p:nvPr/>
        </p:nvSpPr>
        <p:spPr bwMode="auto">
          <a:xfrm>
            <a:off x="5334000" y="4267200"/>
            <a:ext cx="274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00"/>
                </a:solidFill>
              </a:rPr>
              <a:t>6. </a:t>
            </a:r>
            <a:r>
              <a:rPr lang="zh-CN" altLang="en-US" sz="4000" b="1">
                <a:solidFill>
                  <a:srgbClr val="FF0000"/>
                </a:solidFill>
                <a:ea typeface="楷体_GB2312" pitchFamily="49" charset="-122"/>
              </a:rPr>
              <a:t>随机数法</a:t>
            </a:r>
            <a:endParaRPr lang="zh-CN" altLang="en-US" sz="4000" b="1">
              <a:solidFill>
                <a:srgbClr val="800000"/>
              </a:solidFill>
              <a:ea typeface="楷体_GB2312" pitchFamily="49" charset="-122"/>
            </a:endParaRPr>
          </a:p>
        </p:txBody>
      </p:sp>
      <p:sp>
        <p:nvSpPr>
          <p:cNvPr id="144395" name="Text Box 11">
            <a:hlinkClick r:id="rId6" action="ppaction://hlinksldjump"/>
          </p:cNvPr>
          <p:cNvSpPr txBox="1">
            <a:spLocks noChangeArrowheads="1"/>
          </p:cNvSpPr>
          <p:nvPr/>
        </p:nvSpPr>
        <p:spPr bwMode="auto">
          <a:xfrm>
            <a:off x="1163638" y="3260725"/>
            <a:ext cx="3255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00"/>
                </a:solidFill>
                <a:ea typeface="楷体_GB2312" pitchFamily="49" charset="-122"/>
              </a:rPr>
              <a:t>2. </a:t>
            </a:r>
            <a:r>
              <a:rPr lang="zh-CN" altLang="en-US" sz="4000" b="1">
                <a:solidFill>
                  <a:srgbClr val="FF0000"/>
                </a:solidFill>
                <a:latin typeface="楷体_GB2312" pitchFamily="49" charset="-122"/>
                <a:ea typeface="楷体_GB2312" pitchFamily="49" charset="-122"/>
              </a:rPr>
              <a:t>数字分析法</a:t>
            </a:r>
            <a:endParaRPr lang="zh-CN" altLang="en-US" sz="4000" b="1">
              <a:solidFill>
                <a:srgbClr val="800000"/>
              </a:solidFill>
              <a:latin typeface="楷体_GB2312" pitchFamily="49" charset="-122"/>
              <a:ea typeface="楷体_GB2312" pitchFamily="49" charset="-122"/>
            </a:endParaRPr>
          </a:p>
        </p:txBody>
      </p:sp>
      <p:sp>
        <p:nvSpPr>
          <p:cNvPr id="144399" name="AutoShape 15">
            <a:hlinkClick r:id="rId7" action="ppaction://hlinksldjump" highlightClick="1"/>
          </p:cNvPr>
          <p:cNvSpPr>
            <a:spLocks noChangeArrowheads="1"/>
          </p:cNvSpPr>
          <p:nvPr/>
        </p:nvSpPr>
        <p:spPr bwMode="auto">
          <a:xfrm>
            <a:off x="83058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400" name="AutoShape 16">
            <a:hlinkClick r:id="rId8" action="ppaction://hlinksldjump" highlightClick="1"/>
          </p:cNvPr>
          <p:cNvSpPr>
            <a:spLocks noChangeArrowheads="1"/>
          </p:cNvSpPr>
          <p:nvPr/>
        </p:nvSpPr>
        <p:spPr bwMode="auto">
          <a:xfrm>
            <a:off x="4572000" y="48768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wipe(left)">
                                      <p:cBhvr>
                                        <p:cTn id="7" dur="500"/>
                                        <p:tgtEl>
                                          <p:spTgt spid="144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87"/>
                                        </p:tgtEl>
                                        <p:attrNameLst>
                                          <p:attrName>style.visibility</p:attrName>
                                        </p:attrNameLst>
                                      </p:cBhvr>
                                      <p:to>
                                        <p:strVal val="visible"/>
                                      </p:to>
                                    </p:set>
                                    <p:animEffect transition="in" filter="wipe(left)">
                                      <p:cBhvr>
                                        <p:cTn id="12" dur="500"/>
                                        <p:tgtEl>
                                          <p:spTgt spid="14438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iterate type="wd">
                                    <p:tmPct val="100000"/>
                                  </p:iterate>
                                  <p:childTnLst>
                                    <p:set>
                                      <p:cBhvr>
                                        <p:cTn id="15" dur="1" fill="hold">
                                          <p:stCondLst>
                                            <p:cond delay="0"/>
                                          </p:stCondLst>
                                        </p:cTn>
                                        <p:tgtEl>
                                          <p:spTgt spid="144389"/>
                                        </p:tgtEl>
                                        <p:attrNameLst>
                                          <p:attrName>style.visibility</p:attrName>
                                        </p:attrNameLst>
                                      </p:cBhvr>
                                      <p:to>
                                        <p:strVal val="visible"/>
                                      </p:to>
                                    </p:set>
                                    <p:animEffect transition="in" filter="wipe(left)">
                                      <p:cBhvr>
                                        <p:cTn id="16" dur="300"/>
                                        <p:tgtEl>
                                          <p:spTgt spid="144389"/>
                                        </p:tgtEl>
                                      </p:cBhvr>
                                    </p:animEffect>
                                  </p:childTnLst>
                                </p:cTn>
                              </p:par>
                            </p:childTnLst>
                          </p:cTn>
                        </p:par>
                        <p:par>
                          <p:cTn id="17" fill="hold" nodeType="afterGroup">
                            <p:stCondLst>
                              <p:cond delay="2000"/>
                            </p:stCondLst>
                            <p:childTnLst>
                              <p:par>
                                <p:cTn id="18" presetID="22" presetClass="entr" presetSubtype="8" fill="hold" grpId="0" nodeType="afterEffect">
                                  <p:stCondLst>
                                    <p:cond delay="0"/>
                                  </p:stCondLst>
                                  <p:iterate type="wd">
                                    <p:tmPct val="100000"/>
                                  </p:iterate>
                                  <p:childTnLst>
                                    <p:set>
                                      <p:cBhvr>
                                        <p:cTn id="19" dur="1" fill="hold">
                                          <p:stCondLst>
                                            <p:cond delay="0"/>
                                          </p:stCondLst>
                                        </p:cTn>
                                        <p:tgtEl>
                                          <p:spTgt spid="144395"/>
                                        </p:tgtEl>
                                        <p:attrNameLst>
                                          <p:attrName>style.visibility</p:attrName>
                                        </p:attrNameLst>
                                      </p:cBhvr>
                                      <p:to>
                                        <p:strVal val="visible"/>
                                      </p:to>
                                    </p:set>
                                    <p:animEffect transition="in" filter="wipe(left)">
                                      <p:cBhvr>
                                        <p:cTn id="20" dur="300"/>
                                        <p:tgtEl>
                                          <p:spTgt spid="144395"/>
                                        </p:tgtEl>
                                      </p:cBhvr>
                                    </p:animEffect>
                                  </p:childTnLst>
                                </p:cTn>
                              </p:par>
                            </p:childTnLst>
                          </p:cTn>
                        </p:par>
                        <p:par>
                          <p:cTn id="21" fill="hold" nodeType="afterGroup">
                            <p:stCondLst>
                              <p:cond delay="3500"/>
                            </p:stCondLst>
                            <p:childTnLst>
                              <p:par>
                                <p:cTn id="22" presetID="22" presetClass="entr" presetSubtype="8" fill="hold" grpId="0" nodeType="afterEffect">
                                  <p:stCondLst>
                                    <p:cond delay="0"/>
                                  </p:stCondLst>
                                  <p:iterate type="wd">
                                    <p:tmPct val="100000"/>
                                  </p:iterate>
                                  <p:childTnLst>
                                    <p:set>
                                      <p:cBhvr>
                                        <p:cTn id="23" dur="1" fill="hold">
                                          <p:stCondLst>
                                            <p:cond delay="0"/>
                                          </p:stCondLst>
                                        </p:cTn>
                                        <p:tgtEl>
                                          <p:spTgt spid="144391"/>
                                        </p:tgtEl>
                                        <p:attrNameLst>
                                          <p:attrName>style.visibility</p:attrName>
                                        </p:attrNameLst>
                                      </p:cBhvr>
                                      <p:to>
                                        <p:strVal val="visible"/>
                                      </p:to>
                                    </p:set>
                                    <p:animEffect transition="in" filter="wipe(left)">
                                      <p:cBhvr>
                                        <p:cTn id="24" dur="300"/>
                                        <p:tgtEl>
                                          <p:spTgt spid="144391"/>
                                        </p:tgtEl>
                                      </p:cBhvr>
                                    </p:animEffect>
                                  </p:childTnLst>
                                </p:cTn>
                              </p:par>
                            </p:childTnLst>
                          </p:cTn>
                        </p:par>
                        <p:par>
                          <p:cTn id="25" fill="hold" nodeType="afterGroup">
                            <p:stCondLst>
                              <p:cond delay="5300"/>
                            </p:stCondLst>
                            <p:childTnLst>
                              <p:par>
                                <p:cTn id="26" presetID="22" presetClass="entr" presetSubtype="8" fill="hold" grpId="0" nodeType="afterEffect">
                                  <p:stCondLst>
                                    <p:cond delay="0"/>
                                  </p:stCondLst>
                                  <p:iterate type="wd">
                                    <p:tmPct val="100000"/>
                                  </p:iterate>
                                  <p:childTnLst>
                                    <p:set>
                                      <p:cBhvr>
                                        <p:cTn id="27" dur="1" fill="hold">
                                          <p:stCondLst>
                                            <p:cond delay="0"/>
                                          </p:stCondLst>
                                        </p:cTn>
                                        <p:tgtEl>
                                          <p:spTgt spid="144393"/>
                                        </p:tgtEl>
                                        <p:attrNameLst>
                                          <p:attrName>style.visibility</p:attrName>
                                        </p:attrNameLst>
                                      </p:cBhvr>
                                      <p:to>
                                        <p:strVal val="visible"/>
                                      </p:to>
                                    </p:set>
                                    <p:animEffect transition="in" filter="wipe(left)">
                                      <p:cBhvr>
                                        <p:cTn id="28" dur="300"/>
                                        <p:tgtEl>
                                          <p:spTgt spid="144393"/>
                                        </p:tgtEl>
                                      </p:cBhvr>
                                    </p:animEffect>
                                  </p:childTnLst>
                                </p:cTn>
                              </p:par>
                            </p:childTnLst>
                          </p:cTn>
                        </p:par>
                        <p:par>
                          <p:cTn id="29" fill="hold" nodeType="afterGroup">
                            <p:stCondLst>
                              <p:cond delay="6500"/>
                            </p:stCondLst>
                            <p:childTnLst>
                              <p:par>
                                <p:cTn id="30" presetID="22" presetClass="entr" presetSubtype="8" fill="hold" grpId="0" nodeType="afterEffect">
                                  <p:stCondLst>
                                    <p:cond delay="0"/>
                                  </p:stCondLst>
                                  <p:iterate type="wd">
                                    <p:tmPct val="100000"/>
                                  </p:iterate>
                                  <p:childTnLst>
                                    <p:set>
                                      <p:cBhvr>
                                        <p:cTn id="31" dur="1" fill="hold">
                                          <p:stCondLst>
                                            <p:cond delay="0"/>
                                          </p:stCondLst>
                                        </p:cTn>
                                        <p:tgtEl>
                                          <p:spTgt spid="144392"/>
                                        </p:tgtEl>
                                        <p:attrNameLst>
                                          <p:attrName>style.visibility</p:attrName>
                                        </p:attrNameLst>
                                      </p:cBhvr>
                                      <p:to>
                                        <p:strVal val="visible"/>
                                      </p:to>
                                    </p:set>
                                    <p:animEffect transition="in" filter="wipe(left)">
                                      <p:cBhvr>
                                        <p:cTn id="32" dur="300"/>
                                        <p:tgtEl>
                                          <p:spTgt spid="144392"/>
                                        </p:tgtEl>
                                      </p:cBhvr>
                                    </p:animEffect>
                                  </p:childTnLst>
                                </p:cTn>
                              </p:par>
                            </p:childTnLst>
                          </p:cTn>
                        </p:par>
                        <p:par>
                          <p:cTn id="33" fill="hold" nodeType="afterGroup">
                            <p:stCondLst>
                              <p:cond delay="8300"/>
                            </p:stCondLst>
                            <p:childTnLst>
                              <p:par>
                                <p:cTn id="34" presetID="22" presetClass="entr" presetSubtype="8" fill="hold" grpId="0" nodeType="afterEffect">
                                  <p:stCondLst>
                                    <p:cond delay="0"/>
                                  </p:stCondLst>
                                  <p:iterate type="wd">
                                    <p:tmPct val="100000"/>
                                  </p:iterate>
                                  <p:childTnLst>
                                    <p:set>
                                      <p:cBhvr>
                                        <p:cTn id="35" dur="1" fill="hold">
                                          <p:stCondLst>
                                            <p:cond delay="0"/>
                                          </p:stCondLst>
                                        </p:cTn>
                                        <p:tgtEl>
                                          <p:spTgt spid="144394"/>
                                        </p:tgtEl>
                                        <p:attrNameLst>
                                          <p:attrName>style.visibility</p:attrName>
                                        </p:attrNameLst>
                                      </p:cBhvr>
                                      <p:to>
                                        <p:strVal val="visible"/>
                                      </p:to>
                                    </p:set>
                                    <p:animEffect transition="in" filter="wipe(left)">
                                      <p:cBhvr>
                                        <p:cTn id="36" dur="300"/>
                                        <p:tgtEl>
                                          <p:spTgt spid="144394"/>
                                        </p:tgtEl>
                                      </p:cBhvr>
                                    </p:animEffect>
                                  </p:childTnLst>
                                </p:cTn>
                              </p:par>
                            </p:childTnLst>
                          </p:cTn>
                        </p:par>
                        <p:par>
                          <p:cTn id="37" fill="hold" nodeType="afterGroup">
                            <p:stCondLst>
                              <p:cond delay="9500"/>
                            </p:stCondLst>
                            <p:childTnLst>
                              <p:par>
                                <p:cTn id="38" presetID="2" presetClass="entr" presetSubtype="6" fill="hold" grpId="0" nodeType="afterEffect">
                                  <p:stCondLst>
                                    <p:cond delay="0"/>
                                  </p:stCondLst>
                                  <p:childTnLst>
                                    <p:set>
                                      <p:cBhvr>
                                        <p:cTn id="39" dur="1" fill="hold">
                                          <p:stCondLst>
                                            <p:cond delay="0"/>
                                          </p:stCondLst>
                                        </p:cTn>
                                        <p:tgtEl>
                                          <p:spTgt spid="144400"/>
                                        </p:tgtEl>
                                        <p:attrNameLst>
                                          <p:attrName>style.visibility</p:attrName>
                                        </p:attrNameLst>
                                      </p:cBhvr>
                                      <p:to>
                                        <p:strVal val="visible"/>
                                      </p:to>
                                    </p:set>
                                    <p:anim calcmode="lin" valueType="num">
                                      <p:cBhvr additive="base">
                                        <p:cTn id="40" dur="500" fill="hold"/>
                                        <p:tgtEl>
                                          <p:spTgt spid="144400"/>
                                        </p:tgtEl>
                                        <p:attrNameLst>
                                          <p:attrName>ppt_x</p:attrName>
                                        </p:attrNameLst>
                                      </p:cBhvr>
                                      <p:tavLst>
                                        <p:tav tm="0">
                                          <p:val>
                                            <p:strVal val="1+#ppt_w/2"/>
                                          </p:val>
                                        </p:tav>
                                        <p:tav tm="100000">
                                          <p:val>
                                            <p:strVal val="#ppt_x"/>
                                          </p:val>
                                        </p:tav>
                                      </p:tavLst>
                                    </p:anim>
                                    <p:anim calcmode="lin" valueType="num">
                                      <p:cBhvr additive="base">
                                        <p:cTn id="41" dur="500" fill="hold"/>
                                        <p:tgtEl>
                                          <p:spTgt spid="144400"/>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4388"/>
                                        </p:tgtEl>
                                        <p:attrNameLst>
                                          <p:attrName>style.visibility</p:attrName>
                                        </p:attrNameLst>
                                      </p:cBhvr>
                                      <p:to>
                                        <p:strVal val="visible"/>
                                      </p:to>
                                    </p:set>
                                    <p:animEffect transition="in" filter="wipe(left)">
                                      <p:cBhvr>
                                        <p:cTn id="46" dur="500"/>
                                        <p:tgtEl>
                                          <p:spTgt spid="144388"/>
                                        </p:tgtEl>
                                      </p:cBhvr>
                                    </p:animEffect>
                                  </p:childTnLst>
                                </p:cTn>
                              </p:par>
                            </p:childTnLst>
                          </p:cTn>
                        </p:par>
                        <p:par>
                          <p:cTn id="47" fill="hold" nodeType="afterGroup">
                            <p:stCondLst>
                              <p:cond delay="500"/>
                            </p:stCondLst>
                            <p:childTnLst>
                              <p:par>
                                <p:cTn id="48" presetID="2" presetClass="entr" presetSubtype="6" fill="hold" grpId="0" nodeType="afterEffect">
                                  <p:stCondLst>
                                    <p:cond delay="0"/>
                                  </p:stCondLst>
                                  <p:childTnLst>
                                    <p:set>
                                      <p:cBhvr>
                                        <p:cTn id="49" dur="1" fill="hold">
                                          <p:stCondLst>
                                            <p:cond delay="0"/>
                                          </p:stCondLst>
                                        </p:cTn>
                                        <p:tgtEl>
                                          <p:spTgt spid="144399"/>
                                        </p:tgtEl>
                                        <p:attrNameLst>
                                          <p:attrName>style.visibility</p:attrName>
                                        </p:attrNameLst>
                                      </p:cBhvr>
                                      <p:to>
                                        <p:strVal val="visible"/>
                                      </p:to>
                                    </p:set>
                                    <p:anim calcmode="lin" valueType="num">
                                      <p:cBhvr additive="base">
                                        <p:cTn id="50" dur="500" fill="hold"/>
                                        <p:tgtEl>
                                          <p:spTgt spid="144399"/>
                                        </p:tgtEl>
                                        <p:attrNameLst>
                                          <p:attrName>ppt_x</p:attrName>
                                        </p:attrNameLst>
                                      </p:cBhvr>
                                      <p:tavLst>
                                        <p:tav tm="0">
                                          <p:val>
                                            <p:strVal val="1+#ppt_w/2"/>
                                          </p:val>
                                        </p:tav>
                                        <p:tav tm="100000">
                                          <p:val>
                                            <p:strVal val="#ppt_x"/>
                                          </p:val>
                                        </p:tav>
                                      </p:tavLst>
                                    </p:anim>
                                    <p:anim calcmode="lin" valueType="num">
                                      <p:cBhvr additive="base">
                                        <p:cTn id="51" dur="500" fill="hold"/>
                                        <p:tgtEl>
                                          <p:spTgt spid="1443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87" grpId="0" autoUpdateAnimBg="0"/>
      <p:bldP spid="144388" grpId="0" autoUpdateAnimBg="0"/>
      <p:bldP spid="144389" grpId="0" autoUpdateAnimBg="0"/>
      <p:bldP spid="144391" grpId="0" autoUpdateAnimBg="0"/>
      <p:bldP spid="144392" grpId="0" autoUpdateAnimBg="0"/>
      <p:bldP spid="144393" grpId="0" autoUpdateAnimBg="0"/>
      <p:bldP spid="144394" grpId="0" autoUpdateAnimBg="0"/>
      <p:bldP spid="144395" grpId="0" autoUpdateAnimBg="0"/>
      <p:bldP spid="144399" grpId="0" animBg="1"/>
      <p:bldP spid="144400"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920750" y="1676400"/>
            <a:ext cx="6127750"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3600">
                <a:solidFill>
                  <a:srgbClr val="A50021"/>
                </a:solidFill>
                <a:ea typeface="楷体_GB2312" pitchFamily="49" charset="-122"/>
              </a:rPr>
              <a:t>哈希函数为关键字的线性函数</a:t>
            </a:r>
            <a:endParaRPr lang="zh-CN" altLang="en-US" sz="3600">
              <a:ea typeface="楷体_GB2312" pitchFamily="49" charset="-122"/>
            </a:endParaRPr>
          </a:p>
          <a:p>
            <a:pPr lvl="2">
              <a:lnSpc>
                <a:spcPct val="140000"/>
              </a:lnSpc>
            </a:pPr>
            <a:r>
              <a:rPr lang="zh-CN" altLang="en-US" sz="3600">
                <a:ea typeface="楷体_GB2312" pitchFamily="49" charset="-122"/>
              </a:rPr>
              <a:t> </a:t>
            </a:r>
            <a:r>
              <a:rPr lang="en-US" altLang="zh-CN" sz="3600">
                <a:solidFill>
                  <a:srgbClr val="FF0000"/>
                </a:solidFill>
                <a:ea typeface="楷体_GB2312" pitchFamily="49" charset="-122"/>
              </a:rPr>
              <a:t>H(key) = key</a:t>
            </a:r>
            <a:r>
              <a:rPr lang="en-US" altLang="zh-CN" sz="3600">
                <a:ea typeface="楷体_GB2312" pitchFamily="49" charset="-122"/>
              </a:rPr>
              <a:t>          </a:t>
            </a:r>
            <a:r>
              <a:rPr lang="zh-CN" altLang="en-US" sz="3600">
                <a:solidFill>
                  <a:srgbClr val="A50021"/>
                </a:solidFill>
                <a:ea typeface="楷体_GB2312" pitchFamily="49" charset="-122"/>
              </a:rPr>
              <a:t>或者</a:t>
            </a:r>
            <a:endParaRPr lang="zh-CN" altLang="en-US" sz="3600">
              <a:ea typeface="楷体_GB2312" pitchFamily="49" charset="-122"/>
            </a:endParaRPr>
          </a:p>
          <a:p>
            <a:pPr lvl="2">
              <a:lnSpc>
                <a:spcPct val="140000"/>
              </a:lnSpc>
            </a:pPr>
            <a:r>
              <a:rPr lang="zh-CN" altLang="en-US" sz="3600">
                <a:ea typeface="楷体_GB2312" pitchFamily="49" charset="-122"/>
              </a:rPr>
              <a:t> </a:t>
            </a:r>
            <a:r>
              <a:rPr lang="en-US" altLang="zh-CN" sz="3600">
                <a:solidFill>
                  <a:srgbClr val="FF0000"/>
                </a:solidFill>
                <a:ea typeface="楷体_GB2312" pitchFamily="49" charset="-122"/>
              </a:rPr>
              <a:t>H(key) = a </a:t>
            </a:r>
            <a:r>
              <a:rPr lang="en-US" altLang="zh-CN" sz="3600">
                <a:solidFill>
                  <a:srgbClr val="FF0000"/>
                </a:solidFill>
                <a:ea typeface="楷体_GB2312" pitchFamily="49" charset="-122"/>
                <a:sym typeface="Symbol" pitchFamily="18" charset="2"/>
              </a:rPr>
              <a:t></a:t>
            </a:r>
            <a:r>
              <a:rPr lang="en-US" altLang="zh-CN" sz="3600">
                <a:solidFill>
                  <a:srgbClr val="FF0000"/>
                </a:solidFill>
                <a:ea typeface="楷体_GB2312" pitchFamily="49" charset="-122"/>
              </a:rPr>
              <a:t> key + b</a:t>
            </a:r>
            <a:endParaRPr lang="en-US" altLang="zh-CN" sz="4000"/>
          </a:p>
        </p:txBody>
      </p:sp>
      <p:sp>
        <p:nvSpPr>
          <p:cNvPr id="151555" name="Text Box 3"/>
          <p:cNvSpPr txBox="1">
            <a:spLocks noChangeArrowheads="1"/>
          </p:cNvSpPr>
          <p:nvPr/>
        </p:nvSpPr>
        <p:spPr bwMode="auto">
          <a:xfrm>
            <a:off x="782638" y="609600"/>
            <a:ext cx="3255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800000"/>
                </a:solidFill>
                <a:ea typeface="楷体_GB2312" pitchFamily="49" charset="-122"/>
              </a:rPr>
              <a:t>1.</a:t>
            </a:r>
            <a:r>
              <a:rPr lang="en-US" altLang="zh-CN" sz="4000">
                <a:ea typeface="楷体_GB2312" pitchFamily="49" charset="-122"/>
              </a:rPr>
              <a:t> </a:t>
            </a:r>
            <a:r>
              <a:rPr lang="zh-CN" altLang="en-US" sz="4000" b="1">
                <a:solidFill>
                  <a:srgbClr val="800000"/>
                </a:solidFill>
                <a:ea typeface="楷体_GB2312" pitchFamily="49" charset="-122"/>
              </a:rPr>
              <a:t>直接定址法</a:t>
            </a:r>
            <a:endParaRPr lang="zh-CN" altLang="en-US"/>
          </a:p>
        </p:txBody>
      </p:sp>
      <p:pic>
        <p:nvPicPr>
          <p:cNvPr id="151556" name="Picture 4" descr="Autumn Leaves">
            <a:hlinkClick r:id="" action="ppaction://hlinkshowjump?jump=previousslide"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3124200" cy="120650"/>
          </a:xfrm>
          <a:prstGeom prst="rect">
            <a:avLst/>
          </a:prstGeom>
          <a:noFill/>
          <a:extLst>
            <a:ext uri="{909E8E84-426E-40DD-AFC4-6F175D3DCCD1}">
              <a14:hiddenFill xmlns:a14="http://schemas.microsoft.com/office/drawing/2010/main">
                <a:solidFill>
                  <a:srgbClr val="FFFFFF"/>
                </a:solidFill>
              </a14:hiddenFill>
            </a:ext>
          </a:extLst>
        </p:spPr>
      </p:pic>
      <p:sp>
        <p:nvSpPr>
          <p:cNvPr id="151558" name="Rectangle 6"/>
          <p:cNvSpPr>
            <a:spLocks noChangeArrowheads="1"/>
          </p:cNvSpPr>
          <p:nvPr/>
        </p:nvSpPr>
        <p:spPr bwMode="auto">
          <a:xfrm>
            <a:off x="762000" y="4238625"/>
            <a:ext cx="79533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3600" b="1">
                <a:solidFill>
                  <a:schemeClr val="accent2"/>
                </a:solidFill>
                <a:ea typeface="楷体_GB2312" pitchFamily="49" charset="-122"/>
              </a:rPr>
              <a:t>此法仅适合于：</a:t>
            </a:r>
            <a:endParaRPr lang="zh-CN" altLang="en-US" sz="3600" b="1">
              <a:solidFill>
                <a:srgbClr val="A50021"/>
              </a:solidFill>
              <a:ea typeface="楷体_GB2312" pitchFamily="49" charset="-122"/>
            </a:endParaRPr>
          </a:p>
          <a:p>
            <a:pPr>
              <a:lnSpc>
                <a:spcPct val="140000"/>
              </a:lnSpc>
            </a:pPr>
            <a:r>
              <a:rPr lang="zh-CN" altLang="en-US" sz="3600" b="1">
                <a:solidFill>
                  <a:srgbClr val="A50021"/>
                </a:solidFill>
                <a:ea typeface="楷体_GB2312" pitchFamily="49" charset="-122"/>
              </a:rPr>
              <a:t>地址集合的大小 </a:t>
            </a:r>
            <a:r>
              <a:rPr lang="en-US" altLang="zh-CN" sz="3600" b="1">
                <a:solidFill>
                  <a:srgbClr val="A50021"/>
                </a:solidFill>
                <a:ea typeface="楷体_GB2312" pitchFamily="49" charset="-122"/>
              </a:rPr>
              <a:t>= = </a:t>
            </a:r>
            <a:r>
              <a:rPr lang="zh-CN" altLang="en-US" sz="3600" b="1">
                <a:solidFill>
                  <a:srgbClr val="A50021"/>
                </a:solidFill>
                <a:ea typeface="楷体_GB2312" pitchFamily="49" charset="-122"/>
              </a:rPr>
              <a:t>关键字集合的大小</a:t>
            </a:r>
            <a:endParaRPr lang="zh-CN" altLang="en-US" sz="3600">
              <a:solidFill>
                <a:srgbClr val="A50021"/>
              </a:solidFill>
              <a:ea typeface="楷体_GB2312" pitchFamily="49" charset="-122"/>
            </a:endParaRPr>
          </a:p>
        </p:txBody>
      </p:sp>
      <p:sp>
        <p:nvSpPr>
          <p:cNvPr id="151560" name="AutoShape 8">
            <a:hlinkClick r:id="rId3" action="ppaction://hlinksldjump" highlightClick="1"/>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1555"/>
                                        </p:tgtEl>
                                        <p:attrNameLst>
                                          <p:attrName>style.visibility</p:attrName>
                                        </p:attrNameLst>
                                      </p:cBhvr>
                                      <p:to>
                                        <p:strVal val="visible"/>
                                      </p:to>
                                    </p:set>
                                    <p:animEffect transition="in" filter="wipe(left)">
                                      <p:cBhvr>
                                        <p:cTn id="7" dur="300"/>
                                        <p:tgtEl>
                                          <p:spTgt spid="151555"/>
                                        </p:tgtEl>
                                      </p:cBhvr>
                                    </p:animEffect>
                                  </p:childTnLst>
                                </p:cTn>
                              </p:par>
                            </p:childTnLst>
                          </p:cTn>
                        </p:par>
                        <p:par>
                          <p:cTn id="8" fill="hold" nodeType="afterGroup">
                            <p:stCondLst>
                              <p:cond delay="1500"/>
                            </p:stCondLst>
                            <p:childTnLst>
                              <p:par>
                                <p:cTn id="9" presetID="17" presetClass="entr" presetSubtype="10" fill="hold" nodeType="afterEffect">
                                  <p:stCondLst>
                                    <p:cond delay="0"/>
                                  </p:stCondLst>
                                  <p:childTnLst>
                                    <p:set>
                                      <p:cBhvr>
                                        <p:cTn id="10" dur="1" fill="hold">
                                          <p:stCondLst>
                                            <p:cond delay="0"/>
                                          </p:stCondLst>
                                        </p:cTn>
                                        <p:tgtEl>
                                          <p:spTgt spid="151556"/>
                                        </p:tgtEl>
                                        <p:attrNameLst>
                                          <p:attrName>style.visibility</p:attrName>
                                        </p:attrNameLst>
                                      </p:cBhvr>
                                      <p:to>
                                        <p:strVal val="visible"/>
                                      </p:to>
                                    </p:set>
                                    <p:anim calcmode="lin" valueType="num">
                                      <p:cBhvr>
                                        <p:cTn id="11" dur="500" fill="hold"/>
                                        <p:tgtEl>
                                          <p:spTgt spid="151556"/>
                                        </p:tgtEl>
                                        <p:attrNameLst>
                                          <p:attrName>ppt_w</p:attrName>
                                        </p:attrNameLst>
                                      </p:cBhvr>
                                      <p:tavLst>
                                        <p:tav tm="0">
                                          <p:val>
                                            <p:fltVal val="0"/>
                                          </p:val>
                                        </p:tav>
                                        <p:tav tm="100000">
                                          <p:val>
                                            <p:strVal val="#ppt_w"/>
                                          </p:val>
                                        </p:tav>
                                      </p:tavLst>
                                    </p:anim>
                                    <p:anim calcmode="lin" valueType="num">
                                      <p:cBhvr>
                                        <p:cTn id="12" dur="500" fill="hold"/>
                                        <p:tgtEl>
                                          <p:spTgt spid="151556"/>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51554"/>
                                        </p:tgtEl>
                                        <p:attrNameLst>
                                          <p:attrName>style.visibility</p:attrName>
                                        </p:attrNameLst>
                                      </p:cBhvr>
                                      <p:to>
                                        <p:strVal val="visible"/>
                                      </p:to>
                                    </p:set>
                                    <p:animEffect transition="in" filter="strips(downRight)">
                                      <p:cBhvr>
                                        <p:cTn id="17" dur="300"/>
                                        <p:tgtEl>
                                          <p:spTgt spid="1515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558"/>
                                        </p:tgtEl>
                                        <p:attrNameLst>
                                          <p:attrName>style.visibility</p:attrName>
                                        </p:attrNameLst>
                                      </p:cBhvr>
                                      <p:to>
                                        <p:strVal val="visible"/>
                                      </p:to>
                                    </p:set>
                                    <p:animEffect transition="in" filter="wipe(left)">
                                      <p:cBhvr>
                                        <p:cTn id="22" dur="500"/>
                                        <p:tgtEl>
                                          <p:spTgt spid="151558"/>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51560"/>
                                        </p:tgtEl>
                                        <p:attrNameLst>
                                          <p:attrName>style.visibility</p:attrName>
                                        </p:attrNameLst>
                                      </p:cBhvr>
                                      <p:to>
                                        <p:strVal val="visible"/>
                                      </p:to>
                                    </p:set>
                                    <p:anim calcmode="lin" valueType="num">
                                      <p:cBhvr additive="base">
                                        <p:cTn id="26" dur="500" fill="hold"/>
                                        <p:tgtEl>
                                          <p:spTgt spid="151560"/>
                                        </p:tgtEl>
                                        <p:attrNameLst>
                                          <p:attrName>ppt_x</p:attrName>
                                        </p:attrNameLst>
                                      </p:cBhvr>
                                      <p:tavLst>
                                        <p:tav tm="0">
                                          <p:val>
                                            <p:strVal val="1+#ppt_w/2"/>
                                          </p:val>
                                        </p:tav>
                                        <p:tav tm="100000">
                                          <p:val>
                                            <p:strVal val="#ppt_x"/>
                                          </p:val>
                                        </p:tav>
                                      </p:tavLst>
                                    </p:anim>
                                    <p:anim calcmode="lin" valueType="num">
                                      <p:cBhvr additive="base">
                                        <p:cTn id="27" dur="500" fill="hold"/>
                                        <p:tgtEl>
                                          <p:spTgt spid="151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autoUpdateAnimBg="0"/>
      <p:bldP spid="151555" grpId="0" autoUpdateAnimBg="0"/>
      <p:bldP spid="151558" grpId="0" autoUpdateAnimBg="0"/>
      <p:bldP spid="15156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533400" y="4191000"/>
            <a:ext cx="830580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b="1">
                <a:solidFill>
                  <a:schemeClr val="accent2"/>
                </a:solidFill>
                <a:ea typeface="楷体_GB2312" pitchFamily="49" charset="-122"/>
              </a:rPr>
              <a:t>此方法仅适合于：</a:t>
            </a:r>
            <a:endParaRPr lang="zh-CN" altLang="en-US" sz="3600" b="1">
              <a:solidFill>
                <a:srgbClr val="A50021"/>
              </a:solidFill>
              <a:ea typeface="楷体_GB2312" pitchFamily="49" charset="-122"/>
            </a:endParaRPr>
          </a:p>
          <a:p>
            <a:pPr>
              <a:lnSpc>
                <a:spcPct val="125000"/>
              </a:lnSpc>
            </a:pPr>
            <a:r>
              <a:rPr lang="zh-CN" altLang="en-US" sz="3600" b="1">
                <a:solidFill>
                  <a:srgbClr val="A50021"/>
                </a:solidFill>
                <a:ea typeface="楷体_GB2312" pitchFamily="49" charset="-122"/>
              </a:rPr>
              <a:t>    </a:t>
            </a:r>
            <a:r>
              <a:rPr lang="zh-CN" altLang="en-US" sz="3600">
                <a:solidFill>
                  <a:srgbClr val="A50021"/>
                </a:solidFill>
                <a:ea typeface="楷体_GB2312" pitchFamily="49" charset="-122"/>
              </a:rPr>
              <a:t>能</a:t>
            </a:r>
            <a:r>
              <a:rPr lang="zh-CN" altLang="en-US" sz="3600" b="1">
                <a:solidFill>
                  <a:srgbClr val="A50021"/>
                </a:solidFill>
                <a:ea typeface="楷体_GB2312" pitchFamily="49" charset="-122"/>
              </a:rPr>
              <a:t>预先估计出</a:t>
            </a:r>
            <a:r>
              <a:rPr lang="zh-CN" altLang="en-US" sz="3600">
                <a:solidFill>
                  <a:srgbClr val="A50021"/>
                </a:solidFill>
                <a:ea typeface="楷体_GB2312" pitchFamily="49" charset="-122"/>
              </a:rPr>
              <a:t>全体关键字的</a:t>
            </a:r>
            <a:r>
              <a:rPr lang="zh-CN" altLang="en-US" sz="3600" b="1">
                <a:solidFill>
                  <a:srgbClr val="A50021"/>
                </a:solidFill>
                <a:ea typeface="楷体_GB2312" pitchFamily="49" charset="-122"/>
              </a:rPr>
              <a:t>每一位上</a:t>
            </a:r>
            <a:r>
              <a:rPr lang="zh-CN" altLang="en-US" sz="3600">
                <a:solidFill>
                  <a:srgbClr val="A50021"/>
                </a:solidFill>
                <a:ea typeface="楷体_GB2312" pitchFamily="49" charset="-122"/>
              </a:rPr>
              <a:t>各种</a:t>
            </a:r>
            <a:r>
              <a:rPr lang="zh-CN" altLang="en-US" sz="3600" b="1">
                <a:solidFill>
                  <a:srgbClr val="A50021"/>
                </a:solidFill>
                <a:ea typeface="楷体_GB2312" pitchFamily="49" charset="-122"/>
              </a:rPr>
              <a:t>数字出现的频度</a:t>
            </a:r>
            <a:r>
              <a:rPr lang="zh-CN" altLang="en-US" sz="3600">
                <a:solidFill>
                  <a:srgbClr val="A50021"/>
                </a:solidFill>
                <a:ea typeface="楷体_GB2312" pitchFamily="49" charset="-122"/>
              </a:rPr>
              <a:t>。</a:t>
            </a:r>
            <a:endParaRPr lang="zh-CN" altLang="en-US"/>
          </a:p>
        </p:txBody>
      </p:sp>
      <p:pic>
        <p:nvPicPr>
          <p:cNvPr id="150533" name="Picture 5" descr="Autumn Leaves">
            <a:hlinkClick r:id="rId2" action="ppaction://hlinksldjump" highlightClick="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14425"/>
            <a:ext cx="3124200" cy="120650"/>
          </a:xfrm>
          <a:prstGeom prst="rect">
            <a:avLst/>
          </a:prstGeom>
          <a:noFill/>
          <a:extLst>
            <a:ext uri="{909E8E84-426E-40DD-AFC4-6F175D3DCCD1}">
              <a14:hiddenFill xmlns:a14="http://schemas.microsoft.com/office/drawing/2010/main">
                <a:solidFill>
                  <a:srgbClr val="FFFFFF"/>
                </a:solidFill>
              </a14:hiddenFill>
            </a:ext>
          </a:extLst>
        </p:spPr>
      </p:pic>
      <p:sp>
        <p:nvSpPr>
          <p:cNvPr id="150535" name="Text Box 7"/>
          <p:cNvSpPr txBox="1">
            <a:spLocks noChangeArrowheads="1"/>
          </p:cNvSpPr>
          <p:nvPr/>
        </p:nvSpPr>
        <p:spPr bwMode="auto">
          <a:xfrm>
            <a:off x="762000" y="457200"/>
            <a:ext cx="3255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993366"/>
                </a:solidFill>
                <a:ea typeface="楷体_GB2312" pitchFamily="49" charset="-122"/>
              </a:rPr>
              <a:t>2.</a:t>
            </a:r>
            <a:r>
              <a:rPr lang="en-US" altLang="zh-CN" sz="4000">
                <a:solidFill>
                  <a:srgbClr val="993366"/>
                </a:solidFill>
                <a:ea typeface="楷体_GB2312" pitchFamily="49" charset="-122"/>
              </a:rPr>
              <a:t> </a:t>
            </a:r>
            <a:r>
              <a:rPr lang="zh-CN" altLang="en-US" sz="4000" b="1">
                <a:solidFill>
                  <a:srgbClr val="800000"/>
                </a:solidFill>
                <a:latin typeface="楷体_GB2312" pitchFamily="49" charset="-122"/>
                <a:ea typeface="楷体_GB2312" pitchFamily="49" charset="-122"/>
              </a:rPr>
              <a:t>数字分析法</a:t>
            </a:r>
          </a:p>
        </p:txBody>
      </p:sp>
      <p:sp>
        <p:nvSpPr>
          <p:cNvPr id="150536" name="Text Box 8"/>
          <p:cNvSpPr txBox="1">
            <a:spLocks noChangeArrowheads="1"/>
          </p:cNvSpPr>
          <p:nvPr/>
        </p:nvSpPr>
        <p:spPr bwMode="auto">
          <a:xfrm>
            <a:off x="-228600" y="1295400"/>
            <a:ext cx="91440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25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假设关键字集合中的每个关键字都是由 </a:t>
            </a:r>
            <a:r>
              <a:rPr lang="en-US" altLang="zh-CN" sz="3600">
                <a:solidFill>
                  <a:srgbClr val="A50021"/>
                </a:solidFill>
                <a:ea typeface="楷体_GB2312" pitchFamily="49" charset="-122"/>
              </a:rPr>
              <a:t>s </a:t>
            </a:r>
            <a:r>
              <a:rPr lang="zh-CN" altLang="en-US" sz="3600">
                <a:solidFill>
                  <a:srgbClr val="A50021"/>
                </a:solidFill>
                <a:ea typeface="楷体_GB2312" pitchFamily="49" charset="-122"/>
              </a:rPr>
              <a:t>位数字组成 </a:t>
            </a:r>
            <a:r>
              <a:rPr lang="en-US" altLang="zh-CN" sz="3600">
                <a:solidFill>
                  <a:srgbClr val="A50021"/>
                </a:solidFill>
                <a:ea typeface="楷体_GB2312" pitchFamily="49" charset="-122"/>
              </a:rPr>
              <a:t>(u</a:t>
            </a:r>
            <a:r>
              <a:rPr lang="en-US" altLang="zh-CN" sz="3600" baseline="-25000">
                <a:solidFill>
                  <a:srgbClr val="A50021"/>
                </a:solidFill>
                <a:ea typeface="楷体_GB2312" pitchFamily="49" charset="-122"/>
              </a:rPr>
              <a:t>1</a:t>
            </a:r>
            <a:r>
              <a:rPr lang="en-US" altLang="zh-CN" sz="3600">
                <a:solidFill>
                  <a:srgbClr val="A50021"/>
                </a:solidFill>
                <a:ea typeface="楷体_GB2312" pitchFamily="49" charset="-122"/>
              </a:rPr>
              <a:t>, u</a:t>
            </a:r>
            <a:r>
              <a:rPr lang="en-US" altLang="zh-CN" sz="3600" baseline="-25000">
                <a:solidFill>
                  <a:srgbClr val="A50021"/>
                </a:solidFill>
                <a:ea typeface="楷体_GB2312" pitchFamily="49" charset="-122"/>
              </a:rPr>
              <a:t>2</a:t>
            </a:r>
            <a:r>
              <a:rPr lang="en-US" altLang="zh-CN" sz="3600">
                <a:solidFill>
                  <a:srgbClr val="A50021"/>
                </a:solidFill>
                <a:ea typeface="楷体_GB2312" pitchFamily="49" charset="-122"/>
              </a:rPr>
              <a:t>, …, u</a:t>
            </a:r>
            <a:r>
              <a:rPr lang="en-US" altLang="zh-CN" sz="3600" baseline="-25000">
                <a:solidFill>
                  <a:srgbClr val="A50021"/>
                </a:solidFill>
                <a:ea typeface="楷体_GB2312" pitchFamily="49" charset="-122"/>
              </a:rPr>
              <a:t>s</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，分析关键字集中的全体， 并</a:t>
            </a:r>
            <a:r>
              <a:rPr lang="zh-CN" altLang="en-US" sz="3600">
                <a:solidFill>
                  <a:srgbClr val="FF0000"/>
                </a:solidFill>
                <a:ea typeface="楷体_GB2312" pitchFamily="49" charset="-122"/>
              </a:rPr>
              <a:t>从中提取分布均匀的若干位</a:t>
            </a:r>
            <a:r>
              <a:rPr lang="zh-CN" altLang="en-US" sz="3600">
                <a:solidFill>
                  <a:srgbClr val="A50021"/>
                </a:solidFill>
                <a:ea typeface="楷体_GB2312" pitchFamily="49" charset="-122"/>
              </a:rPr>
              <a:t>或</a:t>
            </a:r>
            <a:r>
              <a:rPr lang="zh-CN" altLang="en-US" sz="3600">
                <a:solidFill>
                  <a:srgbClr val="FF0000"/>
                </a:solidFill>
                <a:ea typeface="楷体_GB2312" pitchFamily="49" charset="-122"/>
              </a:rPr>
              <a:t>它们的组合</a:t>
            </a:r>
            <a:r>
              <a:rPr lang="zh-CN" altLang="en-US" sz="3600">
                <a:solidFill>
                  <a:srgbClr val="A50021"/>
                </a:solidFill>
                <a:ea typeface="楷体_GB2312" pitchFamily="49" charset="-122"/>
              </a:rPr>
              <a:t>作为地址。</a:t>
            </a:r>
            <a:endParaRPr lang="zh-CN" altLang="en-US"/>
          </a:p>
        </p:txBody>
      </p:sp>
      <p:sp>
        <p:nvSpPr>
          <p:cNvPr id="150537" name="AutoShape 9">
            <a:hlinkClick r:id="rId4" action="ppaction://hlinksldjump" highlightClick="1"/>
          </p:cNvPr>
          <p:cNvSpPr>
            <a:spLocks noChangeArrowheads="1"/>
          </p:cNvSpPr>
          <p:nvPr/>
        </p:nvSpPr>
        <p:spPr bwMode="auto">
          <a:xfrm>
            <a:off x="84582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50535"/>
                                        </p:tgtEl>
                                        <p:attrNameLst>
                                          <p:attrName>style.visibility</p:attrName>
                                        </p:attrNameLst>
                                      </p:cBhvr>
                                      <p:to>
                                        <p:strVal val="visible"/>
                                      </p:to>
                                    </p:set>
                                    <p:animEffect transition="in" filter="wipe(left)">
                                      <p:cBhvr>
                                        <p:cTn id="7" dur="300"/>
                                        <p:tgtEl>
                                          <p:spTgt spid="150535"/>
                                        </p:tgtEl>
                                      </p:cBhvr>
                                    </p:animEffect>
                                  </p:childTnLst>
                                </p:cTn>
                              </p:par>
                            </p:childTnLst>
                          </p:cTn>
                        </p:par>
                        <p:par>
                          <p:cTn id="8" fill="hold" nodeType="afterGroup">
                            <p:stCondLst>
                              <p:cond delay="1500"/>
                            </p:stCondLst>
                            <p:childTnLst>
                              <p:par>
                                <p:cTn id="9" presetID="17" presetClass="entr" presetSubtype="10" fill="hold" nodeType="afterEffect">
                                  <p:stCondLst>
                                    <p:cond delay="0"/>
                                  </p:stCondLst>
                                  <p:childTnLst>
                                    <p:set>
                                      <p:cBhvr>
                                        <p:cTn id="10" dur="1" fill="hold">
                                          <p:stCondLst>
                                            <p:cond delay="0"/>
                                          </p:stCondLst>
                                        </p:cTn>
                                        <p:tgtEl>
                                          <p:spTgt spid="150533"/>
                                        </p:tgtEl>
                                        <p:attrNameLst>
                                          <p:attrName>style.visibility</p:attrName>
                                        </p:attrNameLst>
                                      </p:cBhvr>
                                      <p:to>
                                        <p:strVal val="visible"/>
                                      </p:to>
                                    </p:set>
                                    <p:anim calcmode="lin" valueType="num">
                                      <p:cBhvr>
                                        <p:cTn id="11" dur="500" fill="hold"/>
                                        <p:tgtEl>
                                          <p:spTgt spid="150533"/>
                                        </p:tgtEl>
                                        <p:attrNameLst>
                                          <p:attrName>ppt_w</p:attrName>
                                        </p:attrNameLst>
                                      </p:cBhvr>
                                      <p:tavLst>
                                        <p:tav tm="0">
                                          <p:val>
                                            <p:fltVal val="0"/>
                                          </p:val>
                                        </p:tav>
                                        <p:tav tm="100000">
                                          <p:val>
                                            <p:strVal val="#ppt_w"/>
                                          </p:val>
                                        </p:tav>
                                      </p:tavLst>
                                    </p:anim>
                                    <p:anim calcmode="lin" valueType="num">
                                      <p:cBhvr>
                                        <p:cTn id="12" dur="500" fill="hold"/>
                                        <p:tgtEl>
                                          <p:spTgt spid="150533"/>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50536"/>
                                        </p:tgtEl>
                                        <p:attrNameLst>
                                          <p:attrName>style.visibility</p:attrName>
                                        </p:attrNameLst>
                                      </p:cBhvr>
                                      <p:to>
                                        <p:strVal val="visible"/>
                                      </p:to>
                                    </p:set>
                                    <p:animEffect transition="in" filter="strips(downRight)">
                                      <p:cBhvr>
                                        <p:cTn id="17" dur="300"/>
                                        <p:tgtEl>
                                          <p:spTgt spid="1505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532"/>
                                        </p:tgtEl>
                                        <p:attrNameLst>
                                          <p:attrName>style.visibility</p:attrName>
                                        </p:attrNameLst>
                                      </p:cBhvr>
                                      <p:to>
                                        <p:strVal val="visible"/>
                                      </p:to>
                                    </p:set>
                                    <p:animEffect transition="in" filter="wipe(left)">
                                      <p:cBhvr>
                                        <p:cTn id="22" dur="500"/>
                                        <p:tgtEl>
                                          <p:spTgt spid="150532"/>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50537"/>
                                        </p:tgtEl>
                                        <p:attrNameLst>
                                          <p:attrName>style.visibility</p:attrName>
                                        </p:attrNameLst>
                                      </p:cBhvr>
                                      <p:to>
                                        <p:strVal val="visible"/>
                                      </p:to>
                                    </p:set>
                                    <p:anim calcmode="lin" valueType="num">
                                      <p:cBhvr additive="base">
                                        <p:cTn id="26" dur="500" fill="hold"/>
                                        <p:tgtEl>
                                          <p:spTgt spid="150537"/>
                                        </p:tgtEl>
                                        <p:attrNameLst>
                                          <p:attrName>ppt_x</p:attrName>
                                        </p:attrNameLst>
                                      </p:cBhvr>
                                      <p:tavLst>
                                        <p:tav tm="0">
                                          <p:val>
                                            <p:strVal val="1+#ppt_w/2"/>
                                          </p:val>
                                        </p:tav>
                                        <p:tav tm="100000">
                                          <p:val>
                                            <p:strVal val="#ppt_x"/>
                                          </p:val>
                                        </p:tav>
                                      </p:tavLst>
                                    </p:anim>
                                    <p:anim calcmode="lin" valueType="num">
                                      <p:cBhvr additive="base">
                                        <p:cTn id="27" dur="500" fill="hold"/>
                                        <p:tgtEl>
                                          <p:spTgt spid="150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utoUpdateAnimBg="0"/>
      <p:bldP spid="150535" grpId="0" autoUpdateAnimBg="0"/>
      <p:bldP spid="150536" grpId="0" autoUpdateAnimBg="0"/>
      <p:bldP spid="15053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533400" y="1295400"/>
            <a:ext cx="8382000"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4000">
                <a:ea typeface="楷体_GB2312" pitchFamily="49" charset="-122"/>
              </a:rPr>
              <a:t>    </a:t>
            </a:r>
            <a:r>
              <a:rPr lang="zh-CN" altLang="en-US" sz="3600">
                <a:solidFill>
                  <a:srgbClr val="A50021"/>
                </a:solidFill>
                <a:ea typeface="楷体_GB2312" pitchFamily="49" charset="-122"/>
              </a:rPr>
              <a:t>以</a:t>
            </a:r>
            <a:r>
              <a:rPr lang="zh-CN" altLang="en-US" sz="3600">
                <a:solidFill>
                  <a:srgbClr val="FF0000"/>
                </a:solidFill>
                <a:ea typeface="楷体_GB2312" pitchFamily="49" charset="-122"/>
              </a:rPr>
              <a:t>关键字的平方值的中间几位</a:t>
            </a:r>
            <a:r>
              <a:rPr lang="zh-CN" altLang="en-US" sz="3600">
                <a:solidFill>
                  <a:srgbClr val="A50021"/>
                </a:solidFill>
                <a:ea typeface="楷体_GB2312" pitchFamily="49" charset="-122"/>
              </a:rPr>
              <a:t>作为存储地址。求“关键字的平方值” 的目的是“扩大差别” ，同时平方值的中间各位又能受到整个关键字中各位的影响。</a:t>
            </a:r>
          </a:p>
        </p:txBody>
      </p:sp>
      <p:sp>
        <p:nvSpPr>
          <p:cNvPr id="149507" name="Text Box 3"/>
          <p:cNvSpPr txBox="1">
            <a:spLocks noChangeArrowheads="1"/>
          </p:cNvSpPr>
          <p:nvPr/>
        </p:nvSpPr>
        <p:spPr bwMode="auto">
          <a:xfrm>
            <a:off x="752475" y="457200"/>
            <a:ext cx="3255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800000"/>
                </a:solidFill>
                <a:ea typeface="楷体_GB2312" pitchFamily="49" charset="-122"/>
              </a:rPr>
              <a:t>3. </a:t>
            </a:r>
            <a:r>
              <a:rPr lang="zh-CN" altLang="en-US" sz="4000" b="1">
                <a:solidFill>
                  <a:srgbClr val="800000"/>
                </a:solidFill>
                <a:ea typeface="楷体_GB2312" pitchFamily="49" charset="-122"/>
              </a:rPr>
              <a:t>平方取中法</a:t>
            </a:r>
          </a:p>
        </p:txBody>
      </p:sp>
      <p:pic>
        <p:nvPicPr>
          <p:cNvPr id="149508" name="Picture 4" descr="Autumn Leaves">
            <a:hlinkClick r:id="rId2" action="ppaction://hlinksldjump" highlightClick="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98550"/>
            <a:ext cx="3124200" cy="120650"/>
          </a:xfrm>
          <a:prstGeom prst="rect">
            <a:avLst/>
          </a:prstGeom>
          <a:noFill/>
          <a:extLst>
            <a:ext uri="{909E8E84-426E-40DD-AFC4-6F175D3DCCD1}">
              <a14:hiddenFill xmlns:a14="http://schemas.microsoft.com/office/drawing/2010/main">
                <a:solidFill>
                  <a:srgbClr val="FFFFFF"/>
                </a:solidFill>
              </a14:hiddenFill>
            </a:ext>
          </a:extLst>
        </p:spPr>
      </p:pic>
      <p:sp>
        <p:nvSpPr>
          <p:cNvPr id="149510" name="Rectangle 6"/>
          <p:cNvSpPr>
            <a:spLocks noChangeArrowheads="1"/>
          </p:cNvSpPr>
          <p:nvPr/>
        </p:nvSpPr>
        <p:spPr bwMode="auto">
          <a:xfrm>
            <a:off x="533400" y="4572000"/>
            <a:ext cx="838200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a:solidFill>
                  <a:srgbClr val="A50021"/>
                </a:solidFill>
                <a:ea typeface="楷体_GB2312" pitchFamily="49" charset="-122"/>
              </a:rPr>
              <a:t>    </a:t>
            </a:r>
            <a:r>
              <a:rPr lang="zh-CN" altLang="en-US" sz="3600" b="1">
                <a:solidFill>
                  <a:schemeClr val="accent2"/>
                </a:solidFill>
                <a:ea typeface="楷体_GB2312" pitchFamily="49" charset="-122"/>
              </a:rPr>
              <a:t>此方法适合于</a:t>
            </a:r>
            <a:r>
              <a:rPr lang="en-US" altLang="zh-CN" sz="3600" b="1">
                <a:solidFill>
                  <a:schemeClr val="accent2"/>
                </a:solidFill>
                <a:ea typeface="楷体_GB2312" pitchFamily="49" charset="-122"/>
              </a:rPr>
              <a:t>:</a:t>
            </a:r>
            <a:r>
              <a:rPr lang="en-US" altLang="zh-CN" sz="3600">
                <a:solidFill>
                  <a:srgbClr val="A50021"/>
                </a:solidFill>
                <a:ea typeface="楷体_GB2312" pitchFamily="49" charset="-122"/>
              </a:rPr>
              <a:t> </a:t>
            </a:r>
          </a:p>
          <a:p>
            <a:pPr>
              <a:lnSpc>
                <a:spcPct val="125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关键字中的每一位都有某些数字重复出现频度很高的现象。</a:t>
            </a:r>
          </a:p>
        </p:txBody>
      </p:sp>
      <p:sp>
        <p:nvSpPr>
          <p:cNvPr id="149512" name="AutoShape 8">
            <a:hlinkClick r:id="rId4" action="ppaction://hlinksldjump" highlightClick="1"/>
          </p:cNvPr>
          <p:cNvSpPr>
            <a:spLocks noChangeArrowheads="1"/>
          </p:cNvSpPr>
          <p:nvPr/>
        </p:nvSpPr>
        <p:spPr bwMode="auto">
          <a:xfrm>
            <a:off x="84582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49507"/>
                                        </p:tgtEl>
                                        <p:attrNameLst>
                                          <p:attrName>style.visibility</p:attrName>
                                        </p:attrNameLst>
                                      </p:cBhvr>
                                      <p:to>
                                        <p:strVal val="visible"/>
                                      </p:to>
                                    </p:set>
                                    <p:animEffect transition="in" filter="wipe(left)">
                                      <p:cBhvr>
                                        <p:cTn id="7" dur="300"/>
                                        <p:tgtEl>
                                          <p:spTgt spid="149507"/>
                                        </p:tgtEl>
                                      </p:cBhvr>
                                    </p:animEffect>
                                  </p:childTnLst>
                                </p:cTn>
                              </p:par>
                            </p:childTnLst>
                          </p:cTn>
                        </p:par>
                        <p:par>
                          <p:cTn id="8" fill="hold" nodeType="afterGroup">
                            <p:stCondLst>
                              <p:cond delay="1800"/>
                            </p:stCondLst>
                            <p:childTnLst>
                              <p:par>
                                <p:cTn id="9" presetID="17" presetClass="entr" presetSubtype="10" fill="hold" nodeType="afterEffect">
                                  <p:stCondLst>
                                    <p:cond delay="0"/>
                                  </p:stCondLst>
                                  <p:childTnLst>
                                    <p:set>
                                      <p:cBhvr>
                                        <p:cTn id="10" dur="1" fill="hold">
                                          <p:stCondLst>
                                            <p:cond delay="0"/>
                                          </p:stCondLst>
                                        </p:cTn>
                                        <p:tgtEl>
                                          <p:spTgt spid="149508"/>
                                        </p:tgtEl>
                                        <p:attrNameLst>
                                          <p:attrName>style.visibility</p:attrName>
                                        </p:attrNameLst>
                                      </p:cBhvr>
                                      <p:to>
                                        <p:strVal val="visible"/>
                                      </p:to>
                                    </p:set>
                                    <p:anim calcmode="lin" valueType="num">
                                      <p:cBhvr>
                                        <p:cTn id="11" dur="500" fill="hold"/>
                                        <p:tgtEl>
                                          <p:spTgt spid="149508"/>
                                        </p:tgtEl>
                                        <p:attrNameLst>
                                          <p:attrName>ppt_w</p:attrName>
                                        </p:attrNameLst>
                                      </p:cBhvr>
                                      <p:tavLst>
                                        <p:tav tm="0">
                                          <p:val>
                                            <p:fltVal val="0"/>
                                          </p:val>
                                        </p:tav>
                                        <p:tav tm="100000">
                                          <p:val>
                                            <p:strVal val="#ppt_w"/>
                                          </p:val>
                                        </p:tav>
                                      </p:tavLst>
                                    </p:anim>
                                    <p:anim calcmode="lin" valueType="num">
                                      <p:cBhvr>
                                        <p:cTn id="12" dur="500" fill="hold"/>
                                        <p:tgtEl>
                                          <p:spTgt spid="149508"/>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49506"/>
                                        </p:tgtEl>
                                        <p:attrNameLst>
                                          <p:attrName>style.visibility</p:attrName>
                                        </p:attrNameLst>
                                      </p:cBhvr>
                                      <p:to>
                                        <p:strVal val="visible"/>
                                      </p:to>
                                    </p:set>
                                    <p:animEffect transition="in" filter="strips(downRight)">
                                      <p:cBhvr>
                                        <p:cTn id="17" dur="300"/>
                                        <p:tgtEl>
                                          <p:spTgt spid="1495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9510"/>
                                        </p:tgtEl>
                                        <p:attrNameLst>
                                          <p:attrName>style.visibility</p:attrName>
                                        </p:attrNameLst>
                                      </p:cBhvr>
                                      <p:to>
                                        <p:strVal val="visible"/>
                                      </p:to>
                                    </p:set>
                                    <p:animEffect transition="in" filter="strips(downRight)">
                                      <p:cBhvr>
                                        <p:cTn id="22" dur="500"/>
                                        <p:tgtEl>
                                          <p:spTgt spid="149510"/>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49512"/>
                                        </p:tgtEl>
                                        <p:attrNameLst>
                                          <p:attrName>style.visibility</p:attrName>
                                        </p:attrNameLst>
                                      </p:cBhvr>
                                      <p:to>
                                        <p:strVal val="visible"/>
                                      </p:to>
                                    </p:set>
                                    <p:anim calcmode="lin" valueType="num">
                                      <p:cBhvr additive="base">
                                        <p:cTn id="26" dur="500" fill="hold"/>
                                        <p:tgtEl>
                                          <p:spTgt spid="149512"/>
                                        </p:tgtEl>
                                        <p:attrNameLst>
                                          <p:attrName>ppt_x</p:attrName>
                                        </p:attrNameLst>
                                      </p:cBhvr>
                                      <p:tavLst>
                                        <p:tav tm="0">
                                          <p:val>
                                            <p:strVal val="1+#ppt_w/2"/>
                                          </p:val>
                                        </p:tav>
                                        <p:tav tm="100000">
                                          <p:val>
                                            <p:strVal val="#ppt_x"/>
                                          </p:val>
                                        </p:tav>
                                      </p:tavLst>
                                    </p:anim>
                                    <p:anim calcmode="lin" valueType="num">
                                      <p:cBhvr additive="base">
                                        <p:cTn id="27" dur="500" fill="hold"/>
                                        <p:tgtEl>
                                          <p:spTgt spid="1495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7" grpId="0" autoUpdateAnimBg="0"/>
      <p:bldP spid="149510" grpId="0" autoUpdateAnimBg="0"/>
      <p:bldP spid="149512"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228600" y="1722438"/>
            <a:ext cx="9220200" cy="231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35000"/>
              </a:lnSpc>
            </a:pPr>
            <a:r>
              <a:rPr lang="en-US" altLang="zh-CN" sz="3600">
                <a:ea typeface="楷体_GB2312" pitchFamily="49" charset="-122"/>
              </a:rPr>
              <a:t>    </a:t>
            </a:r>
            <a:r>
              <a:rPr lang="zh-CN" altLang="en-US" sz="3600">
                <a:solidFill>
                  <a:srgbClr val="FF0000"/>
                </a:solidFill>
                <a:ea typeface="楷体_GB2312" pitchFamily="49" charset="-122"/>
              </a:rPr>
              <a:t>将关键字分割成若干部分，然后取它们的叠加和为哈希地址。</a:t>
            </a:r>
            <a:r>
              <a:rPr lang="zh-CN" altLang="en-US" sz="3600">
                <a:solidFill>
                  <a:srgbClr val="A50021"/>
                </a:solidFill>
                <a:ea typeface="楷体_GB2312" pitchFamily="49" charset="-122"/>
              </a:rPr>
              <a:t>有两种叠加处理的方法：</a:t>
            </a:r>
            <a:r>
              <a:rPr lang="zh-CN" altLang="en-US" sz="3600" b="1">
                <a:solidFill>
                  <a:srgbClr val="A50021"/>
                </a:solidFill>
                <a:ea typeface="楷体_GB2312" pitchFamily="49" charset="-122"/>
              </a:rPr>
              <a:t>移位叠加</a:t>
            </a:r>
            <a:r>
              <a:rPr lang="zh-CN" altLang="en-US" sz="3600">
                <a:solidFill>
                  <a:srgbClr val="A50021"/>
                </a:solidFill>
                <a:ea typeface="楷体_GB2312" pitchFamily="49" charset="-122"/>
              </a:rPr>
              <a:t>和</a:t>
            </a:r>
            <a:r>
              <a:rPr lang="zh-CN" altLang="en-US" sz="3600" b="1">
                <a:solidFill>
                  <a:srgbClr val="A50021"/>
                </a:solidFill>
                <a:ea typeface="楷体_GB2312" pitchFamily="49" charset="-122"/>
              </a:rPr>
              <a:t>间界叠加</a:t>
            </a:r>
            <a:r>
              <a:rPr lang="zh-CN" altLang="en-US" sz="3600">
                <a:solidFill>
                  <a:srgbClr val="A50021"/>
                </a:solidFill>
                <a:ea typeface="楷体_GB2312" pitchFamily="49" charset="-122"/>
              </a:rPr>
              <a:t>。</a:t>
            </a:r>
          </a:p>
        </p:txBody>
      </p:sp>
      <p:sp>
        <p:nvSpPr>
          <p:cNvPr id="148483" name="Text Box 3"/>
          <p:cNvSpPr txBox="1">
            <a:spLocks noChangeArrowheads="1"/>
          </p:cNvSpPr>
          <p:nvPr/>
        </p:nvSpPr>
        <p:spPr bwMode="auto">
          <a:xfrm>
            <a:off x="792163" y="457200"/>
            <a:ext cx="2230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A50021"/>
                </a:solidFill>
              </a:rPr>
              <a:t>4. </a:t>
            </a:r>
            <a:r>
              <a:rPr lang="zh-CN" altLang="en-US" sz="4000" b="1">
                <a:solidFill>
                  <a:srgbClr val="800000"/>
                </a:solidFill>
                <a:ea typeface="楷体_GB2312" pitchFamily="49" charset="-122"/>
              </a:rPr>
              <a:t>折叠法</a:t>
            </a:r>
          </a:p>
        </p:txBody>
      </p:sp>
      <p:pic>
        <p:nvPicPr>
          <p:cNvPr id="148484" name="Picture 4" descr="Autumn Leaves">
            <a:hlinkClick r:id="rId2" action="ppaction://hlinksldjump" highlightClick="1"/>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143000"/>
            <a:ext cx="1981200" cy="76200"/>
          </a:xfrm>
          <a:prstGeom prst="rect">
            <a:avLst/>
          </a:prstGeom>
          <a:noFill/>
          <a:extLst>
            <a:ext uri="{909E8E84-426E-40DD-AFC4-6F175D3DCCD1}">
              <a14:hiddenFill xmlns:a14="http://schemas.microsoft.com/office/drawing/2010/main">
                <a:solidFill>
                  <a:srgbClr val="FFFFFF"/>
                </a:solidFill>
              </a14:hiddenFill>
            </a:ext>
          </a:extLst>
        </p:spPr>
      </p:pic>
      <p:sp>
        <p:nvSpPr>
          <p:cNvPr id="148486" name="Rectangle 6"/>
          <p:cNvSpPr>
            <a:spLocks noChangeArrowheads="1"/>
          </p:cNvSpPr>
          <p:nvPr/>
        </p:nvSpPr>
        <p:spPr bwMode="auto">
          <a:xfrm>
            <a:off x="762000" y="4343400"/>
            <a:ext cx="56705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b="1">
                <a:solidFill>
                  <a:schemeClr val="accent2"/>
                </a:solidFill>
                <a:ea typeface="楷体_GB2312" pitchFamily="49" charset="-122"/>
              </a:rPr>
              <a:t>  </a:t>
            </a:r>
            <a:r>
              <a:rPr lang="zh-CN" altLang="en-US" sz="3600" b="1">
                <a:solidFill>
                  <a:schemeClr val="accent2"/>
                </a:solidFill>
                <a:ea typeface="楷体_GB2312" pitchFamily="49" charset="-122"/>
              </a:rPr>
              <a:t>此方法适合于</a:t>
            </a:r>
            <a:r>
              <a:rPr lang="en-US" altLang="zh-CN" sz="3600" b="1">
                <a:solidFill>
                  <a:schemeClr val="accent2"/>
                </a:solidFill>
                <a:ea typeface="楷体_GB2312" pitchFamily="49" charset="-122"/>
              </a:rPr>
              <a:t>:</a:t>
            </a:r>
            <a:r>
              <a:rPr lang="en-US" altLang="zh-CN" sz="3600">
                <a:solidFill>
                  <a:srgbClr val="A50021"/>
                </a:solidFill>
                <a:ea typeface="楷体_GB2312" pitchFamily="49" charset="-122"/>
              </a:rPr>
              <a:t> </a:t>
            </a:r>
          </a:p>
          <a:p>
            <a:pPr>
              <a:lnSpc>
                <a:spcPct val="125000"/>
              </a:lnSpc>
            </a:pPr>
            <a:r>
              <a:rPr lang="zh-CN" altLang="en-US" sz="3600">
                <a:solidFill>
                  <a:srgbClr val="A50021"/>
                </a:solidFill>
                <a:ea typeface="楷体_GB2312" pitchFamily="49" charset="-122"/>
              </a:rPr>
              <a:t>关键字的数字位数特别多。</a:t>
            </a:r>
            <a:endParaRPr lang="zh-CN" altLang="en-US" sz="4000">
              <a:ea typeface="楷体_GB2312" pitchFamily="49" charset="-122"/>
            </a:endParaRPr>
          </a:p>
        </p:txBody>
      </p:sp>
      <p:sp>
        <p:nvSpPr>
          <p:cNvPr id="148488" name="AutoShape 8">
            <a:hlinkClick r:id="rId4" action="ppaction://hlinksldjump" highlightClick="1"/>
          </p:cNvPr>
          <p:cNvSpPr>
            <a:spLocks noChangeArrowheads="1"/>
          </p:cNvSpPr>
          <p:nvPr/>
        </p:nvSpPr>
        <p:spPr bwMode="auto">
          <a:xfrm>
            <a:off x="84582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48483"/>
                                        </p:tgtEl>
                                        <p:attrNameLst>
                                          <p:attrName>style.visibility</p:attrName>
                                        </p:attrNameLst>
                                      </p:cBhvr>
                                      <p:to>
                                        <p:strVal val="visible"/>
                                      </p:to>
                                    </p:set>
                                    <p:animEffect transition="in" filter="wipe(left)">
                                      <p:cBhvr>
                                        <p:cTn id="7" dur="300"/>
                                        <p:tgtEl>
                                          <p:spTgt spid="148483"/>
                                        </p:tgtEl>
                                      </p:cBhvr>
                                    </p:animEffect>
                                  </p:childTnLst>
                                </p:cTn>
                              </p:par>
                            </p:childTnLst>
                          </p:cTn>
                        </p:par>
                        <p:par>
                          <p:cTn id="8" fill="hold" nodeType="afterGroup">
                            <p:stCondLst>
                              <p:cond delay="1200"/>
                            </p:stCondLst>
                            <p:childTnLst>
                              <p:par>
                                <p:cTn id="9" presetID="17" presetClass="entr" presetSubtype="10" fill="hold" nodeType="afterEffect">
                                  <p:stCondLst>
                                    <p:cond delay="0"/>
                                  </p:stCondLst>
                                  <p:childTnLst>
                                    <p:set>
                                      <p:cBhvr>
                                        <p:cTn id="10" dur="1" fill="hold">
                                          <p:stCondLst>
                                            <p:cond delay="0"/>
                                          </p:stCondLst>
                                        </p:cTn>
                                        <p:tgtEl>
                                          <p:spTgt spid="148484"/>
                                        </p:tgtEl>
                                        <p:attrNameLst>
                                          <p:attrName>style.visibility</p:attrName>
                                        </p:attrNameLst>
                                      </p:cBhvr>
                                      <p:to>
                                        <p:strVal val="visible"/>
                                      </p:to>
                                    </p:set>
                                    <p:anim calcmode="lin" valueType="num">
                                      <p:cBhvr>
                                        <p:cTn id="11" dur="500" fill="hold"/>
                                        <p:tgtEl>
                                          <p:spTgt spid="148484"/>
                                        </p:tgtEl>
                                        <p:attrNameLst>
                                          <p:attrName>ppt_w</p:attrName>
                                        </p:attrNameLst>
                                      </p:cBhvr>
                                      <p:tavLst>
                                        <p:tav tm="0">
                                          <p:val>
                                            <p:fltVal val="0"/>
                                          </p:val>
                                        </p:tav>
                                        <p:tav tm="100000">
                                          <p:val>
                                            <p:strVal val="#ppt_w"/>
                                          </p:val>
                                        </p:tav>
                                      </p:tavLst>
                                    </p:anim>
                                    <p:anim calcmode="lin" valueType="num">
                                      <p:cBhvr>
                                        <p:cTn id="12" dur="500" fill="hold"/>
                                        <p:tgtEl>
                                          <p:spTgt spid="148484"/>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48482"/>
                                        </p:tgtEl>
                                        <p:attrNameLst>
                                          <p:attrName>style.visibility</p:attrName>
                                        </p:attrNameLst>
                                      </p:cBhvr>
                                      <p:to>
                                        <p:strVal val="visible"/>
                                      </p:to>
                                    </p:set>
                                    <p:animEffect transition="in" filter="strips(downRight)">
                                      <p:cBhvr>
                                        <p:cTn id="17" dur="300"/>
                                        <p:tgtEl>
                                          <p:spTgt spid="1484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8486"/>
                                        </p:tgtEl>
                                        <p:attrNameLst>
                                          <p:attrName>style.visibility</p:attrName>
                                        </p:attrNameLst>
                                      </p:cBhvr>
                                      <p:to>
                                        <p:strVal val="visible"/>
                                      </p:to>
                                    </p:set>
                                    <p:animEffect transition="in" filter="wipe(left)">
                                      <p:cBhvr>
                                        <p:cTn id="22" dur="500"/>
                                        <p:tgtEl>
                                          <p:spTgt spid="148486"/>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48488"/>
                                        </p:tgtEl>
                                        <p:attrNameLst>
                                          <p:attrName>style.visibility</p:attrName>
                                        </p:attrNameLst>
                                      </p:cBhvr>
                                      <p:to>
                                        <p:strVal val="visible"/>
                                      </p:to>
                                    </p:set>
                                    <p:anim calcmode="lin" valueType="num">
                                      <p:cBhvr additive="base">
                                        <p:cTn id="26" dur="500" fill="hold"/>
                                        <p:tgtEl>
                                          <p:spTgt spid="148488"/>
                                        </p:tgtEl>
                                        <p:attrNameLst>
                                          <p:attrName>ppt_x</p:attrName>
                                        </p:attrNameLst>
                                      </p:cBhvr>
                                      <p:tavLst>
                                        <p:tav tm="0">
                                          <p:val>
                                            <p:strVal val="1+#ppt_w/2"/>
                                          </p:val>
                                        </p:tav>
                                        <p:tav tm="100000">
                                          <p:val>
                                            <p:strVal val="#ppt_x"/>
                                          </p:val>
                                        </p:tav>
                                      </p:tavLst>
                                    </p:anim>
                                    <p:anim calcmode="lin" valueType="num">
                                      <p:cBhvr additive="base">
                                        <p:cTn id="27" dur="500" fill="hold"/>
                                        <p:tgtEl>
                                          <p:spTgt spid="1484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3" grpId="0" autoUpdateAnimBg="0"/>
      <p:bldP spid="148486" grpId="0" autoUpdateAnimBg="0"/>
      <p:bldP spid="148488"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ext Box 3"/>
          <p:cNvSpPr txBox="1">
            <a:spLocks noChangeArrowheads="1"/>
          </p:cNvSpPr>
          <p:nvPr/>
        </p:nvSpPr>
        <p:spPr bwMode="auto">
          <a:xfrm>
            <a:off x="757238" y="533400"/>
            <a:ext cx="3255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A50021"/>
                </a:solidFill>
              </a:rPr>
              <a:t>5. </a:t>
            </a:r>
            <a:r>
              <a:rPr lang="zh-CN" altLang="en-US" sz="4000" b="1">
                <a:solidFill>
                  <a:srgbClr val="800000"/>
                </a:solidFill>
                <a:ea typeface="楷体_GB2312" pitchFamily="49" charset="-122"/>
              </a:rPr>
              <a:t>除留余数法</a:t>
            </a:r>
          </a:p>
        </p:txBody>
      </p:sp>
      <p:sp>
        <p:nvSpPr>
          <p:cNvPr id="147460" name="Text Box 4"/>
          <p:cNvSpPr txBox="1">
            <a:spLocks noChangeArrowheads="1"/>
          </p:cNvSpPr>
          <p:nvPr/>
        </p:nvSpPr>
        <p:spPr bwMode="auto">
          <a:xfrm>
            <a:off x="793750" y="1295400"/>
            <a:ext cx="8350250"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3600" b="1">
                <a:solidFill>
                  <a:srgbClr val="006600"/>
                </a:solidFill>
                <a:ea typeface="楷体_GB2312" pitchFamily="49" charset="-122"/>
              </a:rPr>
              <a:t>    </a:t>
            </a:r>
            <a:r>
              <a:rPr lang="zh-CN" altLang="en-US" sz="3600" b="1">
                <a:solidFill>
                  <a:srgbClr val="A50021"/>
                </a:solidFill>
                <a:ea typeface="楷体_GB2312" pitchFamily="49" charset="-122"/>
              </a:rPr>
              <a:t>设定哈希函数为</a:t>
            </a:r>
            <a:r>
              <a:rPr lang="en-US" altLang="zh-CN" sz="3600" b="1">
                <a:solidFill>
                  <a:srgbClr val="A50021"/>
                </a:solidFill>
                <a:ea typeface="楷体_GB2312" pitchFamily="49" charset="-122"/>
              </a:rPr>
              <a:t>:</a:t>
            </a:r>
          </a:p>
          <a:p>
            <a:pPr>
              <a:lnSpc>
                <a:spcPct val="150000"/>
              </a:lnSpc>
            </a:pPr>
            <a:r>
              <a:rPr lang="en-US" altLang="zh-CN" sz="3600" b="1">
                <a:solidFill>
                  <a:srgbClr val="006600"/>
                </a:solidFill>
                <a:ea typeface="楷体_GB2312" pitchFamily="49" charset="-122"/>
              </a:rPr>
              <a:t>           H(key) = key MOD p    </a:t>
            </a:r>
          </a:p>
          <a:p>
            <a:pPr>
              <a:lnSpc>
                <a:spcPct val="150000"/>
              </a:lnSpc>
            </a:pPr>
            <a:r>
              <a:rPr lang="zh-CN" altLang="en-US" sz="3600" b="1">
                <a:solidFill>
                  <a:srgbClr val="A50021"/>
                </a:solidFill>
                <a:ea typeface="楷体_GB2312" pitchFamily="49" charset="-122"/>
              </a:rPr>
              <a:t>其中</a:t>
            </a:r>
            <a:r>
              <a:rPr lang="zh-CN" altLang="en-US" sz="3600">
                <a:solidFill>
                  <a:srgbClr val="A50021"/>
                </a:solidFill>
                <a:ea typeface="楷体_GB2312" pitchFamily="49" charset="-122"/>
              </a:rPr>
              <a:t>，</a:t>
            </a:r>
            <a:r>
              <a:rPr lang="zh-CN" altLang="en-US" sz="3600" b="1">
                <a:solidFill>
                  <a:srgbClr val="006600"/>
                </a:solidFill>
                <a:ea typeface="楷体_GB2312" pitchFamily="49" charset="-122"/>
              </a:rPr>
              <a:t>  </a:t>
            </a:r>
            <a:r>
              <a:rPr lang="en-US" altLang="zh-CN" sz="3600" b="1">
                <a:solidFill>
                  <a:srgbClr val="006600"/>
                </a:solidFill>
                <a:ea typeface="楷体_GB2312" pitchFamily="49" charset="-122"/>
              </a:rPr>
              <a:t>p≤m</a:t>
            </a:r>
            <a:r>
              <a:rPr lang="en-US" altLang="zh-CN" sz="3600" b="1">
                <a:solidFill>
                  <a:srgbClr val="006600"/>
                </a:solidFill>
                <a:latin typeface="楷体_GB2312" pitchFamily="49" charset="-122"/>
                <a:ea typeface="楷体_GB2312" pitchFamily="49" charset="-122"/>
              </a:rPr>
              <a:t> (</a:t>
            </a:r>
            <a:r>
              <a:rPr lang="zh-CN" altLang="en-US" sz="3600" b="1">
                <a:solidFill>
                  <a:srgbClr val="006600"/>
                </a:solidFill>
                <a:latin typeface="楷体_GB2312" pitchFamily="49" charset="-122"/>
                <a:ea typeface="楷体_GB2312" pitchFamily="49" charset="-122"/>
              </a:rPr>
              <a:t>表长</a:t>
            </a:r>
            <a:r>
              <a:rPr lang="en-US" altLang="zh-CN" sz="3600" b="1">
                <a:solidFill>
                  <a:srgbClr val="006600"/>
                </a:solidFill>
                <a:latin typeface="楷体_GB2312" pitchFamily="49" charset="-122"/>
                <a:ea typeface="楷体_GB2312" pitchFamily="49" charset="-122"/>
              </a:rPr>
              <a:t>)  </a:t>
            </a:r>
            <a:r>
              <a:rPr lang="zh-CN" altLang="en-US" sz="3600" b="1">
                <a:solidFill>
                  <a:srgbClr val="A50021"/>
                </a:solidFill>
                <a:latin typeface="楷体_GB2312" pitchFamily="49" charset="-122"/>
                <a:ea typeface="楷体_GB2312" pitchFamily="49" charset="-122"/>
              </a:rPr>
              <a:t>并且</a:t>
            </a:r>
            <a:endParaRPr lang="zh-CN" altLang="en-US" sz="3600" b="1">
              <a:solidFill>
                <a:srgbClr val="006600"/>
              </a:solidFill>
              <a:latin typeface="楷体_GB2312" pitchFamily="49" charset="-122"/>
              <a:ea typeface="楷体_GB2312" pitchFamily="49" charset="-122"/>
            </a:endParaRPr>
          </a:p>
          <a:p>
            <a:pPr lvl="2">
              <a:lnSpc>
                <a:spcPct val="140000"/>
              </a:lnSpc>
            </a:pPr>
            <a:r>
              <a:rPr lang="zh-CN" altLang="en-US" sz="3600" b="1">
                <a:solidFill>
                  <a:srgbClr val="FF6600"/>
                </a:solidFill>
                <a:ea typeface="楷体_GB2312" pitchFamily="49" charset="-122"/>
              </a:rPr>
              <a:t>      </a:t>
            </a:r>
            <a:r>
              <a:rPr lang="en-US" altLang="zh-CN" sz="3600" b="1">
                <a:solidFill>
                  <a:srgbClr val="FF6600"/>
                </a:solidFill>
                <a:ea typeface="楷体_GB2312" pitchFamily="49" charset="-122"/>
              </a:rPr>
              <a:t>p</a:t>
            </a:r>
            <a:r>
              <a:rPr lang="en-US" altLang="zh-CN" sz="3600" b="1">
                <a:solidFill>
                  <a:srgbClr val="FF6600"/>
                </a:solidFill>
                <a:latin typeface="楷体_GB2312" pitchFamily="49" charset="-122"/>
                <a:ea typeface="楷体_GB2312" pitchFamily="49" charset="-122"/>
              </a:rPr>
              <a:t> </a:t>
            </a:r>
            <a:r>
              <a:rPr lang="zh-CN" altLang="en-US" sz="3600" b="1">
                <a:solidFill>
                  <a:srgbClr val="FF6600"/>
                </a:solidFill>
                <a:latin typeface="楷体_GB2312" pitchFamily="49" charset="-122"/>
                <a:ea typeface="楷体_GB2312" pitchFamily="49" charset="-122"/>
              </a:rPr>
              <a:t>应为不大于 </a:t>
            </a:r>
            <a:r>
              <a:rPr lang="en-US" altLang="zh-CN" sz="3600" b="1">
                <a:solidFill>
                  <a:srgbClr val="FF6600"/>
                </a:solidFill>
                <a:ea typeface="楷体_GB2312" pitchFamily="49" charset="-122"/>
              </a:rPr>
              <a:t>m </a:t>
            </a:r>
            <a:r>
              <a:rPr lang="zh-CN" altLang="en-US" sz="3600" b="1">
                <a:solidFill>
                  <a:srgbClr val="FF6600"/>
                </a:solidFill>
                <a:latin typeface="楷体_GB2312" pitchFamily="49" charset="-122"/>
                <a:ea typeface="楷体_GB2312" pitchFamily="49" charset="-122"/>
              </a:rPr>
              <a:t>的素数或是</a:t>
            </a:r>
          </a:p>
          <a:p>
            <a:pPr lvl="2">
              <a:lnSpc>
                <a:spcPct val="140000"/>
              </a:lnSpc>
            </a:pPr>
            <a:r>
              <a:rPr lang="zh-CN" altLang="en-US" sz="3600" b="1">
                <a:solidFill>
                  <a:srgbClr val="FF6600"/>
                </a:solidFill>
                <a:latin typeface="楷体_GB2312" pitchFamily="49" charset="-122"/>
                <a:ea typeface="楷体_GB2312" pitchFamily="49" charset="-122"/>
              </a:rPr>
              <a:t>  不含 </a:t>
            </a:r>
            <a:r>
              <a:rPr lang="en-US" altLang="zh-CN" sz="3600" b="1">
                <a:solidFill>
                  <a:srgbClr val="FF6600"/>
                </a:solidFill>
                <a:ea typeface="楷体_GB2312" pitchFamily="49" charset="-122"/>
              </a:rPr>
              <a:t>20 </a:t>
            </a:r>
            <a:r>
              <a:rPr lang="zh-CN" altLang="en-US" sz="3600" b="1">
                <a:solidFill>
                  <a:srgbClr val="FF6600"/>
                </a:solidFill>
                <a:latin typeface="楷体_GB2312" pitchFamily="49" charset="-122"/>
                <a:ea typeface="楷体_GB2312" pitchFamily="49" charset="-122"/>
              </a:rPr>
              <a:t>以下的质因子</a:t>
            </a:r>
            <a:endParaRPr lang="zh-CN" altLang="en-US" sz="3600">
              <a:solidFill>
                <a:srgbClr val="006600"/>
              </a:solidFill>
              <a:latin typeface="楷体_GB2312" pitchFamily="49" charset="-122"/>
              <a:ea typeface="楷体_GB2312" pitchFamily="49" charset="-122"/>
            </a:endParaRPr>
          </a:p>
        </p:txBody>
      </p:sp>
      <p:pic>
        <p:nvPicPr>
          <p:cNvPr id="147462" name="Picture 6" descr="Autumn Leaves">
            <a:hlinkClick r:id="rId2" action="ppaction://hlinksldjump" highlightClick="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1143000"/>
            <a:ext cx="2895600" cy="111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47459"/>
                                        </p:tgtEl>
                                        <p:attrNameLst>
                                          <p:attrName>style.visibility</p:attrName>
                                        </p:attrNameLst>
                                      </p:cBhvr>
                                      <p:to>
                                        <p:strVal val="visible"/>
                                      </p:to>
                                    </p:set>
                                    <p:animEffect transition="in" filter="wipe(left)">
                                      <p:cBhvr>
                                        <p:cTn id="7" dur="300"/>
                                        <p:tgtEl>
                                          <p:spTgt spid="147459"/>
                                        </p:tgtEl>
                                      </p:cBhvr>
                                    </p:animEffect>
                                  </p:childTnLst>
                                </p:cTn>
                              </p:par>
                            </p:childTnLst>
                          </p:cTn>
                        </p:par>
                        <p:par>
                          <p:cTn id="8" fill="hold" nodeType="afterGroup">
                            <p:stCondLst>
                              <p:cond delay="1800"/>
                            </p:stCondLst>
                            <p:childTnLst>
                              <p:par>
                                <p:cTn id="9" presetID="17" presetClass="entr" presetSubtype="10" fill="hold" nodeType="afterEffect">
                                  <p:stCondLst>
                                    <p:cond delay="0"/>
                                  </p:stCondLst>
                                  <p:childTnLst>
                                    <p:set>
                                      <p:cBhvr>
                                        <p:cTn id="10" dur="1" fill="hold">
                                          <p:stCondLst>
                                            <p:cond delay="0"/>
                                          </p:stCondLst>
                                        </p:cTn>
                                        <p:tgtEl>
                                          <p:spTgt spid="147462"/>
                                        </p:tgtEl>
                                        <p:attrNameLst>
                                          <p:attrName>style.visibility</p:attrName>
                                        </p:attrNameLst>
                                      </p:cBhvr>
                                      <p:to>
                                        <p:strVal val="visible"/>
                                      </p:to>
                                    </p:set>
                                    <p:anim calcmode="lin" valueType="num">
                                      <p:cBhvr>
                                        <p:cTn id="11" dur="500" fill="hold"/>
                                        <p:tgtEl>
                                          <p:spTgt spid="147462"/>
                                        </p:tgtEl>
                                        <p:attrNameLst>
                                          <p:attrName>ppt_w</p:attrName>
                                        </p:attrNameLst>
                                      </p:cBhvr>
                                      <p:tavLst>
                                        <p:tav tm="0">
                                          <p:val>
                                            <p:fltVal val="0"/>
                                          </p:val>
                                        </p:tav>
                                        <p:tav tm="100000">
                                          <p:val>
                                            <p:strVal val="#ppt_w"/>
                                          </p:val>
                                        </p:tav>
                                      </p:tavLst>
                                    </p:anim>
                                    <p:anim calcmode="lin" valueType="num">
                                      <p:cBhvr>
                                        <p:cTn id="12" dur="500" fill="hold"/>
                                        <p:tgtEl>
                                          <p:spTgt spid="147462"/>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47460"/>
                                        </p:tgtEl>
                                        <p:attrNameLst>
                                          <p:attrName>style.visibility</p:attrName>
                                        </p:attrNameLst>
                                      </p:cBhvr>
                                      <p:to>
                                        <p:strVal val="visible"/>
                                      </p:to>
                                    </p:set>
                                    <p:animEffect transition="in" filter="strips(downRight)">
                                      <p:cBhvr>
                                        <p:cTn id="17" dur="3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P spid="14746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124200" y="2946400"/>
            <a:ext cx="556260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600">
                <a:ea typeface="楷体_GB2312" pitchFamily="49" charset="-122"/>
              </a:rPr>
              <a:t>按某种次序对</a:t>
            </a:r>
            <a:r>
              <a:rPr lang="en-US" altLang="zh-CN" sz="3600">
                <a:ea typeface="楷体_GB2312" pitchFamily="49" charset="-122"/>
              </a:rPr>
              <a:t>ST</a:t>
            </a:r>
            <a:r>
              <a:rPr lang="zh-CN" altLang="en-US" sz="3600">
                <a:ea typeface="楷体_GB2312" pitchFamily="49" charset="-122"/>
              </a:rPr>
              <a:t>的每个元素调用函数</a:t>
            </a:r>
            <a:r>
              <a:rPr lang="en-US" altLang="zh-CN" sz="3600">
                <a:ea typeface="楷体_GB2312" pitchFamily="49" charset="-122"/>
              </a:rPr>
              <a:t>Visit()</a:t>
            </a:r>
            <a:r>
              <a:rPr lang="zh-CN" altLang="en-US" sz="3600">
                <a:ea typeface="楷体_GB2312" pitchFamily="49" charset="-122"/>
              </a:rPr>
              <a:t>一次且仅一次，一旦</a:t>
            </a:r>
            <a:r>
              <a:rPr lang="en-US" altLang="zh-CN" sz="3600">
                <a:ea typeface="楷体_GB2312" pitchFamily="49" charset="-122"/>
              </a:rPr>
              <a:t>Visit()</a:t>
            </a:r>
            <a:r>
              <a:rPr lang="zh-CN" altLang="en-US" sz="3600">
                <a:ea typeface="楷体_GB2312" pitchFamily="49" charset="-122"/>
              </a:rPr>
              <a:t>失败，则操作失败。</a:t>
            </a:r>
            <a:endParaRPr lang="zh-CN" altLang="en-US" sz="3600"/>
          </a:p>
        </p:txBody>
      </p:sp>
      <p:sp>
        <p:nvSpPr>
          <p:cNvPr id="29699" name="Text Box 3"/>
          <p:cNvSpPr txBox="1">
            <a:spLocks noChangeArrowheads="1"/>
          </p:cNvSpPr>
          <p:nvPr/>
        </p:nvSpPr>
        <p:spPr bwMode="auto">
          <a:xfrm>
            <a:off x="762000" y="228600"/>
            <a:ext cx="55006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a:solidFill>
                  <a:srgbClr val="0000FF"/>
                </a:solidFill>
                <a:ea typeface="楷体_GB2312" pitchFamily="49" charset="-122"/>
              </a:rPr>
              <a:t>Traverse(ST, Visit());</a:t>
            </a:r>
            <a:endParaRPr lang="en-US" altLang="zh-CN" sz="4800"/>
          </a:p>
        </p:txBody>
      </p:sp>
      <p:sp>
        <p:nvSpPr>
          <p:cNvPr id="29700" name="Text Box 4"/>
          <p:cNvSpPr txBox="1">
            <a:spLocks noChangeArrowheads="1"/>
          </p:cNvSpPr>
          <p:nvPr/>
        </p:nvSpPr>
        <p:spPr bwMode="auto">
          <a:xfrm>
            <a:off x="381000" y="1219200"/>
            <a:ext cx="2978150" cy="240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4400">
                <a:solidFill>
                  <a:srgbClr val="990033"/>
                </a:solidFill>
                <a:ea typeface="楷体_GB2312" pitchFamily="49" charset="-122"/>
              </a:rPr>
              <a:t>初始条件：</a:t>
            </a:r>
          </a:p>
          <a:p>
            <a:pPr>
              <a:lnSpc>
                <a:spcPct val="115000"/>
              </a:lnSpc>
            </a:pPr>
            <a:endParaRPr lang="zh-CN" altLang="en-US" sz="4400">
              <a:solidFill>
                <a:srgbClr val="990033"/>
              </a:solidFill>
              <a:ea typeface="楷体_GB2312" pitchFamily="49" charset="-122"/>
            </a:endParaRPr>
          </a:p>
          <a:p>
            <a:pPr>
              <a:lnSpc>
                <a:spcPct val="115000"/>
              </a:lnSpc>
            </a:pPr>
            <a:r>
              <a:rPr lang="zh-CN" altLang="en-US" sz="4400">
                <a:solidFill>
                  <a:srgbClr val="990033"/>
                </a:solidFill>
                <a:ea typeface="楷体_GB2312" pitchFamily="49" charset="-122"/>
              </a:rPr>
              <a:t>操作结果：</a:t>
            </a:r>
            <a:endParaRPr lang="zh-CN" altLang="en-US">
              <a:ea typeface="楷体_GB2312" pitchFamily="49" charset="-122"/>
            </a:endParaRPr>
          </a:p>
        </p:txBody>
      </p:sp>
      <p:sp>
        <p:nvSpPr>
          <p:cNvPr id="29701" name="Text Box 5"/>
          <p:cNvSpPr txBox="1">
            <a:spLocks noChangeArrowheads="1"/>
          </p:cNvSpPr>
          <p:nvPr/>
        </p:nvSpPr>
        <p:spPr bwMode="auto">
          <a:xfrm>
            <a:off x="3048000" y="1331913"/>
            <a:ext cx="56705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600">
                <a:ea typeface="楷体_GB2312" pitchFamily="49" charset="-122"/>
              </a:rPr>
              <a:t>静态查找表</a:t>
            </a:r>
            <a:r>
              <a:rPr lang="en-US" altLang="zh-CN" sz="3600">
                <a:ea typeface="楷体_GB2312" pitchFamily="49" charset="-122"/>
              </a:rPr>
              <a:t>ST</a:t>
            </a:r>
            <a:r>
              <a:rPr lang="zh-CN" altLang="en-US" sz="3600">
                <a:ea typeface="楷体_GB2312" pitchFamily="49" charset="-122"/>
              </a:rPr>
              <a:t>存在，</a:t>
            </a:r>
            <a:r>
              <a:rPr lang="en-US" altLang="zh-CN" sz="3600">
                <a:ea typeface="楷体_GB2312" pitchFamily="49" charset="-122"/>
              </a:rPr>
              <a:t>Visit</a:t>
            </a:r>
          </a:p>
          <a:p>
            <a:pPr>
              <a:lnSpc>
                <a:spcPct val="120000"/>
              </a:lnSpc>
            </a:pPr>
            <a:r>
              <a:rPr lang="zh-CN" altLang="en-US" sz="3600">
                <a:ea typeface="楷体_GB2312" pitchFamily="49" charset="-122"/>
              </a:rPr>
              <a:t>是对元素操作的应用函数；</a:t>
            </a:r>
            <a:endParaRPr lang="zh-CN" altLang="en-US" sz="4000"/>
          </a:p>
        </p:txBody>
      </p:sp>
      <p:sp>
        <p:nvSpPr>
          <p:cNvPr id="29704" name="AutoShape 8">
            <a:hlinkClick r:id="rId2" action="ppaction://hlinksldjump" highlightClick="1"/>
          </p:cNvPr>
          <p:cNvSpPr>
            <a:spLocks noChangeArrowheads="1"/>
          </p:cNvSpPr>
          <p:nvPr/>
        </p:nvSpPr>
        <p:spPr bwMode="auto">
          <a:xfrm>
            <a:off x="83058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9700"/>
                                        </p:tgtEl>
                                        <p:attrNameLst>
                                          <p:attrName>style.visibility</p:attrName>
                                        </p:attrNameLst>
                                      </p:cBhvr>
                                      <p:to>
                                        <p:strVal val="visible"/>
                                      </p:to>
                                    </p:set>
                                    <p:animEffect transition="in" filter="barn(outHorizontal)">
                                      <p:cBhvr>
                                        <p:cTn id="13" dur="500"/>
                                        <p:tgtEl>
                                          <p:spTgt spid="297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29701"/>
                                        </p:tgtEl>
                                        <p:attrNameLst>
                                          <p:attrName>style.visibility</p:attrName>
                                        </p:attrNameLst>
                                      </p:cBhvr>
                                      <p:to>
                                        <p:strVal val="visible"/>
                                      </p:to>
                                    </p:set>
                                    <p:animEffect transition="in" filter="strips(downRight)">
                                      <p:cBhvr>
                                        <p:cTn id="18" dur="500"/>
                                        <p:tgtEl>
                                          <p:spTgt spid="297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29698"/>
                                        </p:tgtEl>
                                        <p:attrNameLst>
                                          <p:attrName>style.visibility</p:attrName>
                                        </p:attrNameLst>
                                      </p:cBhvr>
                                      <p:to>
                                        <p:strVal val="visible"/>
                                      </p:to>
                                    </p:set>
                                    <p:animEffect transition="in" filter="strips(downRight)">
                                      <p:cBhvr>
                                        <p:cTn id="23" dur="500"/>
                                        <p:tgtEl>
                                          <p:spTgt spid="29698"/>
                                        </p:tgtEl>
                                      </p:cBhvr>
                                    </p:animEffect>
                                  </p:childTnLst>
                                </p:cTn>
                              </p:par>
                            </p:childTnLst>
                          </p:cTn>
                        </p:par>
                        <p:par>
                          <p:cTn id="24" fill="hold" nodeType="afterGroup">
                            <p:stCondLst>
                              <p:cond delay="500"/>
                            </p:stCondLst>
                            <p:childTnLst>
                              <p:par>
                                <p:cTn id="25" presetID="2" presetClass="entr" presetSubtype="6" fill="hold" grpId="0" nodeType="afterEffect">
                                  <p:stCondLst>
                                    <p:cond delay="0"/>
                                  </p:stCondLst>
                                  <p:childTnLst>
                                    <p:set>
                                      <p:cBhvr>
                                        <p:cTn id="26" dur="1" fill="hold">
                                          <p:stCondLst>
                                            <p:cond delay="0"/>
                                          </p:stCondLst>
                                        </p:cTn>
                                        <p:tgtEl>
                                          <p:spTgt spid="29704"/>
                                        </p:tgtEl>
                                        <p:attrNameLst>
                                          <p:attrName>style.visibility</p:attrName>
                                        </p:attrNameLst>
                                      </p:cBhvr>
                                      <p:to>
                                        <p:strVal val="visible"/>
                                      </p:to>
                                    </p:set>
                                    <p:anim calcmode="lin" valueType="num">
                                      <p:cBhvr additive="base">
                                        <p:cTn id="27" dur="500" fill="hold"/>
                                        <p:tgtEl>
                                          <p:spTgt spid="29704"/>
                                        </p:tgtEl>
                                        <p:attrNameLst>
                                          <p:attrName>ppt_x</p:attrName>
                                        </p:attrNameLst>
                                      </p:cBhvr>
                                      <p:tavLst>
                                        <p:tav tm="0">
                                          <p:val>
                                            <p:strVal val="1+#ppt_w/2"/>
                                          </p:val>
                                        </p:tav>
                                        <p:tav tm="100000">
                                          <p:val>
                                            <p:strVal val="#ppt_x"/>
                                          </p:val>
                                        </p:tav>
                                      </p:tavLst>
                                    </p:anim>
                                    <p:anim calcmode="lin" valueType="num">
                                      <p:cBhvr additive="base">
                                        <p:cTn id="28" dur="500" fill="hold"/>
                                        <p:tgtEl>
                                          <p:spTgt spid="297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699" grpId="0" autoUpdateAnimBg="0"/>
      <p:bldP spid="29700" grpId="0" autoUpdateAnimBg="0"/>
      <p:bldP spid="29701" grpId="0" autoUpdateAnimBg="0"/>
      <p:bldP spid="29704"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0" y="1905000"/>
            <a:ext cx="8991600"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给定一组关键字为：</a:t>
            </a:r>
            <a:r>
              <a:rPr lang="en-US" altLang="zh-CN" sz="3600">
                <a:solidFill>
                  <a:schemeClr val="accent2"/>
                </a:solidFill>
                <a:ea typeface="楷体_GB2312" pitchFamily="49" charset="-122"/>
              </a:rPr>
              <a:t>12, 39, 18, 24, 33, 21</a:t>
            </a:r>
            <a:r>
              <a:rPr lang="zh-CN" altLang="en-US" sz="3600">
                <a:solidFill>
                  <a:schemeClr val="accent2"/>
                </a:solidFill>
                <a:ea typeface="楷体_GB2312" pitchFamily="49" charset="-122"/>
              </a:rPr>
              <a:t>，</a:t>
            </a:r>
            <a:endParaRPr lang="zh-CN" altLang="en-US" sz="3600">
              <a:solidFill>
                <a:srgbClr val="A50021"/>
              </a:solidFill>
              <a:ea typeface="楷体_GB2312" pitchFamily="49" charset="-122"/>
            </a:endParaRPr>
          </a:p>
          <a:p>
            <a:pPr>
              <a:lnSpc>
                <a:spcPct val="140000"/>
              </a:lnSpc>
            </a:pPr>
            <a:r>
              <a:rPr lang="zh-CN" altLang="en-US" sz="3600">
                <a:solidFill>
                  <a:srgbClr val="A50021"/>
                </a:solidFill>
                <a:ea typeface="楷体_GB2312" pitchFamily="49" charset="-122"/>
              </a:rPr>
              <a:t>若取 </a:t>
            </a:r>
            <a:r>
              <a:rPr lang="en-US" altLang="zh-CN" sz="3600" b="1">
                <a:solidFill>
                  <a:srgbClr val="A50021"/>
                </a:solidFill>
                <a:ea typeface="楷体_GB2312" pitchFamily="49" charset="-122"/>
              </a:rPr>
              <a:t>p=9</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则他们对应的哈希函数值将为： </a:t>
            </a:r>
          </a:p>
          <a:p>
            <a:pPr>
              <a:lnSpc>
                <a:spcPct val="140000"/>
              </a:lnSpc>
            </a:pPr>
            <a:r>
              <a:rPr lang="en-US" altLang="zh-CN" sz="3600">
                <a:solidFill>
                  <a:srgbClr val="FF00FF"/>
                </a:solidFill>
                <a:ea typeface="楷体_GB2312" pitchFamily="49" charset="-122"/>
              </a:rPr>
              <a:t>3, 3, 0, 6, 6, 3</a:t>
            </a:r>
            <a:endParaRPr lang="en-US" altLang="zh-CN" sz="3600">
              <a:solidFill>
                <a:srgbClr val="A50021"/>
              </a:solidFill>
              <a:ea typeface="楷体_GB2312" pitchFamily="49" charset="-122"/>
            </a:endParaRPr>
          </a:p>
        </p:txBody>
      </p:sp>
      <p:sp>
        <p:nvSpPr>
          <p:cNvPr id="153603" name="Text Box 3"/>
          <p:cNvSpPr txBox="1">
            <a:spLocks noChangeArrowheads="1"/>
          </p:cNvSpPr>
          <p:nvPr/>
        </p:nvSpPr>
        <p:spPr bwMode="auto">
          <a:xfrm>
            <a:off x="533400" y="1219200"/>
            <a:ext cx="1722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A50021"/>
                </a:solidFill>
                <a:ea typeface="楷体_GB2312" pitchFamily="49" charset="-122"/>
              </a:rPr>
              <a:t>例如：</a:t>
            </a:r>
            <a:endParaRPr lang="zh-CN" altLang="en-US" sz="4000" b="1">
              <a:ea typeface="楷体_GB2312" pitchFamily="49" charset="-122"/>
            </a:endParaRPr>
          </a:p>
        </p:txBody>
      </p:sp>
      <p:sp>
        <p:nvSpPr>
          <p:cNvPr id="153605" name="Text Box 5"/>
          <p:cNvSpPr txBox="1">
            <a:spLocks noChangeArrowheads="1"/>
          </p:cNvSpPr>
          <p:nvPr/>
        </p:nvSpPr>
        <p:spPr bwMode="auto">
          <a:xfrm>
            <a:off x="806450" y="349250"/>
            <a:ext cx="4756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accent2"/>
                </a:solidFill>
                <a:ea typeface="楷体_GB2312" pitchFamily="49" charset="-122"/>
              </a:rPr>
              <a:t>为什么要对 </a:t>
            </a:r>
            <a:r>
              <a:rPr lang="en-US" altLang="zh-CN" sz="3600">
                <a:solidFill>
                  <a:schemeClr val="accent2"/>
                </a:solidFill>
                <a:ea typeface="楷体_GB2312" pitchFamily="49" charset="-122"/>
              </a:rPr>
              <a:t>p </a:t>
            </a:r>
            <a:r>
              <a:rPr lang="zh-CN" altLang="en-US" sz="3600">
                <a:solidFill>
                  <a:schemeClr val="accent2"/>
                </a:solidFill>
                <a:ea typeface="楷体_GB2312" pitchFamily="49" charset="-122"/>
              </a:rPr>
              <a:t>加限制？</a:t>
            </a:r>
          </a:p>
        </p:txBody>
      </p:sp>
      <p:sp>
        <p:nvSpPr>
          <p:cNvPr id="153606" name="Rectangle 6"/>
          <p:cNvSpPr>
            <a:spLocks noChangeArrowheads="1"/>
          </p:cNvSpPr>
          <p:nvPr/>
        </p:nvSpPr>
        <p:spPr bwMode="auto">
          <a:xfrm>
            <a:off x="304800" y="4322763"/>
            <a:ext cx="8610600" cy="215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可见，若 </a:t>
            </a:r>
            <a:r>
              <a:rPr lang="en-US" altLang="zh-CN" sz="3600">
                <a:solidFill>
                  <a:srgbClr val="A50021"/>
                </a:solidFill>
                <a:ea typeface="楷体_GB2312" pitchFamily="49" charset="-122"/>
              </a:rPr>
              <a:t>p </a:t>
            </a:r>
            <a:r>
              <a:rPr lang="zh-CN" altLang="en-US" sz="3600">
                <a:solidFill>
                  <a:srgbClr val="A50021"/>
                </a:solidFill>
                <a:ea typeface="楷体_GB2312" pitchFamily="49" charset="-122"/>
              </a:rPr>
              <a:t>中含质因子 </a:t>
            </a:r>
            <a:r>
              <a:rPr lang="en-US" altLang="zh-CN" sz="3600">
                <a:solidFill>
                  <a:srgbClr val="A50021"/>
                </a:solidFill>
                <a:ea typeface="楷体_GB2312" pitchFamily="49" charset="-122"/>
              </a:rPr>
              <a:t>3</a:t>
            </a:r>
            <a:r>
              <a:rPr lang="zh-CN" altLang="en-US" sz="3600">
                <a:solidFill>
                  <a:srgbClr val="A50021"/>
                </a:solidFill>
                <a:ea typeface="楷体_GB2312" pitchFamily="49" charset="-122"/>
              </a:rPr>
              <a:t>， </a:t>
            </a:r>
            <a:r>
              <a:rPr lang="zh-CN" altLang="en-US" sz="3600" b="1">
                <a:solidFill>
                  <a:srgbClr val="FF0000"/>
                </a:solidFill>
                <a:ea typeface="楷体_GB2312" pitchFamily="49" charset="-122"/>
              </a:rPr>
              <a:t>则所有含质因子 </a:t>
            </a:r>
            <a:r>
              <a:rPr lang="en-US" altLang="zh-CN" sz="3600" b="1">
                <a:solidFill>
                  <a:srgbClr val="FF0000"/>
                </a:solidFill>
                <a:ea typeface="楷体_GB2312" pitchFamily="49" charset="-122"/>
              </a:rPr>
              <a:t>3 </a:t>
            </a:r>
            <a:r>
              <a:rPr lang="zh-CN" altLang="en-US" sz="3600" b="1">
                <a:solidFill>
                  <a:srgbClr val="FF0000"/>
                </a:solidFill>
                <a:ea typeface="楷体_GB2312" pitchFamily="49" charset="-122"/>
              </a:rPr>
              <a:t>的关键字均映射到“</a:t>
            </a:r>
            <a:r>
              <a:rPr lang="en-US" altLang="zh-CN" sz="3600" b="1">
                <a:solidFill>
                  <a:srgbClr val="FF0000"/>
                </a:solidFill>
                <a:ea typeface="楷体_GB2312" pitchFamily="49" charset="-122"/>
              </a:rPr>
              <a:t>3 </a:t>
            </a:r>
            <a:r>
              <a:rPr lang="zh-CN" altLang="en-US" sz="3600" b="1">
                <a:solidFill>
                  <a:srgbClr val="FF0000"/>
                </a:solidFill>
                <a:ea typeface="楷体_GB2312" pitchFamily="49" charset="-122"/>
              </a:rPr>
              <a:t>的倍数”的地址上</a:t>
            </a:r>
            <a:r>
              <a:rPr lang="zh-CN" altLang="en-US" sz="3600">
                <a:solidFill>
                  <a:srgbClr val="A50021"/>
                </a:solidFill>
                <a:ea typeface="楷体_GB2312" pitchFamily="49" charset="-122"/>
              </a:rPr>
              <a:t>，从而增加了“冲突”的可能。</a:t>
            </a:r>
          </a:p>
        </p:txBody>
      </p:sp>
      <p:sp>
        <p:nvSpPr>
          <p:cNvPr id="153608" name="AutoShape 8">
            <a:hlinkClick r:id="rId2" action="ppaction://hlinksldjump" highlightClick="1"/>
          </p:cNvPr>
          <p:cNvSpPr>
            <a:spLocks noChangeArrowheads="1"/>
          </p:cNvSpPr>
          <p:nvPr/>
        </p:nvSpPr>
        <p:spPr bwMode="auto">
          <a:xfrm>
            <a:off x="84582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additive="base">
                                        <p:cTn id="7" dur="500" fill="hold"/>
                                        <p:tgtEl>
                                          <p:spTgt spid="153605"/>
                                        </p:tgtEl>
                                        <p:attrNameLst>
                                          <p:attrName>ppt_x</p:attrName>
                                        </p:attrNameLst>
                                      </p:cBhvr>
                                      <p:tavLst>
                                        <p:tav tm="0">
                                          <p:val>
                                            <p:strVal val="0-#ppt_w/2"/>
                                          </p:val>
                                        </p:tav>
                                        <p:tav tm="100000">
                                          <p:val>
                                            <p:strVal val="#ppt_x"/>
                                          </p:val>
                                        </p:tav>
                                      </p:tavLst>
                                    </p:anim>
                                    <p:anim calcmode="lin" valueType="num">
                                      <p:cBhvr additive="base">
                                        <p:cTn id="8"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3603"/>
                                        </p:tgtEl>
                                        <p:attrNameLst>
                                          <p:attrName>style.visibility</p:attrName>
                                        </p:attrNameLst>
                                      </p:cBhvr>
                                      <p:to>
                                        <p:strVal val="visible"/>
                                      </p:to>
                                    </p:set>
                                    <p:animEffect transition="in" filter="wipe(left)">
                                      <p:cBhvr>
                                        <p:cTn id="13" dur="500"/>
                                        <p:tgtEl>
                                          <p:spTgt spid="15360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153602"/>
                                        </p:tgtEl>
                                        <p:attrNameLst>
                                          <p:attrName>style.visibility</p:attrName>
                                        </p:attrNameLst>
                                      </p:cBhvr>
                                      <p:to>
                                        <p:strVal val="visible"/>
                                      </p:to>
                                    </p:set>
                                    <p:animEffect transition="in" filter="wipe(left)">
                                      <p:cBhvr>
                                        <p:cTn id="18" dur="300"/>
                                        <p:tgtEl>
                                          <p:spTgt spid="15360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3606"/>
                                        </p:tgtEl>
                                        <p:attrNameLst>
                                          <p:attrName>style.visibility</p:attrName>
                                        </p:attrNameLst>
                                      </p:cBhvr>
                                      <p:to>
                                        <p:strVal val="visible"/>
                                      </p:to>
                                    </p:set>
                                    <p:animEffect transition="in" filter="wipe(left)">
                                      <p:cBhvr>
                                        <p:cTn id="23" dur="500"/>
                                        <p:tgtEl>
                                          <p:spTgt spid="153606"/>
                                        </p:tgtEl>
                                      </p:cBhvr>
                                    </p:animEffect>
                                  </p:childTnLst>
                                </p:cTn>
                              </p:par>
                            </p:childTnLst>
                          </p:cTn>
                        </p:par>
                        <p:par>
                          <p:cTn id="24" fill="hold" nodeType="afterGroup">
                            <p:stCondLst>
                              <p:cond delay="500"/>
                            </p:stCondLst>
                            <p:childTnLst>
                              <p:par>
                                <p:cTn id="25" presetID="2" presetClass="entr" presetSubtype="6" fill="hold" grpId="0" nodeType="afterEffect">
                                  <p:stCondLst>
                                    <p:cond delay="0"/>
                                  </p:stCondLst>
                                  <p:childTnLst>
                                    <p:set>
                                      <p:cBhvr>
                                        <p:cTn id="26" dur="1" fill="hold">
                                          <p:stCondLst>
                                            <p:cond delay="0"/>
                                          </p:stCondLst>
                                        </p:cTn>
                                        <p:tgtEl>
                                          <p:spTgt spid="153608"/>
                                        </p:tgtEl>
                                        <p:attrNameLst>
                                          <p:attrName>style.visibility</p:attrName>
                                        </p:attrNameLst>
                                      </p:cBhvr>
                                      <p:to>
                                        <p:strVal val="visible"/>
                                      </p:to>
                                    </p:set>
                                    <p:anim calcmode="lin" valueType="num">
                                      <p:cBhvr additive="base">
                                        <p:cTn id="27" dur="500" fill="hold"/>
                                        <p:tgtEl>
                                          <p:spTgt spid="153608"/>
                                        </p:tgtEl>
                                        <p:attrNameLst>
                                          <p:attrName>ppt_x</p:attrName>
                                        </p:attrNameLst>
                                      </p:cBhvr>
                                      <p:tavLst>
                                        <p:tav tm="0">
                                          <p:val>
                                            <p:strVal val="1+#ppt_w/2"/>
                                          </p:val>
                                        </p:tav>
                                        <p:tav tm="100000">
                                          <p:val>
                                            <p:strVal val="#ppt_x"/>
                                          </p:val>
                                        </p:tav>
                                      </p:tavLst>
                                    </p:anim>
                                    <p:anim calcmode="lin" valueType="num">
                                      <p:cBhvr additive="base">
                                        <p:cTn id="28" dur="500" fill="hold"/>
                                        <p:tgtEl>
                                          <p:spTgt spid="153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autoUpdateAnimBg="0"/>
      <p:bldP spid="153605" grpId="0" autoUpdateAnimBg="0"/>
      <p:bldP spid="153606" grpId="0" autoUpdateAnimBg="0"/>
      <p:bldP spid="153608"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ext Box 3"/>
          <p:cNvSpPr txBox="1">
            <a:spLocks noChangeArrowheads="1"/>
          </p:cNvSpPr>
          <p:nvPr/>
        </p:nvSpPr>
        <p:spPr bwMode="auto">
          <a:xfrm>
            <a:off x="762000" y="517525"/>
            <a:ext cx="261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990000"/>
                </a:solidFill>
              </a:rPr>
              <a:t>6.</a:t>
            </a:r>
            <a:r>
              <a:rPr lang="zh-CN" altLang="en-US" sz="4000" b="1">
                <a:solidFill>
                  <a:srgbClr val="800000"/>
                </a:solidFill>
                <a:ea typeface="楷体_GB2312" pitchFamily="49" charset="-122"/>
              </a:rPr>
              <a:t>随机数法</a:t>
            </a:r>
          </a:p>
        </p:txBody>
      </p:sp>
      <p:pic>
        <p:nvPicPr>
          <p:cNvPr id="145412" name="Picture 4" descr="Autumn Leaves">
            <a:hlinkClick r:id="rId2" action="ppaction://hlinksldjump" highlightClick="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27125"/>
            <a:ext cx="2362200" cy="92075"/>
          </a:xfrm>
          <a:prstGeom prst="rect">
            <a:avLst/>
          </a:prstGeom>
          <a:noFill/>
          <a:extLst>
            <a:ext uri="{909E8E84-426E-40DD-AFC4-6F175D3DCCD1}">
              <a14:hiddenFill xmlns:a14="http://schemas.microsoft.com/office/drawing/2010/main">
                <a:solidFill>
                  <a:srgbClr val="FFFFFF"/>
                </a:solidFill>
              </a14:hiddenFill>
            </a:ext>
          </a:extLst>
        </p:spPr>
      </p:pic>
      <p:sp>
        <p:nvSpPr>
          <p:cNvPr id="145414" name="Rectangle 6"/>
          <p:cNvSpPr>
            <a:spLocks noChangeArrowheads="1"/>
          </p:cNvSpPr>
          <p:nvPr/>
        </p:nvSpPr>
        <p:spPr bwMode="auto">
          <a:xfrm>
            <a:off x="1371600" y="1600200"/>
            <a:ext cx="61182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3600" b="1">
                <a:solidFill>
                  <a:srgbClr val="A50021"/>
                </a:solidFill>
                <a:ea typeface="楷体_GB2312" pitchFamily="49" charset="-122"/>
              </a:rPr>
              <a:t>设定哈希函数为</a:t>
            </a:r>
            <a:r>
              <a:rPr lang="en-US" altLang="zh-CN" sz="3600" b="1">
                <a:solidFill>
                  <a:srgbClr val="A50021"/>
                </a:solidFill>
                <a:ea typeface="楷体_GB2312" pitchFamily="49" charset="-122"/>
              </a:rPr>
              <a:t>:</a:t>
            </a:r>
          </a:p>
          <a:p>
            <a:pPr>
              <a:lnSpc>
                <a:spcPct val="150000"/>
              </a:lnSpc>
            </a:pPr>
            <a:r>
              <a:rPr lang="en-US" altLang="zh-CN" sz="4000" b="1">
                <a:solidFill>
                  <a:schemeClr val="accent2"/>
                </a:solidFill>
                <a:ea typeface="楷体_GB2312" pitchFamily="49" charset="-122"/>
              </a:rPr>
              <a:t>    H(key) = Random(key)</a:t>
            </a:r>
            <a:endParaRPr lang="en-US" altLang="zh-CN" sz="3600" b="1">
              <a:solidFill>
                <a:srgbClr val="A50021"/>
              </a:solidFill>
              <a:ea typeface="楷体_GB2312" pitchFamily="49" charset="-122"/>
            </a:endParaRPr>
          </a:p>
          <a:p>
            <a:pPr>
              <a:lnSpc>
                <a:spcPct val="150000"/>
              </a:lnSpc>
            </a:pPr>
            <a:r>
              <a:rPr lang="zh-CN" altLang="en-US" sz="3600" b="1">
                <a:solidFill>
                  <a:srgbClr val="A50021"/>
                </a:solidFill>
                <a:ea typeface="楷体_GB2312" pitchFamily="49" charset="-122"/>
              </a:rPr>
              <a:t>其中，</a:t>
            </a:r>
            <a:r>
              <a:rPr lang="en-US" altLang="zh-CN" sz="3600" b="1">
                <a:solidFill>
                  <a:srgbClr val="A50021"/>
                </a:solidFill>
                <a:ea typeface="楷体_GB2312" pitchFamily="49" charset="-122"/>
              </a:rPr>
              <a:t>Random </a:t>
            </a:r>
            <a:r>
              <a:rPr lang="zh-CN" altLang="en-US" sz="3600" b="1">
                <a:solidFill>
                  <a:srgbClr val="A50021"/>
                </a:solidFill>
                <a:ea typeface="楷体_GB2312" pitchFamily="49" charset="-122"/>
              </a:rPr>
              <a:t>为伪随机函数</a:t>
            </a:r>
          </a:p>
        </p:txBody>
      </p:sp>
      <p:sp>
        <p:nvSpPr>
          <p:cNvPr id="145415" name="Text Box 7"/>
          <p:cNvSpPr txBox="1">
            <a:spLocks noChangeArrowheads="1"/>
          </p:cNvSpPr>
          <p:nvPr/>
        </p:nvSpPr>
        <p:spPr bwMode="auto">
          <a:xfrm>
            <a:off x="669925" y="4495800"/>
            <a:ext cx="8245475"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3600">
                <a:ea typeface="楷体_GB2312" pitchFamily="49" charset="-122"/>
              </a:rPr>
              <a:t>    </a:t>
            </a:r>
            <a:r>
              <a:rPr lang="zh-CN" altLang="en-US" sz="3600">
                <a:solidFill>
                  <a:schemeClr val="accent2"/>
                </a:solidFill>
                <a:ea typeface="楷体_GB2312" pitchFamily="49" charset="-122"/>
              </a:rPr>
              <a:t>通常，此方法用于对长度不等的关键字构造哈希函数。</a:t>
            </a:r>
          </a:p>
        </p:txBody>
      </p:sp>
      <p:sp>
        <p:nvSpPr>
          <p:cNvPr id="145418" name="AutoShape 10">
            <a:hlinkClick r:id="rId4" action="ppaction://hlinksldjump" highlightClick="1"/>
          </p:cNvPr>
          <p:cNvSpPr>
            <a:spLocks noChangeArrowheads="1"/>
          </p:cNvSpPr>
          <p:nvPr/>
        </p:nvSpPr>
        <p:spPr bwMode="auto">
          <a:xfrm>
            <a:off x="84582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145411"/>
                                        </p:tgtEl>
                                        <p:attrNameLst>
                                          <p:attrName>style.visibility</p:attrName>
                                        </p:attrNameLst>
                                      </p:cBhvr>
                                      <p:to>
                                        <p:strVal val="visible"/>
                                      </p:to>
                                    </p:set>
                                    <p:animEffect transition="in" filter="wipe(left)">
                                      <p:cBhvr>
                                        <p:cTn id="7" dur="300"/>
                                        <p:tgtEl>
                                          <p:spTgt spid="145411"/>
                                        </p:tgtEl>
                                      </p:cBhvr>
                                    </p:animEffect>
                                  </p:childTnLst>
                                </p:cTn>
                              </p:par>
                            </p:childTnLst>
                          </p:cTn>
                        </p:par>
                        <p:par>
                          <p:cTn id="8" fill="hold" nodeType="afterGroup">
                            <p:stCondLst>
                              <p:cond delay="1200"/>
                            </p:stCondLst>
                            <p:childTnLst>
                              <p:par>
                                <p:cTn id="9" presetID="17" presetClass="entr" presetSubtype="10" fill="hold" nodeType="afterEffect">
                                  <p:stCondLst>
                                    <p:cond delay="0"/>
                                  </p:stCondLst>
                                  <p:childTnLst>
                                    <p:set>
                                      <p:cBhvr>
                                        <p:cTn id="10" dur="1" fill="hold">
                                          <p:stCondLst>
                                            <p:cond delay="0"/>
                                          </p:stCondLst>
                                        </p:cTn>
                                        <p:tgtEl>
                                          <p:spTgt spid="145412"/>
                                        </p:tgtEl>
                                        <p:attrNameLst>
                                          <p:attrName>style.visibility</p:attrName>
                                        </p:attrNameLst>
                                      </p:cBhvr>
                                      <p:to>
                                        <p:strVal val="visible"/>
                                      </p:to>
                                    </p:set>
                                    <p:anim calcmode="lin" valueType="num">
                                      <p:cBhvr>
                                        <p:cTn id="11" dur="500" fill="hold"/>
                                        <p:tgtEl>
                                          <p:spTgt spid="145412"/>
                                        </p:tgtEl>
                                        <p:attrNameLst>
                                          <p:attrName>ppt_w</p:attrName>
                                        </p:attrNameLst>
                                      </p:cBhvr>
                                      <p:tavLst>
                                        <p:tav tm="0">
                                          <p:val>
                                            <p:fltVal val="0"/>
                                          </p:val>
                                        </p:tav>
                                        <p:tav tm="100000">
                                          <p:val>
                                            <p:strVal val="#ppt_w"/>
                                          </p:val>
                                        </p:tav>
                                      </p:tavLst>
                                    </p:anim>
                                    <p:anim calcmode="lin" valueType="num">
                                      <p:cBhvr>
                                        <p:cTn id="12" dur="500" fill="hold"/>
                                        <p:tgtEl>
                                          <p:spTgt spid="145412"/>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45414"/>
                                        </p:tgtEl>
                                        <p:attrNameLst>
                                          <p:attrName>style.visibility</p:attrName>
                                        </p:attrNameLst>
                                      </p:cBhvr>
                                      <p:to>
                                        <p:strVal val="visible"/>
                                      </p:to>
                                    </p:set>
                                    <p:animEffect transition="in" filter="strips(downRight)">
                                      <p:cBhvr>
                                        <p:cTn id="17" dur="300"/>
                                        <p:tgtEl>
                                          <p:spTgt spid="1454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5415"/>
                                        </p:tgtEl>
                                        <p:attrNameLst>
                                          <p:attrName>style.visibility</p:attrName>
                                        </p:attrNameLst>
                                      </p:cBhvr>
                                      <p:to>
                                        <p:strVal val="visible"/>
                                      </p:to>
                                    </p:set>
                                    <p:animEffect transition="in" filter="strips(downRight)">
                                      <p:cBhvr>
                                        <p:cTn id="22" dur="500"/>
                                        <p:tgtEl>
                                          <p:spTgt spid="145415"/>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45418"/>
                                        </p:tgtEl>
                                        <p:attrNameLst>
                                          <p:attrName>style.visibility</p:attrName>
                                        </p:attrNameLst>
                                      </p:cBhvr>
                                      <p:to>
                                        <p:strVal val="visible"/>
                                      </p:to>
                                    </p:set>
                                    <p:anim calcmode="lin" valueType="num">
                                      <p:cBhvr additive="base">
                                        <p:cTn id="26" dur="500" fill="hold"/>
                                        <p:tgtEl>
                                          <p:spTgt spid="145418"/>
                                        </p:tgtEl>
                                        <p:attrNameLst>
                                          <p:attrName>ppt_x</p:attrName>
                                        </p:attrNameLst>
                                      </p:cBhvr>
                                      <p:tavLst>
                                        <p:tav tm="0">
                                          <p:val>
                                            <p:strVal val="1+#ppt_w/2"/>
                                          </p:val>
                                        </p:tav>
                                        <p:tav tm="100000">
                                          <p:val>
                                            <p:strVal val="#ppt_x"/>
                                          </p:val>
                                        </p:tav>
                                      </p:tavLst>
                                    </p:anim>
                                    <p:anim calcmode="lin" valueType="num">
                                      <p:cBhvr additive="base">
                                        <p:cTn id="27" dur="500" fill="hold"/>
                                        <p:tgtEl>
                                          <p:spTgt spid="145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utoUpdateAnimBg="0"/>
      <p:bldP spid="145414" grpId="0" autoUpdateAnimBg="0"/>
      <p:bldP spid="145415" grpId="0" autoUpdateAnimBg="0"/>
      <p:bldP spid="145418"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298450" y="990600"/>
            <a:ext cx="854075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4000">
                <a:ea typeface="楷体_GB2312" pitchFamily="49" charset="-122"/>
              </a:rPr>
              <a:t>       </a:t>
            </a:r>
            <a:r>
              <a:rPr lang="zh-CN" altLang="en-US" sz="4000">
                <a:solidFill>
                  <a:srgbClr val="A50021"/>
                </a:solidFill>
                <a:ea typeface="楷体_GB2312" pitchFamily="49" charset="-122"/>
              </a:rPr>
              <a:t>实际造表时，</a:t>
            </a:r>
            <a:r>
              <a:rPr lang="zh-CN" altLang="en-US" sz="4000" b="1">
                <a:solidFill>
                  <a:schemeClr val="accent2"/>
                </a:solidFill>
                <a:ea typeface="楷体_GB2312" pitchFamily="49" charset="-122"/>
              </a:rPr>
              <a:t>采用何种</a:t>
            </a:r>
            <a:r>
              <a:rPr lang="zh-CN" altLang="en-US" sz="4000">
                <a:solidFill>
                  <a:srgbClr val="A50021"/>
                </a:solidFill>
                <a:ea typeface="楷体_GB2312" pitchFamily="49" charset="-122"/>
              </a:rPr>
              <a:t>构造哈希函数的</a:t>
            </a:r>
            <a:r>
              <a:rPr lang="zh-CN" altLang="en-US" sz="4000" b="1">
                <a:solidFill>
                  <a:schemeClr val="accent2"/>
                </a:solidFill>
                <a:ea typeface="楷体_GB2312" pitchFamily="49" charset="-122"/>
              </a:rPr>
              <a:t>方法</a:t>
            </a:r>
            <a:r>
              <a:rPr lang="zh-CN" altLang="en-US" sz="4000">
                <a:solidFill>
                  <a:srgbClr val="A50021"/>
                </a:solidFill>
                <a:ea typeface="楷体_GB2312" pitchFamily="49" charset="-122"/>
              </a:rPr>
              <a:t>取决于建表的关键字集合的情况</a:t>
            </a:r>
            <a:r>
              <a:rPr lang="en-US" altLang="zh-CN" sz="4000">
                <a:solidFill>
                  <a:srgbClr val="A50021"/>
                </a:solidFill>
                <a:ea typeface="楷体_GB2312" pitchFamily="49" charset="-122"/>
              </a:rPr>
              <a:t>(</a:t>
            </a:r>
            <a:r>
              <a:rPr lang="zh-CN" altLang="en-US" sz="4000">
                <a:solidFill>
                  <a:srgbClr val="A50021"/>
                </a:solidFill>
                <a:ea typeface="楷体_GB2312" pitchFamily="49" charset="-122"/>
              </a:rPr>
              <a:t>包括关键字的范围和形态</a:t>
            </a:r>
            <a:r>
              <a:rPr lang="en-US" altLang="zh-CN" sz="4000">
                <a:solidFill>
                  <a:srgbClr val="A50021"/>
                </a:solidFill>
                <a:ea typeface="楷体_GB2312" pitchFamily="49" charset="-122"/>
              </a:rPr>
              <a:t>)</a:t>
            </a:r>
            <a:r>
              <a:rPr lang="zh-CN" altLang="en-US" sz="4000">
                <a:solidFill>
                  <a:srgbClr val="A50021"/>
                </a:solidFill>
                <a:ea typeface="楷体_GB2312" pitchFamily="49" charset="-122"/>
              </a:rPr>
              <a:t>，总</a:t>
            </a:r>
            <a:r>
              <a:rPr lang="zh-CN" altLang="en-US" sz="4000" b="1">
                <a:solidFill>
                  <a:schemeClr val="accent2"/>
                </a:solidFill>
                <a:ea typeface="楷体_GB2312" pitchFamily="49" charset="-122"/>
              </a:rPr>
              <a:t>的原则是使产生冲突的可能性降到尽可能地小</a:t>
            </a:r>
            <a:r>
              <a:rPr lang="zh-CN" altLang="en-US" sz="4000" b="1">
                <a:solidFill>
                  <a:srgbClr val="A50021"/>
                </a:solidFill>
                <a:ea typeface="楷体_GB2312" pitchFamily="49" charset="-122"/>
              </a:rPr>
              <a:t>。</a:t>
            </a:r>
            <a:endParaRPr lang="zh-CN" altLang="en-US" sz="4000"/>
          </a:p>
        </p:txBody>
      </p:sp>
      <p:sp>
        <p:nvSpPr>
          <p:cNvPr id="146438" name="AutoShape 6">
            <a:hlinkClick r:id="" action="ppaction://hlinkshowjump?jump=lastslideviewed" highlightClick="1"/>
          </p:cNvPr>
          <p:cNvSpPr>
            <a:spLocks noChangeArrowheads="1"/>
          </p:cNvSpPr>
          <p:nvPr/>
        </p:nvSpPr>
        <p:spPr bwMode="auto">
          <a:xfrm>
            <a:off x="8077200" y="60198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46434"/>
                                        </p:tgtEl>
                                        <p:attrNameLst>
                                          <p:attrName>style.visibility</p:attrName>
                                        </p:attrNameLst>
                                      </p:cBhvr>
                                      <p:to>
                                        <p:strVal val="visible"/>
                                      </p:to>
                                    </p:set>
                                    <p:animEffect transition="in" filter="strips(downRight)">
                                      <p:cBhvr>
                                        <p:cTn id="7" dur="300"/>
                                        <p:tgtEl>
                                          <p:spTgt spid="146434"/>
                                        </p:tgtEl>
                                      </p:cBhvr>
                                    </p:animEffect>
                                  </p:childTnLst>
                                </p:cTn>
                              </p:par>
                            </p:childTnLst>
                          </p:cTn>
                        </p:par>
                        <p:par>
                          <p:cTn id="8" fill="hold" nodeType="afterGroup">
                            <p:stCondLst>
                              <p:cond delay="12600"/>
                            </p:stCondLst>
                            <p:childTnLst>
                              <p:par>
                                <p:cTn id="9" presetID="2" presetClass="entr" presetSubtype="6" fill="hold" grpId="0" nodeType="afterEffect">
                                  <p:stCondLst>
                                    <p:cond delay="0"/>
                                  </p:stCondLst>
                                  <p:childTnLst>
                                    <p:set>
                                      <p:cBhvr>
                                        <p:cTn id="10" dur="1" fill="hold">
                                          <p:stCondLst>
                                            <p:cond delay="0"/>
                                          </p:stCondLst>
                                        </p:cTn>
                                        <p:tgtEl>
                                          <p:spTgt spid="146438"/>
                                        </p:tgtEl>
                                        <p:attrNameLst>
                                          <p:attrName>style.visibility</p:attrName>
                                        </p:attrNameLst>
                                      </p:cBhvr>
                                      <p:to>
                                        <p:strVal val="visible"/>
                                      </p:to>
                                    </p:set>
                                    <p:anim calcmode="lin" valueType="num">
                                      <p:cBhvr additive="base">
                                        <p:cTn id="11" dur="500" fill="hold"/>
                                        <p:tgtEl>
                                          <p:spTgt spid="146438"/>
                                        </p:tgtEl>
                                        <p:attrNameLst>
                                          <p:attrName>ppt_x</p:attrName>
                                        </p:attrNameLst>
                                      </p:cBhvr>
                                      <p:tavLst>
                                        <p:tav tm="0">
                                          <p:val>
                                            <p:strVal val="1+#ppt_w/2"/>
                                          </p:val>
                                        </p:tav>
                                        <p:tav tm="100000">
                                          <p:val>
                                            <p:strVal val="#ppt_x"/>
                                          </p:val>
                                        </p:tav>
                                      </p:tavLst>
                                    </p:anim>
                                    <p:anim calcmode="lin" valueType="num">
                                      <p:cBhvr additive="base">
                                        <p:cTn id="12" dur="500" fill="hold"/>
                                        <p:tgtEl>
                                          <p:spTgt spid="146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8"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Text Box 3"/>
          <p:cNvSpPr txBox="1">
            <a:spLocks noChangeArrowheads="1"/>
          </p:cNvSpPr>
          <p:nvPr/>
        </p:nvSpPr>
        <p:spPr bwMode="auto">
          <a:xfrm>
            <a:off x="-141288" y="566738"/>
            <a:ext cx="5830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2"/>
            <a:r>
              <a:rPr lang="zh-CN" altLang="en-US" sz="4000">
                <a:solidFill>
                  <a:srgbClr val="FF00FF"/>
                </a:solidFill>
                <a:ea typeface="楷体_GB2312" pitchFamily="49" charset="-122"/>
              </a:rPr>
              <a:t>三、</a:t>
            </a:r>
            <a:r>
              <a:rPr lang="zh-CN" altLang="en-US" sz="4000" b="1">
                <a:solidFill>
                  <a:srgbClr val="FF00FF"/>
                </a:solidFill>
                <a:ea typeface="楷体_GB2312" pitchFamily="49" charset="-122"/>
              </a:rPr>
              <a:t>处理冲突的方法</a:t>
            </a:r>
            <a:r>
              <a:rPr lang="zh-CN" altLang="en-US" sz="4000">
                <a:ea typeface="楷体_GB2312" pitchFamily="49" charset="-122"/>
              </a:rPr>
              <a:t> </a:t>
            </a:r>
            <a:endParaRPr lang="zh-CN" altLang="en-US">
              <a:solidFill>
                <a:srgbClr val="0000FF"/>
              </a:solidFill>
              <a:ea typeface="楷体_GB2312" pitchFamily="49" charset="-122"/>
            </a:endParaRPr>
          </a:p>
        </p:txBody>
      </p:sp>
      <p:sp>
        <p:nvSpPr>
          <p:cNvPr id="154628" name="Text Box 4"/>
          <p:cNvSpPr txBox="1">
            <a:spLocks noChangeArrowheads="1"/>
          </p:cNvSpPr>
          <p:nvPr/>
        </p:nvSpPr>
        <p:spPr bwMode="auto">
          <a:xfrm>
            <a:off x="457200" y="1333500"/>
            <a:ext cx="84296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4000">
                <a:solidFill>
                  <a:srgbClr val="A50021"/>
                </a:solidFill>
                <a:ea typeface="楷体_GB2312" pitchFamily="49" charset="-122"/>
              </a:rPr>
              <a:t>     “</a:t>
            </a:r>
            <a:r>
              <a:rPr lang="zh-CN" altLang="en-US" sz="4000" b="1">
                <a:solidFill>
                  <a:srgbClr val="A50021"/>
                </a:solidFill>
                <a:ea typeface="楷体_GB2312" pitchFamily="49" charset="-122"/>
              </a:rPr>
              <a:t>处理冲突</a:t>
            </a:r>
            <a:r>
              <a:rPr lang="zh-CN" altLang="en-US" sz="4000">
                <a:solidFill>
                  <a:srgbClr val="A50021"/>
                </a:solidFill>
                <a:ea typeface="楷体_GB2312" pitchFamily="49" charset="-122"/>
              </a:rPr>
              <a:t>” 的实际含义是：</a:t>
            </a:r>
          </a:p>
          <a:p>
            <a:pPr>
              <a:lnSpc>
                <a:spcPct val="140000"/>
              </a:lnSpc>
            </a:pPr>
            <a:r>
              <a:rPr lang="zh-CN" altLang="en-US" sz="3600">
                <a:solidFill>
                  <a:srgbClr val="0000FF"/>
                </a:solidFill>
                <a:ea typeface="楷体_GB2312" pitchFamily="49" charset="-122"/>
              </a:rPr>
              <a:t>为产生冲突的地址</a:t>
            </a:r>
            <a:r>
              <a:rPr lang="zh-CN" altLang="en-US" sz="3600" b="1">
                <a:solidFill>
                  <a:srgbClr val="0000FF"/>
                </a:solidFill>
                <a:ea typeface="楷体_GB2312" pitchFamily="49" charset="-122"/>
              </a:rPr>
              <a:t>寻找下一个</a:t>
            </a:r>
            <a:r>
              <a:rPr lang="zh-CN" altLang="en-US" sz="3600">
                <a:solidFill>
                  <a:srgbClr val="0000FF"/>
                </a:solidFill>
                <a:ea typeface="楷体_GB2312" pitchFamily="49" charset="-122"/>
              </a:rPr>
              <a:t>哈希地址。</a:t>
            </a:r>
          </a:p>
        </p:txBody>
      </p:sp>
      <p:sp>
        <p:nvSpPr>
          <p:cNvPr id="154629" name="Rectangle 5">
            <a:hlinkClick r:id="" action="ppaction://hlinkshowjump?jump=nextslide" highlightClick="1"/>
          </p:cNvPr>
          <p:cNvSpPr>
            <a:spLocks noChangeArrowheads="1"/>
          </p:cNvSpPr>
          <p:nvPr/>
        </p:nvSpPr>
        <p:spPr bwMode="auto">
          <a:xfrm>
            <a:off x="1752600" y="3810000"/>
            <a:ext cx="323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006600"/>
                </a:solidFill>
                <a:ea typeface="隶书" pitchFamily="49" charset="-122"/>
              </a:rPr>
              <a:t>1. </a:t>
            </a:r>
            <a:r>
              <a:rPr lang="zh-CN" altLang="en-US" sz="4000" b="1">
                <a:solidFill>
                  <a:srgbClr val="006600"/>
                </a:solidFill>
                <a:latin typeface="隶书" pitchFamily="49" charset="-122"/>
                <a:ea typeface="隶书" pitchFamily="49" charset="-122"/>
              </a:rPr>
              <a:t>开放定址法</a:t>
            </a:r>
            <a:endParaRPr lang="zh-CN" altLang="en-US" sz="4000" b="1">
              <a:solidFill>
                <a:srgbClr val="800000"/>
              </a:solidFill>
              <a:ea typeface="楷体_GB2312" pitchFamily="49" charset="-122"/>
            </a:endParaRPr>
          </a:p>
        </p:txBody>
      </p:sp>
      <p:sp>
        <p:nvSpPr>
          <p:cNvPr id="154630" name="Text Box 6">
            <a:hlinkClick r:id="rId2" action="ppaction://hlinksldjump" highlightClick="1"/>
          </p:cNvPr>
          <p:cNvSpPr txBox="1">
            <a:spLocks noChangeArrowheads="1"/>
          </p:cNvSpPr>
          <p:nvPr/>
        </p:nvSpPr>
        <p:spPr bwMode="auto">
          <a:xfrm>
            <a:off x="838200" y="5029200"/>
            <a:ext cx="373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en-US" altLang="zh-CN" sz="4000" b="1">
                <a:solidFill>
                  <a:srgbClr val="006600"/>
                </a:solidFill>
                <a:ea typeface="隶书" pitchFamily="49" charset="-122"/>
              </a:rPr>
              <a:t>2. </a:t>
            </a:r>
            <a:r>
              <a:rPr lang="zh-CN" altLang="en-US" sz="4000" b="1">
                <a:solidFill>
                  <a:srgbClr val="006600"/>
                </a:solidFill>
                <a:latin typeface="隶书" pitchFamily="49" charset="-122"/>
                <a:ea typeface="隶书" pitchFamily="49" charset="-122"/>
              </a:rPr>
              <a:t>链地址法</a:t>
            </a:r>
            <a:endParaRPr lang="zh-CN" altLang="en-US"/>
          </a:p>
        </p:txBody>
      </p:sp>
      <p:sp>
        <p:nvSpPr>
          <p:cNvPr id="154633" name="AutoShape 9">
            <a:hlinkClick r:id="rId3" action="ppaction://hlinksldjump" highlightClick="1"/>
          </p:cNvPr>
          <p:cNvSpPr>
            <a:spLocks noChangeArrowheads="1"/>
          </p:cNvSpPr>
          <p:nvPr/>
        </p:nvSpPr>
        <p:spPr bwMode="auto">
          <a:xfrm>
            <a:off x="82296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randombar(vertical)">
                                      <p:cBhvr>
                                        <p:cTn id="7" dur="500"/>
                                        <p:tgtEl>
                                          <p:spTgt spid="154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54628"/>
                                        </p:tgtEl>
                                        <p:attrNameLst>
                                          <p:attrName>style.visibility</p:attrName>
                                        </p:attrNameLst>
                                      </p:cBhvr>
                                      <p:to>
                                        <p:strVal val="visible"/>
                                      </p:to>
                                    </p:set>
                                    <p:animEffect transition="in" filter="slide(fromLeft)">
                                      <p:cBhvr>
                                        <p:cTn id="12" dur="500"/>
                                        <p:tgtEl>
                                          <p:spTgt spid="154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154629"/>
                                        </p:tgtEl>
                                        <p:attrNameLst>
                                          <p:attrName>style.visibility</p:attrName>
                                        </p:attrNameLst>
                                      </p:cBhvr>
                                      <p:to>
                                        <p:strVal val="visible"/>
                                      </p:to>
                                    </p:set>
                                    <p:anim calcmode="lin" valueType="num">
                                      <p:cBhvr>
                                        <p:cTn id="17" dur="500" fill="hold"/>
                                        <p:tgtEl>
                                          <p:spTgt spid="154629"/>
                                        </p:tgtEl>
                                        <p:attrNameLst>
                                          <p:attrName>ppt_w</p:attrName>
                                        </p:attrNameLst>
                                      </p:cBhvr>
                                      <p:tavLst>
                                        <p:tav tm="0">
                                          <p:val>
                                            <p:fltVal val="0"/>
                                          </p:val>
                                        </p:tav>
                                        <p:tav tm="100000">
                                          <p:val>
                                            <p:strVal val="#ppt_w"/>
                                          </p:val>
                                        </p:tav>
                                      </p:tavLst>
                                    </p:anim>
                                    <p:anim calcmode="lin" valueType="num">
                                      <p:cBhvr>
                                        <p:cTn id="18" dur="500" fill="hold"/>
                                        <p:tgtEl>
                                          <p:spTgt spid="154629"/>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54630"/>
                                        </p:tgtEl>
                                        <p:attrNameLst>
                                          <p:attrName>style.visibility</p:attrName>
                                        </p:attrNameLst>
                                      </p:cBhvr>
                                      <p:to>
                                        <p:strVal val="visible"/>
                                      </p:to>
                                    </p:set>
                                    <p:anim calcmode="lin" valueType="num">
                                      <p:cBhvr>
                                        <p:cTn id="23" dur="500" fill="hold"/>
                                        <p:tgtEl>
                                          <p:spTgt spid="154630"/>
                                        </p:tgtEl>
                                        <p:attrNameLst>
                                          <p:attrName>ppt_w</p:attrName>
                                        </p:attrNameLst>
                                      </p:cBhvr>
                                      <p:tavLst>
                                        <p:tav tm="0">
                                          <p:val>
                                            <p:fltVal val="0"/>
                                          </p:val>
                                        </p:tav>
                                        <p:tav tm="100000">
                                          <p:val>
                                            <p:strVal val="#ppt_w"/>
                                          </p:val>
                                        </p:tav>
                                      </p:tavLst>
                                    </p:anim>
                                    <p:anim calcmode="lin" valueType="num">
                                      <p:cBhvr>
                                        <p:cTn id="24" dur="500" fill="hold"/>
                                        <p:tgtEl>
                                          <p:spTgt spid="154630"/>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500"/>
                            </p:stCondLst>
                            <p:childTnLst>
                              <p:par>
                                <p:cTn id="26" presetID="2" presetClass="entr" presetSubtype="6" fill="hold" grpId="0" nodeType="afterEffect">
                                  <p:stCondLst>
                                    <p:cond delay="0"/>
                                  </p:stCondLst>
                                  <p:childTnLst>
                                    <p:set>
                                      <p:cBhvr>
                                        <p:cTn id="27" dur="1" fill="hold">
                                          <p:stCondLst>
                                            <p:cond delay="0"/>
                                          </p:stCondLst>
                                        </p:cTn>
                                        <p:tgtEl>
                                          <p:spTgt spid="154633"/>
                                        </p:tgtEl>
                                        <p:attrNameLst>
                                          <p:attrName>style.visibility</p:attrName>
                                        </p:attrNameLst>
                                      </p:cBhvr>
                                      <p:to>
                                        <p:strVal val="visible"/>
                                      </p:to>
                                    </p:set>
                                    <p:anim calcmode="lin" valueType="num">
                                      <p:cBhvr additive="base">
                                        <p:cTn id="28" dur="500" fill="hold"/>
                                        <p:tgtEl>
                                          <p:spTgt spid="154633"/>
                                        </p:tgtEl>
                                        <p:attrNameLst>
                                          <p:attrName>ppt_x</p:attrName>
                                        </p:attrNameLst>
                                      </p:cBhvr>
                                      <p:tavLst>
                                        <p:tav tm="0">
                                          <p:val>
                                            <p:strVal val="1+#ppt_w/2"/>
                                          </p:val>
                                        </p:tav>
                                        <p:tav tm="100000">
                                          <p:val>
                                            <p:strVal val="#ppt_x"/>
                                          </p:val>
                                        </p:tav>
                                      </p:tavLst>
                                    </p:anim>
                                    <p:anim calcmode="lin" valueType="num">
                                      <p:cBhvr additive="base">
                                        <p:cTn id="29" dur="500" fill="hold"/>
                                        <p:tgtEl>
                                          <p:spTgt spid="1546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utoUpdateAnimBg="0"/>
      <p:bldP spid="154628" grpId="0" autoUpdateAnimBg="0"/>
      <p:bldP spid="154629" grpId="0" autoUpdateAnimBg="0"/>
      <p:bldP spid="154630" grpId="0" autoUpdateAnimBg="0"/>
      <p:bldP spid="154633"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Text Box 3"/>
          <p:cNvSpPr txBox="1">
            <a:spLocks noChangeArrowheads="1"/>
          </p:cNvSpPr>
          <p:nvPr/>
        </p:nvSpPr>
        <p:spPr bwMode="auto">
          <a:xfrm>
            <a:off x="-76200" y="1371600"/>
            <a:ext cx="8839200" cy="512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50000"/>
              </a:lnSpc>
            </a:pPr>
            <a:r>
              <a:rPr lang="en-US" altLang="zh-CN" sz="4000">
                <a:solidFill>
                  <a:srgbClr val="A50021"/>
                </a:solidFill>
                <a:ea typeface="楷体_GB2312" pitchFamily="49" charset="-122"/>
              </a:rPr>
              <a:t>   </a:t>
            </a:r>
            <a:r>
              <a:rPr lang="zh-CN" altLang="en-US" sz="3600">
                <a:solidFill>
                  <a:srgbClr val="A50021"/>
                </a:solidFill>
                <a:ea typeface="楷体_GB2312" pitchFamily="49" charset="-122"/>
              </a:rPr>
              <a:t>为产生冲突的地址 </a:t>
            </a:r>
            <a:r>
              <a:rPr lang="en-US" altLang="zh-CN" sz="3600">
                <a:solidFill>
                  <a:srgbClr val="A50021"/>
                </a:solidFill>
                <a:ea typeface="楷体_GB2312" pitchFamily="49" charset="-122"/>
              </a:rPr>
              <a:t>H(key) </a:t>
            </a:r>
            <a:r>
              <a:rPr lang="zh-CN" altLang="en-US" sz="3600">
                <a:solidFill>
                  <a:srgbClr val="A50021"/>
                </a:solidFill>
                <a:ea typeface="楷体_GB2312" pitchFamily="49" charset="-122"/>
              </a:rPr>
              <a:t>求得一个</a:t>
            </a:r>
            <a:r>
              <a:rPr lang="zh-CN" altLang="en-US" sz="3600" b="1">
                <a:solidFill>
                  <a:srgbClr val="FF00FF"/>
                </a:solidFill>
                <a:ea typeface="楷体_GB2312" pitchFamily="49" charset="-122"/>
              </a:rPr>
              <a:t>地址序列</a:t>
            </a:r>
            <a:r>
              <a:rPr lang="zh-CN" altLang="en-US" sz="3600">
                <a:solidFill>
                  <a:srgbClr val="A50021"/>
                </a:solidFill>
                <a:ea typeface="楷体_GB2312" pitchFamily="49" charset="-122"/>
              </a:rPr>
              <a:t>：</a:t>
            </a:r>
          </a:p>
          <a:p>
            <a:pPr lvl="2">
              <a:lnSpc>
                <a:spcPct val="150000"/>
              </a:lnSpc>
            </a:pPr>
            <a:r>
              <a:rPr lang="zh-CN" altLang="en-US" sz="3600">
                <a:solidFill>
                  <a:srgbClr val="A50021"/>
                </a:solidFill>
                <a:ea typeface="楷体_GB2312" pitchFamily="49" charset="-122"/>
              </a:rPr>
              <a:t>   </a:t>
            </a:r>
            <a:r>
              <a:rPr lang="en-US" altLang="zh-CN" sz="3600" b="1">
                <a:solidFill>
                  <a:srgbClr val="A50021"/>
                </a:solidFill>
                <a:ea typeface="楷体_GB2312" pitchFamily="49" charset="-122"/>
              </a:rPr>
              <a:t>H</a:t>
            </a:r>
            <a:r>
              <a:rPr lang="en-US" altLang="zh-CN" sz="3600" b="1" baseline="-25000">
                <a:solidFill>
                  <a:srgbClr val="A50021"/>
                </a:solidFill>
                <a:ea typeface="楷体_GB2312" pitchFamily="49" charset="-122"/>
              </a:rPr>
              <a:t>0</a:t>
            </a:r>
            <a:r>
              <a:rPr lang="en-US" altLang="zh-CN" sz="3600" b="1">
                <a:solidFill>
                  <a:srgbClr val="A50021"/>
                </a:solidFill>
                <a:ea typeface="楷体_GB2312" pitchFamily="49" charset="-122"/>
              </a:rPr>
              <a:t>, H</a:t>
            </a:r>
            <a:r>
              <a:rPr lang="en-US" altLang="zh-CN" sz="3600" b="1" baseline="-25000">
                <a:solidFill>
                  <a:srgbClr val="A50021"/>
                </a:solidFill>
                <a:ea typeface="楷体_GB2312" pitchFamily="49" charset="-122"/>
              </a:rPr>
              <a:t>1</a:t>
            </a:r>
            <a:r>
              <a:rPr lang="en-US" altLang="zh-CN" sz="3600" b="1">
                <a:solidFill>
                  <a:srgbClr val="A50021"/>
                </a:solidFill>
                <a:ea typeface="楷体_GB2312" pitchFamily="49" charset="-122"/>
              </a:rPr>
              <a:t>, H</a:t>
            </a:r>
            <a:r>
              <a:rPr lang="en-US" altLang="zh-CN" sz="3600" b="1" baseline="-25000">
                <a:solidFill>
                  <a:srgbClr val="A50021"/>
                </a:solidFill>
                <a:ea typeface="楷体_GB2312" pitchFamily="49" charset="-122"/>
              </a:rPr>
              <a:t>2</a:t>
            </a:r>
            <a:r>
              <a:rPr lang="en-US" altLang="zh-CN" sz="3600" b="1">
                <a:solidFill>
                  <a:srgbClr val="A50021"/>
                </a:solidFill>
                <a:ea typeface="楷体_GB2312" pitchFamily="49" charset="-122"/>
              </a:rPr>
              <a:t>, </a:t>
            </a:r>
            <a:r>
              <a:rPr lang="en-US" altLang="zh-CN" sz="3600" b="1">
                <a:solidFill>
                  <a:srgbClr val="A50021"/>
                </a:solidFill>
                <a:latin typeface="Times New Roman"/>
                <a:ea typeface="楷体_GB2312" pitchFamily="49" charset="-122"/>
              </a:rPr>
              <a:t>…</a:t>
            </a:r>
            <a:r>
              <a:rPr lang="en-US" altLang="zh-CN" sz="3600" b="1">
                <a:solidFill>
                  <a:srgbClr val="A50021"/>
                </a:solidFill>
                <a:latin typeface="楷体_GB2312" pitchFamily="49" charset="-122"/>
                <a:ea typeface="楷体_GB2312" pitchFamily="49" charset="-122"/>
              </a:rPr>
              <a:t>, </a:t>
            </a:r>
            <a:r>
              <a:rPr lang="en-US" altLang="zh-CN" sz="3600" b="1">
                <a:solidFill>
                  <a:srgbClr val="A50021"/>
                </a:solidFill>
                <a:ea typeface="楷体_GB2312" pitchFamily="49" charset="-122"/>
              </a:rPr>
              <a:t>H</a:t>
            </a:r>
            <a:r>
              <a:rPr lang="en-US" altLang="zh-CN" sz="3600" b="1" baseline="-25000">
                <a:solidFill>
                  <a:srgbClr val="A50021"/>
                </a:solidFill>
                <a:ea typeface="楷体_GB2312" pitchFamily="49" charset="-122"/>
              </a:rPr>
              <a:t>s</a:t>
            </a:r>
            <a:r>
              <a:rPr lang="en-US" altLang="zh-CN" sz="3600">
                <a:solidFill>
                  <a:srgbClr val="A50021"/>
                </a:solidFill>
                <a:ea typeface="楷体_GB2312" pitchFamily="49" charset="-122"/>
              </a:rPr>
              <a:t>     </a:t>
            </a:r>
            <a:r>
              <a:rPr lang="en-US" altLang="zh-CN" sz="3600" b="1" i="1">
                <a:solidFill>
                  <a:srgbClr val="A50021"/>
                </a:solidFill>
                <a:ea typeface="楷体_GB2312" pitchFamily="49" charset="-122"/>
              </a:rPr>
              <a:t>1≤ s≤m-1</a:t>
            </a:r>
            <a:endParaRPr lang="en-US" altLang="zh-CN" sz="3600">
              <a:solidFill>
                <a:srgbClr val="A50021"/>
              </a:solidFill>
              <a:ea typeface="楷体_GB2312" pitchFamily="49" charset="-122"/>
            </a:endParaRPr>
          </a:p>
          <a:p>
            <a:pPr lvl="2">
              <a:lnSpc>
                <a:spcPct val="150000"/>
              </a:lnSpc>
            </a:pPr>
            <a:r>
              <a:rPr lang="zh-CN" altLang="en-US" sz="3600">
                <a:solidFill>
                  <a:srgbClr val="A50021"/>
                </a:solidFill>
                <a:ea typeface="楷体_GB2312" pitchFamily="49" charset="-122"/>
              </a:rPr>
              <a:t>其中：</a:t>
            </a:r>
            <a:r>
              <a:rPr lang="en-US" altLang="zh-CN" sz="3600" b="1">
                <a:solidFill>
                  <a:srgbClr val="A50021"/>
                </a:solidFill>
                <a:ea typeface="楷体_GB2312" pitchFamily="49" charset="-122"/>
              </a:rPr>
              <a:t>H</a:t>
            </a:r>
            <a:r>
              <a:rPr lang="en-US" altLang="zh-CN" sz="3600" b="1" baseline="-25000">
                <a:solidFill>
                  <a:srgbClr val="A50021"/>
                </a:solidFill>
                <a:ea typeface="楷体_GB2312" pitchFamily="49" charset="-122"/>
              </a:rPr>
              <a:t>0</a:t>
            </a:r>
            <a:r>
              <a:rPr lang="en-US" altLang="zh-CN" sz="3600" b="1">
                <a:solidFill>
                  <a:srgbClr val="A50021"/>
                </a:solidFill>
                <a:ea typeface="楷体_GB2312" pitchFamily="49" charset="-122"/>
              </a:rPr>
              <a:t> = H(key)</a:t>
            </a:r>
          </a:p>
          <a:p>
            <a:pPr lvl="2">
              <a:lnSpc>
                <a:spcPct val="150000"/>
              </a:lnSpc>
            </a:pPr>
            <a:r>
              <a:rPr lang="en-US" altLang="zh-CN" sz="3600" b="1">
                <a:solidFill>
                  <a:srgbClr val="A50021"/>
                </a:solidFill>
                <a:ea typeface="楷体_GB2312" pitchFamily="49" charset="-122"/>
              </a:rPr>
              <a:t>            H</a:t>
            </a:r>
            <a:r>
              <a:rPr lang="en-US" altLang="zh-CN" sz="3600" b="1" baseline="-25000">
                <a:solidFill>
                  <a:srgbClr val="A50021"/>
                </a:solidFill>
                <a:ea typeface="楷体_GB2312" pitchFamily="49" charset="-122"/>
              </a:rPr>
              <a:t>i</a:t>
            </a:r>
            <a:r>
              <a:rPr lang="en-US" altLang="zh-CN" sz="3600" b="1">
                <a:solidFill>
                  <a:srgbClr val="A50021"/>
                </a:solidFill>
                <a:ea typeface="楷体_GB2312" pitchFamily="49" charset="-122"/>
              </a:rPr>
              <a:t> = ( H(key) + </a:t>
            </a:r>
            <a:r>
              <a:rPr lang="en-US" altLang="zh-CN" sz="3600" b="1" i="1">
                <a:solidFill>
                  <a:srgbClr val="FF0000"/>
                </a:solidFill>
                <a:ea typeface="楷体_GB2312" pitchFamily="49" charset="-122"/>
              </a:rPr>
              <a:t>d</a:t>
            </a:r>
            <a:r>
              <a:rPr lang="en-US" altLang="zh-CN" sz="3600" b="1" i="1" baseline="-25000">
                <a:solidFill>
                  <a:srgbClr val="FF0000"/>
                </a:solidFill>
                <a:ea typeface="楷体_GB2312" pitchFamily="49" charset="-122"/>
              </a:rPr>
              <a:t>i</a:t>
            </a:r>
            <a:r>
              <a:rPr lang="en-US" altLang="zh-CN" sz="3600" b="1" i="1">
                <a:solidFill>
                  <a:srgbClr val="FF0000"/>
                </a:solidFill>
                <a:ea typeface="楷体_GB2312" pitchFamily="49" charset="-122"/>
              </a:rPr>
              <a:t> </a:t>
            </a:r>
            <a:r>
              <a:rPr lang="en-US" altLang="zh-CN" sz="3600" b="1">
                <a:solidFill>
                  <a:srgbClr val="A50021"/>
                </a:solidFill>
                <a:ea typeface="楷体_GB2312" pitchFamily="49" charset="-122"/>
              </a:rPr>
              <a:t>) MOD m </a:t>
            </a:r>
          </a:p>
          <a:p>
            <a:pPr lvl="2">
              <a:lnSpc>
                <a:spcPct val="150000"/>
              </a:lnSpc>
            </a:pPr>
            <a:r>
              <a:rPr lang="en-US" altLang="zh-CN" sz="3600" b="1">
                <a:solidFill>
                  <a:srgbClr val="A50021"/>
                </a:solidFill>
                <a:ea typeface="楷体_GB2312" pitchFamily="49" charset="-122"/>
              </a:rPr>
              <a:t>                       </a:t>
            </a:r>
            <a:r>
              <a:rPr lang="en-US" altLang="zh-CN" sz="3600" b="1" i="1">
                <a:solidFill>
                  <a:srgbClr val="FF0000"/>
                </a:solidFill>
                <a:ea typeface="楷体_GB2312" pitchFamily="49" charset="-122"/>
              </a:rPr>
              <a:t>i=1, 2, …, s</a:t>
            </a:r>
            <a:endParaRPr lang="en-US" altLang="zh-CN" sz="4000" b="1"/>
          </a:p>
        </p:txBody>
      </p:sp>
      <p:sp>
        <p:nvSpPr>
          <p:cNvPr id="155652" name="Text Box 4"/>
          <p:cNvSpPr txBox="1">
            <a:spLocks noChangeArrowheads="1"/>
          </p:cNvSpPr>
          <p:nvPr/>
        </p:nvSpPr>
        <p:spPr bwMode="auto">
          <a:xfrm>
            <a:off x="762000" y="441325"/>
            <a:ext cx="3255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990000"/>
                </a:solidFill>
              </a:rPr>
              <a:t>1. </a:t>
            </a:r>
            <a:r>
              <a:rPr lang="zh-CN" altLang="en-US" sz="4000" b="1">
                <a:solidFill>
                  <a:srgbClr val="800000"/>
                </a:solidFill>
                <a:ea typeface="楷体_GB2312" pitchFamily="49" charset="-122"/>
              </a:rPr>
              <a:t>开放定址法</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55652"/>
                                        </p:tgtEl>
                                        <p:attrNameLst>
                                          <p:attrName>style.visibility</p:attrName>
                                        </p:attrNameLst>
                                      </p:cBhvr>
                                      <p:to>
                                        <p:strVal val="visible"/>
                                      </p:to>
                                    </p:set>
                                    <p:animEffect transition="in" filter="randombar(vertical)">
                                      <p:cBhvr>
                                        <p:cTn id="7" dur="500"/>
                                        <p:tgtEl>
                                          <p:spTgt spid="155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155651"/>
                                        </p:tgtEl>
                                        <p:attrNameLst>
                                          <p:attrName>style.visibility</p:attrName>
                                        </p:attrNameLst>
                                      </p:cBhvr>
                                      <p:to>
                                        <p:strVal val="visible"/>
                                      </p:to>
                                    </p:set>
                                    <p:animEffect transition="in" filter="strips(upLeft)">
                                      <p:cBhvr>
                                        <p:cTn id="12" dur="500"/>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utoUpdateAnimBg="0"/>
      <p:bldP spid="155652"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idx="4294967295"/>
          </p:nvPr>
        </p:nvSpPr>
        <p:spPr>
          <a:xfrm>
            <a:off x="762000" y="304800"/>
            <a:ext cx="7772400" cy="685800"/>
          </a:xfrm>
        </p:spPr>
        <p:txBody>
          <a:bodyPr/>
          <a:lstStyle/>
          <a:p>
            <a:pPr algn="just"/>
            <a:r>
              <a:rPr lang="zh-CN" altLang="en-US" sz="4000">
                <a:solidFill>
                  <a:srgbClr val="A50021"/>
                </a:solidFill>
                <a:ea typeface="楷体_GB2312" pitchFamily="49" charset="-122"/>
              </a:rPr>
              <a:t>对增量</a:t>
            </a:r>
            <a:r>
              <a:rPr lang="zh-CN" altLang="en-US" sz="4000">
                <a:solidFill>
                  <a:schemeClr val="tx1"/>
                </a:solidFill>
                <a:ea typeface="楷体_GB2312" pitchFamily="49" charset="-122"/>
              </a:rPr>
              <a:t> </a:t>
            </a:r>
            <a:r>
              <a:rPr lang="en-US" altLang="zh-CN" sz="4000" b="1" i="1">
                <a:solidFill>
                  <a:srgbClr val="9D9DFF"/>
                </a:solidFill>
                <a:ea typeface="楷体_GB2312" pitchFamily="49" charset="-122"/>
              </a:rPr>
              <a:t>d</a:t>
            </a:r>
            <a:r>
              <a:rPr lang="en-US" altLang="zh-CN" sz="4000" b="1" i="1" baseline="-25000">
                <a:solidFill>
                  <a:srgbClr val="9D9DFF"/>
                </a:solidFill>
                <a:ea typeface="楷体_GB2312" pitchFamily="49" charset="-122"/>
              </a:rPr>
              <a:t>i</a:t>
            </a:r>
            <a:r>
              <a:rPr lang="en-US" altLang="zh-CN" sz="4000" baseline="-25000">
                <a:solidFill>
                  <a:schemeClr val="tx1"/>
                </a:solidFill>
                <a:ea typeface="楷体_GB2312" pitchFamily="49" charset="-122"/>
              </a:rPr>
              <a:t>  </a:t>
            </a:r>
            <a:r>
              <a:rPr lang="zh-CN" altLang="en-US" sz="4000">
                <a:solidFill>
                  <a:srgbClr val="A50021"/>
                </a:solidFill>
                <a:ea typeface="楷体_GB2312" pitchFamily="49" charset="-122"/>
              </a:rPr>
              <a:t>有三种取法：</a:t>
            </a:r>
            <a:endParaRPr lang="zh-CN" altLang="en-US">
              <a:solidFill>
                <a:schemeClr val="tx1"/>
              </a:solidFill>
              <a:ea typeface="楷体_GB2312" pitchFamily="49" charset="-122"/>
            </a:endParaRPr>
          </a:p>
        </p:txBody>
      </p:sp>
      <p:sp>
        <p:nvSpPr>
          <p:cNvPr id="160771" name="Rectangle 3"/>
          <p:cNvSpPr>
            <a:spLocks noGrp="1" noChangeArrowheads="1"/>
          </p:cNvSpPr>
          <p:nvPr>
            <p:ph type="body" idx="4294967295"/>
          </p:nvPr>
        </p:nvSpPr>
        <p:spPr>
          <a:xfrm>
            <a:off x="179388" y="1052513"/>
            <a:ext cx="8748712" cy="5486400"/>
          </a:xfrm>
        </p:spPr>
        <p:txBody>
          <a:bodyPr/>
          <a:lstStyle/>
          <a:p>
            <a:pPr>
              <a:lnSpc>
                <a:spcPct val="130000"/>
              </a:lnSpc>
            </a:pPr>
            <a:r>
              <a:rPr lang="en-US" altLang="zh-CN" sz="3600">
                <a:solidFill>
                  <a:srgbClr val="A50021"/>
                </a:solidFill>
                <a:ea typeface="楷体_GB2312" pitchFamily="49" charset="-122"/>
              </a:rPr>
              <a:t>1</a:t>
            </a:r>
            <a:r>
              <a:rPr lang="en-US" altLang="zh-CN" sz="3600">
                <a:solidFill>
                  <a:srgbClr val="A50021"/>
                </a:solidFill>
              </a:rPr>
              <a:t>)</a:t>
            </a:r>
            <a:r>
              <a:rPr lang="zh-CN" altLang="en-US" sz="3600" b="1">
                <a:solidFill>
                  <a:srgbClr val="A50021"/>
                </a:solidFill>
                <a:ea typeface="楷体_GB2312" pitchFamily="49" charset="-122"/>
              </a:rPr>
              <a:t>线性探测再散列</a:t>
            </a:r>
            <a:br>
              <a:rPr lang="zh-CN" altLang="en-US" sz="3600" b="1">
                <a:solidFill>
                  <a:srgbClr val="A50021"/>
                </a:solidFill>
                <a:ea typeface="楷体_GB2312" pitchFamily="49" charset="-122"/>
              </a:rPr>
            </a:br>
            <a:r>
              <a:rPr lang="zh-CN" altLang="en-US" sz="3600">
                <a:solidFill>
                  <a:srgbClr val="A50021"/>
                </a:solidFill>
                <a:ea typeface="楷体_GB2312" pitchFamily="49" charset="-122"/>
              </a:rPr>
              <a:t>      </a:t>
            </a:r>
            <a:r>
              <a:rPr lang="en-US" altLang="zh-CN" sz="3600" b="1" i="1">
                <a:solidFill>
                  <a:srgbClr val="FF0000"/>
                </a:solidFill>
                <a:ea typeface="楷体_GB2312" pitchFamily="49" charset="-122"/>
              </a:rPr>
              <a:t>d</a:t>
            </a:r>
            <a:r>
              <a:rPr lang="en-US" altLang="zh-CN" sz="3600" b="1" i="1" baseline="-25000">
                <a:solidFill>
                  <a:srgbClr val="FF0000"/>
                </a:solidFill>
                <a:ea typeface="楷体_GB2312" pitchFamily="49" charset="-122"/>
              </a:rPr>
              <a:t>i</a:t>
            </a:r>
            <a:r>
              <a:rPr lang="en-US" altLang="zh-CN" sz="3600" b="1" i="1">
                <a:solidFill>
                  <a:srgbClr val="FF0000"/>
                </a:solidFill>
                <a:ea typeface="楷体_GB2312" pitchFamily="49" charset="-122"/>
              </a:rPr>
              <a:t> = c</a:t>
            </a:r>
            <a:r>
              <a:rPr lang="en-US" altLang="zh-CN" sz="3600" b="1" i="1">
                <a:solidFill>
                  <a:srgbClr val="FF0000"/>
                </a:solidFill>
                <a:ea typeface="楷体_GB2312" pitchFamily="49" charset="-122"/>
                <a:sym typeface="Symbol" pitchFamily="18" charset="2"/>
              </a:rPr>
              <a:t>  </a:t>
            </a:r>
            <a:r>
              <a:rPr lang="en-US" altLang="zh-CN" sz="3600" b="1" i="1">
                <a:solidFill>
                  <a:srgbClr val="FF0000"/>
                </a:solidFill>
                <a:ea typeface="楷体_GB2312" pitchFamily="49" charset="-122"/>
              </a:rPr>
              <a:t>i</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最简单的情况  </a:t>
            </a:r>
            <a:r>
              <a:rPr lang="en-US" altLang="zh-CN" sz="3600" b="1" i="1">
                <a:solidFill>
                  <a:srgbClr val="A50021"/>
                </a:solidFill>
                <a:ea typeface="楷体_GB2312" pitchFamily="49" charset="-122"/>
              </a:rPr>
              <a:t>c=1</a:t>
            </a:r>
            <a:endParaRPr lang="en-US" altLang="zh-CN" sz="3600">
              <a:solidFill>
                <a:srgbClr val="A50021"/>
              </a:solidFill>
              <a:ea typeface="楷体_GB2312" pitchFamily="49" charset="-122"/>
            </a:endParaRPr>
          </a:p>
          <a:p>
            <a:pPr>
              <a:lnSpc>
                <a:spcPct val="130000"/>
              </a:lnSpc>
            </a:pPr>
            <a:r>
              <a:rPr lang="en-US" altLang="zh-CN" sz="3600">
                <a:solidFill>
                  <a:srgbClr val="A50021"/>
                </a:solidFill>
                <a:ea typeface="楷体_GB2312" pitchFamily="49" charset="-122"/>
              </a:rPr>
              <a:t>2</a:t>
            </a:r>
            <a:r>
              <a:rPr lang="en-US" altLang="zh-CN" sz="3600">
                <a:solidFill>
                  <a:srgbClr val="A50021"/>
                </a:solidFill>
              </a:rPr>
              <a:t>) </a:t>
            </a:r>
            <a:r>
              <a:rPr lang="zh-CN" altLang="en-US" sz="3600" b="1">
                <a:solidFill>
                  <a:srgbClr val="A50021"/>
                </a:solidFill>
                <a:ea typeface="楷体_GB2312" pitchFamily="49" charset="-122"/>
              </a:rPr>
              <a:t>平方探测再散列</a:t>
            </a:r>
            <a:br>
              <a:rPr lang="zh-CN" altLang="en-US" sz="3600" b="1">
                <a:solidFill>
                  <a:srgbClr val="A50021"/>
                </a:solidFill>
                <a:ea typeface="楷体_GB2312" pitchFamily="49" charset="-122"/>
              </a:rPr>
            </a:br>
            <a:r>
              <a:rPr lang="zh-CN" altLang="en-US" sz="3600">
                <a:solidFill>
                  <a:srgbClr val="A50021"/>
                </a:solidFill>
                <a:ea typeface="楷体_GB2312" pitchFamily="49" charset="-122"/>
              </a:rPr>
              <a:t>      </a:t>
            </a:r>
            <a:r>
              <a:rPr lang="en-US" altLang="zh-CN" sz="3600" b="1" i="1">
                <a:solidFill>
                  <a:srgbClr val="FF0000"/>
                </a:solidFill>
                <a:ea typeface="楷体_GB2312" pitchFamily="49" charset="-122"/>
              </a:rPr>
              <a:t>d</a:t>
            </a:r>
            <a:r>
              <a:rPr lang="en-US" altLang="zh-CN" sz="3600" b="1" i="1" baseline="-25000">
                <a:solidFill>
                  <a:srgbClr val="FF0000"/>
                </a:solidFill>
                <a:ea typeface="楷体_GB2312" pitchFamily="49" charset="-122"/>
              </a:rPr>
              <a:t>i</a:t>
            </a:r>
            <a:r>
              <a:rPr lang="en-US" altLang="zh-CN" sz="3600" b="1" i="1">
                <a:solidFill>
                  <a:srgbClr val="FF0000"/>
                </a:solidFill>
                <a:ea typeface="楷体_GB2312" pitchFamily="49" charset="-122"/>
              </a:rPr>
              <a:t> = 1</a:t>
            </a:r>
            <a:r>
              <a:rPr lang="en-US" altLang="zh-CN" sz="3600" b="1" i="1" baseline="30000">
                <a:solidFill>
                  <a:srgbClr val="FF0000"/>
                </a:solidFill>
                <a:ea typeface="楷体_GB2312" pitchFamily="49" charset="-122"/>
              </a:rPr>
              <a:t>2</a:t>
            </a:r>
            <a:r>
              <a:rPr lang="en-US" altLang="zh-CN" sz="3600" b="1" i="1">
                <a:solidFill>
                  <a:srgbClr val="FF0000"/>
                </a:solidFill>
                <a:ea typeface="楷体_GB2312" pitchFamily="49" charset="-122"/>
              </a:rPr>
              <a:t>, -1</a:t>
            </a:r>
            <a:r>
              <a:rPr lang="en-US" altLang="zh-CN" sz="3600" b="1" i="1" baseline="30000">
                <a:solidFill>
                  <a:srgbClr val="FF0000"/>
                </a:solidFill>
                <a:ea typeface="楷体_GB2312" pitchFamily="49" charset="-122"/>
              </a:rPr>
              <a:t>2</a:t>
            </a:r>
            <a:r>
              <a:rPr lang="en-US" altLang="zh-CN" sz="3600" b="1" i="1">
                <a:solidFill>
                  <a:srgbClr val="FF0000"/>
                </a:solidFill>
                <a:ea typeface="楷体_GB2312" pitchFamily="49" charset="-122"/>
              </a:rPr>
              <a:t>, 2</a:t>
            </a:r>
            <a:r>
              <a:rPr lang="en-US" altLang="zh-CN" sz="3600" b="1" i="1" baseline="30000">
                <a:solidFill>
                  <a:srgbClr val="FF0000"/>
                </a:solidFill>
                <a:ea typeface="楷体_GB2312" pitchFamily="49" charset="-122"/>
              </a:rPr>
              <a:t>2</a:t>
            </a:r>
            <a:r>
              <a:rPr lang="en-US" altLang="zh-CN" sz="3600" b="1" i="1">
                <a:solidFill>
                  <a:srgbClr val="FF0000"/>
                </a:solidFill>
                <a:ea typeface="楷体_GB2312" pitchFamily="49" charset="-122"/>
              </a:rPr>
              <a:t>, -2</a:t>
            </a:r>
            <a:r>
              <a:rPr lang="en-US" altLang="zh-CN" sz="3600" b="1" i="1" baseline="30000">
                <a:solidFill>
                  <a:srgbClr val="FF0000"/>
                </a:solidFill>
                <a:ea typeface="楷体_GB2312" pitchFamily="49" charset="-122"/>
              </a:rPr>
              <a:t>2</a:t>
            </a:r>
            <a:r>
              <a:rPr lang="en-US" altLang="zh-CN" sz="3600" b="1" i="1">
                <a:solidFill>
                  <a:srgbClr val="FF0000"/>
                </a:solidFill>
                <a:ea typeface="楷体_GB2312" pitchFamily="49" charset="-122"/>
              </a:rPr>
              <a:t>, </a:t>
            </a:r>
            <a:r>
              <a:rPr lang="en-US" altLang="zh-CN" sz="3600" b="1" i="1">
                <a:solidFill>
                  <a:srgbClr val="FF0000"/>
                </a:solidFill>
                <a:latin typeface="Times New Roman"/>
                <a:ea typeface="楷体_GB2312" pitchFamily="49" charset="-122"/>
              </a:rPr>
              <a:t>…</a:t>
            </a:r>
            <a:r>
              <a:rPr lang="en-US" altLang="zh-CN" sz="3600" b="1" i="1">
                <a:solidFill>
                  <a:srgbClr val="FF0000"/>
                </a:solidFill>
                <a:latin typeface="楷体_GB2312" pitchFamily="49" charset="-122"/>
                <a:ea typeface="楷体_GB2312" pitchFamily="49" charset="-122"/>
              </a:rPr>
              <a:t>,</a:t>
            </a:r>
            <a:endParaRPr lang="en-US" altLang="zh-CN" sz="3600">
              <a:solidFill>
                <a:srgbClr val="A50021"/>
              </a:solidFill>
              <a:latin typeface="楷体_GB2312" pitchFamily="49" charset="-122"/>
              <a:ea typeface="楷体_GB2312" pitchFamily="49" charset="-122"/>
            </a:endParaRPr>
          </a:p>
          <a:p>
            <a:pPr>
              <a:lnSpc>
                <a:spcPct val="130000"/>
              </a:lnSpc>
            </a:pPr>
            <a:r>
              <a:rPr lang="en-US" altLang="zh-CN" sz="3600">
                <a:solidFill>
                  <a:srgbClr val="A50021"/>
                </a:solidFill>
                <a:ea typeface="楷体_GB2312" pitchFamily="49" charset="-122"/>
              </a:rPr>
              <a:t>3</a:t>
            </a:r>
            <a:r>
              <a:rPr lang="en-US" altLang="zh-CN" sz="3600">
                <a:solidFill>
                  <a:srgbClr val="A50021"/>
                </a:solidFill>
              </a:rPr>
              <a:t>) </a:t>
            </a:r>
            <a:r>
              <a:rPr lang="zh-CN" altLang="en-US" sz="3600" b="1">
                <a:solidFill>
                  <a:srgbClr val="A50021"/>
                </a:solidFill>
                <a:ea typeface="楷体_GB2312" pitchFamily="49" charset="-122"/>
              </a:rPr>
              <a:t>随机探测再散列</a:t>
            </a:r>
            <a:br>
              <a:rPr lang="zh-CN" altLang="en-US" sz="3600" b="1">
                <a:solidFill>
                  <a:srgbClr val="A50021"/>
                </a:solidFill>
                <a:ea typeface="楷体_GB2312" pitchFamily="49" charset="-122"/>
              </a:rPr>
            </a:br>
            <a:r>
              <a:rPr lang="zh-CN" altLang="en-US" sz="3600">
                <a:solidFill>
                  <a:srgbClr val="A50021"/>
                </a:solidFill>
                <a:ea typeface="楷体_GB2312" pitchFamily="49" charset="-122"/>
              </a:rPr>
              <a:t>      </a:t>
            </a:r>
            <a:r>
              <a:rPr lang="en-US" altLang="zh-CN" sz="3600" b="1" i="1">
                <a:solidFill>
                  <a:srgbClr val="FF0000"/>
                </a:solidFill>
                <a:ea typeface="楷体_GB2312" pitchFamily="49" charset="-122"/>
              </a:rPr>
              <a:t>d</a:t>
            </a:r>
            <a:r>
              <a:rPr lang="en-US" altLang="zh-CN" sz="3600" b="1" i="1" baseline="-25000">
                <a:solidFill>
                  <a:srgbClr val="FF0000"/>
                </a:solidFill>
                <a:ea typeface="楷体_GB2312" pitchFamily="49" charset="-122"/>
              </a:rPr>
              <a:t>i</a:t>
            </a:r>
            <a:r>
              <a:rPr lang="en-US" altLang="zh-CN" sz="3600" b="1" i="1">
                <a:solidFill>
                  <a:srgbClr val="FF0000"/>
                </a:solidFill>
                <a:ea typeface="楷体_GB2312" pitchFamily="49" charset="-122"/>
              </a:rPr>
              <a:t> </a:t>
            </a:r>
            <a:r>
              <a:rPr lang="zh-CN" altLang="en-US" sz="3600">
                <a:solidFill>
                  <a:srgbClr val="FF0000"/>
                </a:solidFill>
                <a:ea typeface="楷体_GB2312" pitchFamily="49" charset="-122"/>
              </a:rPr>
              <a:t>是一组</a:t>
            </a:r>
            <a:r>
              <a:rPr lang="zh-CN" altLang="en-US" sz="3600" b="1">
                <a:solidFill>
                  <a:srgbClr val="FF0000"/>
                </a:solidFill>
                <a:ea typeface="楷体_GB2312" pitchFamily="49" charset="-122"/>
              </a:rPr>
              <a:t>伪随机数列</a:t>
            </a:r>
            <a:r>
              <a:rPr lang="zh-CN" altLang="en-US" sz="3600">
                <a:solidFill>
                  <a:srgbClr val="A50021"/>
                </a:solidFill>
                <a:ea typeface="楷体_GB2312" pitchFamily="49" charset="-122"/>
              </a:rPr>
              <a:t>   或者</a:t>
            </a:r>
          </a:p>
          <a:p>
            <a:pPr algn="just">
              <a:lnSpc>
                <a:spcPct val="130000"/>
              </a:lnSpc>
            </a:pPr>
            <a:r>
              <a:rPr lang="zh-CN" altLang="en-US" sz="3600">
                <a:solidFill>
                  <a:srgbClr val="A50021"/>
                </a:solidFill>
                <a:ea typeface="楷体_GB2312" pitchFamily="49" charset="-122"/>
              </a:rPr>
              <a:t>     </a:t>
            </a:r>
            <a:r>
              <a:rPr lang="en-US" altLang="zh-CN" sz="3600" b="1" i="1">
                <a:solidFill>
                  <a:srgbClr val="FF0000"/>
                </a:solidFill>
                <a:ea typeface="楷体_GB2312" pitchFamily="49" charset="-122"/>
              </a:rPr>
              <a:t>d</a:t>
            </a:r>
            <a:r>
              <a:rPr lang="en-US" altLang="zh-CN" sz="3600" b="1" i="1" baseline="-25000">
                <a:solidFill>
                  <a:srgbClr val="FF0000"/>
                </a:solidFill>
                <a:ea typeface="楷体_GB2312" pitchFamily="49" charset="-122"/>
              </a:rPr>
              <a:t>i</a:t>
            </a:r>
            <a:r>
              <a:rPr lang="en-US" altLang="zh-CN" sz="3600" b="1" i="1">
                <a:solidFill>
                  <a:srgbClr val="FF0000"/>
                </a:solidFill>
                <a:ea typeface="楷体_GB2312" pitchFamily="49" charset="-122"/>
              </a:rPr>
              <a:t>=i</a:t>
            </a:r>
            <a:r>
              <a:rPr lang="en-US" altLang="zh-CN" sz="3600" b="1" i="1">
                <a:solidFill>
                  <a:srgbClr val="FF0000"/>
                </a:solidFill>
                <a:ea typeface="楷体_GB2312" pitchFamily="49" charset="-122"/>
                <a:sym typeface="Symbol" pitchFamily="18" charset="2"/>
              </a:rPr>
              <a:t>×H</a:t>
            </a:r>
            <a:r>
              <a:rPr lang="en-US" altLang="zh-CN" sz="3600" b="1" i="1" baseline="-25000">
                <a:solidFill>
                  <a:srgbClr val="FF0000"/>
                </a:solidFill>
                <a:ea typeface="楷体_GB2312" pitchFamily="49" charset="-122"/>
                <a:sym typeface="Symbol" pitchFamily="18" charset="2"/>
              </a:rPr>
              <a:t>2</a:t>
            </a:r>
            <a:r>
              <a:rPr lang="en-US" altLang="zh-CN" sz="3600" b="1" i="1">
                <a:solidFill>
                  <a:srgbClr val="FF0000"/>
                </a:solidFill>
                <a:ea typeface="楷体_GB2312" pitchFamily="49" charset="-122"/>
                <a:sym typeface="Symbol" pitchFamily="18" charset="2"/>
              </a:rPr>
              <a:t>(key) </a:t>
            </a:r>
            <a:r>
              <a:rPr lang="en-US" altLang="zh-CN" sz="3600" b="1">
                <a:solidFill>
                  <a:srgbClr val="A50021"/>
                </a:solidFill>
                <a:ea typeface="楷体_GB2312" pitchFamily="49" charset="-122"/>
                <a:sym typeface="Symbol" pitchFamily="18" charset="2"/>
              </a:rPr>
              <a:t>(</a:t>
            </a:r>
            <a:r>
              <a:rPr lang="zh-CN" altLang="en-US" sz="3600" b="1">
                <a:solidFill>
                  <a:srgbClr val="A50021"/>
                </a:solidFill>
                <a:ea typeface="楷体_GB2312" pitchFamily="49" charset="-122"/>
                <a:sym typeface="Symbol" pitchFamily="18" charset="2"/>
              </a:rPr>
              <a:t>又称双散列函数探测</a:t>
            </a:r>
            <a:r>
              <a:rPr lang="en-US" altLang="zh-CN" sz="3600" b="1">
                <a:solidFill>
                  <a:srgbClr val="A50021"/>
                </a:solidFill>
                <a:ea typeface="楷体_GB2312" pitchFamily="49" charset="-122"/>
                <a:sym typeface="Symbol" pitchFamily="18" charset="2"/>
              </a:rPr>
              <a:t>)</a:t>
            </a:r>
            <a:endParaRPr lang="en-US" altLang="zh-CN" sz="3600" b="1" i="1">
              <a:solidFill>
                <a:srgbClr val="A50021"/>
              </a:solidFill>
              <a:ea typeface="楷体_GB2312" pitchFamily="49" charset="-122"/>
            </a:endParaRPr>
          </a:p>
        </p:txBody>
      </p:sp>
      <p:sp>
        <p:nvSpPr>
          <p:cNvPr id="160773" name="Rectangle 5">
            <a:hlinkClick r:id="rId2" action="ppaction://hlinksldjump"/>
          </p:cNvPr>
          <p:cNvSpPr>
            <a:spLocks noChangeArrowheads="1"/>
          </p:cNvSpPr>
          <p:nvPr/>
        </p:nvSpPr>
        <p:spPr bwMode="auto">
          <a:xfrm>
            <a:off x="1676400" y="5791200"/>
            <a:ext cx="7467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strips(downRight)">
                                      <p:cBhvr>
                                        <p:cTn id="7" dur="500"/>
                                        <p:tgtEl>
                                          <p:spTgt spid="160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771">
                                            <p:txEl>
                                              <p:pRg st="0" end="0"/>
                                            </p:txEl>
                                          </p:spTgt>
                                        </p:tgtEl>
                                        <p:attrNameLst>
                                          <p:attrName>style.visibility</p:attrName>
                                        </p:attrNameLst>
                                      </p:cBhvr>
                                      <p:to>
                                        <p:strVal val="visible"/>
                                      </p:to>
                                    </p:set>
                                    <p:animEffect transition="in" filter="wipe(left)">
                                      <p:cBhvr>
                                        <p:cTn id="12" dur="500"/>
                                        <p:tgtEl>
                                          <p:spTgt spid="1607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771">
                                            <p:txEl>
                                              <p:pRg st="1" end="1"/>
                                            </p:txEl>
                                          </p:spTgt>
                                        </p:tgtEl>
                                        <p:attrNameLst>
                                          <p:attrName>style.visibility</p:attrName>
                                        </p:attrNameLst>
                                      </p:cBhvr>
                                      <p:to>
                                        <p:strVal val="visible"/>
                                      </p:to>
                                    </p:set>
                                    <p:animEffect transition="in" filter="wipe(left)">
                                      <p:cBhvr>
                                        <p:cTn id="17" dur="500"/>
                                        <p:tgtEl>
                                          <p:spTgt spid="1607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771">
                                            <p:txEl>
                                              <p:pRg st="2" end="2"/>
                                            </p:txEl>
                                          </p:spTgt>
                                        </p:tgtEl>
                                        <p:attrNameLst>
                                          <p:attrName>style.visibility</p:attrName>
                                        </p:attrNameLst>
                                      </p:cBhvr>
                                      <p:to>
                                        <p:strVal val="visible"/>
                                      </p:to>
                                    </p:set>
                                    <p:animEffect transition="in" filter="wipe(left)">
                                      <p:cBhvr>
                                        <p:cTn id="22" dur="500"/>
                                        <p:tgtEl>
                                          <p:spTgt spid="1607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771">
                                            <p:txEl>
                                              <p:pRg st="3" end="3"/>
                                            </p:txEl>
                                          </p:spTgt>
                                        </p:tgtEl>
                                        <p:attrNameLst>
                                          <p:attrName>style.visibility</p:attrName>
                                        </p:attrNameLst>
                                      </p:cBhvr>
                                      <p:to>
                                        <p:strVal val="visible"/>
                                      </p:to>
                                    </p:set>
                                    <p:animEffect transition="in" filter="wipe(left)">
                                      <p:cBhvr>
                                        <p:cTn id="27" dur="500"/>
                                        <p:tgtEl>
                                          <p:spTgt spid="160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build="p"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228600" y="1571625"/>
            <a:ext cx="8610600"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charset="-122"/>
              </a:defRPr>
            </a:lvl1pPr>
            <a:lvl2pPr marL="190500">
              <a:defRPr kumimoji="1" sz="2400">
                <a:solidFill>
                  <a:schemeClr val="tx1"/>
                </a:solidFill>
                <a:latin typeface="Times New Roman" pitchFamily="18" charset="0"/>
                <a:ea typeface="宋体" charset="-122"/>
              </a:defRPr>
            </a:lvl2pPr>
            <a:lvl3pPr marL="381000">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lvl="2"/>
            <a:r>
              <a:rPr lang="zh-CN" altLang="en-US" sz="3600">
                <a:solidFill>
                  <a:srgbClr val="A50021"/>
                </a:solidFill>
                <a:ea typeface="楷体_GB2312" pitchFamily="49" charset="-122"/>
              </a:rPr>
              <a:t>即：产生的 </a:t>
            </a:r>
            <a:r>
              <a:rPr lang="en-US" altLang="zh-CN" sz="3600" b="1">
                <a:solidFill>
                  <a:srgbClr val="A50021"/>
                </a:solidFill>
                <a:ea typeface="楷体_GB2312" pitchFamily="49" charset="-122"/>
              </a:rPr>
              <a:t>H</a:t>
            </a:r>
            <a:r>
              <a:rPr lang="en-US" altLang="zh-CN" sz="3600" b="1" baseline="-25000">
                <a:solidFill>
                  <a:srgbClr val="A50021"/>
                </a:solidFill>
                <a:ea typeface="楷体_GB2312" pitchFamily="49" charset="-122"/>
              </a:rPr>
              <a:t>i</a:t>
            </a:r>
            <a:r>
              <a:rPr lang="en-US" altLang="zh-CN" sz="3600" b="1">
                <a:solidFill>
                  <a:srgbClr val="A50021"/>
                </a:solidFill>
                <a:ea typeface="楷体_GB2312" pitchFamily="49" charset="-122"/>
              </a:rPr>
              <a:t> </a:t>
            </a:r>
            <a:r>
              <a:rPr lang="zh-CN" altLang="en-US" sz="3600">
                <a:solidFill>
                  <a:srgbClr val="A50021"/>
                </a:solidFill>
                <a:ea typeface="楷体_GB2312" pitchFamily="49" charset="-122"/>
              </a:rPr>
              <a:t>均不相同，且所产生的</a:t>
            </a:r>
          </a:p>
          <a:p>
            <a:pPr>
              <a:lnSpc>
                <a:spcPct val="120000"/>
              </a:lnSpc>
            </a:pPr>
            <a:r>
              <a:rPr lang="zh-CN" altLang="en-US" sz="3600">
                <a:solidFill>
                  <a:srgbClr val="A50021"/>
                </a:solidFill>
                <a:ea typeface="楷体_GB2312" pitchFamily="49" charset="-122"/>
              </a:rPr>
              <a:t>            </a:t>
            </a:r>
            <a:r>
              <a:rPr lang="en-US" altLang="zh-CN" sz="3600" b="1">
                <a:solidFill>
                  <a:srgbClr val="A50021"/>
                </a:solidFill>
                <a:ea typeface="楷体_GB2312" pitchFamily="49" charset="-122"/>
              </a:rPr>
              <a:t>s(m-1)</a:t>
            </a:r>
            <a:r>
              <a:rPr lang="zh-CN" altLang="en-US" sz="3600" b="1">
                <a:solidFill>
                  <a:srgbClr val="A50021"/>
                </a:solidFill>
                <a:ea typeface="楷体_GB2312" pitchFamily="49" charset="-122"/>
              </a:rPr>
              <a:t>个 </a:t>
            </a:r>
            <a:r>
              <a:rPr lang="en-US" altLang="zh-CN" sz="3600" b="1">
                <a:solidFill>
                  <a:srgbClr val="A50021"/>
                </a:solidFill>
                <a:ea typeface="楷体_GB2312" pitchFamily="49" charset="-122"/>
              </a:rPr>
              <a:t>H</a:t>
            </a:r>
            <a:r>
              <a:rPr lang="en-US" altLang="zh-CN" sz="3600" b="1" baseline="-25000">
                <a:solidFill>
                  <a:srgbClr val="A50021"/>
                </a:solidFill>
                <a:ea typeface="楷体_GB2312" pitchFamily="49" charset="-122"/>
              </a:rPr>
              <a:t>i</a:t>
            </a:r>
            <a:r>
              <a:rPr lang="en-US" altLang="zh-CN" sz="3600" baseline="-25000">
                <a:solidFill>
                  <a:srgbClr val="A50021"/>
                </a:solidFill>
                <a:ea typeface="楷体_GB2312" pitchFamily="49" charset="-122"/>
              </a:rPr>
              <a:t> </a:t>
            </a:r>
            <a:r>
              <a:rPr lang="zh-CN" altLang="en-US" sz="3600">
                <a:solidFill>
                  <a:srgbClr val="A50021"/>
                </a:solidFill>
                <a:ea typeface="楷体_GB2312" pitchFamily="49" charset="-122"/>
              </a:rPr>
              <a:t>值能</a:t>
            </a:r>
            <a:r>
              <a:rPr lang="zh-CN" altLang="en-US" sz="3600" b="1">
                <a:solidFill>
                  <a:srgbClr val="FF00FF"/>
                </a:solidFill>
                <a:ea typeface="楷体_GB2312" pitchFamily="49" charset="-122"/>
              </a:rPr>
              <a:t>覆盖</a:t>
            </a:r>
            <a:r>
              <a:rPr lang="zh-CN" altLang="en-US" sz="3600">
                <a:solidFill>
                  <a:srgbClr val="A50021"/>
                </a:solidFill>
                <a:ea typeface="楷体_GB2312" pitchFamily="49" charset="-122"/>
              </a:rPr>
              <a:t>哈希表中所有</a:t>
            </a:r>
          </a:p>
          <a:p>
            <a:pPr>
              <a:lnSpc>
                <a:spcPct val="120000"/>
              </a:lnSpc>
            </a:pPr>
            <a:r>
              <a:rPr lang="zh-CN" altLang="en-US" sz="3600">
                <a:solidFill>
                  <a:srgbClr val="A50021"/>
                </a:solidFill>
                <a:ea typeface="楷体_GB2312" pitchFamily="49" charset="-122"/>
              </a:rPr>
              <a:t>            地址。则要求：</a:t>
            </a:r>
            <a:r>
              <a:rPr lang="zh-CN" altLang="en-US" sz="4000" b="1">
                <a:solidFill>
                  <a:srgbClr val="0000FF"/>
                </a:solidFill>
                <a:latin typeface="楷体_GB2312" pitchFamily="49" charset="-122"/>
                <a:ea typeface="楷体_GB2312" pitchFamily="49" charset="-122"/>
              </a:rPr>
              <a:t>   </a:t>
            </a:r>
            <a:endParaRPr lang="zh-CN" altLang="en-US" sz="4000"/>
          </a:p>
        </p:txBody>
      </p:sp>
      <p:sp>
        <p:nvSpPr>
          <p:cNvPr id="161795" name="Text Box 3"/>
          <p:cNvSpPr txBox="1">
            <a:spLocks noChangeArrowheads="1"/>
          </p:cNvSpPr>
          <p:nvPr/>
        </p:nvSpPr>
        <p:spPr bwMode="auto">
          <a:xfrm>
            <a:off x="457200" y="609600"/>
            <a:ext cx="68945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A50021"/>
                </a:solidFill>
                <a:ea typeface="楷体_GB2312" pitchFamily="49" charset="-122"/>
              </a:rPr>
              <a:t>注意：</a:t>
            </a:r>
            <a:r>
              <a:rPr lang="zh-CN" altLang="en-US" sz="4000" b="1">
                <a:solidFill>
                  <a:srgbClr val="0000FF"/>
                </a:solidFill>
                <a:ea typeface="楷体_GB2312" pitchFamily="49" charset="-122"/>
              </a:rPr>
              <a:t>增量 </a:t>
            </a:r>
            <a:r>
              <a:rPr lang="en-US" altLang="zh-CN" sz="4000" b="1" i="1">
                <a:solidFill>
                  <a:srgbClr val="0000FF"/>
                </a:solidFill>
                <a:ea typeface="楷体_GB2312" pitchFamily="49" charset="-122"/>
              </a:rPr>
              <a:t>d</a:t>
            </a:r>
            <a:r>
              <a:rPr lang="en-US" altLang="zh-CN" sz="4000" b="1" i="1" baseline="-25000">
                <a:solidFill>
                  <a:srgbClr val="0000FF"/>
                </a:solidFill>
                <a:ea typeface="楷体_GB2312" pitchFamily="49" charset="-122"/>
              </a:rPr>
              <a:t>i</a:t>
            </a:r>
            <a:r>
              <a:rPr lang="en-US" altLang="zh-CN" sz="4000" b="1" baseline="-25000">
                <a:solidFill>
                  <a:srgbClr val="0000FF"/>
                </a:solidFill>
                <a:ea typeface="楷体_GB2312" pitchFamily="49" charset="-122"/>
              </a:rPr>
              <a:t> </a:t>
            </a:r>
            <a:r>
              <a:rPr lang="zh-CN" altLang="en-US" sz="4000" b="1">
                <a:solidFill>
                  <a:srgbClr val="0000FF"/>
                </a:solidFill>
                <a:ea typeface="楷体_GB2312" pitchFamily="49" charset="-122"/>
              </a:rPr>
              <a:t>应具有“完备性”</a:t>
            </a:r>
          </a:p>
        </p:txBody>
      </p:sp>
      <p:sp>
        <p:nvSpPr>
          <p:cNvPr id="161796" name="Text Box 4"/>
          <p:cNvSpPr txBox="1">
            <a:spLocks noChangeArrowheads="1"/>
          </p:cNvSpPr>
          <p:nvPr/>
        </p:nvSpPr>
        <p:spPr bwMode="auto">
          <a:xfrm>
            <a:off x="457200" y="5403850"/>
            <a:ext cx="7929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00FF"/>
                </a:solidFill>
                <a:latin typeface="楷体_GB2312" pitchFamily="49" charset="-122"/>
                <a:ea typeface="楷体_GB2312" pitchFamily="49" charset="-122"/>
              </a:rPr>
              <a:t>※</a:t>
            </a:r>
            <a:r>
              <a:rPr lang="en-US" altLang="zh-CN" sz="4000">
                <a:latin typeface="楷体_GB2312" pitchFamily="49" charset="-122"/>
                <a:ea typeface="楷体_GB2312" pitchFamily="49" charset="-122"/>
              </a:rPr>
              <a:t> </a:t>
            </a:r>
            <a:r>
              <a:rPr lang="zh-CN" altLang="en-US" sz="3600">
                <a:solidFill>
                  <a:srgbClr val="A50021"/>
                </a:solidFill>
                <a:ea typeface="楷体_GB2312" pitchFamily="49" charset="-122"/>
              </a:rPr>
              <a:t>随机探测时的 </a:t>
            </a:r>
            <a:r>
              <a:rPr lang="en-US" altLang="zh-CN" sz="3600" b="1" i="1">
                <a:solidFill>
                  <a:srgbClr val="FF0000"/>
                </a:solidFill>
                <a:ea typeface="楷体_GB2312" pitchFamily="49" charset="-122"/>
              </a:rPr>
              <a:t>m</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和 </a:t>
            </a:r>
            <a:r>
              <a:rPr lang="en-US" altLang="zh-CN" sz="3600" b="1" i="1">
                <a:solidFill>
                  <a:srgbClr val="FF0000"/>
                </a:solidFill>
                <a:ea typeface="楷体_GB2312" pitchFamily="49" charset="-122"/>
              </a:rPr>
              <a:t>d</a:t>
            </a:r>
            <a:r>
              <a:rPr lang="en-US" altLang="zh-CN" sz="3600" b="1" i="1" baseline="-25000">
                <a:solidFill>
                  <a:srgbClr val="FF0000"/>
                </a:solidFill>
                <a:ea typeface="楷体_GB2312" pitchFamily="49" charset="-122"/>
              </a:rPr>
              <a:t>i </a:t>
            </a:r>
            <a:r>
              <a:rPr lang="zh-CN" altLang="en-US" sz="3600">
                <a:solidFill>
                  <a:srgbClr val="A50021"/>
                </a:solidFill>
                <a:ea typeface="楷体_GB2312" pitchFamily="49" charset="-122"/>
              </a:rPr>
              <a:t>没有公因子。</a:t>
            </a:r>
            <a:endParaRPr lang="zh-CN" altLang="en-US" sz="4000">
              <a:ea typeface="楷体_GB2312" pitchFamily="49" charset="-122"/>
            </a:endParaRPr>
          </a:p>
        </p:txBody>
      </p:sp>
      <p:sp>
        <p:nvSpPr>
          <p:cNvPr id="161797" name="Text Box 5"/>
          <p:cNvSpPr txBox="1">
            <a:spLocks noChangeArrowheads="1"/>
          </p:cNvSpPr>
          <p:nvPr/>
        </p:nvSpPr>
        <p:spPr bwMode="auto">
          <a:xfrm>
            <a:off x="457200" y="3649663"/>
            <a:ext cx="84582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600" b="1">
                <a:solidFill>
                  <a:srgbClr val="0000FF"/>
                </a:solidFill>
                <a:latin typeface="楷体_GB2312" pitchFamily="49" charset="-122"/>
                <a:ea typeface="楷体_GB2312" pitchFamily="49" charset="-122"/>
              </a:rPr>
              <a:t>※</a:t>
            </a:r>
            <a:r>
              <a:rPr lang="en-US" altLang="zh-CN" sz="4000">
                <a:latin typeface="楷体_GB2312" pitchFamily="49" charset="-122"/>
                <a:ea typeface="楷体_GB2312" pitchFamily="49" charset="-122"/>
              </a:rPr>
              <a:t> </a:t>
            </a:r>
            <a:r>
              <a:rPr lang="zh-CN" altLang="en-US" sz="3600">
                <a:solidFill>
                  <a:srgbClr val="A50021"/>
                </a:solidFill>
                <a:ea typeface="楷体_GB2312" pitchFamily="49" charset="-122"/>
              </a:rPr>
              <a:t>平方探测时的表长</a:t>
            </a:r>
            <a:r>
              <a:rPr lang="zh-CN" altLang="en-US" sz="3600">
                <a:solidFill>
                  <a:srgbClr val="FF0000"/>
                </a:solidFill>
                <a:ea typeface="楷体_GB2312" pitchFamily="49" charset="-122"/>
              </a:rPr>
              <a:t> </a:t>
            </a:r>
            <a:r>
              <a:rPr lang="en-US" altLang="zh-CN" sz="3600" b="1" i="1">
                <a:solidFill>
                  <a:srgbClr val="FF0000"/>
                </a:solidFill>
                <a:ea typeface="楷体_GB2312" pitchFamily="49" charset="-122"/>
              </a:rPr>
              <a:t>m</a:t>
            </a:r>
            <a:r>
              <a:rPr lang="en-US" altLang="zh-CN" sz="3600" b="1" i="1">
                <a:solidFill>
                  <a:srgbClr val="A50021"/>
                </a:solidFill>
                <a:ea typeface="楷体_GB2312" pitchFamily="49" charset="-122"/>
              </a:rPr>
              <a:t> </a:t>
            </a:r>
            <a:r>
              <a:rPr lang="zh-CN" altLang="en-US" sz="3600">
                <a:solidFill>
                  <a:srgbClr val="A50021"/>
                </a:solidFill>
                <a:ea typeface="楷体_GB2312" pitchFamily="49" charset="-122"/>
              </a:rPr>
              <a:t>必为形如 </a:t>
            </a:r>
            <a:r>
              <a:rPr lang="en-US" altLang="zh-CN" sz="3600" b="1" i="1">
                <a:solidFill>
                  <a:srgbClr val="FF0000"/>
                </a:solidFill>
                <a:ea typeface="楷体_GB2312" pitchFamily="49" charset="-122"/>
              </a:rPr>
              <a:t>4j+3</a:t>
            </a:r>
            <a:r>
              <a:rPr lang="en-US" altLang="zh-CN" sz="3600">
                <a:solidFill>
                  <a:srgbClr val="A50021"/>
                </a:solidFill>
                <a:ea typeface="楷体_GB2312" pitchFamily="49" charset="-122"/>
              </a:rPr>
              <a:t> </a:t>
            </a:r>
          </a:p>
          <a:p>
            <a:pPr>
              <a:lnSpc>
                <a:spcPct val="120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的素数（如</a:t>
            </a:r>
            <a:r>
              <a:rPr lang="en-US" altLang="zh-CN" sz="3600">
                <a:solidFill>
                  <a:srgbClr val="A50021"/>
                </a:solidFill>
                <a:ea typeface="楷体_GB2312" pitchFamily="49" charset="-122"/>
              </a:rPr>
              <a:t>: 7, 11, 19, 23, … </a:t>
            </a:r>
            <a:r>
              <a:rPr lang="zh-CN" altLang="en-US" sz="3600">
                <a:solidFill>
                  <a:srgbClr val="A50021"/>
                </a:solidFill>
                <a:ea typeface="楷体_GB2312" pitchFamily="49" charset="-122"/>
              </a:rPr>
              <a:t>等）；</a:t>
            </a:r>
            <a:endParaRPr lang="zh-CN" altLang="en-US"/>
          </a:p>
        </p:txBody>
      </p:sp>
      <p:sp>
        <p:nvSpPr>
          <p:cNvPr id="161799" name="AutoShape 7">
            <a:hlinkClick r:id="rId2" action="ppaction://hlinksldjump" highlightClick="1"/>
          </p:cNvPr>
          <p:cNvSpPr>
            <a:spLocks noChangeArrowheads="1"/>
          </p:cNvSpPr>
          <p:nvPr/>
        </p:nvSpPr>
        <p:spPr bwMode="auto">
          <a:xfrm>
            <a:off x="83820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61795"/>
                                        </p:tgtEl>
                                        <p:attrNameLst>
                                          <p:attrName>style.visibility</p:attrName>
                                        </p:attrNameLst>
                                      </p:cBhvr>
                                      <p:to>
                                        <p:strVal val="visible"/>
                                      </p:to>
                                    </p:set>
                                    <p:animEffect transition="in" filter="slide(fromTop)">
                                      <p:cBhvr>
                                        <p:cTn id="7" dur="500"/>
                                        <p:tgtEl>
                                          <p:spTgt spid="161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1794"/>
                                        </p:tgtEl>
                                        <p:attrNameLst>
                                          <p:attrName>style.visibility</p:attrName>
                                        </p:attrNameLst>
                                      </p:cBhvr>
                                      <p:to>
                                        <p:strVal val="visible"/>
                                      </p:to>
                                    </p:set>
                                    <p:animEffect transition="in" filter="strips(downRight)">
                                      <p:cBhvr>
                                        <p:cTn id="12" dur="500"/>
                                        <p:tgtEl>
                                          <p:spTgt spid="1617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797"/>
                                        </p:tgtEl>
                                        <p:attrNameLst>
                                          <p:attrName>style.visibility</p:attrName>
                                        </p:attrNameLst>
                                      </p:cBhvr>
                                      <p:to>
                                        <p:strVal val="visible"/>
                                      </p:to>
                                    </p:set>
                                    <p:animEffect transition="in" filter="wipe(left)">
                                      <p:cBhvr>
                                        <p:cTn id="17" dur="500"/>
                                        <p:tgtEl>
                                          <p:spTgt spid="161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796"/>
                                        </p:tgtEl>
                                        <p:attrNameLst>
                                          <p:attrName>style.visibility</p:attrName>
                                        </p:attrNameLst>
                                      </p:cBhvr>
                                      <p:to>
                                        <p:strVal val="visible"/>
                                      </p:to>
                                    </p:set>
                                    <p:animEffect transition="in" filter="wipe(left)">
                                      <p:cBhvr>
                                        <p:cTn id="22" dur="500"/>
                                        <p:tgtEl>
                                          <p:spTgt spid="161796"/>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161799"/>
                                        </p:tgtEl>
                                        <p:attrNameLst>
                                          <p:attrName>style.visibility</p:attrName>
                                        </p:attrNameLst>
                                      </p:cBhvr>
                                      <p:to>
                                        <p:strVal val="visible"/>
                                      </p:to>
                                    </p:set>
                                    <p:anim calcmode="lin" valueType="num">
                                      <p:cBhvr additive="base">
                                        <p:cTn id="26" dur="500" fill="hold"/>
                                        <p:tgtEl>
                                          <p:spTgt spid="161799"/>
                                        </p:tgtEl>
                                        <p:attrNameLst>
                                          <p:attrName>ppt_x</p:attrName>
                                        </p:attrNameLst>
                                      </p:cBhvr>
                                      <p:tavLst>
                                        <p:tav tm="0">
                                          <p:val>
                                            <p:strVal val="1+#ppt_w/2"/>
                                          </p:val>
                                        </p:tav>
                                        <p:tav tm="100000">
                                          <p:val>
                                            <p:strVal val="#ppt_x"/>
                                          </p:val>
                                        </p:tav>
                                      </p:tavLst>
                                    </p:anim>
                                    <p:anim calcmode="lin" valueType="num">
                                      <p:cBhvr additive="base">
                                        <p:cTn id="27" dur="500" fill="hold"/>
                                        <p:tgtEl>
                                          <p:spTgt spid="1617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autoUpdateAnimBg="0"/>
      <p:bldP spid="161796" grpId="0" autoUpdateAnimBg="0"/>
      <p:bldP spid="161797" grpId="0" autoUpdateAnimBg="0"/>
      <p:bldP spid="161799"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760413" y="152400"/>
            <a:ext cx="7011987"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b="1">
                <a:solidFill>
                  <a:srgbClr val="A50021"/>
                </a:solidFill>
                <a:ea typeface="楷体_GB2312" pitchFamily="49" charset="-122"/>
              </a:rPr>
              <a:t>例如</a:t>
            </a: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关键字集合 </a:t>
            </a:r>
          </a:p>
          <a:p>
            <a:pPr>
              <a:lnSpc>
                <a:spcPct val="125000"/>
              </a:lnSpc>
            </a:pPr>
            <a:r>
              <a:rPr lang="zh-CN" altLang="en-US" sz="3600">
                <a:solidFill>
                  <a:srgbClr val="A50021"/>
                </a:solidFill>
                <a:ea typeface="楷体_GB2312" pitchFamily="49" charset="-122"/>
              </a:rPr>
              <a:t>        </a:t>
            </a:r>
            <a:r>
              <a:rPr lang="en-US" altLang="zh-CN" sz="3600">
                <a:solidFill>
                  <a:srgbClr val="A50021"/>
                </a:solidFill>
                <a:ea typeface="楷体_GB2312" pitchFamily="49" charset="-122"/>
              </a:rPr>
              <a:t>{ </a:t>
            </a:r>
            <a:r>
              <a:rPr lang="en-US" altLang="zh-CN" sz="3200">
                <a:solidFill>
                  <a:srgbClr val="A50021"/>
                </a:solidFill>
                <a:ea typeface="楷体_GB2312" pitchFamily="49" charset="-122"/>
              </a:rPr>
              <a:t>19, 01, 23, 14, 55, 68, 11, 82, 36 }</a:t>
            </a:r>
            <a:endParaRPr lang="en-US" altLang="zh-CN" sz="3600">
              <a:ea typeface="楷体_GB2312" pitchFamily="49" charset="-122"/>
            </a:endParaRPr>
          </a:p>
        </p:txBody>
      </p:sp>
      <p:sp>
        <p:nvSpPr>
          <p:cNvPr id="231427" name="Text Box 3"/>
          <p:cNvSpPr txBox="1">
            <a:spLocks noChangeArrowheads="1"/>
          </p:cNvSpPr>
          <p:nvPr/>
        </p:nvSpPr>
        <p:spPr bwMode="auto">
          <a:xfrm>
            <a:off x="304800" y="1676400"/>
            <a:ext cx="8526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A50021"/>
                </a:solidFill>
                <a:ea typeface="楷体_GB2312" pitchFamily="49" charset="-122"/>
              </a:rPr>
              <a:t>设定</a:t>
            </a:r>
            <a:r>
              <a:rPr lang="zh-CN" altLang="en-US" sz="3200">
                <a:solidFill>
                  <a:srgbClr val="A50021"/>
                </a:solidFill>
                <a:ea typeface="楷体_GB2312" pitchFamily="49" charset="-122"/>
              </a:rPr>
              <a:t>哈希函数 </a:t>
            </a:r>
            <a:r>
              <a:rPr lang="en-US" altLang="zh-CN" sz="3200">
                <a:solidFill>
                  <a:srgbClr val="A50021"/>
                </a:solidFill>
                <a:ea typeface="楷体_GB2312" pitchFamily="49" charset="-122"/>
              </a:rPr>
              <a:t>H(key) = key </a:t>
            </a:r>
            <a:r>
              <a:rPr lang="en-US" altLang="zh-CN" sz="3200" b="1">
                <a:solidFill>
                  <a:srgbClr val="A50021"/>
                </a:solidFill>
                <a:ea typeface="楷体_GB2312" pitchFamily="49" charset="-122"/>
              </a:rPr>
              <a:t>MOD</a:t>
            </a:r>
            <a:r>
              <a:rPr lang="en-US" altLang="zh-CN" sz="3200">
                <a:solidFill>
                  <a:srgbClr val="A50021"/>
                </a:solidFill>
                <a:ea typeface="楷体_GB2312" pitchFamily="49" charset="-122"/>
              </a:rPr>
              <a:t> 11 ( </a:t>
            </a:r>
            <a:r>
              <a:rPr lang="zh-CN" altLang="en-US" sz="3200">
                <a:solidFill>
                  <a:srgbClr val="A50021"/>
                </a:solidFill>
                <a:ea typeface="楷体_GB2312" pitchFamily="49" charset="-122"/>
              </a:rPr>
              <a:t>表长</a:t>
            </a:r>
            <a:r>
              <a:rPr lang="en-US" altLang="zh-CN" sz="3200">
                <a:solidFill>
                  <a:srgbClr val="A50021"/>
                </a:solidFill>
                <a:ea typeface="楷体_GB2312" pitchFamily="49" charset="-122"/>
              </a:rPr>
              <a:t>=11 )</a:t>
            </a:r>
            <a:endParaRPr lang="en-US" altLang="zh-CN" sz="3200">
              <a:ea typeface="楷体_GB2312" pitchFamily="49" charset="-122"/>
            </a:endParaRPr>
          </a:p>
        </p:txBody>
      </p:sp>
      <p:graphicFrame>
        <p:nvGraphicFramePr>
          <p:cNvPr id="231430" name="Object 6"/>
          <p:cNvGraphicFramePr>
            <a:graphicFrameLocks noChangeAspect="1"/>
          </p:cNvGraphicFramePr>
          <p:nvPr/>
        </p:nvGraphicFramePr>
        <p:xfrm>
          <a:off x="762000" y="3200400"/>
          <a:ext cx="8039100" cy="990600"/>
        </p:xfrm>
        <a:graphic>
          <a:graphicData uri="http://schemas.openxmlformats.org/presentationml/2006/ole">
            <mc:AlternateContent xmlns:mc="http://schemas.openxmlformats.org/markup-compatibility/2006">
              <mc:Choice xmlns:v="urn:schemas-microsoft-com:vml" Requires="v">
                <p:oleObj spid="_x0000_s231459" name="文档" r:id="rId3" imgW="6001560" imgH="749520" progId="Word.Document.8">
                  <p:embed/>
                </p:oleObj>
              </mc:Choice>
              <mc:Fallback>
                <p:oleObj name="文档" r:id="rId3" imgW="6001560" imgH="74952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200400"/>
                        <a:ext cx="80391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1431" name="Object 7"/>
          <p:cNvGraphicFramePr>
            <a:graphicFrameLocks noChangeAspect="1"/>
          </p:cNvGraphicFramePr>
          <p:nvPr/>
        </p:nvGraphicFramePr>
        <p:xfrm>
          <a:off x="685800" y="5486400"/>
          <a:ext cx="8077200" cy="1066800"/>
        </p:xfrm>
        <a:graphic>
          <a:graphicData uri="http://schemas.openxmlformats.org/presentationml/2006/ole">
            <mc:AlternateContent xmlns:mc="http://schemas.openxmlformats.org/markup-compatibility/2006">
              <mc:Choice xmlns:v="urn:schemas-microsoft-com:vml" Requires="v">
                <p:oleObj spid="_x0000_s231460" name="文档" r:id="rId5" imgW="6001560" imgH="749520" progId="Word.Document.8">
                  <p:embed/>
                </p:oleObj>
              </mc:Choice>
              <mc:Fallback>
                <p:oleObj name="文档" r:id="rId5" imgW="6001560" imgH="749520"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486400"/>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1432" name="Text Box 8"/>
          <p:cNvSpPr txBox="1">
            <a:spLocks noChangeArrowheads="1"/>
          </p:cNvSpPr>
          <p:nvPr/>
        </p:nvSpPr>
        <p:spPr bwMode="auto">
          <a:xfrm>
            <a:off x="6629400" y="3429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19</a:t>
            </a:r>
            <a:endParaRPr lang="en-US" altLang="zh-CN" sz="3600"/>
          </a:p>
        </p:txBody>
      </p:sp>
      <p:sp>
        <p:nvSpPr>
          <p:cNvPr id="231433" name="Text Box 9"/>
          <p:cNvSpPr txBox="1">
            <a:spLocks noChangeArrowheads="1"/>
          </p:cNvSpPr>
          <p:nvPr/>
        </p:nvSpPr>
        <p:spPr bwMode="auto">
          <a:xfrm>
            <a:off x="1524000" y="3429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01</a:t>
            </a:r>
            <a:endParaRPr lang="en-US" altLang="zh-CN" sz="3600"/>
          </a:p>
        </p:txBody>
      </p:sp>
      <p:sp>
        <p:nvSpPr>
          <p:cNvPr id="231434" name="Text Box 10"/>
          <p:cNvSpPr txBox="1">
            <a:spLocks noChangeArrowheads="1"/>
          </p:cNvSpPr>
          <p:nvPr/>
        </p:nvSpPr>
        <p:spPr bwMode="auto">
          <a:xfrm>
            <a:off x="2305050" y="3429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3333FF"/>
                </a:solidFill>
              </a:rPr>
              <a:t>23</a:t>
            </a:r>
            <a:endParaRPr lang="en-US" altLang="zh-CN" sz="3600"/>
          </a:p>
        </p:txBody>
      </p:sp>
      <p:sp>
        <p:nvSpPr>
          <p:cNvPr id="231435" name="Text Box 11"/>
          <p:cNvSpPr txBox="1">
            <a:spLocks noChangeArrowheads="1"/>
          </p:cNvSpPr>
          <p:nvPr/>
        </p:nvSpPr>
        <p:spPr bwMode="auto">
          <a:xfrm>
            <a:off x="2990850" y="3429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14</a:t>
            </a:r>
            <a:endParaRPr lang="en-US" altLang="zh-CN" sz="3600"/>
          </a:p>
        </p:txBody>
      </p:sp>
      <p:sp>
        <p:nvSpPr>
          <p:cNvPr id="231436" name="Text Box 12"/>
          <p:cNvSpPr txBox="1">
            <a:spLocks noChangeArrowheads="1"/>
          </p:cNvSpPr>
          <p:nvPr/>
        </p:nvSpPr>
        <p:spPr bwMode="auto">
          <a:xfrm>
            <a:off x="857250" y="3429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55</a:t>
            </a:r>
            <a:endParaRPr lang="en-US" altLang="zh-CN" sz="3600"/>
          </a:p>
        </p:txBody>
      </p:sp>
      <p:sp>
        <p:nvSpPr>
          <p:cNvPr id="231437" name="Text Box 13"/>
          <p:cNvSpPr txBox="1">
            <a:spLocks noChangeArrowheads="1"/>
          </p:cNvSpPr>
          <p:nvPr/>
        </p:nvSpPr>
        <p:spPr bwMode="auto">
          <a:xfrm>
            <a:off x="3733800" y="3429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FF"/>
                </a:solidFill>
              </a:rPr>
              <a:t>68</a:t>
            </a:r>
            <a:endParaRPr lang="en-US" altLang="zh-CN" sz="3600"/>
          </a:p>
        </p:txBody>
      </p:sp>
      <p:sp>
        <p:nvSpPr>
          <p:cNvPr id="231438" name="Text Box 14"/>
          <p:cNvSpPr txBox="1">
            <a:spLocks noChangeArrowheads="1"/>
          </p:cNvSpPr>
          <p:nvPr/>
        </p:nvSpPr>
        <p:spPr bwMode="auto">
          <a:xfrm>
            <a:off x="6572250" y="57451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19</a:t>
            </a:r>
            <a:endParaRPr lang="en-US" altLang="zh-CN" sz="3600"/>
          </a:p>
        </p:txBody>
      </p:sp>
      <p:sp>
        <p:nvSpPr>
          <p:cNvPr id="231439" name="Text Box 15"/>
          <p:cNvSpPr txBox="1">
            <a:spLocks noChangeArrowheads="1"/>
          </p:cNvSpPr>
          <p:nvPr/>
        </p:nvSpPr>
        <p:spPr bwMode="auto">
          <a:xfrm>
            <a:off x="1466850" y="57451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01</a:t>
            </a:r>
            <a:endParaRPr lang="en-US" altLang="zh-CN" sz="3600"/>
          </a:p>
        </p:txBody>
      </p:sp>
      <p:sp>
        <p:nvSpPr>
          <p:cNvPr id="231440" name="Text Box 16"/>
          <p:cNvSpPr txBox="1">
            <a:spLocks noChangeArrowheads="1"/>
          </p:cNvSpPr>
          <p:nvPr/>
        </p:nvSpPr>
        <p:spPr bwMode="auto">
          <a:xfrm>
            <a:off x="2228850" y="57451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3333FF"/>
                </a:solidFill>
              </a:rPr>
              <a:t>23</a:t>
            </a:r>
            <a:endParaRPr lang="en-US" altLang="zh-CN" sz="3600"/>
          </a:p>
        </p:txBody>
      </p:sp>
      <p:sp>
        <p:nvSpPr>
          <p:cNvPr id="231441" name="Text Box 17"/>
          <p:cNvSpPr txBox="1">
            <a:spLocks noChangeArrowheads="1"/>
          </p:cNvSpPr>
          <p:nvPr/>
        </p:nvSpPr>
        <p:spPr bwMode="auto">
          <a:xfrm>
            <a:off x="2895600" y="57451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14</a:t>
            </a:r>
            <a:endParaRPr lang="en-US" altLang="zh-CN" sz="3600"/>
          </a:p>
        </p:txBody>
      </p:sp>
      <p:sp>
        <p:nvSpPr>
          <p:cNvPr id="231442" name="Text Box 18"/>
          <p:cNvSpPr txBox="1">
            <a:spLocks noChangeArrowheads="1"/>
          </p:cNvSpPr>
          <p:nvPr/>
        </p:nvSpPr>
        <p:spPr bwMode="auto">
          <a:xfrm>
            <a:off x="5105400" y="57451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FF"/>
                </a:solidFill>
              </a:rPr>
              <a:t>68</a:t>
            </a:r>
            <a:endParaRPr lang="en-US" altLang="zh-CN" sz="3600"/>
          </a:p>
        </p:txBody>
      </p:sp>
      <p:sp>
        <p:nvSpPr>
          <p:cNvPr id="231443" name="Rectangle 19"/>
          <p:cNvSpPr>
            <a:spLocks noChangeArrowheads="1"/>
          </p:cNvSpPr>
          <p:nvPr/>
        </p:nvSpPr>
        <p:spPr bwMode="auto">
          <a:xfrm>
            <a:off x="381000" y="2519363"/>
            <a:ext cx="5162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chemeClr val="accent2"/>
                </a:solidFill>
                <a:ea typeface="楷体_GB2312" pitchFamily="49" charset="-122"/>
              </a:rPr>
              <a:t>若采用</a:t>
            </a:r>
            <a:r>
              <a:rPr lang="zh-CN" altLang="en-US" sz="2800" b="1">
                <a:solidFill>
                  <a:schemeClr val="accent2"/>
                </a:solidFill>
                <a:ea typeface="楷体_GB2312" pitchFamily="49" charset="-122"/>
              </a:rPr>
              <a:t>线性探测再散列</a:t>
            </a:r>
            <a:r>
              <a:rPr lang="zh-CN" altLang="en-US" sz="2800">
                <a:solidFill>
                  <a:schemeClr val="accent2"/>
                </a:solidFill>
                <a:ea typeface="楷体_GB2312" pitchFamily="49" charset="-122"/>
              </a:rPr>
              <a:t>处理冲突</a:t>
            </a:r>
            <a:endParaRPr lang="zh-CN" altLang="en-US" sz="2800" b="1">
              <a:solidFill>
                <a:srgbClr val="A50021"/>
              </a:solidFill>
              <a:ea typeface="楷体_GB2312" pitchFamily="49" charset="-122"/>
            </a:endParaRPr>
          </a:p>
        </p:txBody>
      </p:sp>
      <p:sp>
        <p:nvSpPr>
          <p:cNvPr id="231444" name="Rectangle 20"/>
          <p:cNvSpPr>
            <a:spLocks noChangeArrowheads="1"/>
          </p:cNvSpPr>
          <p:nvPr/>
        </p:nvSpPr>
        <p:spPr bwMode="auto">
          <a:xfrm>
            <a:off x="381000" y="481488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chemeClr val="accent2"/>
                </a:solidFill>
                <a:ea typeface="楷体_GB2312" pitchFamily="49" charset="-122"/>
              </a:rPr>
              <a:t>若采用</a:t>
            </a:r>
            <a:r>
              <a:rPr lang="zh-CN" altLang="en-US" sz="2800" b="1">
                <a:solidFill>
                  <a:schemeClr val="accent2"/>
                </a:solidFill>
                <a:ea typeface="楷体_GB2312" pitchFamily="49" charset="-122"/>
              </a:rPr>
              <a:t>二次探测再散列</a:t>
            </a:r>
            <a:r>
              <a:rPr lang="zh-CN" altLang="en-US" sz="2800">
                <a:solidFill>
                  <a:schemeClr val="accent2"/>
                </a:solidFill>
                <a:ea typeface="楷体_GB2312" pitchFamily="49" charset="-122"/>
              </a:rPr>
              <a:t>处理冲突</a:t>
            </a:r>
            <a:endParaRPr lang="zh-CN" altLang="en-US" sz="2800" b="1">
              <a:solidFill>
                <a:schemeClr val="accent2"/>
              </a:solidFill>
              <a:ea typeface="楷体_GB2312" pitchFamily="49" charset="-122"/>
            </a:endParaRPr>
          </a:p>
        </p:txBody>
      </p:sp>
      <p:sp>
        <p:nvSpPr>
          <p:cNvPr id="231445" name="Text Box 21"/>
          <p:cNvSpPr txBox="1">
            <a:spLocks noChangeArrowheads="1"/>
          </p:cNvSpPr>
          <p:nvPr/>
        </p:nvSpPr>
        <p:spPr bwMode="auto">
          <a:xfrm>
            <a:off x="4438650" y="3429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6600"/>
                </a:solidFill>
              </a:rPr>
              <a:t>11</a:t>
            </a:r>
            <a:endParaRPr lang="en-US" altLang="zh-CN" sz="3600"/>
          </a:p>
        </p:txBody>
      </p:sp>
      <p:sp>
        <p:nvSpPr>
          <p:cNvPr id="231446" name="Text Box 22"/>
          <p:cNvSpPr txBox="1">
            <a:spLocks noChangeArrowheads="1"/>
          </p:cNvSpPr>
          <p:nvPr/>
        </p:nvSpPr>
        <p:spPr bwMode="auto">
          <a:xfrm>
            <a:off x="5124450" y="3429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3333FF"/>
                </a:solidFill>
              </a:rPr>
              <a:t>82</a:t>
            </a:r>
            <a:endParaRPr lang="en-US" altLang="zh-CN" sz="3600"/>
          </a:p>
        </p:txBody>
      </p:sp>
      <p:sp>
        <p:nvSpPr>
          <p:cNvPr id="231447" name="Text Box 23"/>
          <p:cNvSpPr txBox="1">
            <a:spLocks noChangeArrowheads="1"/>
          </p:cNvSpPr>
          <p:nvPr/>
        </p:nvSpPr>
        <p:spPr bwMode="auto">
          <a:xfrm>
            <a:off x="5886450" y="3429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36</a:t>
            </a:r>
            <a:endParaRPr lang="en-US" altLang="zh-CN" sz="3600"/>
          </a:p>
        </p:txBody>
      </p:sp>
      <p:sp>
        <p:nvSpPr>
          <p:cNvPr id="231448" name="Text Box 24"/>
          <p:cNvSpPr txBox="1">
            <a:spLocks noChangeArrowheads="1"/>
          </p:cNvSpPr>
          <p:nvPr/>
        </p:nvSpPr>
        <p:spPr bwMode="auto">
          <a:xfrm>
            <a:off x="762000" y="57150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55</a:t>
            </a:r>
            <a:endParaRPr lang="en-US" altLang="zh-CN" sz="3600"/>
          </a:p>
        </p:txBody>
      </p:sp>
      <p:sp>
        <p:nvSpPr>
          <p:cNvPr id="231449" name="Text Box 25"/>
          <p:cNvSpPr txBox="1">
            <a:spLocks noChangeArrowheads="1"/>
          </p:cNvSpPr>
          <p:nvPr/>
        </p:nvSpPr>
        <p:spPr bwMode="auto">
          <a:xfrm>
            <a:off x="8001000" y="57451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006600"/>
                </a:solidFill>
              </a:rPr>
              <a:t>11</a:t>
            </a:r>
            <a:endParaRPr lang="en-US" altLang="zh-CN" sz="3600"/>
          </a:p>
        </p:txBody>
      </p:sp>
      <p:sp>
        <p:nvSpPr>
          <p:cNvPr id="231450" name="Text Box 26"/>
          <p:cNvSpPr txBox="1">
            <a:spLocks noChangeArrowheads="1"/>
          </p:cNvSpPr>
          <p:nvPr/>
        </p:nvSpPr>
        <p:spPr bwMode="auto">
          <a:xfrm>
            <a:off x="4362450" y="57451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82</a:t>
            </a:r>
            <a:endParaRPr lang="en-US" altLang="zh-CN" sz="3600"/>
          </a:p>
        </p:txBody>
      </p:sp>
      <p:sp>
        <p:nvSpPr>
          <p:cNvPr id="231451" name="Text Box 27"/>
          <p:cNvSpPr txBox="1">
            <a:spLocks noChangeArrowheads="1"/>
          </p:cNvSpPr>
          <p:nvPr/>
        </p:nvSpPr>
        <p:spPr bwMode="auto">
          <a:xfrm>
            <a:off x="3657600" y="57451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00"/>
                </a:solidFill>
              </a:rPr>
              <a:t>36</a:t>
            </a:r>
            <a:endParaRPr lang="en-US" altLang="zh-CN" sz="3600"/>
          </a:p>
        </p:txBody>
      </p:sp>
      <p:sp>
        <p:nvSpPr>
          <p:cNvPr id="231453" name="Text Box 29"/>
          <p:cNvSpPr txBox="1">
            <a:spLocks noChangeArrowheads="1"/>
          </p:cNvSpPr>
          <p:nvPr/>
        </p:nvSpPr>
        <p:spPr bwMode="auto">
          <a:xfrm>
            <a:off x="933450" y="3952875"/>
            <a:ext cx="614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A50021"/>
                </a:solidFill>
              </a:rPr>
              <a:t>1      1      2      1      3       6      2      5      1</a:t>
            </a:r>
            <a:endParaRPr lang="en-US" altLang="zh-CN" sz="2800"/>
          </a:p>
        </p:txBody>
      </p:sp>
      <p:sp>
        <p:nvSpPr>
          <p:cNvPr id="231455" name="AutoShape 31">
            <a:hlinkClick r:id="rId7" action="ppaction://hlinksldjump" highlightClick="1"/>
          </p:cNvPr>
          <p:cNvSpPr>
            <a:spLocks noChangeArrowheads="1"/>
          </p:cNvSpPr>
          <p:nvPr/>
        </p:nvSpPr>
        <p:spPr bwMode="auto">
          <a:xfrm>
            <a:off x="8458200" y="44958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6" name="AutoShape 32">
            <a:hlinkClick r:id="" action="ppaction://hlinkshowjump?jump=lastslideviewed" highlightClick="1"/>
          </p:cNvPr>
          <p:cNvSpPr>
            <a:spLocks noChangeArrowheads="1"/>
          </p:cNvSpPr>
          <p:nvPr/>
        </p:nvSpPr>
        <p:spPr bwMode="auto">
          <a:xfrm>
            <a:off x="304800" y="42672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wipe(left)">
                                      <p:cBhvr>
                                        <p:cTn id="7" dur="500"/>
                                        <p:tgtEl>
                                          <p:spTgt spid="231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1427"/>
                                        </p:tgtEl>
                                        <p:attrNameLst>
                                          <p:attrName>style.visibility</p:attrName>
                                        </p:attrNameLst>
                                      </p:cBhvr>
                                      <p:to>
                                        <p:strVal val="visible"/>
                                      </p:to>
                                    </p:set>
                                    <p:animEffect transition="in" filter="wipe(left)">
                                      <p:cBhvr>
                                        <p:cTn id="12" dur="500"/>
                                        <p:tgtEl>
                                          <p:spTgt spid="2314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31443"/>
                                        </p:tgtEl>
                                        <p:attrNameLst>
                                          <p:attrName>style.visibility</p:attrName>
                                        </p:attrNameLst>
                                      </p:cBhvr>
                                      <p:to>
                                        <p:strVal val="visible"/>
                                      </p:to>
                                    </p:set>
                                    <p:anim calcmode="lin" valueType="num">
                                      <p:cBhvr additive="base">
                                        <p:cTn id="17" dur="500" fill="hold"/>
                                        <p:tgtEl>
                                          <p:spTgt spid="231443"/>
                                        </p:tgtEl>
                                        <p:attrNameLst>
                                          <p:attrName>ppt_x</p:attrName>
                                        </p:attrNameLst>
                                      </p:cBhvr>
                                      <p:tavLst>
                                        <p:tav tm="0">
                                          <p:val>
                                            <p:strVal val="0-#ppt_w/2"/>
                                          </p:val>
                                        </p:tav>
                                        <p:tav tm="100000">
                                          <p:val>
                                            <p:strVal val="#ppt_x"/>
                                          </p:val>
                                        </p:tav>
                                      </p:tavLst>
                                    </p:anim>
                                    <p:anim calcmode="lin" valueType="num">
                                      <p:cBhvr additive="base">
                                        <p:cTn id="18" dur="500" fill="hold"/>
                                        <p:tgtEl>
                                          <p:spTgt spid="23144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231430"/>
                                        </p:tgtEl>
                                        <p:attrNameLst>
                                          <p:attrName>style.visibility</p:attrName>
                                        </p:attrNameLst>
                                      </p:cBhvr>
                                      <p:to>
                                        <p:strVal val="visible"/>
                                      </p:to>
                                    </p:set>
                                    <p:animEffect transition="in" filter="wipe(left)">
                                      <p:cBhvr>
                                        <p:cTn id="22" dur="500"/>
                                        <p:tgtEl>
                                          <p:spTgt spid="2314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1432"/>
                                        </p:tgtEl>
                                        <p:attrNameLst>
                                          <p:attrName>style.visibility</p:attrName>
                                        </p:attrNameLst>
                                      </p:cBhvr>
                                      <p:to>
                                        <p:strVal val="visible"/>
                                      </p:to>
                                    </p:set>
                                    <p:animEffect transition="in" filter="wipe(up)">
                                      <p:cBhvr>
                                        <p:cTn id="27" dur="500"/>
                                        <p:tgtEl>
                                          <p:spTgt spid="2314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1433"/>
                                        </p:tgtEl>
                                        <p:attrNameLst>
                                          <p:attrName>style.visibility</p:attrName>
                                        </p:attrNameLst>
                                      </p:cBhvr>
                                      <p:to>
                                        <p:strVal val="visible"/>
                                      </p:to>
                                    </p:set>
                                    <p:animEffect transition="in" filter="wipe(up)">
                                      <p:cBhvr>
                                        <p:cTn id="32" dur="500"/>
                                        <p:tgtEl>
                                          <p:spTgt spid="231433"/>
                                        </p:tgtEl>
                                      </p:cBhvr>
                                    </p:animEffect>
                                  </p:childTnLst>
                                </p:cTn>
                              </p:par>
                            </p:childTnLst>
                          </p:cTn>
                        </p:par>
                        <p:par>
                          <p:cTn id="33" fill="hold" nodeType="afterGroup">
                            <p:stCondLst>
                              <p:cond delay="500"/>
                            </p:stCondLst>
                            <p:childTnLst>
                              <p:par>
                                <p:cTn id="34" presetID="2" presetClass="entr" presetSubtype="12" fill="hold" grpId="0" nodeType="afterEffect">
                                  <p:stCondLst>
                                    <p:cond delay="0"/>
                                  </p:stCondLst>
                                  <p:childTnLst>
                                    <p:set>
                                      <p:cBhvr>
                                        <p:cTn id="35" dur="1" fill="hold">
                                          <p:stCondLst>
                                            <p:cond delay="0"/>
                                          </p:stCondLst>
                                        </p:cTn>
                                        <p:tgtEl>
                                          <p:spTgt spid="231456"/>
                                        </p:tgtEl>
                                        <p:attrNameLst>
                                          <p:attrName>style.visibility</p:attrName>
                                        </p:attrNameLst>
                                      </p:cBhvr>
                                      <p:to>
                                        <p:strVal val="visible"/>
                                      </p:to>
                                    </p:set>
                                    <p:anim calcmode="lin" valueType="num">
                                      <p:cBhvr additive="base">
                                        <p:cTn id="36" dur="500" fill="hold"/>
                                        <p:tgtEl>
                                          <p:spTgt spid="231456"/>
                                        </p:tgtEl>
                                        <p:attrNameLst>
                                          <p:attrName>ppt_x</p:attrName>
                                        </p:attrNameLst>
                                      </p:cBhvr>
                                      <p:tavLst>
                                        <p:tav tm="0">
                                          <p:val>
                                            <p:strVal val="0-#ppt_w/2"/>
                                          </p:val>
                                        </p:tav>
                                        <p:tav tm="100000">
                                          <p:val>
                                            <p:strVal val="#ppt_x"/>
                                          </p:val>
                                        </p:tav>
                                      </p:tavLst>
                                    </p:anim>
                                    <p:anim calcmode="lin" valueType="num">
                                      <p:cBhvr additive="base">
                                        <p:cTn id="37" dur="500" fill="hold"/>
                                        <p:tgtEl>
                                          <p:spTgt spid="231456"/>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1434"/>
                                        </p:tgtEl>
                                        <p:attrNameLst>
                                          <p:attrName>style.visibility</p:attrName>
                                        </p:attrNameLst>
                                      </p:cBhvr>
                                      <p:to>
                                        <p:strVal val="visible"/>
                                      </p:to>
                                    </p:set>
                                    <p:animEffect transition="in" filter="wipe(up)">
                                      <p:cBhvr>
                                        <p:cTn id="42" dur="500"/>
                                        <p:tgtEl>
                                          <p:spTgt spid="2314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31435"/>
                                        </p:tgtEl>
                                        <p:attrNameLst>
                                          <p:attrName>style.visibility</p:attrName>
                                        </p:attrNameLst>
                                      </p:cBhvr>
                                      <p:to>
                                        <p:strVal val="visible"/>
                                      </p:to>
                                    </p:set>
                                    <p:animEffect transition="in" filter="wipe(up)">
                                      <p:cBhvr>
                                        <p:cTn id="47" dur="500"/>
                                        <p:tgtEl>
                                          <p:spTgt spid="2314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31436"/>
                                        </p:tgtEl>
                                        <p:attrNameLst>
                                          <p:attrName>style.visibility</p:attrName>
                                        </p:attrNameLst>
                                      </p:cBhvr>
                                      <p:to>
                                        <p:strVal val="visible"/>
                                      </p:to>
                                    </p:set>
                                    <p:animEffect transition="in" filter="wipe(up)">
                                      <p:cBhvr>
                                        <p:cTn id="52" dur="500"/>
                                        <p:tgtEl>
                                          <p:spTgt spid="23143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31437"/>
                                        </p:tgtEl>
                                        <p:attrNameLst>
                                          <p:attrName>style.visibility</p:attrName>
                                        </p:attrNameLst>
                                      </p:cBhvr>
                                      <p:to>
                                        <p:strVal val="visible"/>
                                      </p:to>
                                    </p:set>
                                    <p:animEffect transition="in" filter="wipe(up)">
                                      <p:cBhvr>
                                        <p:cTn id="57" dur="500"/>
                                        <p:tgtEl>
                                          <p:spTgt spid="2314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31445"/>
                                        </p:tgtEl>
                                        <p:attrNameLst>
                                          <p:attrName>style.visibility</p:attrName>
                                        </p:attrNameLst>
                                      </p:cBhvr>
                                      <p:to>
                                        <p:strVal val="visible"/>
                                      </p:to>
                                    </p:set>
                                    <p:animEffect transition="in" filter="wipe(up)">
                                      <p:cBhvr>
                                        <p:cTn id="62" dur="500"/>
                                        <p:tgtEl>
                                          <p:spTgt spid="23144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31446"/>
                                        </p:tgtEl>
                                        <p:attrNameLst>
                                          <p:attrName>style.visibility</p:attrName>
                                        </p:attrNameLst>
                                      </p:cBhvr>
                                      <p:to>
                                        <p:strVal val="visible"/>
                                      </p:to>
                                    </p:set>
                                    <p:animEffect transition="in" filter="wipe(up)">
                                      <p:cBhvr>
                                        <p:cTn id="67" dur="500"/>
                                        <p:tgtEl>
                                          <p:spTgt spid="23144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31447"/>
                                        </p:tgtEl>
                                        <p:attrNameLst>
                                          <p:attrName>style.visibility</p:attrName>
                                        </p:attrNameLst>
                                      </p:cBhvr>
                                      <p:to>
                                        <p:strVal val="visible"/>
                                      </p:to>
                                    </p:set>
                                    <p:animEffect transition="in" filter="wipe(up)">
                                      <p:cBhvr>
                                        <p:cTn id="72" dur="500"/>
                                        <p:tgtEl>
                                          <p:spTgt spid="2314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31444"/>
                                        </p:tgtEl>
                                        <p:attrNameLst>
                                          <p:attrName>style.visibility</p:attrName>
                                        </p:attrNameLst>
                                      </p:cBhvr>
                                      <p:to>
                                        <p:strVal val="visible"/>
                                      </p:to>
                                    </p:set>
                                    <p:animEffect transition="in" filter="wipe(left)">
                                      <p:cBhvr>
                                        <p:cTn id="77" dur="500"/>
                                        <p:tgtEl>
                                          <p:spTgt spid="231444"/>
                                        </p:tgtEl>
                                      </p:cBhvr>
                                    </p:animEffect>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231431"/>
                                        </p:tgtEl>
                                        <p:attrNameLst>
                                          <p:attrName>style.visibility</p:attrName>
                                        </p:attrNameLst>
                                      </p:cBhvr>
                                      <p:to>
                                        <p:strVal val="visible"/>
                                      </p:to>
                                    </p:set>
                                    <p:animEffect transition="in" filter="wipe(left)">
                                      <p:cBhvr>
                                        <p:cTn id="81" dur="500"/>
                                        <p:tgtEl>
                                          <p:spTgt spid="231431"/>
                                        </p:tgtEl>
                                      </p:cBhvr>
                                    </p:animEffect>
                                  </p:childTnLst>
                                </p:cTn>
                              </p:par>
                            </p:childTnLst>
                          </p:cTn>
                        </p:par>
                        <p:par>
                          <p:cTn id="82" fill="hold" nodeType="afterGroup">
                            <p:stCondLst>
                              <p:cond delay="1000"/>
                            </p:stCondLst>
                            <p:childTnLst>
                              <p:par>
                                <p:cTn id="83" presetID="2" presetClass="entr" presetSubtype="6" fill="hold" grpId="0" nodeType="afterEffect">
                                  <p:stCondLst>
                                    <p:cond delay="0"/>
                                  </p:stCondLst>
                                  <p:childTnLst>
                                    <p:set>
                                      <p:cBhvr>
                                        <p:cTn id="84" dur="1" fill="hold">
                                          <p:stCondLst>
                                            <p:cond delay="0"/>
                                          </p:stCondLst>
                                        </p:cTn>
                                        <p:tgtEl>
                                          <p:spTgt spid="231455"/>
                                        </p:tgtEl>
                                        <p:attrNameLst>
                                          <p:attrName>style.visibility</p:attrName>
                                        </p:attrNameLst>
                                      </p:cBhvr>
                                      <p:to>
                                        <p:strVal val="visible"/>
                                      </p:to>
                                    </p:set>
                                    <p:anim calcmode="lin" valueType="num">
                                      <p:cBhvr additive="base">
                                        <p:cTn id="85" dur="500" fill="hold"/>
                                        <p:tgtEl>
                                          <p:spTgt spid="231455"/>
                                        </p:tgtEl>
                                        <p:attrNameLst>
                                          <p:attrName>ppt_x</p:attrName>
                                        </p:attrNameLst>
                                      </p:cBhvr>
                                      <p:tavLst>
                                        <p:tav tm="0">
                                          <p:val>
                                            <p:strVal val="1+#ppt_w/2"/>
                                          </p:val>
                                        </p:tav>
                                        <p:tav tm="100000">
                                          <p:val>
                                            <p:strVal val="#ppt_x"/>
                                          </p:val>
                                        </p:tav>
                                      </p:tavLst>
                                    </p:anim>
                                    <p:anim calcmode="lin" valueType="num">
                                      <p:cBhvr additive="base">
                                        <p:cTn id="86" dur="500" fill="hold"/>
                                        <p:tgtEl>
                                          <p:spTgt spid="231455"/>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231438"/>
                                        </p:tgtEl>
                                        <p:attrNameLst>
                                          <p:attrName>style.visibility</p:attrName>
                                        </p:attrNameLst>
                                      </p:cBhvr>
                                      <p:to>
                                        <p:strVal val="visible"/>
                                      </p:to>
                                    </p:set>
                                    <p:animEffect transition="in" filter="wipe(up)">
                                      <p:cBhvr>
                                        <p:cTn id="91" dur="500"/>
                                        <p:tgtEl>
                                          <p:spTgt spid="231438"/>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231439"/>
                                        </p:tgtEl>
                                        <p:attrNameLst>
                                          <p:attrName>style.visibility</p:attrName>
                                        </p:attrNameLst>
                                      </p:cBhvr>
                                      <p:to>
                                        <p:strVal val="visible"/>
                                      </p:to>
                                    </p:set>
                                    <p:animEffect transition="in" filter="wipe(up)">
                                      <p:cBhvr>
                                        <p:cTn id="96" dur="500"/>
                                        <p:tgtEl>
                                          <p:spTgt spid="23143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31440"/>
                                        </p:tgtEl>
                                        <p:attrNameLst>
                                          <p:attrName>style.visibility</p:attrName>
                                        </p:attrNameLst>
                                      </p:cBhvr>
                                      <p:to>
                                        <p:strVal val="visible"/>
                                      </p:to>
                                    </p:set>
                                    <p:animEffect transition="in" filter="wipe(up)">
                                      <p:cBhvr>
                                        <p:cTn id="101" dur="500"/>
                                        <p:tgtEl>
                                          <p:spTgt spid="23144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31441"/>
                                        </p:tgtEl>
                                        <p:attrNameLst>
                                          <p:attrName>style.visibility</p:attrName>
                                        </p:attrNameLst>
                                      </p:cBhvr>
                                      <p:to>
                                        <p:strVal val="visible"/>
                                      </p:to>
                                    </p:set>
                                    <p:animEffect transition="in" filter="wipe(up)">
                                      <p:cBhvr>
                                        <p:cTn id="106" dur="500"/>
                                        <p:tgtEl>
                                          <p:spTgt spid="23144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31448"/>
                                        </p:tgtEl>
                                        <p:attrNameLst>
                                          <p:attrName>style.visibility</p:attrName>
                                        </p:attrNameLst>
                                      </p:cBhvr>
                                      <p:to>
                                        <p:strVal val="visible"/>
                                      </p:to>
                                    </p:set>
                                    <p:animEffect transition="in" filter="wipe(up)">
                                      <p:cBhvr>
                                        <p:cTn id="111" dur="500"/>
                                        <p:tgtEl>
                                          <p:spTgt spid="23144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31442"/>
                                        </p:tgtEl>
                                        <p:attrNameLst>
                                          <p:attrName>style.visibility</p:attrName>
                                        </p:attrNameLst>
                                      </p:cBhvr>
                                      <p:to>
                                        <p:strVal val="visible"/>
                                      </p:to>
                                    </p:set>
                                    <p:animEffect transition="in" filter="wipe(up)">
                                      <p:cBhvr>
                                        <p:cTn id="116" dur="500"/>
                                        <p:tgtEl>
                                          <p:spTgt spid="23144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231449"/>
                                        </p:tgtEl>
                                        <p:attrNameLst>
                                          <p:attrName>style.visibility</p:attrName>
                                        </p:attrNameLst>
                                      </p:cBhvr>
                                      <p:to>
                                        <p:strVal val="visible"/>
                                      </p:to>
                                    </p:set>
                                    <p:animEffect transition="in" filter="wipe(up)">
                                      <p:cBhvr>
                                        <p:cTn id="121" dur="500"/>
                                        <p:tgtEl>
                                          <p:spTgt spid="23144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31450"/>
                                        </p:tgtEl>
                                        <p:attrNameLst>
                                          <p:attrName>style.visibility</p:attrName>
                                        </p:attrNameLst>
                                      </p:cBhvr>
                                      <p:to>
                                        <p:strVal val="visible"/>
                                      </p:to>
                                    </p:set>
                                    <p:animEffect transition="in" filter="wipe(up)">
                                      <p:cBhvr>
                                        <p:cTn id="126" dur="500"/>
                                        <p:tgtEl>
                                          <p:spTgt spid="231450"/>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231451"/>
                                        </p:tgtEl>
                                        <p:attrNameLst>
                                          <p:attrName>style.visibility</p:attrName>
                                        </p:attrNameLst>
                                      </p:cBhvr>
                                      <p:to>
                                        <p:strVal val="visible"/>
                                      </p:to>
                                    </p:set>
                                    <p:animEffect transition="in" filter="wipe(up)">
                                      <p:cBhvr>
                                        <p:cTn id="131" dur="500"/>
                                        <p:tgtEl>
                                          <p:spTgt spid="231451"/>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231453"/>
                                        </p:tgtEl>
                                        <p:attrNameLst>
                                          <p:attrName>style.visibility</p:attrName>
                                        </p:attrNameLst>
                                      </p:cBhvr>
                                      <p:to>
                                        <p:strVal val="visible"/>
                                      </p:to>
                                    </p:set>
                                    <p:animEffect transition="in" filter="wipe(left)">
                                      <p:cBhvr>
                                        <p:cTn id="136" dur="500"/>
                                        <p:tgtEl>
                                          <p:spTgt spid="231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utoUpdateAnimBg="0"/>
      <p:bldP spid="231427" grpId="0" autoUpdateAnimBg="0"/>
      <p:bldP spid="231432" grpId="0" autoUpdateAnimBg="0"/>
      <p:bldP spid="231433" grpId="0" autoUpdateAnimBg="0"/>
      <p:bldP spid="231434" grpId="0" autoUpdateAnimBg="0"/>
      <p:bldP spid="231435" grpId="0" autoUpdateAnimBg="0"/>
      <p:bldP spid="231436" grpId="0" autoUpdateAnimBg="0"/>
      <p:bldP spid="231437" grpId="0" autoUpdateAnimBg="0"/>
      <p:bldP spid="231438" grpId="0" autoUpdateAnimBg="0"/>
      <p:bldP spid="231439" grpId="0" autoUpdateAnimBg="0"/>
      <p:bldP spid="231440" grpId="0" autoUpdateAnimBg="0"/>
      <p:bldP spid="231441" grpId="0" autoUpdateAnimBg="0"/>
      <p:bldP spid="231442" grpId="0" autoUpdateAnimBg="0"/>
      <p:bldP spid="231443" grpId="0" autoUpdateAnimBg="0"/>
      <p:bldP spid="231444" grpId="0" autoUpdateAnimBg="0"/>
      <p:bldP spid="231445" grpId="0" autoUpdateAnimBg="0"/>
      <p:bldP spid="231446" grpId="0" autoUpdateAnimBg="0"/>
      <p:bldP spid="231447" grpId="0" autoUpdateAnimBg="0"/>
      <p:bldP spid="231448" grpId="0" autoUpdateAnimBg="0"/>
      <p:bldP spid="231449" grpId="0" autoUpdateAnimBg="0"/>
      <p:bldP spid="231450" grpId="0" autoUpdateAnimBg="0"/>
      <p:bldP spid="231451" grpId="0" autoUpdateAnimBg="0"/>
      <p:bldP spid="231453" grpId="0" autoUpdateAnimBg="0"/>
      <p:bldP spid="231455" grpId="0" animBg="1"/>
      <p:bldP spid="231456"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381000" y="152400"/>
            <a:ext cx="79406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b="1" i="1">
                <a:solidFill>
                  <a:srgbClr val="A50021"/>
                </a:solidFill>
                <a:ea typeface="楷体_GB2312" pitchFamily="49" charset="-122"/>
              </a:rPr>
              <a:t>    H</a:t>
            </a:r>
            <a:r>
              <a:rPr lang="en-US" altLang="zh-CN" sz="3600" b="1" i="1" baseline="-25000">
                <a:solidFill>
                  <a:srgbClr val="A50021"/>
                </a:solidFill>
                <a:ea typeface="楷体_GB2312" pitchFamily="49" charset="-122"/>
              </a:rPr>
              <a:t>2</a:t>
            </a:r>
            <a:r>
              <a:rPr lang="en-US" altLang="zh-CN" sz="3600" b="1" i="1">
                <a:solidFill>
                  <a:srgbClr val="A50021"/>
                </a:solidFill>
                <a:ea typeface="楷体_GB2312" pitchFamily="49" charset="-122"/>
              </a:rPr>
              <a:t>(key) </a:t>
            </a:r>
            <a:r>
              <a:rPr lang="zh-CN" altLang="en-US" sz="3600">
                <a:solidFill>
                  <a:srgbClr val="A50021"/>
                </a:solidFill>
                <a:ea typeface="楷体_GB2312" pitchFamily="49" charset="-122"/>
              </a:rPr>
              <a:t>是另设定的一个哈希函数，它的函数值应和 </a:t>
            </a:r>
            <a:r>
              <a:rPr lang="en-US" altLang="zh-CN" sz="3600" b="1" i="1">
                <a:solidFill>
                  <a:srgbClr val="A50021"/>
                </a:solidFill>
                <a:ea typeface="楷体_GB2312" pitchFamily="49" charset="-122"/>
              </a:rPr>
              <a:t>m</a:t>
            </a:r>
            <a:r>
              <a:rPr lang="en-US" altLang="zh-CN" sz="3600">
                <a:solidFill>
                  <a:srgbClr val="A50021"/>
                </a:solidFill>
                <a:ea typeface="楷体_GB2312" pitchFamily="49" charset="-122"/>
              </a:rPr>
              <a:t> </a:t>
            </a:r>
            <a:r>
              <a:rPr lang="zh-CN" altLang="en-US" sz="3600">
                <a:solidFill>
                  <a:srgbClr val="FF0000"/>
                </a:solidFill>
                <a:ea typeface="楷体_GB2312" pitchFamily="49" charset="-122"/>
              </a:rPr>
              <a:t>互为素数</a:t>
            </a:r>
            <a:r>
              <a:rPr lang="zh-CN" altLang="en-US" sz="3600">
                <a:solidFill>
                  <a:srgbClr val="A50021"/>
                </a:solidFill>
                <a:ea typeface="楷体_GB2312" pitchFamily="49" charset="-122"/>
              </a:rPr>
              <a:t>。</a:t>
            </a:r>
            <a:endParaRPr lang="zh-CN" altLang="en-US" sz="3600">
              <a:ea typeface="楷体_GB2312" pitchFamily="49" charset="-122"/>
            </a:endParaRPr>
          </a:p>
        </p:txBody>
      </p:sp>
      <p:sp>
        <p:nvSpPr>
          <p:cNvPr id="232451" name="Text Box 3"/>
          <p:cNvSpPr txBox="1">
            <a:spLocks noChangeArrowheads="1"/>
          </p:cNvSpPr>
          <p:nvPr/>
        </p:nvSpPr>
        <p:spPr bwMode="auto">
          <a:xfrm>
            <a:off x="381000" y="1676400"/>
            <a:ext cx="8534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a:solidFill>
                  <a:schemeClr val="accent2"/>
                </a:solidFill>
                <a:ea typeface="楷体_GB2312" pitchFamily="49" charset="-122"/>
              </a:rPr>
              <a:t>若 </a:t>
            </a:r>
            <a:r>
              <a:rPr lang="en-US" altLang="zh-CN" sz="3600" b="1" i="1">
                <a:solidFill>
                  <a:schemeClr val="accent2"/>
                </a:solidFill>
                <a:ea typeface="楷体_GB2312" pitchFamily="49" charset="-122"/>
              </a:rPr>
              <a:t>m</a:t>
            </a:r>
            <a:r>
              <a:rPr lang="en-US" altLang="zh-CN" sz="3600">
                <a:solidFill>
                  <a:schemeClr val="accent2"/>
                </a:solidFill>
                <a:ea typeface="楷体_GB2312" pitchFamily="49" charset="-122"/>
              </a:rPr>
              <a:t> </a:t>
            </a:r>
            <a:r>
              <a:rPr lang="zh-CN" altLang="en-US" sz="3600">
                <a:solidFill>
                  <a:schemeClr val="accent2"/>
                </a:solidFill>
                <a:ea typeface="楷体_GB2312" pitchFamily="49" charset="-122"/>
              </a:rPr>
              <a:t>为素数，则 </a:t>
            </a:r>
            <a:r>
              <a:rPr lang="en-US" altLang="zh-CN" sz="3600" b="1" i="1">
                <a:solidFill>
                  <a:schemeClr val="accent2"/>
                </a:solidFill>
                <a:ea typeface="楷体_GB2312" pitchFamily="49" charset="-122"/>
              </a:rPr>
              <a:t>H</a:t>
            </a:r>
            <a:r>
              <a:rPr lang="en-US" altLang="zh-CN" sz="3600" b="1" i="1" baseline="-25000">
                <a:solidFill>
                  <a:schemeClr val="accent2"/>
                </a:solidFill>
                <a:ea typeface="楷体_GB2312" pitchFamily="49" charset="-122"/>
              </a:rPr>
              <a:t>2</a:t>
            </a:r>
            <a:r>
              <a:rPr lang="en-US" altLang="zh-CN" sz="3600" b="1" i="1">
                <a:solidFill>
                  <a:schemeClr val="accent2"/>
                </a:solidFill>
                <a:ea typeface="楷体_GB2312" pitchFamily="49" charset="-122"/>
              </a:rPr>
              <a:t>(key)</a:t>
            </a:r>
            <a:r>
              <a:rPr lang="en-US" altLang="zh-CN" sz="3600">
                <a:solidFill>
                  <a:schemeClr val="accent2"/>
                </a:solidFill>
                <a:ea typeface="楷体_GB2312" pitchFamily="49" charset="-122"/>
              </a:rPr>
              <a:t> </a:t>
            </a:r>
            <a:r>
              <a:rPr lang="zh-CN" altLang="en-US" sz="3600">
                <a:solidFill>
                  <a:schemeClr val="accent2"/>
                </a:solidFill>
                <a:ea typeface="楷体_GB2312" pitchFamily="49" charset="-122"/>
              </a:rPr>
              <a:t>可以是 </a:t>
            </a:r>
            <a:r>
              <a:rPr lang="en-US" altLang="zh-CN" sz="3600" b="1">
                <a:solidFill>
                  <a:schemeClr val="accent2"/>
                </a:solidFill>
                <a:ea typeface="楷体_GB2312" pitchFamily="49" charset="-122"/>
              </a:rPr>
              <a:t>1</a:t>
            </a:r>
            <a:r>
              <a:rPr lang="en-US" altLang="zh-CN" sz="3600">
                <a:solidFill>
                  <a:schemeClr val="accent2"/>
                </a:solidFill>
                <a:ea typeface="楷体_GB2312" pitchFamily="49" charset="-122"/>
              </a:rPr>
              <a:t> </a:t>
            </a:r>
            <a:r>
              <a:rPr lang="zh-CN" altLang="en-US" sz="3600">
                <a:solidFill>
                  <a:schemeClr val="accent2"/>
                </a:solidFill>
                <a:ea typeface="楷体_GB2312" pitchFamily="49" charset="-122"/>
              </a:rPr>
              <a:t>至 </a:t>
            </a:r>
            <a:r>
              <a:rPr lang="en-US" altLang="zh-CN" sz="3600" b="1">
                <a:solidFill>
                  <a:schemeClr val="accent2"/>
                </a:solidFill>
                <a:ea typeface="楷体_GB2312" pitchFamily="49" charset="-122"/>
              </a:rPr>
              <a:t>m-1</a:t>
            </a:r>
            <a:r>
              <a:rPr lang="en-US" altLang="zh-CN" sz="3600">
                <a:solidFill>
                  <a:schemeClr val="accent2"/>
                </a:solidFill>
                <a:ea typeface="楷体_GB2312" pitchFamily="49" charset="-122"/>
              </a:rPr>
              <a:t> </a:t>
            </a:r>
            <a:r>
              <a:rPr lang="zh-CN" altLang="en-US" sz="3600">
                <a:solidFill>
                  <a:schemeClr val="accent2"/>
                </a:solidFill>
                <a:ea typeface="楷体_GB2312" pitchFamily="49" charset="-122"/>
              </a:rPr>
              <a:t>之间的</a:t>
            </a:r>
            <a:r>
              <a:rPr lang="zh-CN" altLang="en-US" sz="3600" b="1">
                <a:solidFill>
                  <a:srgbClr val="FF0000"/>
                </a:solidFill>
                <a:ea typeface="楷体_GB2312" pitchFamily="49" charset="-122"/>
              </a:rPr>
              <a:t>任意数</a:t>
            </a:r>
            <a:r>
              <a:rPr lang="zh-CN" altLang="en-US" sz="3600">
                <a:solidFill>
                  <a:schemeClr val="accent2"/>
                </a:solidFill>
                <a:ea typeface="楷体_GB2312" pitchFamily="49" charset="-122"/>
              </a:rPr>
              <a:t>；</a:t>
            </a:r>
          </a:p>
        </p:txBody>
      </p:sp>
      <p:sp>
        <p:nvSpPr>
          <p:cNvPr id="232453" name="Rectangle 5"/>
          <p:cNvSpPr>
            <a:spLocks noChangeArrowheads="1"/>
          </p:cNvSpPr>
          <p:nvPr/>
        </p:nvSpPr>
        <p:spPr bwMode="auto">
          <a:xfrm>
            <a:off x="381000" y="2362200"/>
            <a:ext cx="82359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a:solidFill>
                  <a:schemeClr val="accent2"/>
                </a:solidFill>
                <a:ea typeface="楷体_GB2312" pitchFamily="49" charset="-122"/>
              </a:rPr>
              <a:t>                           </a:t>
            </a:r>
            <a:r>
              <a:rPr lang="zh-CN" altLang="en-US" sz="3600">
                <a:solidFill>
                  <a:schemeClr val="accent2"/>
                </a:solidFill>
                <a:ea typeface="楷体_GB2312" pitchFamily="49" charset="-122"/>
              </a:rPr>
              <a:t>若 </a:t>
            </a:r>
            <a:r>
              <a:rPr lang="en-US" altLang="zh-CN" sz="3600" b="1" i="1">
                <a:solidFill>
                  <a:schemeClr val="accent2"/>
                </a:solidFill>
                <a:ea typeface="楷体_GB2312" pitchFamily="49" charset="-122"/>
              </a:rPr>
              <a:t>m</a:t>
            </a:r>
            <a:r>
              <a:rPr lang="en-US" altLang="zh-CN" sz="3600">
                <a:solidFill>
                  <a:schemeClr val="accent2"/>
                </a:solidFill>
                <a:ea typeface="楷体_GB2312" pitchFamily="49" charset="-122"/>
              </a:rPr>
              <a:t> </a:t>
            </a:r>
            <a:r>
              <a:rPr lang="zh-CN" altLang="en-US" sz="3600">
                <a:solidFill>
                  <a:schemeClr val="accent2"/>
                </a:solidFill>
                <a:ea typeface="楷体_GB2312" pitchFamily="49" charset="-122"/>
              </a:rPr>
              <a:t>为 </a:t>
            </a:r>
            <a:r>
              <a:rPr lang="en-US" altLang="zh-CN" sz="3600">
                <a:solidFill>
                  <a:schemeClr val="accent2"/>
                </a:solidFill>
                <a:ea typeface="楷体_GB2312" pitchFamily="49" charset="-122"/>
              </a:rPr>
              <a:t>2 </a:t>
            </a:r>
            <a:r>
              <a:rPr lang="zh-CN" altLang="en-US" sz="3600">
                <a:solidFill>
                  <a:schemeClr val="accent2"/>
                </a:solidFill>
                <a:ea typeface="楷体_GB2312" pitchFamily="49" charset="-122"/>
              </a:rPr>
              <a:t>的幂次，则 </a:t>
            </a:r>
          </a:p>
          <a:p>
            <a:pPr>
              <a:lnSpc>
                <a:spcPct val="125000"/>
              </a:lnSpc>
            </a:pPr>
            <a:r>
              <a:rPr lang="en-US" altLang="zh-CN" sz="3600" b="1" i="1">
                <a:solidFill>
                  <a:schemeClr val="accent2"/>
                </a:solidFill>
                <a:ea typeface="楷体_GB2312" pitchFamily="49" charset="-122"/>
              </a:rPr>
              <a:t>H</a:t>
            </a:r>
            <a:r>
              <a:rPr lang="en-US" altLang="zh-CN" sz="3600" b="1" i="1" baseline="-25000">
                <a:solidFill>
                  <a:schemeClr val="accent2"/>
                </a:solidFill>
                <a:ea typeface="楷体_GB2312" pitchFamily="49" charset="-122"/>
              </a:rPr>
              <a:t>2</a:t>
            </a:r>
            <a:r>
              <a:rPr lang="en-US" altLang="zh-CN" sz="3600" b="1" i="1">
                <a:solidFill>
                  <a:schemeClr val="accent2"/>
                </a:solidFill>
                <a:ea typeface="楷体_GB2312" pitchFamily="49" charset="-122"/>
              </a:rPr>
              <a:t>(key)</a:t>
            </a:r>
            <a:r>
              <a:rPr lang="en-US" altLang="zh-CN" sz="3600">
                <a:solidFill>
                  <a:schemeClr val="accent2"/>
                </a:solidFill>
                <a:ea typeface="楷体_GB2312" pitchFamily="49" charset="-122"/>
              </a:rPr>
              <a:t> </a:t>
            </a:r>
            <a:r>
              <a:rPr lang="zh-CN" altLang="en-US" sz="3600">
                <a:solidFill>
                  <a:schemeClr val="accent2"/>
                </a:solidFill>
                <a:ea typeface="楷体_GB2312" pitchFamily="49" charset="-122"/>
              </a:rPr>
              <a:t>应是 </a:t>
            </a:r>
            <a:r>
              <a:rPr lang="en-US" altLang="zh-CN" sz="3600" b="1">
                <a:solidFill>
                  <a:schemeClr val="accent2"/>
                </a:solidFill>
                <a:ea typeface="楷体_GB2312" pitchFamily="49" charset="-122"/>
              </a:rPr>
              <a:t>1</a:t>
            </a:r>
            <a:r>
              <a:rPr lang="en-US" altLang="zh-CN" sz="3600">
                <a:solidFill>
                  <a:schemeClr val="accent2"/>
                </a:solidFill>
                <a:ea typeface="楷体_GB2312" pitchFamily="49" charset="-122"/>
              </a:rPr>
              <a:t> </a:t>
            </a:r>
            <a:r>
              <a:rPr lang="zh-CN" altLang="en-US" sz="3600">
                <a:solidFill>
                  <a:schemeClr val="accent2"/>
                </a:solidFill>
                <a:ea typeface="楷体_GB2312" pitchFamily="49" charset="-122"/>
              </a:rPr>
              <a:t>至 </a:t>
            </a:r>
            <a:r>
              <a:rPr lang="en-US" altLang="zh-CN" sz="3600" b="1">
                <a:solidFill>
                  <a:schemeClr val="accent2"/>
                </a:solidFill>
                <a:ea typeface="楷体_GB2312" pitchFamily="49" charset="-122"/>
              </a:rPr>
              <a:t>m-1</a:t>
            </a:r>
            <a:r>
              <a:rPr lang="en-US" altLang="zh-CN" sz="3600">
                <a:solidFill>
                  <a:schemeClr val="accent2"/>
                </a:solidFill>
                <a:ea typeface="楷体_GB2312" pitchFamily="49" charset="-122"/>
              </a:rPr>
              <a:t> </a:t>
            </a:r>
            <a:r>
              <a:rPr lang="zh-CN" altLang="en-US" sz="3600">
                <a:solidFill>
                  <a:schemeClr val="accent2"/>
                </a:solidFill>
                <a:ea typeface="楷体_GB2312" pitchFamily="49" charset="-122"/>
              </a:rPr>
              <a:t>之间的</a:t>
            </a:r>
            <a:r>
              <a:rPr lang="zh-CN" altLang="en-US" sz="3600" b="1">
                <a:solidFill>
                  <a:srgbClr val="FF0000"/>
                </a:solidFill>
                <a:ea typeface="楷体_GB2312" pitchFamily="49" charset="-122"/>
              </a:rPr>
              <a:t>任意奇数</a:t>
            </a:r>
            <a:r>
              <a:rPr lang="zh-CN" altLang="en-US" sz="3600">
                <a:solidFill>
                  <a:schemeClr val="accent2"/>
                </a:solidFill>
                <a:ea typeface="楷体_GB2312" pitchFamily="49" charset="-122"/>
              </a:rPr>
              <a:t>。</a:t>
            </a:r>
          </a:p>
        </p:txBody>
      </p:sp>
      <p:sp>
        <p:nvSpPr>
          <p:cNvPr id="232454" name="Text Box 6"/>
          <p:cNvSpPr txBox="1">
            <a:spLocks noChangeArrowheads="1"/>
          </p:cNvSpPr>
          <p:nvPr/>
        </p:nvSpPr>
        <p:spPr bwMode="auto">
          <a:xfrm>
            <a:off x="336550" y="4038600"/>
            <a:ext cx="79692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隶书" pitchFamily="49" charset="-122"/>
              </a:rPr>
              <a:t>例如，当 </a:t>
            </a:r>
            <a:r>
              <a:rPr lang="en-US" altLang="zh-CN" sz="3600">
                <a:solidFill>
                  <a:srgbClr val="A50021"/>
                </a:solidFill>
                <a:ea typeface="隶书" pitchFamily="49" charset="-122"/>
              </a:rPr>
              <a:t>m=11</a:t>
            </a:r>
            <a:r>
              <a:rPr lang="zh-CN" altLang="en-US" sz="3600">
                <a:solidFill>
                  <a:srgbClr val="A50021"/>
                </a:solidFill>
                <a:ea typeface="隶书" pitchFamily="49" charset="-122"/>
              </a:rPr>
              <a:t>时，</a:t>
            </a:r>
          </a:p>
          <a:p>
            <a:r>
              <a:rPr lang="zh-CN" altLang="en-US" sz="3600">
                <a:solidFill>
                  <a:srgbClr val="A50021"/>
                </a:solidFill>
                <a:ea typeface="隶书" pitchFamily="49" charset="-122"/>
              </a:rPr>
              <a:t>            可设 </a:t>
            </a:r>
            <a:r>
              <a:rPr lang="en-US" altLang="zh-CN" sz="3600" b="1">
                <a:solidFill>
                  <a:srgbClr val="A50021"/>
                </a:solidFill>
                <a:ea typeface="隶书" pitchFamily="49" charset="-122"/>
              </a:rPr>
              <a:t>H</a:t>
            </a:r>
            <a:r>
              <a:rPr lang="en-US" altLang="zh-CN" sz="3600" b="1" baseline="-25000">
                <a:solidFill>
                  <a:srgbClr val="A50021"/>
                </a:solidFill>
                <a:ea typeface="隶书" pitchFamily="49" charset="-122"/>
              </a:rPr>
              <a:t>2</a:t>
            </a:r>
            <a:r>
              <a:rPr lang="en-US" altLang="zh-CN" sz="3600" b="1">
                <a:solidFill>
                  <a:srgbClr val="A50021"/>
                </a:solidFill>
                <a:ea typeface="隶书" pitchFamily="49" charset="-122"/>
              </a:rPr>
              <a:t>(key)=(3 key) MOD 10+1</a:t>
            </a:r>
            <a:endParaRPr lang="en-US" altLang="zh-CN" sz="3600">
              <a:ea typeface="隶书" pitchFamily="49" charset="-122"/>
            </a:endParaRPr>
          </a:p>
        </p:txBody>
      </p:sp>
      <p:graphicFrame>
        <p:nvGraphicFramePr>
          <p:cNvPr id="232455" name="Object 7"/>
          <p:cNvGraphicFramePr>
            <a:graphicFrameLocks noChangeAspect="1"/>
          </p:cNvGraphicFramePr>
          <p:nvPr/>
        </p:nvGraphicFramePr>
        <p:xfrm>
          <a:off x="457200" y="5334000"/>
          <a:ext cx="7905750" cy="914400"/>
        </p:xfrm>
        <a:graphic>
          <a:graphicData uri="http://schemas.openxmlformats.org/presentationml/2006/ole">
            <mc:AlternateContent xmlns:mc="http://schemas.openxmlformats.org/markup-compatibility/2006">
              <mc:Choice xmlns:v="urn:schemas-microsoft-com:vml" Requires="v">
                <p:oleObj spid="_x0000_s232471" name="文档" r:id="rId3" imgW="5942160" imgH="749520" progId="Word.Document.8">
                  <p:embed/>
                </p:oleObj>
              </mc:Choice>
              <mc:Fallback>
                <p:oleObj name="文档" r:id="rId3" imgW="5942160" imgH="749520"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334000"/>
                        <a:ext cx="79057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2456" name="Text Box 8"/>
          <p:cNvSpPr txBox="1">
            <a:spLocks noChangeArrowheads="1"/>
          </p:cNvSpPr>
          <p:nvPr/>
        </p:nvSpPr>
        <p:spPr bwMode="auto">
          <a:xfrm>
            <a:off x="6229350" y="55165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19</a:t>
            </a:r>
            <a:endParaRPr lang="en-US" altLang="zh-CN" sz="3600"/>
          </a:p>
        </p:txBody>
      </p:sp>
      <p:sp>
        <p:nvSpPr>
          <p:cNvPr id="232457" name="Text Box 9"/>
          <p:cNvSpPr txBox="1">
            <a:spLocks noChangeArrowheads="1"/>
          </p:cNvSpPr>
          <p:nvPr/>
        </p:nvSpPr>
        <p:spPr bwMode="auto">
          <a:xfrm>
            <a:off x="1219200" y="55165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01</a:t>
            </a:r>
            <a:endParaRPr lang="en-US" altLang="zh-CN" sz="3600"/>
          </a:p>
        </p:txBody>
      </p:sp>
      <p:sp>
        <p:nvSpPr>
          <p:cNvPr id="232458" name="Text Box 10"/>
          <p:cNvSpPr txBox="1">
            <a:spLocks noChangeArrowheads="1"/>
          </p:cNvSpPr>
          <p:nvPr/>
        </p:nvSpPr>
        <p:spPr bwMode="auto">
          <a:xfrm>
            <a:off x="514350" y="55165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3333FF"/>
                </a:solidFill>
              </a:rPr>
              <a:t>23</a:t>
            </a:r>
            <a:endParaRPr lang="en-US" altLang="zh-CN" sz="3600"/>
          </a:p>
        </p:txBody>
      </p:sp>
      <p:sp>
        <p:nvSpPr>
          <p:cNvPr id="232459" name="Text Box 11"/>
          <p:cNvSpPr txBox="1">
            <a:spLocks noChangeArrowheads="1"/>
          </p:cNvSpPr>
          <p:nvPr/>
        </p:nvSpPr>
        <p:spPr bwMode="auto">
          <a:xfrm>
            <a:off x="2647950" y="55165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14</a:t>
            </a:r>
            <a:endParaRPr lang="en-US" altLang="zh-CN" sz="3600"/>
          </a:p>
        </p:txBody>
      </p:sp>
      <p:sp>
        <p:nvSpPr>
          <p:cNvPr id="232460" name="Text Box 12"/>
          <p:cNvSpPr txBox="1">
            <a:spLocks noChangeArrowheads="1"/>
          </p:cNvSpPr>
          <p:nvPr/>
        </p:nvSpPr>
        <p:spPr bwMode="auto">
          <a:xfrm>
            <a:off x="4800600" y="55165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3333FF"/>
                </a:solidFill>
              </a:rPr>
              <a:t>55</a:t>
            </a:r>
            <a:endParaRPr lang="en-US" altLang="zh-CN" sz="3600"/>
          </a:p>
        </p:txBody>
      </p:sp>
      <p:sp>
        <p:nvSpPr>
          <p:cNvPr id="232461" name="Text Box 13"/>
          <p:cNvSpPr txBox="1">
            <a:spLocks noChangeArrowheads="1"/>
          </p:cNvSpPr>
          <p:nvPr/>
        </p:nvSpPr>
        <p:spPr bwMode="auto">
          <a:xfrm>
            <a:off x="1905000" y="55165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68</a:t>
            </a:r>
            <a:endParaRPr lang="en-US" altLang="zh-CN" sz="3600"/>
          </a:p>
        </p:txBody>
      </p:sp>
      <p:sp>
        <p:nvSpPr>
          <p:cNvPr id="232462" name="Text Box 14"/>
          <p:cNvSpPr txBox="1">
            <a:spLocks noChangeArrowheads="1"/>
          </p:cNvSpPr>
          <p:nvPr/>
        </p:nvSpPr>
        <p:spPr bwMode="auto">
          <a:xfrm>
            <a:off x="3352800" y="55165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3333FF"/>
                </a:solidFill>
              </a:rPr>
              <a:t>11</a:t>
            </a:r>
            <a:endParaRPr lang="en-US" altLang="zh-CN" sz="3600"/>
          </a:p>
        </p:txBody>
      </p:sp>
      <p:sp>
        <p:nvSpPr>
          <p:cNvPr id="232463" name="Text Box 15"/>
          <p:cNvSpPr txBox="1">
            <a:spLocks noChangeArrowheads="1"/>
          </p:cNvSpPr>
          <p:nvPr/>
        </p:nvSpPr>
        <p:spPr bwMode="auto">
          <a:xfrm>
            <a:off x="4114800" y="55165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rPr>
              <a:t>82</a:t>
            </a:r>
            <a:endParaRPr lang="en-US" altLang="zh-CN" sz="3600"/>
          </a:p>
        </p:txBody>
      </p:sp>
      <p:sp>
        <p:nvSpPr>
          <p:cNvPr id="232464" name="Text Box 16"/>
          <p:cNvSpPr txBox="1">
            <a:spLocks noChangeArrowheads="1"/>
          </p:cNvSpPr>
          <p:nvPr/>
        </p:nvSpPr>
        <p:spPr bwMode="auto">
          <a:xfrm>
            <a:off x="7696200" y="5516563"/>
            <a:ext cx="5905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FF00FF"/>
                </a:solidFill>
              </a:rPr>
              <a:t>36</a:t>
            </a:r>
            <a:endParaRPr lang="en-US" altLang="zh-CN" sz="3600"/>
          </a:p>
        </p:txBody>
      </p:sp>
      <p:sp>
        <p:nvSpPr>
          <p:cNvPr id="232466" name="Text Box 18"/>
          <p:cNvSpPr txBox="1">
            <a:spLocks noChangeArrowheads="1"/>
          </p:cNvSpPr>
          <p:nvPr/>
        </p:nvSpPr>
        <p:spPr bwMode="auto">
          <a:xfrm>
            <a:off x="666750" y="6034088"/>
            <a:ext cx="7562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A50021"/>
                </a:solidFill>
              </a:rPr>
              <a:t>2      1      1      1      2      1      2              1               3</a:t>
            </a:r>
            <a:endParaRPr lang="en-US" altLang="zh-CN" sz="2800"/>
          </a:p>
        </p:txBody>
      </p:sp>
      <p:sp>
        <p:nvSpPr>
          <p:cNvPr id="232468" name="AutoShape 20">
            <a:hlinkClick r:id="" action="ppaction://hlinkshowjump?jump=lastslideviewed" highlightClick="1"/>
          </p:cNvPr>
          <p:cNvSpPr>
            <a:spLocks noChangeArrowheads="1"/>
          </p:cNvSpPr>
          <p:nvPr/>
        </p:nvSpPr>
        <p:spPr bwMode="auto">
          <a:xfrm>
            <a:off x="228600" y="62484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69" name="AutoShape 21">
            <a:hlinkClick r:id="rId5" action="ppaction://hlinksldjump" highlightClick="1"/>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2450"/>
                                        </p:tgtEl>
                                        <p:attrNameLst>
                                          <p:attrName>style.visibility</p:attrName>
                                        </p:attrNameLst>
                                      </p:cBhvr>
                                      <p:to>
                                        <p:strVal val="visible"/>
                                      </p:to>
                                    </p:set>
                                    <p:animEffect transition="in" filter="wipe(left)">
                                      <p:cBhvr>
                                        <p:cTn id="7" dur="500"/>
                                        <p:tgtEl>
                                          <p:spTgt spid="232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32451"/>
                                        </p:tgtEl>
                                        <p:attrNameLst>
                                          <p:attrName>style.visibility</p:attrName>
                                        </p:attrNameLst>
                                      </p:cBhvr>
                                      <p:to>
                                        <p:strVal val="visible"/>
                                      </p:to>
                                    </p:set>
                                    <p:animEffect transition="in" filter="wipe(left)">
                                      <p:cBhvr>
                                        <p:cTn id="12" dur="300"/>
                                        <p:tgtEl>
                                          <p:spTgt spid="2324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32453"/>
                                        </p:tgtEl>
                                        <p:attrNameLst>
                                          <p:attrName>style.visibility</p:attrName>
                                        </p:attrNameLst>
                                      </p:cBhvr>
                                      <p:to>
                                        <p:strVal val="visible"/>
                                      </p:to>
                                    </p:set>
                                    <p:animEffect transition="in" filter="wipe(left)">
                                      <p:cBhvr>
                                        <p:cTn id="17" dur="300"/>
                                        <p:tgtEl>
                                          <p:spTgt spid="2324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4"/>
                                        </p:tgtEl>
                                        <p:attrNameLst>
                                          <p:attrName>style.visibility</p:attrName>
                                        </p:attrNameLst>
                                      </p:cBhvr>
                                      <p:to>
                                        <p:strVal val="visible"/>
                                      </p:to>
                                    </p:set>
                                    <p:animEffect transition="in" filter="wipe(left)">
                                      <p:cBhvr>
                                        <p:cTn id="22" dur="500"/>
                                        <p:tgtEl>
                                          <p:spTgt spid="23245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32455"/>
                                        </p:tgtEl>
                                        <p:attrNameLst>
                                          <p:attrName>style.visibility</p:attrName>
                                        </p:attrNameLst>
                                      </p:cBhvr>
                                      <p:to>
                                        <p:strVal val="visible"/>
                                      </p:to>
                                    </p:set>
                                    <p:animEffect transition="in" filter="wipe(left)">
                                      <p:cBhvr>
                                        <p:cTn id="26" dur="500"/>
                                        <p:tgtEl>
                                          <p:spTgt spid="23245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32456"/>
                                        </p:tgtEl>
                                        <p:attrNameLst>
                                          <p:attrName>style.visibility</p:attrName>
                                        </p:attrNameLst>
                                      </p:cBhvr>
                                      <p:to>
                                        <p:strVal val="visible"/>
                                      </p:to>
                                    </p:set>
                                    <p:animEffect transition="in" filter="wipe(up)">
                                      <p:cBhvr>
                                        <p:cTn id="31" dur="500"/>
                                        <p:tgtEl>
                                          <p:spTgt spid="232456"/>
                                        </p:tgtEl>
                                      </p:cBhvr>
                                    </p:animEffect>
                                  </p:childTnLst>
                                </p:cTn>
                              </p:par>
                            </p:childTnLst>
                          </p:cTn>
                        </p:par>
                        <p:par>
                          <p:cTn id="32" fill="hold" nodeType="afterGroup">
                            <p:stCondLst>
                              <p:cond delay="500"/>
                            </p:stCondLst>
                            <p:childTnLst>
                              <p:par>
                                <p:cTn id="33" presetID="2" presetClass="entr" presetSubtype="12" fill="hold" grpId="0" nodeType="afterEffect">
                                  <p:stCondLst>
                                    <p:cond delay="0"/>
                                  </p:stCondLst>
                                  <p:childTnLst>
                                    <p:set>
                                      <p:cBhvr>
                                        <p:cTn id="34" dur="1" fill="hold">
                                          <p:stCondLst>
                                            <p:cond delay="0"/>
                                          </p:stCondLst>
                                        </p:cTn>
                                        <p:tgtEl>
                                          <p:spTgt spid="232468"/>
                                        </p:tgtEl>
                                        <p:attrNameLst>
                                          <p:attrName>style.visibility</p:attrName>
                                        </p:attrNameLst>
                                      </p:cBhvr>
                                      <p:to>
                                        <p:strVal val="visible"/>
                                      </p:to>
                                    </p:set>
                                    <p:anim calcmode="lin" valueType="num">
                                      <p:cBhvr additive="base">
                                        <p:cTn id="35" dur="500" fill="hold"/>
                                        <p:tgtEl>
                                          <p:spTgt spid="232468"/>
                                        </p:tgtEl>
                                        <p:attrNameLst>
                                          <p:attrName>ppt_x</p:attrName>
                                        </p:attrNameLst>
                                      </p:cBhvr>
                                      <p:tavLst>
                                        <p:tav tm="0">
                                          <p:val>
                                            <p:strVal val="0-#ppt_w/2"/>
                                          </p:val>
                                        </p:tav>
                                        <p:tav tm="100000">
                                          <p:val>
                                            <p:strVal val="#ppt_x"/>
                                          </p:val>
                                        </p:tav>
                                      </p:tavLst>
                                    </p:anim>
                                    <p:anim calcmode="lin" valueType="num">
                                      <p:cBhvr additive="base">
                                        <p:cTn id="36" dur="500" fill="hold"/>
                                        <p:tgtEl>
                                          <p:spTgt spid="23246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32457"/>
                                        </p:tgtEl>
                                        <p:attrNameLst>
                                          <p:attrName>style.visibility</p:attrName>
                                        </p:attrNameLst>
                                      </p:cBhvr>
                                      <p:to>
                                        <p:strVal val="visible"/>
                                      </p:to>
                                    </p:set>
                                    <p:animEffect transition="in" filter="wipe(up)">
                                      <p:cBhvr>
                                        <p:cTn id="41" dur="500"/>
                                        <p:tgtEl>
                                          <p:spTgt spid="23245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32458"/>
                                        </p:tgtEl>
                                        <p:attrNameLst>
                                          <p:attrName>style.visibility</p:attrName>
                                        </p:attrNameLst>
                                      </p:cBhvr>
                                      <p:to>
                                        <p:strVal val="visible"/>
                                      </p:to>
                                    </p:set>
                                    <p:animEffect transition="in" filter="wipe(up)">
                                      <p:cBhvr>
                                        <p:cTn id="46" dur="500"/>
                                        <p:tgtEl>
                                          <p:spTgt spid="23245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32459"/>
                                        </p:tgtEl>
                                        <p:attrNameLst>
                                          <p:attrName>style.visibility</p:attrName>
                                        </p:attrNameLst>
                                      </p:cBhvr>
                                      <p:to>
                                        <p:strVal val="visible"/>
                                      </p:to>
                                    </p:set>
                                    <p:animEffect transition="in" filter="wipe(up)">
                                      <p:cBhvr>
                                        <p:cTn id="51" dur="500"/>
                                        <p:tgtEl>
                                          <p:spTgt spid="232459"/>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232460"/>
                                        </p:tgtEl>
                                        <p:attrNameLst>
                                          <p:attrName>style.visibility</p:attrName>
                                        </p:attrNameLst>
                                      </p:cBhvr>
                                      <p:to>
                                        <p:strVal val="visible"/>
                                      </p:to>
                                    </p:set>
                                    <p:animEffect transition="in" filter="wipe(up)">
                                      <p:cBhvr>
                                        <p:cTn id="55" dur="500"/>
                                        <p:tgtEl>
                                          <p:spTgt spid="232460"/>
                                        </p:tgtEl>
                                      </p:cBhvr>
                                    </p:animEffect>
                                  </p:childTnLst>
                                </p:cTn>
                              </p:par>
                            </p:childTnLst>
                          </p:cTn>
                        </p:par>
                        <p:par>
                          <p:cTn id="56" fill="hold" nodeType="afterGroup">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232461"/>
                                        </p:tgtEl>
                                        <p:attrNameLst>
                                          <p:attrName>style.visibility</p:attrName>
                                        </p:attrNameLst>
                                      </p:cBhvr>
                                      <p:to>
                                        <p:strVal val="visible"/>
                                      </p:to>
                                    </p:set>
                                    <p:animEffect transition="in" filter="wipe(up)">
                                      <p:cBhvr>
                                        <p:cTn id="59" dur="500"/>
                                        <p:tgtEl>
                                          <p:spTgt spid="232461"/>
                                        </p:tgtEl>
                                      </p:cBhvr>
                                    </p:animEffect>
                                  </p:childTnLst>
                                </p:cTn>
                              </p:par>
                            </p:childTnLst>
                          </p:cTn>
                        </p:par>
                        <p:par>
                          <p:cTn id="60" fill="hold" nodeType="afterGroup">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232462"/>
                                        </p:tgtEl>
                                        <p:attrNameLst>
                                          <p:attrName>style.visibility</p:attrName>
                                        </p:attrNameLst>
                                      </p:cBhvr>
                                      <p:to>
                                        <p:strVal val="visible"/>
                                      </p:to>
                                    </p:set>
                                    <p:animEffect transition="in" filter="wipe(up)">
                                      <p:cBhvr>
                                        <p:cTn id="63" dur="500"/>
                                        <p:tgtEl>
                                          <p:spTgt spid="232462"/>
                                        </p:tgtEl>
                                      </p:cBhvr>
                                    </p:animEffect>
                                  </p:childTnLst>
                                </p:cTn>
                              </p:par>
                            </p:childTnLst>
                          </p:cTn>
                        </p:par>
                        <p:par>
                          <p:cTn id="64" fill="hold" nodeType="afterGroup">
                            <p:stCondLst>
                              <p:cond delay="2000"/>
                            </p:stCondLst>
                            <p:childTnLst>
                              <p:par>
                                <p:cTn id="65" presetID="22" presetClass="entr" presetSubtype="1" fill="hold" grpId="0" nodeType="afterEffect">
                                  <p:stCondLst>
                                    <p:cond delay="0"/>
                                  </p:stCondLst>
                                  <p:childTnLst>
                                    <p:set>
                                      <p:cBhvr>
                                        <p:cTn id="66" dur="1" fill="hold">
                                          <p:stCondLst>
                                            <p:cond delay="0"/>
                                          </p:stCondLst>
                                        </p:cTn>
                                        <p:tgtEl>
                                          <p:spTgt spid="232463"/>
                                        </p:tgtEl>
                                        <p:attrNameLst>
                                          <p:attrName>style.visibility</p:attrName>
                                        </p:attrNameLst>
                                      </p:cBhvr>
                                      <p:to>
                                        <p:strVal val="visible"/>
                                      </p:to>
                                    </p:set>
                                    <p:animEffect transition="in" filter="wipe(up)">
                                      <p:cBhvr>
                                        <p:cTn id="67" dur="500"/>
                                        <p:tgtEl>
                                          <p:spTgt spid="23246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32464"/>
                                        </p:tgtEl>
                                        <p:attrNameLst>
                                          <p:attrName>style.visibility</p:attrName>
                                        </p:attrNameLst>
                                      </p:cBhvr>
                                      <p:to>
                                        <p:strVal val="visible"/>
                                      </p:to>
                                    </p:set>
                                    <p:animEffect transition="in" filter="wipe(up)">
                                      <p:cBhvr>
                                        <p:cTn id="72" dur="500"/>
                                        <p:tgtEl>
                                          <p:spTgt spid="23246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32466"/>
                                        </p:tgtEl>
                                        <p:attrNameLst>
                                          <p:attrName>style.visibility</p:attrName>
                                        </p:attrNameLst>
                                      </p:cBhvr>
                                      <p:to>
                                        <p:strVal val="visible"/>
                                      </p:to>
                                    </p:set>
                                    <p:animEffect transition="in" filter="wipe(left)">
                                      <p:cBhvr>
                                        <p:cTn id="77" dur="500"/>
                                        <p:tgtEl>
                                          <p:spTgt spid="232466"/>
                                        </p:tgtEl>
                                      </p:cBhvr>
                                    </p:animEffect>
                                  </p:childTnLst>
                                </p:cTn>
                              </p:par>
                            </p:childTnLst>
                          </p:cTn>
                        </p:par>
                        <p:par>
                          <p:cTn id="78" fill="hold" nodeType="afterGroup">
                            <p:stCondLst>
                              <p:cond delay="500"/>
                            </p:stCondLst>
                            <p:childTnLst>
                              <p:par>
                                <p:cTn id="79" presetID="2" presetClass="entr" presetSubtype="6" fill="hold" grpId="0" nodeType="afterEffect">
                                  <p:stCondLst>
                                    <p:cond delay="0"/>
                                  </p:stCondLst>
                                  <p:childTnLst>
                                    <p:set>
                                      <p:cBhvr>
                                        <p:cTn id="80" dur="1" fill="hold">
                                          <p:stCondLst>
                                            <p:cond delay="0"/>
                                          </p:stCondLst>
                                        </p:cTn>
                                        <p:tgtEl>
                                          <p:spTgt spid="232469"/>
                                        </p:tgtEl>
                                        <p:attrNameLst>
                                          <p:attrName>style.visibility</p:attrName>
                                        </p:attrNameLst>
                                      </p:cBhvr>
                                      <p:to>
                                        <p:strVal val="visible"/>
                                      </p:to>
                                    </p:set>
                                    <p:anim calcmode="lin" valueType="num">
                                      <p:cBhvr additive="base">
                                        <p:cTn id="81" dur="500" fill="hold"/>
                                        <p:tgtEl>
                                          <p:spTgt spid="232469"/>
                                        </p:tgtEl>
                                        <p:attrNameLst>
                                          <p:attrName>ppt_x</p:attrName>
                                        </p:attrNameLst>
                                      </p:cBhvr>
                                      <p:tavLst>
                                        <p:tav tm="0">
                                          <p:val>
                                            <p:strVal val="1+#ppt_w/2"/>
                                          </p:val>
                                        </p:tav>
                                        <p:tav tm="100000">
                                          <p:val>
                                            <p:strVal val="#ppt_x"/>
                                          </p:val>
                                        </p:tav>
                                      </p:tavLst>
                                    </p:anim>
                                    <p:anim calcmode="lin" valueType="num">
                                      <p:cBhvr additive="base">
                                        <p:cTn id="82" dur="500" fill="hold"/>
                                        <p:tgtEl>
                                          <p:spTgt spid="232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utoUpdateAnimBg="0"/>
      <p:bldP spid="232451" grpId="0" autoUpdateAnimBg="0"/>
      <p:bldP spid="232453" grpId="0" autoUpdateAnimBg="0"/>
      <p:bldP spid="232454" grpId="0" autoUpdateAnimBg="0"/>
      <p:bldP spid="232456" grpId="0" autoUpdateAnimBg="0"/>
      <p:bldP spid="232457" grpId="0" autoUpdateAnimBg="0"/>
      <p:bldP spid="232458" grpId="0" autoUpdateAnimBg="0"/>
      <p:bldP spid="232459" grpId="0" autoUpdateAnimBg="0"/>
      <p:bldP spid="232460" grpId="0" autoUpdateAnimBg="0"/>
      <p:bldP spid="232461" grpId="0" autoUpdateAnimBg="0"/>
      <p:bldP spid="232462" grpId="0" autoUpdateAnimBg="0"/>
      <p:bldP spid="232463" grpId="0" autoUpdateAnimBg="0"/>
      <p:bldP spid="232464" grpId="0" autoUpdateAnimBg="0"/>
      <p:bldP spid="232466" grpId="0" autoUpdateAnimBg="0"/>
      <p:bldP spid="232468" grpId="0" animBg="1"/>
      <p:bldP spid="232469"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Text Box 3"/>
          <p:cNvSpPr txBox="1">
            <a:spLocks noChangeArrowheads="1"/>
          </p:cNvSpPr>
          <p:nvPr/>
        </p:nvSpPr>
        <p:spPr bwMode="auto">
          <a:xfrm>
            <a:off x="2971800" y="304800"/>
            <a:ext cx="62484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charset="-122"/>
              </a:defRPr>
            </a:lvl1pPr>
            <a:lvl2pPr marL="190500">
              <a:defRPr kumimoji="1" sz="2400">
                <a:solidFill>
                  <a:schemeClr val="tx1"/>
                </a:solidFill>
                <a:latin typeface="Times New Roman" pitchFamily="18" charset="0"/>
                <a:ea typeface="宋体" charset="-122"/>
              </a:defRPr>
            </a:lvl2pPr>
            <a:lvl3pPr marL="381000">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lvl="2">
              <a:lnSpc>
                <a:spcPct val="120000"/>
              </a:lnSpc>
            </a:pPr>
            <a:r>
              <a:rPr lang="zh-CN" altLang="en-US" sz="3600">
                <a:solidFill>
                  <a:schemeClr val="accent2"/>
                </a:solidFill>
                <a:ea typeface="楷体_GB2312" pitchFamily="49" charset="-122"/>
              </a:rPr>
              <a:t>将所有哈希地址相同的记录</a:t>
            </a:r>
          </a:p>
          <a:p>
            <a:pPr lvl="2">
              <a:lnSpc>
                <a:spcPct val="120000"/>
              </a:lnSpc>
            </a:pPr>
            <a:r>
              <a:rPr lang="zh-CN" altLang="en-US" sz="3600">
                <a:solidFill>
                  <a:schemeClr val="accent2"/>
                </a:solidFill>
                <a:ea typeface="楷体_GB2312" pitchFamily="49" charset="-122"/>
              </a:rPr>
              <a:t>都链接在同一链表中。</a:t>
            </a:r>
            <a:r>
              <a:rPr lang="zh-CN" altLang="en-US" sz="4000">
                <a:ea typeface="楷体_GB2312" pitchFamily="49" charset="-122"/>
              </a:rPr>
              <a:t>       </a:t>
            </a:r>
          </a:p>
        </p:txBody>
      </p:sp>
      <p:sp>
        <p:nvSpPr>
          <p:cNvPr id="162820" name="Text Box 4"/>
          <p:cNvSpPr txBox="1">
            <a:spLocks noChangeArrowheads="1"/>
          </p:cNvSpPr>
          <p:nvPr/>
        </p:nvSpPr>
        <p:spPr bwMode="auto">
          <a:xfrm>
            <a:off x="-457200" y="304800"/>
            <a:ext cx="3733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r>
              <a:rPr lang="en-US" altLang="zh-CN" sz="4000" b="1">
                <a:solidFill>
                  <a:srgbClr val="990000"/>
                </a:solidFill>
              </a:rPr>
              <a:t>2. </a:t>
            </a:r>
            <a:r>
              <a:rPr lang="zh-CN" altLang="en-US" sz="4000" b="1">
                <a:solidFill>
                  <a:srgbClr val="990000"/>
                </a:solidFill>
                <a:ea typeface="楷体_GB2312" pitchFamily="49" charset="-122"/>
              </a:rPr>
              <a:t>链地址法</a:t>
            </a:r>
            <a:endParaRPr lang="zh-CN" altLang="en-US"/>
          </a:p>
        </p:txBody>
      </p:sp>
      <p:sp>
        <p:nvSpPr>
          <p:cNvPr id="162823" name="Rectangle 7"/>
          <p:cNvSpPr>
            <a:spLocks noChangeArrowheads="1"/>
          </p:cNvSpPr>
          <p:nvPr/>
        </p:nvSpPr>
        <p:spPr bwMode="auto">
          <a:xfrm>
            <a:off x="1524000" y="1905000"/>
            <a:ext cx="457200" cy="45720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4" name="Line 8"/>
          <p:cNvSpPr>
            <a:spLocks noChangeShapeType="1"/>
          </p:cNvSpPr>
          <p:nvPr/>
        </p:nvSpPr>
        <p:spPr bwMode="auto">
          <a:xfrm>
            <a:off x="1524000" y="2590800"/>
            <a:ext cx="457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5" name="Line 9"/>
          <p:cNvSpPr>
            <a:spLocks noChangeShapeType="1"/>
          </p:cNvSpPr>
          <p:nvPr/>
        </p:nvSpPr>
        <p:spPr bwMode="auto">
          <a:xfrm>
            <a:off x="1524000" y="3200400"/>
            <a:ext cx="457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7" name="Line 11"/>
          <p:cNvSpPr>
            <a:spLocks noChangeShapeType="1"/>
          </p:cNvSpPr>
          <p:nvPr/>
        </p:nvSpPr>
        <p:spPr bwMode="auto">
          <a:xfrm>
            <a:off x="1524000" y="3810000"/>
            <a:ext cx="457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8" name="Line 12"/>
          <p:cNvSpPr>
            <a:spLocks noChangeShapeType="1"/>
          </p:cNvSpPr>
          <p:nvPr/>
        </p:nvSpPr>
        <p:spPr bwMode="auto">
          <a:xfrm>
            <a:off x="1524000" y="4419600"/>
            <a:ext cx="457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29" name="Line 13"/>
          <p:cNvSpPr>
            <a:spLocks noChangeShapeType="1"/>
          </p:cNvSpPr>
          <p:nvPr/>
        </p:nvSpPr>
        <p:spPr bwMode="auto">
          <a:xfrm>
            <a:off x="1524000" y="5105400"/>
            <a:ext cx="457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31" name="Line 15"/>
          <p:cNvSpPr>
            <a:spLocks noChangeShapeType="1"/>
          </p:cNvSpPr>
          <p:nvPr/>
        </p:nvSpPr>
        <p:spPr bwMode="auto">
          <a:xfrm>
            <a:off x="1524000" y="5791200"/>
            <a:ext cx="4572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33" name="Text Box 17"/>
          <p:cNvSpPr txBox="1">
            <a:spLocks noChangeArrowheads="1"/>
          </p:cNvSpPr>
          <p:nvPr/>
        </p:nvSpPr>
        <p:spPr bwMode="auto">
          <a:xfrm>
            <a:off x="1066800" y="1957388"/>
            <a:ext cx="533400" cy="436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solidFill>
                  <a:srgbClr val="6600CC"/>
                </a:solidFill>
              </a:rPr>
              <a:t>0</a:t>
            </a:r>
          </a:p>
          <a:p>
            <a:pPr>
              <a:spcBef>
                <a:spcPct val="50000"/>
              </a:spcBef>
            </a:pPr>
            <a:r>
              <a:rPr lang="en-US" altLang="zh-CN" sz="2800">
                <a:solidFill>
                  <a:srgbClr val="6600CC"/>
                </a:solidFill>
              </a:rPr>
              <a:t>1</a:t>
            </a:r>
          </a:p>
          <a:p>
            <a:pPr>
              <a:spcBef>
                <a:spcPct val="50000"/>
              </a:spcBef>
            </a:pPr>
            <a:r>
              <a:rPr lang="en-US" altLang="zh-CN" sz="2800">
                <a:solidFill>
                  <a:srgbClr val="6600CC"/>
                </a:solidFill>
              </a:rPr>
              <a:t>2</a:t>
            </a:r>
          </a:p>
          <a:p>
            <a:pPr>
              <a:spcBef>
                <a:spcPct val="50000"/>
              </a:spcBef>
            </a:pPr>
            <a:r>
              <a:rPr lang="en-US" altLang="zh-CN" sz="2800">
                <a:solidFill>
                  <a:srgbClr val="6600CC"/>
                </a:solidFill>
              </a:rPr>
              <a:t>3</a:t>
            </a:r>
          </a:p>
          <a:p>
            <a:pPr>
              <a:spcBef>
                <a:spcPct val="50000"/>
              </a:spcBef>
            </a:pPr>
            <a:r>
              <a:rPr lang="en-US" altLang="zh-CN" sz="2800">
                <a:solidFill>
                  <a:srgbClr val="6600CC"/>
                </a:solidFill>
              </a:rPr>
              <a:t>4</a:t>
            </a:r>
          </a:p>
          <a:p>
            <a:pPr>
              <a:spcBef>
                <a:spcPct val="50000"/>
              </a:spcBef>
            </a:pPr>
            <a:r>
              <a:rPr lang="en-US" altLang="zh-CN" sz="2800">
                <a:solidFill>
                  <a:srgbClr val="6600CC"/>
                </a:solidFill>
              </a:rPr>
              <a:t>5</a:t>
            </a:r>
          </a:p>
          <a:p>
            <a:pPr>
              <a:spcBef>
                <a:spcPct val="50000"/>
              </a:spcBef>
            </a:pPr>
            <a:r>
              <a:rPr lang="en-US" altLang="zh-CN" sz="2800">
                <a:solidFill>
                  <a:srgbClr val="6600CC"/>
                </a:solidFill>
              </a:rPr>
              <a:t>6</a:t>
            </a:r>
            <a:endParaRPr lang="en-US" altLang="zh-CN" sz="2800"/>
          </a:p>
        </p:txBody>
      </p:sp>
      <p:sp>
        <p:nvSpPr>
          <p:cNvPr id="162834" name="Rectangle 18"/>
          <p:cNvSpPr>
            <a:spLocks noChangeArrowheads="1"/>
          </p:cNvSpPr>
          <p:nvPr/>
        </p:nvSpPr>
        <p:spPr bwMode="auto">
          <a:xfrm>
            <a:off x="2590800" y="1981200"/>
            <a:ext cx="838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accent2"/>
                </a:solidFill>
              </a:rPr>
              <a:t>14</a:t>
            </a:r>
            <a:endParaRPr lang="en-US" altLang="zh-CN"/>
          </a:p>
        </p:txBody>
      </p:sp>
      <p:sp>
        <p:nvSpPr>
          <p:cNvPr id="162835" name="Line 19"/>
          <p:cNvSpPr>
            <a:spLocks noChangeShapeType="1"/>
          </p:cNvSpPr>
          <p:nvPr/>
        </p:nvSpPr>
        <p:spPr bwMode="auto">
          <a:xfrm>
            <a:off x="3124200" y="1981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36" name="Rectangle 20"/>
          <p:cNvSpPr>
            <a:spLocks noChangeArrowheads="1"/>
          </p:cNvSpPr>
          <p:nvPr/>
        </p:nvSpPr>
        <p:spPr bwMode="auto">
          <a:xfrm>
            <a:off x="2590800" y="2667000"/>
            <a:ext cx="838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accent2"/>
                </a:solidFill>
              </a:rPr>
              <a:t>01</a:t>
            </a:r>
            <a:endParaRPr lang="en-US" altLang="zh-CN"/>
          </a:p>
        </p:txBody>
      </p:sp>
      <p:sp>
        <p:nvSpPr>
          <p:cNvPr id="162837" name="Line 21"/>
          <p:cNvSpPr>
            <a:spLocks noChangeShapeType="1"/>
          </p:cNvSpPr>
          <p:nvPr/>
        </p:nvSpPr>
        <p:spPr bwMode="auto">
          <a:xfrm>
            <a:off x="3124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38" name="Rectangle 22"/>
          <p:cNvSpPr>
            <a:spLocks noChangeArrowheads="1"/>
          </p:cNvSpPr>
          <p:nvPr/>
        </p:nvSpPr>
        <p:spPr bwMode="auto">
          <a:xfrm>
            <a:off x="4114800" y="2667000"/>
            <a:ext cx="838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accent2"/>
                </a:solidFill>
              </a:rPr>
              <a:t>36</a:t>
            </a:r>
            <a:endParaRPr lang="en-US" altLang="zh-CN"/>
          </a:p>
        </p:txBody>
      </p:sp>
      <p:sp>
        <p:nvSpPr>
          <p:cNvPr id="162839" name="Line 23"/>
          <p:cNvSpPr>
            <a:spLocks noChangeShapeType="1"/>
          </p:cNvSpPr>
          <p:nvPr/>
        </p:nvSpPr>
        <p:spPr bwMode="auto">
          <a:xfrm>
            <a:off x="4648200" y="2667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0" name="Rectangle 24"/>
          <p:cNvSpPr>
            <a:spLocks noChangeArrowheads="1"/>
          </p:cNvSpPr>
          <p:nvPr/>
        </p:nvSpPr>
        <p:spPr bwMode="auto">
          <a:xfrm>
            <a:off x="2590800" y="3276600"/>
            <a:ext cx="838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1" name="Line 25"/>
          <p:cNvSpPr>
            <a:spLocks noChangeShapeType="1"/>
          </p:cNvSpPr>
          <p:nvPr/>
        </p:nvSpPr>
        <p:spPr bwMode="auto">
          <a:xfrm>
            <a:off x="3124200" y="3276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2" name="Rectangle 26"/>
          <p:cNvSpPr>
            <a:spLocks noChangeArrowheads="1"/>
          </p:cNvSpPr>
          <p:nvPr/>
        </p:nvSpPr>
        <p:spPr bwMode="auto">
          <a:xfrm>
            <a:off x="2590800" y="4495800"/>
            <a:ext cx="838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3" name="Line 27"/>
          <p:cNvSpPr>
            <a:spLocks noChangeShapeType="1"/>
          </p:cNvSpPr>
          <p:nvPr/>
        </p:nvSpPr>
        <p:spPr bwMode="auto">
          <a:xfrm>
            <a:off x="3124200" y="4495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4" name="Rectangle 28"/>
          <p:cNvSpPr>
            <a:spLocks noChangeArrowheads="1"/>
          </p:cNvSpPr>
          <p:nvPr/>
        </p:nvSpPr>
        <p:spPr bwMode="auto">
          <a:xfrm>
            <a:off x="2590800" y="5257800"/>
            <a:ext cx="838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accent2"/>
                </a:solidFill>
              </a:rPr>
              <a:t>19</a:t>
            </a:r>
            <a:endParaRPr lang="en-US" altLang="zh-CN"/>
          </a:p>
        </p:txBody>
      </p:sp>
      <p:sp>
        <p:nvSpPr>
          <p:cNvPr id="162845" name="Line 29"/>
          <p:cNvSpPr>
            <a:spLocks noChangeShapeType="1"/>
          </p:cNvSpPr>
          <p:nvPr/>
        </p:nvSpPr>
        <p:spPr bwMode="auto">
          <a:xfrm>
            <a:off x="3124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6" name="Rectangle 30"/>
          <p:cNvSpPr>
            <a:spLocks noChangeArrowheads="1"/>
          </p:cNvSpPr>
          <p:nvPr/>
        </p:nvSpPr>
        <p:spPr bwMode="auto">
          <a:xfrm>
            <a:off x="4114800" y="5257800"/>
            <a:ext cx="838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7" name="Line 31"/>
          <p:cNvSpPr>
            <a:spLocks noChangeShapeType="1"/>
          </p:cNvSpPr>
          <p:nvPr/>
        </p:nvSpPr>
        <p:spPr bwMode="auto">
          <a:xfrm>
            <a:off x="4648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48" name="Rectangle 32"/>
          <p:cNvSpPr>
            <a:spLocks noChangeArrowheads="1"/>
          </p:cNvSpPr>
          <p:nvPr/>
        </p:nvSpPr>
        <p:spPr bwMode="auto">
          <a:xfrm>
            <a:off x="5638800" y="5257800"/>
            <a:ext cx="838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1">
                <a:solidFill>
                  <a:schemeClr val="accent2"/>
                </a:solidFill>
              </a:rPr>
              <a:t>82</a:t>
            </a:r>
            <a:endParaRPr lang="en-US" altLang="zh-CN"/>
          </a:p>
        </p:txBody>
      </p:sp>
      <p:sp>
        <p:nvSpPr>
          <p:cNvPr id="162849" name="Line 33"/>
          <p:cNvSpPr>
            <a:spLocks noChangeShapeType="1"/>
          </p:cNvSpPr>
          <p:nvPr/>
        </p:nvSpPr>
        <p:spPr bwMode="auto">
          <a:xfrm>
            <a:off x="61722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50" name="Rectangle 34"/>
          <p:cNvSpPr>
            <a:spLocks noChangeArrowheads="1"/>
          </p:cNvSpPr>
          <p:nvPr/>
        </p:nvSpPr>
        <p:spPr bwMode="auto">
          <a:xfrm>
            <a:off x="2590800" y="5943600"/>
            <a:ext cx="8382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51" name="Line 35"/>
          <p:cNvSpPr>
            <a:spLocks noChangeShapeType="1"/>
          </p:cNvSpPr>
          <p:nvPr/>
        </p:nvSpPr>
        <p:spPr bwMode="auto">
          <a:xfrm>
            <a:off x="3124200" y="5943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52" name="Line 36"/>
          <p:cNvSpPr>
            <a:spLocks noChangeShapeType="1"/>
          </p:cNvSpPr>
          <p:nvPr/>
        </p:nvSpPr>
        <p:spPr bwMode="auto">
          <a:xfrm>
            <a:off x="1828800" y="2286000"/>
            <a:ext cx="7620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53" name="Line 37"/>
          <p:cNvSpPr>
            <a:spLocks noChangeShapeType="1"/>
          </p:cNvSpPr>
          <p:nvPr/>
        </p:nvSpPr>
        <p:spPr bwMode="auto">
          <a:xfrm>
            <a:off x="1828800" y="2895600"/>
            <a:ext cx="7620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54" name="Line 38"/>
          <p:cNvSpPr>
            <a:spLocks noChangeShapeType="1"/>
          </p:cNvSpPr>
          <p:nvPr/>
        </p:nvSpPr>
        <p:spPr bwMode="auto">
          <a:xfrm>
            <a:off x="1828800" y="3505200"/>
            <a:ext cx="7620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55" name="Line 39"/>
          <p:cNvSpPr>
            <a:spLocks noChangeShapeType="1"/>
          </p:cNvSpPr>
          <p:nvPr/>
        </p:nvSpPr>
        <p:spPr bwMode="auto">
          <a:xfrm>
            <a:off x="1828800" y="4724400"/>
            <a:ext cx="7620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56" name="Line 40"/>
          <p:cNvSpPr>
            <a:spLocks noChangeShapeType="1"/>
          </p:cNvSpPr>
          <p:nvPr/>
        </p:nvSpPr>
        <p:spPr bwMode="auto">
          <a:xfrm>
            <a:off x="1828800" y="5486400"/>
            <a:ext cx="7620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57" name="Line 41"/>
          <p:cNvSpPr>
            <a:spLocks noChangeShapeType="1"/>
          </p:cNvSpPr>
          <p:nvPr/>
        </p:nvSpPr>
        <p:spPr bwMode="auto">
          <a:xfrm>
            <a:off x="1828800" y="6096000"/>
            <a:ext cx="7620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58" name="Line 42"/>
          <p:cNvSpPr>
            <a:spLocks noChangeShapeType="1"/>
          </p:cNvSpPr>
          <p:nvPr/>
        </p:nvSpPr>
        <p:spPr bwMode="auto">
          <a:xfrm>
            <a:off x="3276600" y="2895600"/>
            <a:ext cx="8382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59" name="Line 43"/>
          <p:cNvSpPr>
            <a:spLocks noChangeShapeType="1"/>
          </p:cNvSpPr>
          <p:nvPr/>
        </p:nvSpPr>
        <p:spPr bwMode="auto">
          <a:xfrm>
            <a:off x="3276600" y="5486400"/>
            <a:ext cx="8382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60" name="Line 44"/>
          <p:cNvSpPr>
            <a:spLocks noChangeShapeType="1"/>
          </p:cNvSpPr>
          <p:nvPr/>
        </p:nvSpPr>
        <p:spPr bwMode="auto">
          <a:xfrm>
            <a:off x="4800600" y="5486400"/>
            <a:ext cx="8382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68" name="Text Box 52"/>
          <p:cNvSpPr txBox="1">
            <a:spLocks noChangeArrowheads="1"/>
          </p:cNvSpPr>
          <p:nvPr/>
        </p:nvSpPr>
        <p:spPr bwMode="auto">
          <a:xfrm>
            <a:off x="2635250" y="33178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rPr>
              <a:t>23</a:t>
            </a:r>
            <a:endParaRPr lang="en-US" altLang="zh-CN"/>
          </a:p>
        </p:txBody>
      </p:sp>
      <p:sp>
        <p:nvSpPr>
          <p:cNvPr id="162869" name="Text Box 53"/>
          <p:cNvSpPr txBox="1">
            <a:spLocks noChangeArrowheads="1"/>
          </p:cNvSpPr>
          <p:nvPr/>
        </p:nvSpPr>
        <p:spPr bwMode="auto">
          <a:xfrm>
            <a:off x="2635250" y="44958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rPr>
              <a:t>11</a:t>
            </a:r>
            <a:endParaRPr lang="en-US" altLang="zh-CN"/>
          </a:p>
        </p:txBody>
      </p:sp>
      <p:sp>
        <p:nvSpPr>
          <p:cNvPr id="162871" name="Text Box 55"/>
          <p:cNvSpPr txBox="1">
            <a:spLocks noChangeArrowheads="1"/>
          </p:cNvSpPr>
          <p:nvPr/>
        </p:nvSpPr>
        <p:spPr bwMode="auto">
          <a:xfrm>
            <a:off x="4159250" y="52990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rPr>
              <a:t>68</a:t>
            </a:r>
            <a:endParaRPr lang="en-US" altLang="zh-CN"/>
          </a:p>
        </p:txBody>
      </p:sp>
      <p:sp>
        <p:nvSpPr>
          <p:cNvPr id="162873" name="Text Box 57"/>
          <p:cNvSpPr txBox="1">
            <a:spLocks noChangeArrowheads="1"/>
          </p:cNvSpPr>
          <p:nvPr/>
        </p:nvSpPr>
        <p:spPr bwMode="auto">
          <a:xfrm>
            <a:off x="2635250" y="59436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rPr>
              <a:t>55</a:t>
            </a:r>
            <a:endParaRPr lang="en-US" altLang="zh-CN"/>
          </a:p>
        </p:txBody>
      </p:sp>
      <p:sp>
        <p:nvSpPr>
          <p:cNvPr id="162874" name="Text Box 58"/>
          <p:cNvSpPr txBox="1">
            <a:spLocks noChangeArrowheads="1"/>
          </p:cNvSpPr>
          <p:nvPr/>
        </p:nvSpPr>
        <p:spPr bwMode="auto">
          <a:xfrm>
            <a:off x="3106738" y="19050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accent2"/>
                </a:solidFill>
                <a:sym typeface="Symbol" pitchFamily="18" charset="2"/>
              </a:rPr>
              <a:t></a:t>
            </a:r>
            <a:endParaRPr lang="en-US" altLang="zh-CN"/>
          </a:p>
        </p:txBody>
      </p:sp>
      <p:sp>
        <p:nvSpPr>
          <p:cNvPr id="162875" name="Text Box 59"/>
          <p:cNvSpPr txBox="1">
            <a:spLocks noChangeArrowheads="1"/>
          </p:cNvSpPr>
          <p:nvPr/>
        </p:nvSpPr>
        <p:spPr bwMode="auto">
          <a:xfrm>
            <a:off x="4630738" y="2605088"/>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accent2"/>
                </a:solidFill>
                <a:sym typeface="Symbol" pitchFamily="18" charset="2"/>
              </a:rPr>
              <a:t></a:t>
            </a:r>
            <a:endParaRPr lang="en-US" altLang="zh-CN"/>
          </a:p>
        </p:txBody>
      </p:sp>
      <p:sp>
        <p:nvSpPr>
          <p:cNvPr id="162876" name="Text Box 60"/>
          <p:cNvSpPr txBox="1">
            <a:spLocks noChangeArrowheads="1"/>
          </p:cNvSpPr>
          <p:nvPr/>
        </p:nvSpPr>
        <p:spPr bwMode="auto">
          <a:xfrm>
            <a:off x="3106738" y="3214688"/>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accent2"/>
                </a:solidFill>
                <a:sym typeface="Symbol" pitchFamily="18" charset="2"/>
              </a:rPr>
              <a:t></a:t>
            </a:r>
            <a:endParaRPr lang="en-US" altLang="zh-CN"/>
          </a:p>
        </p:txBody>
      </p:sp>
      <p:sp>
        <p:nvSpPr>
          <p:cNvPr id="162877" name="Text Box 61"/>
          <p:cNvSpPr txBox="1">
            <a:spLocks noChangeArrowheads="1"/>
          </p:cNvSpPr>
          <p:nvPr/>
        </p:nvSpPr>
        <p:spPr bwMode="auto">
          <a:xfrm>
            <a:off x="3106738" y="4433888"/>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accent2"/>
                </a:solidFill>
                <a:sym typeface="Symbol" pitchFamily="18" charset="2"/>
              </a:rPr>
              <a:t></a:t>
            </a:r>
            <a:endParaRPr lang="en-US" altLang="zh-CN"/>
          </a:p>
        </p:txBody>
      </p:sp>
      <p:sp>
        <p:nvSpPr>
          <p:cNvPr id="162878" name="Text Box 62"/>
          <p:cNvSpPr txBox="1">
            <a:spLocks noChangeArrowheads="1"/>
          </p:cNvSpPr>
          <p:nvPr/>
        </p:nvSpPr>
        <p:spPr bwMode="auto">
          <a:xfrm>
            <a:off x="6154738" y="5181600"/>
            <a:ext cx="39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accent2"/>
                </a:solidFill>
                <a:sym typeface="Symbol" pitchFamily="18" charset="2"/>
              </a:rPr>
              <a:t></a:t>
            </a:r>
            <a:endParaRPr lang="en-US" altLang="zh-CN"/>
          </a:p>
        </p:txBody>
      </p:sp>
      <p:sp>
        <p:nvSpPr>
          <p:cNvPr id="162879" name="Text Box 63"/>
          <p:cNvSpPr txBox="1">
            <a:spLocks noChangeArrowheads="1"/>
          </p:cNvSpPr>
          <p:nvPr/>
        </p:nvSpPr>
        <p:spPr bwMode="auto">
          <a:xfrm>
            <a:off x="3048000" y="5881688"/>
            <a:ext cx="398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accent2"/>
                </a:solidFill>
                <a:sym typeface="Symbol" pitchFamily="18" charset="2"/>
              </a:rPr>
              <a:t></a:t>
            </a:r>
            <a:endParaRPr lang="en-US" altLang="zh-CN"/>
          </a:p>
        </p:txBody>
      </p:sp>
      <p:sp>
        <p:nvSpPr>
          <p:cNvPr id="162880" name="Text Box 64"/>
          <p:cNvSpPr txBox="1">
            <a:spLocks noChangeArrowheads="1"/>
          </p:cNvSpPr>
          <p:nvPr/>
        </p:nvSpPr>
        <p:spPr bwMode="auto">
          <a:xfrm>
            <a:off x="1582738" y="3824288"/>
            <a:ext cx="398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chemeClr val="accent2"/>
                </a:solidFill>
                <a:sym typeface="Symbol" pitchFamily="18" charset="2"/>
              </a:rPr>
              <a:t></a:t>
            </a:r>
            <a:endParaRPr lang="en-US" altLang="zh-CN"/>
          </a:p>
        </p:txBody>
      </p:sp>
      <p:sp>
        <p:nvSpPr>
          <p:cNvPr id="162882" name="Text Box 66"/>
          <p:cNvSpPr txBox="1">
            <a:spLocks noChangeArrowheads="1"/>
          </p:cNvSpPr>
          <p:nvPr/>
        </p:nvSpPr>
        <p:spPr bwMode="auto">
          <a:xfrm>
            <a:off x="4343400" y="3900488"/>
            <a:ext cx="4403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A50021"/>
                </a:solidFill>
              </a:rPr>
              <a:t>ASL=(6×1+2×2+3)/9=13/9</a:t>
            </a:r>
            <a:endParaRPr lang="en-US" altLang="zh-CN" sz="2800"/>
          </a:p>
        </p:txBody>
      </p:sp>
      <p:sp>
        <p:nvSpPr>
          <p:cNvPr id="162883" name="Text Box 67"/>
          <p:cNvSpPr txBox="1">
            <a:spLocks noChangeArrowheads="1"/>
          </p:cNvSpPr>
          <p:nvPr/>
        </p:nvSpPr>
        <p:spPr bwMode="auto">
          <a:xfrm>
            <a:off x="5334000" y="1847850"/>
            <a:ext cx="38100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solidFill>
                  <a:srgbClr val="006600"/>
                </a:solidFill>
                <a:ea typeface="隶书" pitchFamily="49" charset="-122"/>
              </a:rPr>
              <a:t>例如</a:t>
            </a:r>
            <a:r>
              <a:rPr lang="en-US" altLang="zh-CN" sz="3200">
                <a:solidFill>
                  <a:srgbClr val="006600"/>
                </a:solidFill>
                <a:ea typeface="隶书" pitchFamily="49" charset="-122"/>
              </a:rPr>
              <a:t>:</a:t>
            </a:r>
            <a:r>
              <a:rPr lang="zh-CN" altLang="en-US" sz="3200">
                <a:solidFill>
                  <a:srgbClr val="006600"/>
                </a:solidFill>
                <a:ea typeface="隶书" pitchFamily="49" charset="-122"/>
              </a:rPr>
              <a:t>同前例的关键字，哈希函数为 </a:t>
            </a:r>
            <a:r>
              <a:rPr lang="en-US" altLang="zh-CN" sz="3200">
                <a:solidFill>
                  <a:srgbClr val="006600"/>
                </a:solidFill>
                <a:ea typeface="隶书" pitchFamily="49" charset="-122"/>
              </a:rPr>
              <a:t>H(key)=key MOD 7</a:t>
            </a:r>
          </a:p>
        </p:txBody>
      </p:sp>
      <p:sp>
        <p:nvSpPr>
          <p:cNvPr id="162884" name="AutoShape 68">
            <a:hlinkClick r:id="rId2" action="ppaction://hlinksldjump" highlightClick="1"/>
          </p:cNvPr>
          <p:cNvSpPr>
            <a:spLocks noChangeArrowheads="1"/>
          </p:cNvSpPr>
          <p:nvPr/>
        </p:nvSpPr>
        <p:spPr bwMode="auto">
          <a:xfrm>
            <a:off x="83820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2885" name="AutoShape 69">
            <a:hlinkClick r:id="" action="ppaction://hlinkshowjump?jump=lastslideviewed" highlightClick="1"/>
          </p:cNvPr>
          <p:cNvSpPr>
            <a:spLocks noChangeArrowheads="1"/>
          </p:cNvSpPr>
          <p:nvPr/>
        </p:nvSpPr>
        <p:spPr bwMode="auto">
          <a:xfrm>
            <a:off x="228600" y="62484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62820"/>
                                        </p:tgtEl>
                                        <p:attrNameLst>
                                          <p:attrName>style.visibility</p:attrName>
                                        </p:attrNameLst>
                                      </p:cBhvr>
                                      <p:to>
                                        <p:strVal val="visible"/>
                                      </p:to>
                                    </p:set>
                                    <p:animEffect transition="in" filter="randombar(vertical)">
                                      <p:cBhvr>
                                        <p:cTn id="7" dur="500"/>
                                        <p:tgtEl>
                                          <p:spTgt spid="162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strips(upRight)">
                                      <p:cBhvr>
                                        <p:cTn id="12" dur="500"/>
                                        <p:tgtEl>
                                          <p:spTgt spid="162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62883"/>
                                        </p:tgtEl>
                                        <p:attrNameLst>
                                          <p:attrName>style.visibility</p:attrName>
                                        </p:attrNameLst>
                                      </p:cBhvr>
                                      <p:to>
                                        <p:strVal val="visible"/>
                                      </p:to>
                                    </p:set>
                                    <p:animEffect transition="in" filter="wipe(left)">
                                      <p:cBhvr>
                                        <p:cTn id="17" dur="300"/>
                                        <p:tgtEl>
                                          <p:spTgt spid="1628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62823"/>
                                        </p:tgtEl>
                                        <p:attrNameLst>
                                          <p:attrName>style.visibility</p:attrName>
                                        </p:attrNameLst>
                                      </p:cBhvr>
                                      <p:to>
                                        <p:strVal val="visible"/>
                                      </p:to>
                                    </p:se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162824"/>
                                        </p:tgtEl>
                                        <p:attrNameLst>
                                          <p:attrName>style.visibility</p:attrName>
                                        </p:attrNameLst>
                                      </p:cBhvr>
                                      <p:to>
                                        <p:strVal val="visible"/>
                                      </p:to>
                                    </p:set>
                                  </p:childTnLst>
                                </p:cTn>
                              </p:par>
                            </p:childTnLst>
                          </p:cTn>
                        </p:par>
                        <p:par>
                          <p:cTn id="25" fill="hold" nodeType="afterGroup">
                            <p:stCondLst>
                              <p:cond delay="1000"/>
                            </p:stCondLst>
                            <p:childTnLst>
                              <p:par>
                                <p:cTn id="26" presetID="1" presetClass="entr" presetSubtype="0" fill="hold" grpId="0" nodeType="afterEffect">
                                  <p:stCondLst>
                                    <p:cond delay="0"/>
                                  </p:stCondLst>
                                  <p:childTnLst>
                                    <p:set>
                                      <p:cBhvr>
                                        <p:cTn id="27" dur="1" fill="hold">
                                          <p:stCondLst>
                                            <p:cond delay="499"/>
                                          </p:stCondLst>
                                        </p:cTn>
                                        <p:tgtEl>
                                          <p:spTgt spid="162825"/>
                                        </p:tgtEl>
                                        <p:attrNameLst>
                                          <p:attrName>style.visibility</p:attrName>
                                        </p:attrNameLst>
                                      </p:cBhvr>
                                      <p:to>
                                        <p:strVal val="visible"/>
                                      </p:to>
                                    </p:set>
                                  </p:childTnLst>
                                </p:cTn>
                              </p:par>
                            </p:childTnLst>
                          </p:cTn>
                        </p:par>
                        <p:par>
                          <p:cTn id="28" fill="hold" nodeType="afterGroup">
                            <p:stCondLst>
                              <p:cond delay="1500"/>
                            </p:stCondLst>
                            <p:childTnLst>
                              <p:par>
                                <p:cTn id="29" presetID="2" presetClass="entr" presetSubtype="12" fill="hold" grpId="0" nodeType="afterEffect">
                                  <p:stCondLst>
                                    <p:cond delay="0"/>
                                  </p:stCondLst>
                                  <p:childTnLst>
                                    <p:set>
                                      <p:cBhvr>
                                        <p:cTn id="30" dur="1" fill="hold">
                                          <p:stCondLst>
                                            <p:cond delay="0"/>
                                          </p:stCondLst>
                                        </p:cTn>
                                        <p:tgtEl>
                                          <p:spTgt spid="162885"/>
                                        </p:tgtEl>
                                        <p:attrNameLst>
                                          <p:attrName>style.visibility</p:attrName>
                                        </p:attrNameLst>
                                      </p:cBhvr>
                                      <p:to>
                                        <p:strVal val="visible"/>
                                      </p:to>
                                    </p:set>
                                    <p:anim calcmode="lin" valueType="num">
                                      <p:cBhvr additive="base">
                                        <p:cTn id="31" dur="500" fill="hold"/>
                                        <p:tgtEl>
                                          <p:spTgt spid="162885"/>
                                        </p:tgtEl>
                                        <p:attrNameLst>
                                          <p:attrName>ppt_x</p:attrName>
                                        </p:attrNameLst>
                                      </p:cBhvr>
                                      <p:tavLst>
                                        <p:tav tm="0">
                                          <p:val>
                                            <p:strVal val="0-#ppt_w/2"/>
                                          </p:val>
                                        </p:tav>
                                        <p:tav tm="100000">
                                          <p:val>
                                            <p:strVal val="#ppt_x"/>
                                          </p:val>
                                        </p:tav>
                                      </p:tavLst>
                                    </p:anim>
                                    <p:anim calcmode="lin" valueType="num">
                                      <p:cBhvr additive="base">
                                        <p:cTn id="32" dur="500" fill="hold"/>
                                        <p:tgtEl>
                                          <p:spTgt spid="162885"/>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2000"/>
                            </p:stCondLst>
                            <p:childTnLst>
                              <p:par>
                                <p:cTn id="34" presetID="1" presetClass="entr" presetSubtype="0" fill="hold" grpId="0" nodeType="afterEffect">
                                  <p:stCondLst>
                                    <p:cond delay="0"/>
                                  </p:stCondLst>
                                  <p:childTnLst>
                                    <p:set>
                                      <p:cBhvr>
                                        <p:cTn id="35" dur="1" fill="hold">
                                          <p:stCondLst>
                                            <p:cond delay="499"/>
                                          </p:stCondLst>
                                        </p:cTn>
                                        <p:tgtEl>
                                          <p:spTgt spid="162827"/>
                                        </p:tgtEl>
                                        <p:attrNameLst>
                                          <p:attrName>style.visibility</p:attrName>
                                        </p:attrNameLst>
                                      </p:cBhvr>
                                      <p:to>
                                        <p:strVal val="visible"/>
                                      </p:to>
                                    </p:set>
                                  </p:childTnLst>
                                </p:cTn>
                              </p:par>
                            </p:childTnLst>
                          </p:cTn>
                        </p:par>
                        <p:par>
                          <p:cTn id="36" fill="hold" nodeType="afterGroup">
                            <p:stCondLst>
                              <p:cond delay="2500"/>
                            </p:stCondLst>
                            <p:childTnLst>
                              <p:par>
                                <p:cTn id="37" presetID="1" presetClass="entr" presetSubtype="0" fill="hold" grpId="0" nodeType="afterEffect">
                                  <p:stCondLst>
                                    <p:cond delay="0"/>
                                  </p:stCondLst>
                                  <p:childTnLst>
                                    <p:set>
                                      <p:cBhvr>
                                        <p:cTn id="38" dur="1" fill="hold">
                                          <p:stCondLst>
                                            <p:cond delay="499"/>
                                          </p:stCondLst>
                                        </p:cTn>
                                        <p:tgtEl>
                                          <p:spTgt spid="162828"/>
                                        </p:tgtEl>
                                        <p:attrNameLst>
                                          <p:attrName>style.visibility</p:attrName>
                                        </p:attrNameLst>
                                      </p:cBhvr>
                                      <p:to>
                                        <p:strVal val="visible"/>
                                      </p:to>
                                    </p:set>
                                  </p:childTnLst>
                                </p:cTn>
                              </p:par>
                            </p:childTnLst>
                          </p:cTn>
                        </p:par>
                        <p:par>
                          <p:cTn id="39" fill="hold" nodeType="afterGroup">
                            <p:stCondLst>
                              <p:cond delay="3000"/>
                            </p:stCondLst>
                            <p:childTnLst>
                              <p:par>
                                <p:cTn id="40" presetID="1" presetClass="entr" presetSubtype="0" fill="hold" grpId="0" nodeType="afterEffect">
                                  <p:stCondLst>
                                    <p:cond delay="0"/>
                                  </p:stCondLst>
                                  <p:childTnLst>
                                    <p:set>
                                      <p:cBhvr>
                                        <p:cTn id="41" dur="1" fill="hold">
                                          <p:stCondLst>
                                            <p:cond delay="499"/>
                                          </p:stCondLst>
                                        </p:cTn>
                                        <p:tgtEl>
                                          <p:spTgt spid="162829"/>
                                        </p:tgtEl>
                                        <p:attrNameLst>
                                          <p:attrName>style.visibility</p:attrName>
                                        </p:attrNameLst>
                                      </p:cBhvr>
                                      <p:to>
                                        <p:strVal val="visible"/>
                                      </p:to>
                                    </p:set>
                                  </p:childTnLst>
                                </p:cTn>
                              </p:par>
                            </p:childTnLst>
                          </p:cTn>
                        </p:par>
                        <p:par>
                          <p:cTn id="42" fill="hold" nodeType="afterGroup">
                            <p:stCondLst>
                              <p:cond delay="3500"/>
                            </p:stCondLst>
                            <p:childTnLst>
                              <p:par>
                                <p:cTn id="43" presetID="1" presetClass="entr" presetSubtype="0" fill="hold" grpId="0" nodeType="afterEffect">
                                  <p:stCondLst>
                                    <p:cond delay="0"/>
                                  </p:stCondLst>
                                  <p:childTnLst>
                                    <p:set>
                                      <p:cBhvr>
                                        <p:cTn id="44" dur="1" fill="hold">
                                          <p:stCondLst>
                                            <p:cond delay="499"/>
                                          </p:stCondLst>
                                        </p:cTn>
                                        <p:tgtEl>
                                          <p:spTgt spid="162831"/>
                                        </p:tgtEl>
                                        <p:attrNameLst>
                                          <p:attrName>style.visibility</p:attrName>
                                        </p:attrNameLst>
                                      </p:cBhvr>
                                      <p:to>
                                        <p:strVal val="visible"/>
                                      </p:to>
                                    </p:set>
                                  </p:childTnLst>
                                </p:cTn>
                              </p:par>
                            </p:childTnLst>
                          </p:cTn>
                        </p:par>
                        <p:par>
                          <p:cTn id="45" fill="hold" nodeType="afterGroup">
                            <p:stCondLst>
                              <p:cond delay="4000"/>
                            </p:stCondLst>
                            <p:childTnLst>
                              <p:par>
                                <p:cTn id="46" presetID="1" presetClass="entr" presetSubtype="0" fill="hold" grpId="0" nodeType="afterEffect">
                                  <p:stCondLst>
                                    <p:cond delay="0"/>
                                  </p:stCondLst>
                                  <p:childTnLst>
                                    <p:set>
                                      <p:cBhvr>
                                        <p:cTn id="47" dur="1" fill="hold">
                                          <p:stCondLst>
                                            <p:cond delay="499"/>
                                          </p:stCondLst>
                                        </p:cTn>
                                        <p:tgtEl>
                                          <p:spTgt spid="162833"/>
                                        </p:tgtEl>
                                        <p:attrNameLst>
                                          <p:attrName>style.visibility</p:attrName>
                                        </p:attrNameLst>
                                      </p:cBhvr>
                                      <p:to>
                                        <p:strVal val="visible"/>
                                      </p:to>
                                    </p:set>
                                  </p:childTnLst>
                                </p:cTn>
                              </p:par>
                            </p:childTnLst>
                          </p:cTn>
                        </p:par>
                        <p:par>
                          <p:cTn id="48" fill="hold" nodeType="afterGroup">
                            <p:stCondLst>
                              <p:cond delay="4500"/>
                            </p:stCondLst>
                            <p:childTnLst>
                              <p:par>
                                <p:cTn id="49" presetID="1" presetClass="entr" presetSubtype="0" fill="hold" grpId="0" nodeType="afterEffect">
                                  <p:stCondLst>
                                    <p:cond delay="0"/>
                                  </p:stCondLst>
                                  <p:childTnLst>
                                    <p:set>
                                      <p:cBhvr>
                                        <p:cTn id="50" dur="1" fill="hold">
                                          <p:stCondLst>
                                            <p:cond delay="499"/>
                                          </p:stCondLst>
                                        </p:cTn>
                                        <p:tgtEl>
                                          <p:spTgt spid="162834"/>
                                        </p:tgtEl>
                                        <p:attrNameLst>
                                          <p:attrName>style.visibility</p:attrName>
                                        </p:attrNameLst>
                                      </p:cBhvr>
                                      <p:to>
                                        <p:strVal val="visible"/>
                                      </p:to>
                                    </p:set>
                                  </p:childTnLst>
                                </p:cTn>
                              </p:par>
                            </p:childTnLst>
                          </p:cTn>
                        </p:par>
                        <p:par>
                          <p:cTn id="51" fill="hold" nodeType="afterGroup">
                            <p:stCondLst>
                              <p:cond delay="5000"/>
                            </p:stCondLst>
                            <p:childTnLst>
                              <p:par>
                                <p:cTn id="52" presetID="1" presetClass="entr" presetSubtype="0" fill="hold" grpId="0" nodeType="afterEffect">
                                  <p:stCondLst>
                                    <p:cond delay="0"/>
                                  </p:stCondLst>
                                  <p:childTnLst>
                                    <p:set>
                                      <p:cBhvr>
                                        <p:cTn id="53" dur="1" fill="hold">
                                          <p:stCondLst>
                                            <p:cond delay="499"/>
                                          </p:stCondLst>
                                        </p:cTn>
                                        <p:tgtEl>
                                          <p:spTgt spid="162835"/>
                                        </p:tgtEl>
                                        <p:attrNameLst>
                                          <p:attrName>style.visibility</p:attrName>
                                        </p:attrNameLst>
                                      </p:cBhvr>
                                      <p:to>
                                        <p:strVal val="visible"/>
                                      </p:to>
                                    </p:set>
                                  </p:childTnLst>
                                </p:cTn>
                              </p:par>
                            </p:childTnLst>
                          </p:cTn>
                        </p:par>
                        <p:par>
                          <p:cTn id="54" fill="hold" nodeType="afterGroup">
                            <p:stCondLst>
                              <p:cond delay="5500"/>
                            </p:stCondLst>
                            <p:childTnLst>
                              <p:par>
                                <p:cTn id="55" presetID="1" presetClass="entr" presetSubtype="0" fill="hold" grpId="0" nodeType="afterEffect">
                                  <p:stCondLst>
                                    <p:cond delay="0"/>
                                  </p:stCondLst>
                                  <p:childTnLst>
                                    <p:set>
                                      <p:cBhvr>
                                        <p:cTn id="56" dur="1" fill="hold">
                                          <p:stCondLst>
                                            <p:cond delay="499"/>
                                          </p:stCondLst>
                                        </p:cTn>
                                        <p:tgtEl>
                                          <p:spTgt spid="162836"/>
                                        </p:tgtEl>
                                        <p:attrNameLst>
                                          <p:attrName>style.visibility</p:attrName>
                                        </p:attrNameLst>
                                      </p:cBhvr>
                                      <p:to>
                                        <p:strVal val="visible"/>
                                      </p:to>
                                    </p:set>
                                  </p:childTnLst>
                                </p:cTn>
                              </p:par>
                            </p:childTnLst>
                          </p:cTn>
                        </p:par>
                        <p:par>
                          <p:cTn id="57" fill="hold" nodeType="afterGroup">
                            <p:stCondLst>
                              <p:cond delay="6000"/>
                            </p:stCondLst>
                            <p:childTnLst>
                              <p:par>
                                <p:cTn id="58" presetID="1" presetClass="entr" presetSubtype="0" fill="hold" grpId="0" nodeType="afterEffect">
                                  <p:stCondLst>
                                    <p:cond delay="0"/>
                                  </p:stCondLst>
                                  <p:childTnLst>
                                    <p:set>
                                      <p:cBhvr>
                                        <p:cTn id="59" dur="1" fill="hold">
                                          <p:stCondLst>
                                            <p:cond delay="499"/>
                                          </p:stCondLst>
                                        </p:cTn>
                                        <p:tgtEl>
                                          <p:spTgt spid="162837"/>
                                        </p:tgtEl>
                                        <p:attrNameLst>
                                          <p:attrName>style.visibility</p:attrName>
                                        </p:attrNameLst>
                                      </p:cBhvr>
                                      <p:to>
                                        <p:strVal val="visible"/>
                                      </p:to>
                                    </p:set>
                                  </p:childTnLst>
                                </p:cTn>
                              </p:par>
                            </p:childTnLst>
                          </p:cTn>
                        </p:par>
                        <p:par>
                          <p:cTn id="60" fill="hold" nodeType="afterGroup">
                            <p:stCondLst>
                              <p:cond delay="6500"/>
                            </p:stCondLst>
                            <p:childTnLst>
                              <p:par>
                                <p:cTn id="61" presetID="1" presetClass="entr" presetSubtype="0" fill="hold" grpId="0" nodeType="afterEffect">
                                  <p:stCondLst>
                                    <p:cond delay="0"/>
                                  </p:stCondLst>
                                  <p:childTnLst>
                                    <p:set>
                                      <p:cBhvr>
                                        <p:cTn id="62" dur="1" fill="hold">
                                          <p:stCondLst>
                                            <p:cond delay="499"/>
                                          </p:stCondLst>
                                        </p:cTn>
                                        <p:tgtEl>
                                          <p:spTgt spid="162838"/>
                                        </p:tgtEl>
                                        <p:attrNameLst>
                                          <p:attrName>style.visibility</p:attrName>
                                        </p:attrNameLst>
                                      </p:cBhvr>
                                      <p:to>
                                        <p:strVal val="visible"/>
                                      </p:to>
                                    </p:set>
                                  </p:childTnLst>
                                </p:cTn>
                              </p:par>
                            </p:childTnLst>
                          </p:cTn>
                        </p:par>
                        <p:par>
                          <p:cTn id="63" fill="hold" nodeType="afterGroup">
                            <p:stCondLst>
                              <p:cond delay="7000"/>
                            </p:stCondLst>
                            <p:childTnLst>
                              <p:par>
                                <p:cTn id="64" presetID="2" presetClass="entr" presetSubtype="6" fill="hold" grpId="0" nodeType="afterEffect">
                                  <p:stCondLst>
                                    <p:cond delay="0"/>
                                  </p:stCondLst>
                                  <p:childTnLst>
                                    <p:set>
                                      <p:cBhvr>
                                        <p:cTn id="65" dur="1" fill="hold">
                                          <p:stCondLst>
                                            <p:cond delay="0"/>
                                          </p:stCondLst>
                                        </p:cTn>
                                        <p:tgtEl>
                                          <p:spTgt spid="162884"/>
                                        </p:tgtEl>
                                        <p:attrNameLst>
                                          <p:attrName>style.visibility</p:attrName>
                                        </p:attrNameLst>
                                      </p:cBhvr>
                                      <p:to>
                                        <p:strVal val="visible"/>
                                      </p:to>
                                    </p:set>
                                    <p:anim calcmode="lin" valueType="num">
                                      <p:cBhvr additive="base">
                                        <p:cTn id="66" dur="500" fill="hold"/>
                                        <p:tgtEl>
                                          <p:spTgt spid="162884"/>
                                        </p:tgtEl>
                                        <p:attrNameLst>
                                          <p:attrName>ppt_x</p:attrName>
                                        </p:attrNameLst>
                                      </p:cBhvr>
                                      <p:tavLst>
                                        <p:tav tm="0">
                                          <p:val>
                                            <p:strVal val="1+#ppt_w/2"/>
                                          </p:val>
                                        </p:tav>
                                        <p:tav tm="100000">
                                          <p:val>
                                            <p:strVal val="#ppt_x"/>
                                          </p:val>
                                        </p:tav>
                                      </p:tavLst>
                                    </p:anim>
                                    <p:anim calcmode="lin" valueType="num">
                                      <p:cBhvr additive="base">
                                        <p:cTn id="67" dur="500" fill="hold"/>
                                        <p:tgtEl>
                                          <p:spTgt spid="162884"/>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7500"/>
                            </p:stCondLst>
                            <p:childTnLst>
                              <p:par>
                                <p:cTn id="69" presetID="1" presetClass="entr" presetSubtype="0" fill="hold" grpId="0" nodeType="afterEffect">
                                  <p:stCondLst>
                                    <p:cond delay="0"/>
                                  </p:stCondLst>
                                  <p:childTnLst>
                                    <p:set>
                                      <p:cBhvr>
                                        <p:cTn id="70" dur="1" fill="hold">
                                          <p:stCondLst>
                                            <p:cond delay="499"/>
                                          </p:stCondLst>
                                        </p:cTn>
                                        <p:tgtEl>
                                          <p:spTgt spid="162839"/>
                                        </p:tgtEl>
                                        <p:attrNameLst>
                                          <p:attrName>style.visibility</p:attrName>
                                        </p:attrNameLst>
                                      </p:cBhvr>
                                      <p:to>
                                        <p:strVal val="visible"/>
                                      </p:to>
                                    </p:set>
                                  </p:childTnLst>
                                </p:cTn>
                              </p:par>
                            </p:childTnLst>
                          </p:cTn>
                        </p:par>
                        <p:par>
                          <p:cTn id="71" fill="hold" nodeType="afterGroup">
                            <p:stCondLst>
                              <p:cond delay="8000"/>
                            </p:stCondLst>
                            <p:childTnLst>
                              <p:par>
                                <p:cTn id="72" presetID="1" presetClass="entr" presetSubtype="0" fill="hold" grpId="0" nodeType="afterEffect">
                                  <p:stCondLst>
                                    <p:cond delay="0"/>
                                  </p:stCondLst>
                                  <p:childTnLst>
                                    <p:set>
                                      <p:cBhvr>
                                        <p:cTn id="73" dur="1" fill="hold">
                                          <p:stCondLst>
                                            <p:cond delay="499"/>
                                          </p:stCondLst>
                                        </p:cTn>
                                        <p:tgtEl>
                                          <p:spTgt spid="162840"/>
                                        </p:tgtEl>
                                        <p:attrNameLst>
                                          <p:attrName>style.visibility</p:attrName>
                                        </p:attrNameLst>
                                      </p:cBhvr>
                                      <p:to>
                                        <p:strVal val="visible"/>
                                      </p:to>
                                    </p:set>
                                  </p:childTnLst>
                                </p:cTn>
                              </p:par>
                            </p:childTnLst>
                          </p:cTn>
                        </p:par>
                        <p:par>
                          <p:cTn id="74" fill="hold" nodeType="afterGroup">
                            <p:stCondLst>
                              <p:cond delay="8500"/>
                            </p:stCondLst>
                            <p:childTnLst>
                              <p:par>
                                <p:cTn id="75" presetID="1" presetClass="entr" presetSubtype="0" fill="hold" grpId="0" nodeType="afterEffect">
                                  <p:stCondLst>
                                    <p:cond delay="0"/>
                                  </p:stCondLst>
                                  <p:childTnLst>
                                    <p:set>
                                      <p:cBhvr>
                                        <p:cTn id="76" dur="1" fill="hold">
                                          <p:stCondLst>
                                            <p:cond delay="499"/>
                                          </p:stCondLst>
                                        </p:cTn>
                                        <p:tgtEl>
                                          <p:spTgt spid="162841"/>
                                        </p:tgtEl>
                                        <p:attrNameLst>
                                          <p:attrName>style.visibility</p:attrName>
                                        </p:attrNameLst>
                                      </p:cBhvr>
                                      <p:to>
                                        <p:strVal val="visible"/>
                                      </p:to>
                                    </p:set>
                                  </p:childTnLst>
                                </p:cTn>
                              </p:par>
                            </p:childTnLst>
                          </p:cTn>
                        </p:par>
                        <p:par>
                          <p:cTn id="77" fill="hold" nodeType="afterGroup">
                            <p:stCondLst>
                              <p:cond delay="9000"/>
                            </p:stCondLst>
                            <p:childTnLst>
                              <p:par>
                                <p:cTn id="78" presetID="1" presetClass="entr" presetSubtype="0" fill="hold" grpId="0" nodeType="afterEffect">
                                  <p:stCondLst>
                                    <p:cond delay="0"/>
                                  </p:stCondLst>
                                  <p:childTnLst>
                                    <p:set>
                                      <p:cBhvr>
                                        <p:cTn id="79" dur="1" fill="hold">
                                          <p:stCondLst>
                                            <p:cond delay="499"/>
                                          </p:stCondLst>
                                        </p:cTn>
                                        <p:tgtEl>
                                          <p:spTgt spid="162842"/>
                                        </p:tgtEl>
                                        <p:attrNameLst>
                                          <p:attrName>style.visibility</p:attrName>
                                        </p:attrNameLst>
                                      </p:cBhvr>
                                      <p:to>
                                        <p:strVal val="visible"/>
                                      </p:to>
                                    </p:set>
                                  </p:childTnLst>
                                </p:cTn>
                              </p:par>
                            </p:childTnLst>
                          </p:cTn>
                        </p:par>
                        <p:par>
                          <p:cTn id="80" fill="hold" nodeType="afterGroup">
                            <p:stCondLst>
                              <p:cond delay="9500"/>
                            </p:stCondLst>
                            <p:childTnLst>
                              <p:par>
                                <p:cTn id="81" presetID="1" presetClass="entr" presetSubtype="0" fill="hold" grpId="0" nodeType="afterEffect">
                                  <p:stCondLst>
                                    <p:cond delay="0"/>
                                  </p:stCondLst>
                                  <p:childTnLst>
                                    <p:set>
                                      <p:cBhvr>
                                        <p:cTn id="82" dur="1" fill="hold">
                                          <p:stCondLst>
                                            <p:cond delay="499"/>
                                          </p:stCondLst>
                                        </p:cTn>
                                        <p:tgtEl>
                                          <p:spTgt spid="162843"/>
                                        </p:tgtEl>
                                        <p:attrNameLst>
                                          <p:attrName>style.visibility</p:attrName>
                                        </p:attrNameLst>
                                      </p:cBhvr>
                                      <p:to>
                                        <p:strVal val="visible"/>
                                      </p:to>
                                    </p:set>
                                  </p:childTnLst>
                                </p:cTn>
                              </p:par>
                            </p:childTnLst>
                          </p:cTn>
                        </p:par>
                        <p:par>
                          <p:cTn id="83" fill="hold" nodeType="afterGroup">
                            <p:stCondLst>
                              <p:cond delay="10000"/>
                            </p:stCondLst>
                            <p:childTnLst>
                              <p:par>
                                <p:cTn id="84" presetID="1" presetClass="entr" presetSubtype="0" fill="hold" grpId="0" nodeType="afterEffect">
                                  <p:stCondLst>
                                    <p:cond delay="0"/>
                                  </p:stCondLst>
                                  <p:childTnLst>
                                    <p:set>
                                      <p:cBhvr>
                                        <p:cTn id="85" dur="1" fill="hold">
                                          <p:stCondLst>
                                            <p:cond delay="499"/>
                                          </p:stCondLst>
                                        </p:cTn>
                                        <p:tgtEl>
                                          <p:spTgt spid="162844"/>
                                        </p:tgtEl>
                                        <p:attrNameLst>
                                          <p:attrName>style.visibility</p:attrName>
                                        </p:attrNameLst>
                                      </p:cBhvr>
                                      <p:to>
                                        <p:strVal val="visible"/>
                                      </p:to>
                                    </p:set>
                                  </p:childTnLst>
                                </p:cTn>
                              </p:par>
                            </p:childTnLst>
                          </p:cTn>
                        </p:par>
                        <p:par>
                          <p:cTn id="86" fill="hold" nodeType="afterGroup">
                            <p:stCondLst>
                              <p:cond delay="10500"/>
                            </p:stCondLst>
                            <p:childTnLst>
                              <p:par>
                                <p:cTn id="87" presetID="1" presetClass="entr" presetSubtype="0" fill="hold" grpId="0" nodeType="afterEffect">
                                  <p:stCondLst>
                                    <p:cond delay="0"/>
                                  </p:stCondLst>
                                  <p:childTnLst>
                                    <p:set>
                                      <p:cBhvr>
                                        <p:cTn id="88" dur="1" fill="hold">
                                          <p:stCondLst>
                                            <p:cond delay="499"/>
                                          </p:stCondLst>
                                        </p:cTn>
                                        <p:tgtEl>
                                          <p:spTgt spid="162845"/>
                                        </p:tgtEl>
                                        <p:attrNameLst>
                                          <p:attrName>style.visibility</p:attrName>
                                        </p:attrNameLst>
                                      </p:cBhvr>
                                      <p:to>
                                        <p:strVal val="visible"/>
                                      </p:to>
                                    </p:set>
                                  </p:childTnLst>
                                </p:cTn>
                              </p:par>
                            </p:childTnLst>
                          </p:cTn>
                        </p:par>
                        <p:par>
                          <p:cTn id="89" fill="hold" nodeType="afterGroup">
                            <p:stCondLst>
                              <p:cond delay="11000"/>
                            </p:stCondLst>
                            <p:childTnLst>
                              <p:par>
                                <p:cTn id="90" presetID="1" presetClass="entr" presetSubtype="0" fill="hold" grpId="0" nodeType="afterEffect">
                                  <p:stCondLst>
                                    <p:cond delay="0"/>
                                  </p:stCondLst>
                                  <p:childTnLst>
                                    <p:set>
                                      <p:cBhvr>
                                        <p:cTn id="91" dur="1" fill="hold">
                                          <p:stCondLst>
                                            <p:cond delay="499"/>
                                          </p:stCondLst>
                                        </p:cTn>
                                        <p:tgtEl>
                                          <p:spTgt spid="162846"/>
                                        </p:tgtEl>
                                        <p:attrNameLst>
                                          <p:attrName>style.visibility</p:attrName>
                                        </p:attrNameLst>
                                      </p:cBhvr>
                                      <p:to>
                                        <p:strVal val="visible"/>
                                      </p:to>
                                    </p:set>
                                  </p:childTnLst>
                                </p:cTn>
                              </p:par>
                            </p:childTnLst>
                          </p:cTn>
                        </p:par>
                        <p:par>
                          <p:cTn id="92" fill="hold" nodeType="afterGroup">
                            <p:stCondLst>
                              <p:cond delay="11500"/>
                            </p:stCondLst>
                            <p:childTnLst>
                              <p:par>
                                <p:cTn id="93" presetID="1" presetClass="entr" presetSubtype="0" fill="hold" grpId="0" nodeType="afterEffect">
                                  <p:stCondLst>
                                    <p:cond delay="0"/>
                                  </p:stCondLst>
                                  <p:childTnLst>
                                    <p:set>
                                      <p:cBhvr>
                                        <p:cTn id="94" dur="1" fill="hold">
                                          <p:stCondLst>
                                            <p:cond delay="499"/>
                                          </p:stCondLst>
                                        </p:cTn>
                                        <p:tgtEl>
                                          <p:spTgt spid="162847"/>
                                        </p:tgtEl>
                                        <p:attrNameLst>
                                          <p:attrName>style.visibility</p:attrName>
                                        </p:attrNameLst>
                                      </p:cBhvr>
                                      <p:to>
                                        <p:strVal val="visible"/>
                                      </p:to>
                                    </p:set>
                                  </p:childTnLst>
                                </p:cTn>
                              </p:par>
                            </p:childTnLst>
                          </p:cTn>
                        </p:par>
                        <p:par>
                          <p:cTn id="95" fill="hold" nodeType="afterGroup">
                            <p:stCondLst>
                              <p:cond delay="12000"/>
                            </p:stCondLst>
                            <p:childTnLst>
                              <p:par>
                                <p:cTn id="96" presetID="1" presetClass="entr" presetSubtype="0" fill="hold" grpId="0" nodeType="afterEffect">
                                  <p:stCondLst>
                                    <p:cond delay="0"/>
                                  </p:stCondLst>
                                  <p:childTnLst>
                                    <p:set>
                                      <p:cBhvr>
                                        <p:cTn id="97" dur="1" fill="hold">
                                          <p:stCondLst>
                                            <p:cond delay="499"/>
                                          </p:stCondLst>
                                        </p:cTn>
                                        <p:tgtEl>
                                          <p:spTgt spid="162848"/>
                                        </p:tgtEl>
                                        <p:attrNameLst>
                                          <p:attrName>style.visibility</p:attrName>
                                        </p:attrNameLst>
                                      </p:cBhvr>
                                      <p:to>
                                        <p:strVal val="visible"/>
                                      </p:to>
                                    </p:set>
                                  </p:childTnLst>
                                </p:cTn>
                              </p:par>
                            </p:childTnLst>
                          </p:cTn>
                        </p:par>
                        <p:par>
                          <p:cTn id="98" fill="hold" nodeType="afterGroup">
                            <p:stCondLst>
                              <p:cond delay="12500"/>
                            </p:stCondLst>
                            <p:childTnLst>
                              <p:par>
                                <p:cTn id="99" presetID="1" presetClass="entr" presetSubtype="0" fill="hold" grpId="0" nodeType="afterEffect">
                                  <p:stCondLst>
                                    <p:cond delay="0"/>
                                  </p:stCondLst>
                                  <p:childTnLst>
                                    <p:set>
                                      <p:cBhvr>
                                        <p:cTn id="100" dur="1" fill="hold">
                                          <p:stCondLst>
                                            <p:cond delay="499"/>
                                          </p:stCondLst>
                                        </p:cTn>
                                        <p:tgtEl>
                                          <p:spTgt spid="162849"/>
                                        </p:tgtEl>
                                        <p:attrNameLst>
                                          <p:attrName>style.visibility</p:attrName>
                                        </p:attrNameLst>
                                      </p:cBhvr>
                                      <p:to>
                                        <p:strVal val="visible"/>
                                      </p:to>
                                    </p:set>
                                  </p:childTnLst>
                                </p:cTn>
                              </p:par>
                            </p:childTnLst>
                          </p:cTn>
                        </p:par>
                        <p:par>
                          <p:cTn id="101" fill="hold" nodeType="afterGroup">
                            <p:stCondLst>
                              <p:cond delay="13000"/>
                            </p:stCondLst>
                            <p:childTnLst>
                              <p:par>
                                <p:cTn id="102" presetID="1" presetClass="entr" presetSubtype="0" fill="hold" grpId="0" nodeType="afterEffect">
                                  <p:stCondLst>
                                    <p:cond delay="0"/>
                                  </p:stCondLst>
                                  <p:childTnLst>
                                    <p:set>
                                      <p:cBhvr>
                                        <p:cTn id="103" dur="1" fill="hold">
                                          <p:stCondLst>
                                            <p:cond delay="499"/>
                                          </p:stCondLst>
                                        </p:cTn>
                                        <p:tgtEl>
                                          <p:spTgt spid="162850"/>
                                        </p:tgtEl>
                                        <p:attrNameLst>
                                          <p:attrName>style.visibility</p:attrName>
                                        </p:attrNameLst>
                                      </p:cBhvr>
                                      <p:to>
                                        <p:strVal val="visible"/>
                                      </p:to>
                                    </p:set>
                                  </p:childTnLst>
                                </p:cTn>
                              </p:par>
                            </p:childTnLst>
                          </p:cTn>
                        </p:par>
                        <p:par>
                          <p:cTn id="104" fill="hold" nodeType="afterGroup">
                            <p:stCondLst>
                              <p:cond delay="13500"/>
                            </p:stCondLst>
                            <p:childTnLst>
                              <p:par>
                                <p:cTn id="105" presetID="1" presetClass="entr" presetSubtype="0" fill="hold" grpId="0" nodeType="afterEffect">
                                  <p:stCondLst>
                                    <p:cond delay="0"/>
                                  </p:stCondLst>
                                  <p:childTnLst>
                                    <p:set>
                                      <p:cBhvr>
                                        <p:cTn id="106" dur="1" fill="hold">
                                          <p:stCondLst>
                                            <p:cond delay="499"/>
                                          </p:stCondLst>
                                        </p:cTn>
                                        <p:tgtEl>
                                          <p:spTgt spid="162851"/>
                                        </p:tgtEl>
                                        <p:attrNameLst>
                                          <p:attrName>style.visibility</p:attrName>
                                        </p:attrNameLst>
                                      </p:cBhvr>
                                      <p:to>
                                        <p:strVal val="visible"/>
                                      </p:to>
                                    </p:set>
                                  </p:childTnLst>
                                </p:cTn>
                              </p:par>
                            </p:childTnLst>
                          </p:cTn>
                        </p:par>
                        <p:par>
                          <p:cTn id="107" fill="hold" nodeType="afterGroup">
                            <p:stCondLst>
                              <p:cond delay="14000"/>
                            </p:stCondLst>
                            <p:childTnLst>
                              <p:par>
                                <p:cTn id="108" presetID="1" presetClass="entr" presetSubtype="0" fill="hold" grpId="0" nodeType="afterEffect">
                                  <p:stCondLst>
                                    <p:cond delay="0"/>
                                  </p:stCondLst>
                                  <p:childTnLst>
                                    <p:set>
                                      <p:cBhvr>
                                        <p:cTn id="109" dur="1" fill="hold">
                                          <p:stCondLst>
                                            <p:cond delay="499"/>
                                          </p:stCondLst>
                                        </p:cTn>
                                        <p:tgtEl>
                                          <p:spTgt spid="162852"/>
                                        </p:tgtEl>
                                        <p:attrNameLst>
                                          <p:attrName>style.visibility</p:attrName>
                                        </p:attrNameLst>
                                      </p:cBhvr>
                                      <p:to>
                                        <p:strVal val="visible"/>
                                      </p:to>
                                    </p:set>
                                  </p:childTnLst>
                                </p:cTn>
                              </p:par>
                            </p:childTnLst>
                          </p:cTn>
                        </p:par>
                        <p:par>
                          <p:cTn id="110" fill="hold" nodeType="afterGroup">
                            <p:stCondLst>
                              <p:cond delay="14500"/>
                            </p:stCondLst>
                            <p:childTnLst>
                              <p:par>
                                <p:cTn id="111" presetID="1" presetClass="entr" presetSubtype="0" fill="hold" grpId="0" nodeType="afterEffect">
                                  <p:stCondLst>
                                    <p:cond delay="0"/>
                                  </p:stCondLst>
                                  <p:childTnLst>
                                    <p:set>
                                      <p:cBhvr>
                                        <p:cTn id="112" dur="1" fill="hold">
                                          <p:stCondLst>
                                            <p:cond delay="499"/>
                                          </p:stCondLst>
                                        </p:cTn>
                                        <p:tgtEl>
                                          <p:spTgt spid="162853"/>
                                        </p:tgtEl>
                                        <p:attrNameLst>
                                          <p:attrName>style.visibility</p:attrName>
                                        </p:attrNameLst>
                                      </p:cBhvr>
                                      <p:to>
                                        <p:strVal val="visible"/>
                                      </p:to>
                                    </p:set>
                                  </p:childTnLst>
                                </p:cTn>
                              </p:par>
                            </p:childTnLst>
                          </p:cTn>
                        </p:par>
                        <p:par>
                          <p:cTn id="113" fill="hold" nodeType="afterGroup">
                            <p:stCondLst>
                              <p:cond delay="15000"/>
                            </p:stCondLst>
                            <p:childTnLst>
                              <p:par>
                                <p:cTn id="114" presetID="1" presetClass="entr" presetSubtype="0" fill="hold" grpId="0" nodeType="afterEffect">
                                  <p:stCondLst>
                                    <p:cond delay="0"/>
                                  </p:stCondLst>
                                  <p:childTnLst>
                                    <p:set>
                                      <p:cBhvr>
                                        <p:cTn id="115" dur="1" fill="hold">
                                          <p:stCondLst>
                                            <p:cond delay="499"/>
                                          </p:stCondLst>
                                        </p:cTn>
                                        <p:tgtEl>
                                          <p:spTgt spid="162854"/>
                                        </p:tgtEl>
                                        <p:attrNameLst>
                                          <p:attrName>style.visibility</p:attrName>
                                        </p:attrNameLst>
                                      </p:cBhvr>
                                      <p:to>
                                        <p:strVal val="visible"/>
                                      </p:to>
                                    </p:set>
                                  </p:childTnLst>
                                </p:cTn>
                              </p:par>
                            </p:childTnLst>
                          </p:cTn>
                        </p:par>
                        <p:par>
                          <p:cTn id="116" fill="hold" nodeType="afterGroup">
                            <p:stCondLst>
                              <p:cond delay="15500"/>
                            </p:stCondLst>
                            <p:childTnLst>
                              <p:par>
                                <p:cTn id="117" presetID="1" presetClass="entr" presetSubtype="0" fill="hold" grpId="0" nodeType="afterEffect">
                                  <p:stCondLst>
                                    <p:cond delay="0"/>
                                  </p:stCondLst>
                                  <p:childTnLst>
                                    <p:set>
                                      <p:cBhvr>
                                        <p:cTn id="118" dur="1" fill="hold">
                                          <p:stCondLst>
                                            <p:cond delay="499"/>
                                          </p:stCondLst>
                                        </p:cTn>
                                        <p:tgtEl>
                                          <p:spTgt spid="162855"/>
                                        </p:tgtEl>
                                        <p:attrNameLst>
                                          <p:attrName>style.visibility</p:attrName>
                                        </p:attrNameLst>
                                      </p:cBhvr>
                                      <p:to>
                                        <p:strVal val="visible"/>
                                      </p:to>
                                    </p:set>
                                  </p:childTnLst>
                                </p:cTn>
                              </p:par>
                            </p:childTnLst>
                          </p:cTn>
                        </p:par>
                        <p:par>
                          <p:cTn id="119" fill="hold" nodeType="afterGroup">
                            <p:stCondLst>
                              <p:cond delay="16000"/>
                            </p:stCondLst>
                            <p:childTnLst>
                              <p:par>
                                <p:cTn id="120" presetID="1" presetClass="entr" presetSubtype="0" fill="hold" grpId="0" nodeType="afterEffect">
                                  <p:stCondLst>
                                    <p:cond delay="0"/>
                                  </p:stCondLst>
                                  <p:childTnLst>
                                    <p:set>
                                      <p:cBhvr>
                                        <p:cTn id="121" dur="1" fill="hold">
                                          <p:stCondLst>
                                            <p:cond delay="499"/>
                                          </p:stCondLst>
                                        </p:cTn>
                                        <p:tgtEl>
                                          <p:spTgt spid="162856"/>
                                        </p:tgtEl>
                                        <p:attrNameLst>
                                          <p:attrName>style.visibility</p:attrName>
                                        </p:attrNameLst>
                                      </p:cBhvr>
                                      <p:to>
                                        <p:strVal val="visible"/>
                                      </p:to>
                                    </p:set>
                                  </p:childTnLst>
                                </p:cTn>
                              </p:par>
                            </p:childTnLst>
                          </p:cTn>
                        </p:par>
                        <p:par>
                          <p:cTn id="122" fill="hold" nodeType="afterGroup">
                            <p:stCondLst>
                              <p:cond delay="16500"/>
                            </p:stCondLst>
                            <p:childTnLst>
                              <p:par>
                                <p:cTn id="123" presetID="1" presetClass="entr" presetSubtype="0" fill="hold" grpId="0" nodeType="afterEffect">
                                  <p:stCondLst>
                                    <p:cond delay="0"/>
                                  </p:stCondLst>
                                  <p:childTnLst>
                                    <p:set>
                                      <p:cBhvr>
                                        <p:cTn id="124" dur="1" fill="hold">
                                          <p:stCondLst>
                                            <p:cond delay="499"/>
                                          </p:stCondLst>
                                        </p:cTn>
                                        <p:tgtEl>
                                          <p:spTgt spid="162857"/>
                                        </p:tgtEl>
                                        <p:attrNameLst>
                                          <p:attrName>style.visibility</p:attrName>
                                        </p:attrNameLst>
                                      </p:cBhvr>
                                      <p:to>
                                        <p:strVal val="visible"/>
                                      </p:to>
                                    </p:set>
                                  </p:childTnLst>
                                </p:cTn>
                              </p:par>
                            </p:childTnLst>
                          </p:cTn>
                        </p:par>
                        <p:par>
                          <p:cTn id="125" fill="hold" nodeType="afterGroup">
                            <p:stCondLst>
                              <p:cond delay="17000"/>
                            </p:stCondLst>
                            <p:childTnLst>
                              <p:par>
                                <p:cTn id="126" presetID="1" presetClass="entr" presetSubtype="0" fill="hold" grpId="0" nodeType="afterEffect">
                                  <p:stCondLst>
                                    <p:cond delay="0"/>
                                  </p:stCondLst>
                                  <p:childTnLst>
                                    <p:set>
                                      <p:cBhvr>
                                        <p:cTn id="127" dur="1" fill="hold">
                                          <p:stCondLst>
                                            <p:cond delay="499"/>
                                          </p:stCondLst>
                                        </p:cTn>
                                        <p:tgtEl>
                                          <p:spTgt spid="162858"/>
                                        </p:tgtEl>
                                        <p:attrNameLst>
                                          <p:attrName>style.visibility</p:attrName>
                                        </p:attrNameLst>
                                      </p:cBhvr>
                                      <p:to>
                                        <p:strVal val="visible"/>
                                      </p:to>
                                    </p:set>
                                  </p:childTnLst>
                                </p:cTn>
                              </p:par>
                            </p:childTnLst>
                          </p:cTn>
                        </p:par>
                        <p:par>
                          <p:cTn id="128" fill="hold" nodeType="afterGroup">
                            <p:stCondLst>
                              <p:cond delay="17500"/>
                            </p:stCondLst>
                            <p:childTnLst>
                              <p:par>
                                <p:cTn id="129" presetID="1" presetClass="entr" presetSubtype="0" fill="hold" grpId="0" nodeType="afterEffect">
                                  <p:stCondLst>
                                    <p:cond delay="0"/>
                                  </p:stCondLst>
                                  <p:childTnLst>
                                    <p:set>
                                      <p:cBhvr>
                                        <p:cTn id="130" dur="1" fill="hold">
                                          <p:stCondLst>
                                            <p:cond delay="499"/>
                                          </p:stCondLst>
                                        </p:cTn>
                                        <p:tgtEl>
                                          <p:spTgt spid="162859"/>
                                        </p:tgtEl>
                                        <p:attrNameLst>
                                          <p:attrName>style.visibility</p:attrName>
                                        </p:attrNameLst>
                                      </p:cBhvr>
                                      <p:to>
                                        <p:strVal val="visible"/>
                                      </p:to>
                                    </p:set>
                                  </p:childTnLst>
                                </p:cTn>
                              </p:par>
                            </p:childTnLst>
                          </p:cTn>
                        </p:par>
                        <p:par>
                          <p:cTn id="131" fill="hold" nodeType="afterGroup">
                            <p:stCondLst>
                              <p:cond delay="18000"/>
                            </p:stCondLst>
                            <p:childTnLst>
                              <p:par>
                                <p:cTn id="132" presetID="1" presetClass="entr" presetSubtype="0" fill="hold" grpId="0" nodeType="afterEffect">
                                  <p:stCondLst>
                                    <p:cond delay="0"/>
                                  </p:stCondLst>
                                  <p:childTnLst>
                                    <p:set>
                                      <p:cBhvr>
                                        <p:cTn id="133" dur="1" fill="hold">
                                          <p:stCondLst>
                                            <p:cond delay="499"/>
                                          </p:stCondLst>
                                        </p:cTn>
                                        <p:tgtEl>
                                          <p:spTgt spid="162860"/>
                                        </p:tgtEl>
                                        <p:attrNameLst>
                                          <p:attrName>style.visibility</p:attrName>
                                        </p:attrNameLst>
                                      </p:cBhvr>
                                      <p:to>
                                        <p:strVal val="visible"/>
                                      </p:to>
                                    </p:set>
                                  </p:childTnLst>
                                </p:cTn>
                              </p:par>
                            </p:childTnLst>
                          </p:cTn>
                        </p:par>
                        <p:par>
                          <p:cTn id="134" fill="hold" nodeType="afterGroup">
                            <p:stCondLst>
                              <p:cond delay="18500"/>
                            </p:stCondLst>
                            <p:childTnLst>
                              <p:par>
                                <p:cTn id="135" presetID="1" presetClass="entr" presetSubtype="0" fill="hold" grpId="0" nodeType="afterEffect">
                                  <p:stCondLst>
                                    <p:cond delay="0"/>
                                  </p:stCondLst>
                                  <p:childTnLst>
                                    <p:set>
                                      <p:cBhvr>
                                        <p:cTn id="136" dur="1" fill="hold">
                                          <p:stCondLst>
                                            <p:cond delay="499"/>
                                          </p:stCondLst>
                                        </p:cTn>
                                        <p:tgtEl>
                                          <p:spTgt spid="162868"/>
                                        </p:tgtEl>
                                        <p:attrNameLst>
                                          <p:attrName>style.visibility</p:attrName>
                                        </p:attrNameLst>
                                      </p:cBhvr>
                                      <p:to>
                                        <p:strVal val="visible"/>
                                      </p:to>
                                    </p:set>
                                  </p:childTnLst>
                                </p:cTn>
                              </p:par>
                            </p:childTnLst>
                          </p:cTn>
                        </p:par>
                        <p:par>
                          <p:cTn id="137" fill="hold" nodeType="afterGroup">
                            <p:stCondLst>
                              <p:cond delay="19000"/>
                            </p:stCondLst>
                            <p:childTnLst>
                              <p:par>
                                <p:cTn id="138" presetID="1" presetClass="entr" presetSubtype="0" fill="hold" grpId="0" nodeType="afterEffect">
                                  <p:stCondLst>
                                    <p:cond delay="0"/>
                                  </p:stCondLst>
                                  <p:childTnLst>
                                    <p:set>
                                      <p:cBhvr>
                                        <p:cTn id="139" dur="1" fill="hold">
                                          <p:stCondLst>
                                            <p:cond delay="499"/>
                                          </p:stCondLst>
                                        </p:cTn>
                                        <p:tgtEl>
                                          <p:spTgt spid="162869"/>
                                        </p:tgtEl>
                                        <p:attrNameLst>
                                          <p:attrName>style.visibility</p:attrName>
                                        </p:attrNameLst>
                                      </p:cBhvr>
                                      <p:to>
                                        <p:strVal val="visible"/>
                                      </p:to>
                                    </p:set>
                                  </p:childTnLst>
                                </p:cTn>
                              </p:par>
                            </p:childTnLst>
                          </p:cTn>
                        </p:par>
                        <p:par>
                          <p:cTn id="140" fill="hold" nodeType="afterGroup">
                            <p:stCondLst>
                              <p:cond delay="19500"/>
                            </p:stCondLst>
                            <p:childTnLst>
                              <p:par>
                                <p:cTn id="141" presetID="1" presetClass="entr" presetSubtype="0" fill="hold" grpId="0" nodeType="afterEffect">
                                  <p:stCondLst>
                                    <p:cond delay="0"/>
                                  </p:stCondLst>
                                  <p:childTnLst>
                                    <p:set>
                                      <p:cBhvr>
                                        <p:cTn id="142" dur="1" fill="hold">
                                          <p:stCondLst>
                                            <p:cond delay="499"/>
                                          </p:stCondLst>
                                        </p:cTn>
                                        <p:tgtEl>
                                          <p:spTgt spid="162871"/>
                                        </p:tgtEl>
                                        <p:attrNameLst>
                                          <p:attrName>style.visibility</p:attrName>
                                        </p:attrNameLst>
                                      </p:cBhvr>
                                      <p:to>
                                        <p:strVal val="visible"/>
                                      </p:to>
                                    </p:set>
                                  </p:childTnLst>
                                </p:cTn>
                              </p:par>
                            </p:childTnLst>
                          </p:cTn>
                        </p:par>
                        <p:par>
                          <p:cTn id="143" fill="hold" nodeType="afterGroup">
                            <p:stCondLst>
                              <p:cond delay="20000"/>
                            </p:stCondLst>
                            <p:childTnLst>
                              <p:par>
                                <p:cTn id="144" presetID="1" presetClass="entr" presetSubtype="0" fill="hold" grpId="0" nodeType="afterEffect">
                                  <p:stCondLst>
                                    <p:cond delay="0"/>
                                  </p:stCondLst>
                                  <p:childTnLst>
                                    <p:set>
                                      <p:cBhvr>
                                        <p:cTn id="145" dur="1" fill="hold">
                                          <p:stCondLst>
                                            <p:cond delay="499"/>
                                          </p:stCondLst>
                                        </p:cTn>
                                        <p:tgtEl>
                                          <p:spTgt spid="162873"/>
                                        </p:tgtEl>
                                        <p:attrNameLst>
                                          <p:attrName>style.visibility</p:attrName>
                                        </p:attrNameLst>
                                      </p:cBhvr>
                                      <p:to>
                                        <p:strVal val="visible"/>
                                      </p:to>
                                    </p:set>
                                  </p:childTnLst>
                                </p:cTn>
                              </p:par>
                            </p:childTnLst>
                          </p:cTn>
                        </p:par>
                        <p:par>
                          <p:cTn id="146" fill="hold" nodeType="afterGroup">
                            <p:stCondLst>
                              <p:cond delay="20500"/>
                            </p:stCondLst>
                            <p:childTnLst>
                              <p:par>
                                <p:cTn id="147" presetID="1" presetClass="entr" presetSubtype="0" fill="hold" grpId="0" nodeType="afterEffect">
                                  <p:stCondLst>
                                    <p:cond delay="0"/>
                                  </p:stCondLst>
                                  <p:childTnLst>
                                    <p:set>
                                      <p:cBhvr>
                                        <p:cTn id="148" dur="1" fill="hold">
                                          <p:stCondLst>
                                            <p:cond delay="499"/>
                                          </p:stCondLst>
                                        </p:cTn>
                                        <p:tgtEl>
                                          <p:spTgt spid="162874"/>
                                        </p:tgtEl>
                                        <p:attrNameLst>
                                          <p:attrName>style.visibility</p:attrName>
                                        </p:attrNameLst>
                                      </p:cBhvr>
                                      <p:to>
                                        <p:strVal val="visible"/>
                                      </p:to>
                                    </p:set>
                                  </p:childTnLst>
                                </p:cTn>
                              </p:par>
                            </p:childTnLst>
                          </p:cTn>
                        </p:par>
                        <p:par>
                          <p:cTn id="149" fill="hold" nodeType="afterGroup">
                            <p:stCondLst>
                              <p:cond delay="21000"/>
                            </p:stCondLst>
                            <p:childTnLst>
                              <p:par>
                                <p:cTn id="150" presetID="1" presetClass="entr" presetSubtype="0" fill="hold" grpId="0" nodeType="afterEffect">
                                  <p:stCondLst>
                                    <p:cond delay="0"/>
                                  </p:stCondLst>
                                  <p:childTnLst>
                                    <p:set>
                                      <p:cBhvr>
                                        <p:cTn id="151" dur="1" fill="hold">
                                          <p:stCondLst>
                                            <p:cond delay="499"/>
                                          </p:stCondLst>
                                        </p:cTn>
                                        <p:tgtEl>
                                          <p:spTgt spid="162875"/>
                                        </p:tgtEl>
                                        <p:attrNameLst>
                                          <p:attrName>style.visibility</p:attrName>
                                        </p:attrNameLst>
                                      </p:cBhvr>
                                      <p:to>
                                        <p:strVal val="visible"/>
                                      </p:to>
                                    </p:set>
                                  </p:childTnLst>
                                </p:cTn>
                              </p:par>
                            </p:childTnLst>
                          </p:cTn>
                        </p:par>
                        <p:par>
                          <p:cTn id="152" fill="hold" nodeType="afterGroup">
                            <p:stCondLst>
                              <p:cond delay="21500"/>
                            </p:stCondLst>
                            <p:childTnLst>
                              <p:par>
                                <p:cTn id="153" presetID="1" presetClass="entr" presetSubtype="0" fill="hold" grpId="0" nodeType="afterEffect">
                                  <p:stCondLst>
                                    <p:cond delay="0"/>
                                  </p:stCondLst>
                                  <p:childTnLst>
                                    <p:set>
                                      <p:cBhvr>
                                        <p:cTn id="154" dur="1" fill="hold">
                                          <p:stCondLst>
                                            <p:cond delay="499"/>
                                          </p:stCondLst>
                                        </p:cTn>
                                        <p:tgtEl>
                                          <p:spTgt spid="162876"/>
                                        </p:tgtEl>
                                        <p:attrNameLst>
                                          <p:attrName>style.visibility</p:attrName>
                                        </p:attrNameLst>
                                      </p:cBhvr>
                                      <p:to>
                                        <p:strVal val="visible"/>
                                      </p:to>
                                    </p:set>
                                  </p:childTnLst>
                                </p:cTn>
                              </p:par>
                            </p:childTnLst>
                          </p:cTn>
                        </p:par>
                        <p:par>
                          <p:cTn id="155" fill="hold" nodeType="afterGroup">
                            <p:stCondLst>
                              <p:cond delay="22000"/>
                            </p:stCondLst>
                            <p:childTnLst>
                              <p:par>
                                <p:cTn id="156" presetID="1" presetClass="entr" presetSubtype="0" fill="hold" grpId="0" nodeType="afterEffect">
                                  <p:stCondLst>
                                    <p:cond delay="0"/>
                                  </p:stCondLst>
                                  <p:childTnLst>
                                    <p:set>
                                      <p:cBhvr>
                                        <p:cTn id="157" dur="1" fill="hold">
                                          <p:stCondLst>
                                            <p:cond delay="499"/>
                                          </p:stCondLst>
                                        </p:cTn>
                                        <p:tgtEl>
                                          <p:spTgt spid="162877"/>
                                        </p:tgtEl>
                                        <p:attrNameLst>
                                          <p:attrName>style.visibility</p:attrName>
                                        </p:attrNameLst>
                                      </p:cBhvr>
                                      <p:to>
                                        <p:strVal val="visible"/>
                                      </p:to>
                                    </p:set>
                                  </p:childTnLst>
                                </p:cTn>
                              </p:par>
                            </p:childTnLst>
                          </p:cTn>
                        </p:par>
                        <p:par>
                          <p:cTn id="158" fill="hold" nodeType="afterGroup">
                            <p:stCondLst>
                              <p:cond delay="22500"/>
                            </p:stCondLst>
                            <p:childTnLst>
                              <p:par>
                                <p:cTn id="159" presetID="1" presetClass="entr" presetSubtype="0" fill="hold" grpId="0" nodeType="afterEffect">
                                  <p:stCondLst>
                                    <p:cond delay="0"/>
                                  </p:stCondLst>
                                  <p:childTnLst>
                                    <p:set>
                                      <p:cBhvr>
                                        <p:cTn id="160" dur="1" fill="hold">
                                          <p:stCondLst>
                                            <p:cond delay="499"/>
                                          </p:stCondLst>
                                        </p:cTn>
                                        <p:tgtEl>
                                          <p:spTgt spid="162878"/>
                                        </p:tgtEl>
                                        <p:attrNameLst>
                                          <p:attrName>style.visibility</p:attrName>
                                        </p:attrNameLst>
                                      </p:cBhvr>
                                      <p:to>
                                        <p:strVal val="visible"/>
                                      </p:to>
                                    </p:set>
                                  </p:childTnLst>
                                </p:cTn>
                              </p:par>
                            </p:childTnLst>
                          </p:cTn>
                        </p:par>
                        <p:par>
                          <p:cTn id="161" fill="hold" nodeType="afterGroup">
                            <p:stCondLst>
                              <p:cond delay="23000"/>
                            </p:stCondLst>
                            <p:childTnLst>
                              <p:par>
                                <p:cTn id="162" presetID="1" presetClass="entr" presetSubtype="0" fill="hold" grpId="0" nodeType="afterEffect">
                                  <p:stCondLst>
                                    <p:cond delay="0"/>
                                  </p:stCondLst>
                                  <p:childTnLst>
                                    <p:set>
                                      <p:cBhvr>
                                        <p:cTn id="163" dur="1" fill="hold">
                                          <p:stCondLst>
                                            <p:cond delay="499"/>
                                          </p:stCondLst>
                                        </p:cTn>
                                        <p:tgtEl>
                                          <p:spTgt spid="162879"/>
                                        </p:tgtEl>
                                        <p:attrNameLst>
                                          <p:attrName>style.visibility</p:attrName>
                                        </p:attrNameLst>
                                      </p:cBhvr>
                                      <p:to>
                                        <p:strVal val="visible"/>
                                      </p:to>
                                    </p:set>
                                  </p:childTnLst>
                                </p:cTn>
                              </p:par>
                            </p:childTnLst>
                          </p:cTn>
                        </p:par>
                        <p:par>
                          <p:cTn id="164" fill="hold" nodeType="afterGroup">
                            <p:stCondLst>
                              <p:cond delay="23500"/>
                            </p:stCondLst>
                            <p:childTnLst>
                              <p:par>
                                <p:cTn id="165" presetID="1" presetClass="entr" presetSubtype="0" fill="hold" grpId="0" nodeType="afterEffect">
                                  <p:stCondLst>
                                    <p:cond delay="0"/>
                                  </p:stCondLst>
                                  <p:childTnLst>
                                    <p:set>
                                      <p:cBhvr>
                                        <p:cTn id="166" dur="1" fill="hold">
                                          <p:stCondLst>
                                            <p:cond delay="499"/>
                                          </p:stCondLst>
                                        </p:cTn>
                                        <p:tgtEl>
                                          <p:spTgt spid="162880"/>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162882"/>
                                        </p:tgtEl>
                                        <p:attrNameLst>
                                          <p:attrName>style.visibility</p:attrName>
                                        </p:attrNameLst>
                                      </p:cBhvr>
                                      <p:to>
                                        <p:strVal val="visible"/>
                                      </p:to>
                                    </p:set>
                                    <p:animEffect transition="in" filter="wipe(left)">
                                      <p:cBhvr>
                                        <p:cTn id="171" dur="500"/>
                                        <p:tgtEl>
                                          <p:spTgt spid="16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P spid="162820" grpId="0" autoUpdateAnimBg="0"/>
      <p:bldP spid="162823" grpId="0" animBg="1"/>
      <p:bldP spid="162824" grpId="0" animBg="1"/>
      <p:bldP spid="162825" grpId="0" animBg="1"/>
      <p:bldP spid="162827" grpId="0" animBg="1"/>
      <p:bldP spid="162828" grpId="0" animBg="1"/>
      <p:bldP spid="162829" grpId="0" animBg="1"/>
      <p:bldP spid="162831" grpId="0" animBg="1"/>
      <p:bldP spid="162833" grpId="0" autoUpdateAnimBg="0"/>
      <p:bldP spid="162834" grpId="0" animBg="1" autoUpdateAnimBg="0"/>
      <p:bldP spid="162835" grpId="0" animBg="1"/>
      <p:bldP spid="162836" grpId="0" animBg="1" autoUpdateAnimBg="0"/>
      <p:bldP spid="162837" grpId="0" animBg="1"/>
      <p:bldP spid="162838" grpId="0" animBg="1" autoUpdateAnimBg="0"/>
      <p:bldP spid="162839" grpId="0" animBg="1"/>
      <p:bldP spid="162840" grpId="0" animBg="1"/>
      <p:bldP spid="162841" grpId="0" animBg="1"/>
      <p:bldP spid="162842" grpId="0" animBg="1"/>
      <p:bldP spid="162843" grpId="0" animBg="1"/>
      <p:bldP spid="162844" grpId="0" animBg="1" autoUpdateAnimBg="0"/>
      <p:bldP spid="162845" grpId="0" animBg="1"/>
      <p:bldP spid="162846" grpId="0" animBg="1"/>
      <p:bldP spid="162847" grpId="0" animBg="1"/>
      <p:bldP spid="162848" grpId="0" animBg="1" autoUpdateAnimBg="0"/>
      <p:bldP spid="162849" grpId="0" animBg="1"/>
      <p:bldP spid="162850" grpId="0" animBg="1"/>
      <p:bldP spid="162851" grpId="0" animBg="1"/>
      <p:bldP spid="162852" grpId="0" animBg="1"/>
      <p:bldP spid="162853" grpId="0" animBg="1"/>
      <p:bldP spid="162854" grpId="0" animBg="1"/>
      <p:bldP spid="162855" grpId="0" animBg="1"/>
      <p:bldP spid="162856" grpId="0" animBg="1"/>
      <p:bldP spid="162857" grpId="0" animBg="1"/>
      <p:bldP spid="162858" grpId="0" animBg="1"/>
      <p:bldP spid="162859" grpId="0" animBg="1"/>
      <p:bldP spid="162860" grpId="0" animBg="1"/>
      <p:bldP spid="162868" grpId="0" autoUpdateAnimBg="0"/>
      <p:bldP spid="162869" grpId="0" autoUpdateAnimBg="0"/>
      <p:bldP spid="162871" grpId="0" autoUpdateAnimBg="0"/>
      <p:bldP spid="162873" grpId="0" autoUpdateAnimBg="0"/>
      <p:bldP spid="162874" grpId="0" autoUpdateAnimBg="0"/>
      <p:bldP spid="162875" grpId="0" autoUpdateAnimBg="0"/>
      <p:bldP spid="162876" grpId="0" autoUpdateAnimBg="0"/>
      <p:bldP spid="162877" grpId="0" autoUpdateAnimBg="0"/>
      <p:bldP spid="162878" grpId="0" autoUpdateAnimBg="0"/>
      <p:bldP spid="162879" grpId="0" autoUpdateAnimBg="0"/>
      <p:bldP spid="162880" grpId="0" autoUpdateAnimBg="0"/>
      <p:bldP spid="162882" grpId="0" autoUpdateAnimBg="0"/>
      <p:bldP spid="162883" grpId="0" autoUpdateAnimBg="0"/>
      <p:bldP spid="162884" grpId="0" animBg="1"/>
      <p:bldP spid="16288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762000" y="1295400"/>
            <a:ext cx="784225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4000" b="1">
                <a:ea typeface="楷体_GB2312" pitchFamily="49" charset="-122"/>
              </a:rPr>
              <a:t>typedef  struct {</a:t>
            </a:r>
            <a:endParaRPr lang="en-US" altLang="zh-CN" sz="4000">
              <a:ea typeface="楷体_GB2312" pitchFamily="49" charset="-122"/>
            </a:endParaRPr>
          </a:p>
          <a:p>
            <a:pPr>
              <a:lnSpc>
                <a:spcPct val="140000"/>
              </a:lnSpc>
            </a:pPr>
            <a:r>
              <a:rPr lang="en-US" altLang="zh-CN" sz="4000">
                <a:ea typeface="楷体_GB2312" pitchFamily="49" charset="-122"/>
              </a:rPr>
              <a:t>   </a:t>
            </a:r>
          </a:p>
          <a:p>
            <a:pPr>
              <a:lnSpc>
                <a:spcPct val="140000"/>
              </a:lnSpc>
            </a:pPr>
            <a:r>
              <a:rPr lang="en-US" altLang="zh-CN" sz="4000">
                <a:ea typeface="楷体_GB2312" pitchFamily="49" charset="-122"/>
              </a:rPr>
              <a:t>       </a:t>
            </a:r>
            <a:r>
              <a:rPr lang="en-US" altLang="zh-CN" sz="3600">
                <a:ea typeface="楷体_GB2312" pitchFamily="49" charset="-122"/>
              </a:rPr>
              <a:t>// </a:t>
            </a:r>
            <a:r>
              <a:rPr lang="zh-CN" altLang="en-US" sz="3600">
                <a:ea typeface="楷体_GB2312" pitchFamily="49" charset="-122"/>
              </a:rPr>
              <a:t>数据元素存储空间基址，建表时</a:t>
            </a:r>
          </a:p>
          <a:p>
            <a:pPr>
              <a:lnSpc>
                <a:spcPct val="140000"/>
              </a:lnSpc>
            </a:pPr>
            <a:r>
              <a:rPr lang="zh-CN" altLang="en-US" sz="3600">
                <a:ea typeface="楷体_GB2312" pitchFamily="49" charset="-122"/>
              </a:rPr>
              <a:t>       </a:t>
            </a:r>
            <a:r>
              <a:rPr lang="en-US" altLang="zh-CN" sz="3600">
                <a:ea typeface="楷体_GB2312" pitchFamily="49" charset="-122"/>
              </a:rPr>
              <a:t>// </a:t>
            </a:r>
            <a:r>
              <a:rPr lang="zh-CN" altLang="en-US" sz="3600">
                <a:ea typeface="楷体_GB2312" pitchFamily="49" charset="-122"/>
              </a:rPr>
              <a:t>按实际长度分配，</a:t>
            </a:r>
            <a:r>
              <a:rPr lang="en-US" altLang="zh-CN" sz="3600">
                <a:ea typeface="楷体_GB2312" pitchFamily="49" charset="-122"/>
              </a:rPr>
              <a:t>0</a:t>
            </a:r>
            <a:r>
              <a:rPr lang="zh-CN" altLang="en-US" sz="3600">
                <a:ea typeface="楷体_GB2312" pitchFamily="49" charset="-122"/>
              </a:rPr>
              <a:t>号单元留空</a:t>
            </a:r>
            <a:endParaRPr lang="zh-CN" altLang="en-US" sz="4000">
              <a:ea typeface="楷体_GB2312" pitchFamily="49" charset="-122"/>
            </a:endParaRPr>
          </a:p>
          <a:p>
            <a:pPr>
              <a:lnSpc>
                <a:spcPct val="140000"/>
              </a:lnSpc>
            </a:pPr>
            <a:r>
              <a:rPr lang="zh-CN" altLang="en-US" sz="4000">
                <a:ea typeface="楷体_GB2312" pitchFamily="49" charset="-122"/>
              </a:rPr>
              <a:t>   </a:t>
            </a:r>
            <a:r>
              <a:rPr lang="en-US" altLang="zh-CN" sz="4000" b="1">
                <a:ea typeface="楷体_GB2312" pitchFamily="49" charset="-122"/>
              </a:rPr>
              <a:t>int</a:t>
            </a:r>
            <a:r>
              <a:rPr lang="en-US" altLang="zh-CN" sz="4000">
                <a:ea typeface="楷体_GB2312" pitchFamily="49" charset="-122"/>
              </a:rPr>
              <a:t>       </a:t>
            </a:r>
            <a:r>
              <a:rPr lang="en-US" altLang="zh-CN" sz="4000">
                <a:solidFill>
                  <a:srgbClr val="CC0000"/>
                </a:solidFill>
                <a:ea typeface="楷体_GB2312" pitchFamily="49" charset="-122"/>
              </a:rPr>
              <a:t>length</a:t>
            </a:r>
            <a:r>
              <a:rPr lang="en-US" altLang="zh-CN" sz="4000">
                <a:ea typeface="楷体_GB2312" pitchFamily="49" charset="-122"/>
              </a:rPr>
              <a:t>;    // </a:t>
            </a:r>
            <a:r>
              <a:rPr lang="zh-CN" altLang="en-US" sz="4000">
                <a:ea typeface="楷体_GB2312" pitchFamily="49" charset="-122"/>
              </a:rPr>
              <a:t>表的长度</a:t>
            </a:r>
          </a:p>
          <a:p>
            <a:pPr>
              <a:lnSpc>
                <a:spcPct val="140000"/>
              </a:lnSpc>
            </a:pPr>
            <a:r>
              <a:rPr lang="en-US" altLang="zh-CN" sz="4000" b="1">
                <a:ea typeface="楷体_GB2312" pitchFamily="49" charset="-122"/>
              </a:rPr>
              <a:t>}</a:t>
            </a:r>
            <a:r>
              <a:rPr lang="en-US" altLang="zh-CN" sz="4000">
                <a:ea typeface="楷体_GB2312" pitchFamily="49" charset="-122"/>
              </a:rPr>
              <a:t> SSTable;</a:t>
            </a:r>
            <a:endParaRPr lang="en-US" altLang="zh-CN"/>
          </a:p>
        </p:txBody>
      </p:sp>
      <p:sp>
        <p:nvSpPr>
          <p:cNvPr id="30723" name="Text Box 3"/>
          <p:cNvSpPr txBox="1">
            <a:spLocks noChangeArrowheads="1"/>
          </p:cNvSpPr>
          <p:nvPr/>
        </p:nvSpPr>
        <p:spPr bwMode="auto">
          <a:xfrm>
            <a:off x="381000" y="457200"/>
            <a:ext cx="8618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ea typeface="楷体_GB2312" pitchFamily="49" charset="-122"/>
              </a:rPr>
              <a:t>假设</a:t>
            </a:r>
            <a:r>
              <a:rPr lang="zh-CN" altLang="en-US" sz="4400" b="1">
                <a:ea typeface="楷体_GB2312" pitchFamily="49" charset="-122"/>
              </a:rPr>
              <a:t>静态查找表</a:t>
            </a:r>
            <a:r>
              <a:rPr lang="zh-CN" altLang="en-US" sz="4400">
                <a:ea typeface="楷体_GB2312" pitchFamily="49" charset="-122"/>
              </a:rPr>
              <a:t>的</a:t>
            </a:r>
            <a:r>
              <a:rPr lang="zh-CN" altLang="en-US" sz="4400" b="1">
                <a:solidFill>
                  <a:srgbClr val="990033"/>
                </a:solidFill>
                <a:ea typeface="楷体_GB2312" pitchFamily="49" charset="-122"/>
              </a:rPr>
              <a:t>顺序存储结构</a:t>
            </a:r>
            <a:r>
              <a:rPr lang="zh-CN" altLang="en-US" sz="4400">
                <a:ea typeface="楷体_GB2312" pitchFamily="49" charset="-122"/>
              </a:rPr>
              <a:t>为</a:t>
            </a:r>
            <a:endParaRPr lang="zh-CN" altLang="en-US"/>
          </a:p>
        </p:txBody>
      </p:sp>
      <p:sp>
        <p:nvSpPr>
          <p:cNvPr id="30724" name="Rectangle 4">
            <a:hlinkClick r:id="" action="ppaction://hlinkshowjump?jump=nextslide" highlightClick="1"/>
          </p:cNvPr>
          <p:cNvSpPr>
            <a:spLocks noChangeArrowheads="1"/>
          </p:cNvSpPr>
          <p:nvPr/>
        </p:nvSpPr>
        <p:spPr bwMode="auto">
          <a:xfrm>
            <a:off x="1144588" y="2395538"/>
            <a:ext cx="38084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FF00FF"/>
                </a:solidFill>
                <a:ea typeface="楷体_GB2312" pitchFamily="49" charset="-122"/>
              </a:rPr>
              <a:t>ElemType</a:t>
            </a:r>
            <a:r>
              <a:rPr lang="en-US" altLang="zh-CN" sz="4000">
                <a:ea typeface="楷体_GB2312" pitchFamily="49" charset="-122"/>
              </a:rPr>
              <a:t> </a:t>
            </a:r>
            <a:r>
              <a:rPr lang="en-US" altLang="zh-CN" sz="4000" b="1">
                <a:solidFill>
                  <a:srgbClr val="CC0000"/>
                </a:solidFill>
                <a:ea typeface="楷体_GB2312" pitchFamily="49" charset="-122"/>
              </a:rPr>
              <a:t>*</a:t>
            </a:r>
            <a:r>
              <a:rPr lang="en-US" altLang="zh-CN" sz="4000">
                <a:solidFill>
                  <a:srgbClr val="CC0000"/>
                </a:solidFill>
                <a:ea typeface="楷体_GB2312" pitchFamily="49" charset="-122"/>
              </a:rPr>
              <a:t>elem</a:t>
            </a:r>
            <a:r>
              <a:rPr lang="en-US" altLang="zh-CN" sz="4000">
                <a:ea typeface="楷体_GB2312" pitchFamily="49" charset="-122"/>
              </a:rPr>
              <a:t>;</a:t>
            </a:r>
          </a:p>
        </p:txBody>
      </p:sp>
      <p:sp>
        <p:nvSpPr>
          <p:cNvPr id="30726" name="AutoShape 6">
            <a:hlinkClick r:id="rId2" action="ppaction://hlinksldjump" highlightClick="1"/>
          </p:cNvPr>
          <p:cNvSpPr>
            <a:spLocks noChangeArrowheads="1"/>
          </p:cNvSpPr>
          <p:nvPr/>
        </p:nvSpPr>
        <p:spPr bwMode="auto">
          <a:xfrm>
            <a:off x="8382000" y="62484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6" fill="hold" grpId="0" nodeType="after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1+#ppt_w/2"/>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09600" y="990600"/>
            <a:ext cx="97536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25000"/>
              </a:lnSpc>
            </a:pPr>
            <a:r>
              <a:rPr lang="en-US" altLang="zh-CN" sz="3600">
                <a:ea typeface="楷体_GB2312" pitchFamily="49" charset="-122"/>
              </a:rPr>
              <a:t>        </a:t>
            </a:r>
            <a:r>
              <a:rPr lang="zh-CN" altLang="en-US" sz="3600">
                <a:solidFill>
                  <a:srgbClr val="A50021"/>
                </a:solidFill>
                <a:ea typeface="楷体_GB2312" pitchFamily="49" charset="-122"/>
              </a:rPr>
              <a:t>查找过程和造表过程一致。假设采用开放定址处理冲突，则</a:t>
            </a:r>
            <a:r>
              <a:rPr lang="zh-CN" altLang="en-US" sz="3600" b="1">
                <a:solidFill>
                  <a:srgbClr val="FF0000"/>
                </a:solidFill>
                <a:ea typeface="楷体_GB2312" pitchFamily="49" charset="-122"/>
              </a:rPr>
              <a:t>查找过程</a:t>
            </a:r>
            <a:r>
              <a:rPr lang="zh-CN" altLang="en-US" sz="3600">
                <a:solidFill>
                  <a:srgbClr val="A50021"/>
                </a:solidFill>
                <a:ea typeface="楷体_GB2312" pitchFamily="49" charset="-122"/>
              </a:rPr>
              <a:t>为：</a:t>
            </a:r>
            <a:r>
              <a:rPr lang="zh-CN" altLang="en-US" sz="3600">
                <a:ea typeface="楷体_GB2312" pitchFamily="49" charset="-122"/>
              </a:rPr>
              <a:t>       </a:t>
            </a:r>
            <a:endParaRPr lang="zh-CN" altLang="en-US" sz="3600"/>
          </a:p>
        </p:txBody>
      </p:sp>
      <p:sp>
        <p:nvSpPr>
          <p:cNvPr id="163843" name="Text Box 3"/>
          <p:cNvSpPr txBox="1">
            <a:spLocks noChangeArrowheads="1"/>
          </p:cNvSpPr>
          <p:nvPr/>
        </p:nvSpPr>
        <p:spPr bwMode="auto">
          <a:xfrm>
            <a:off x="752475" y="228600"/>
            <a:ext cx="427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chemeClr val="accent2"/>
                </a:solidFill>
                <a:ea typeface="楷体_GB2312" pitchFamily="49" charset="-122"/>
              </a:rPr>
              <a:t>四、</a:t>
            </a:r>
            <a:r>
              <a:rPr lang="zh-CN" altLang="en-US" sz="4000" b="1">
                <a:solidFill>
                  <a:schemeClr val="accent2"/>
                </a:solidFill>
                <a:ea typeface="楷体_GB2312" pitchFamily="49" charset="-122"/>
              </a:rPr>
              <a:t>哈希表的查找</a:t>
            </a:r>
            <a:endParaRPr lang="zh-CN" altLang="en-US" sz="4000" b="1">
              <a:solidFill>
                <a:srgbClr val="FF00FF"/>
              </a:solidFill>
              <a:ea typeface="楷体_GB2312" pitchFamily="49" charset="-122"/>
            </a:endParaRPr>
          </a:p>
        </p:txBody>
      </p:sp>
      <p:sp>
        <p:nvSpPr>
          <p:cNvPr id="163844" name="Text Box 4"/>
          <p:cNvSpPr txBox="1">
            <a:spLocks noChangeArrowheads="1"/>
          </p:cNvSpPr>
          <p:nvPr/>
        </p:nvSpPr>
        <p:spPr bwMode="auto">
          <a:xfrm>
            <a:off x="574675" y="2444750"/>
            <a:ext cx="826452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a:solidFill>
                  <a:srgbClr val="A50021"/>
                </a:solidFill>
                <a:ea typeface="楷体_GB2312" pitchFamily="49" charset="-122"/>
              </a:rPr>
              <a:t>   </a:t>
            </a:r>
            <a:r>
              <a:rPr lang="zh-CN" altLang="en-US" sz="3600">
                <a:solidFill>
                  <a:schemeClr val="accent2"/>
                </a:solidFill>
                <a:ea typeface="楷体_GB2312" pitchFamily="49" charset="-122"/>
              </a:rPr>
              <a:t>对于</a:t>
            </a:r>
            <a:r>
              <a:rPr lang="zh-CN" altLang="en-US" sz="3600">
                <a:solidFill>
                  <a:srgbClr val="0000FF"/>
                </a:solidFill>
                <a:ea typeface="楷体_GB2312" pitchFamily="49" charset="-122"/>
              </a:rPr>
              <a:t>给定值 </a:t>
            </a:r>
            <a:r>
              <a:rPr lang="en-US" altLang="zh-CN" sz="3600">
                <a:solidFill>
                  <a:srgbClr val="0000FF"/>
                </a:solidFill>
                <a:ea typeface="楷体_GB2312" pitchFamily="49" charset="-122"/>
              </a:rPr>
              <a:t>K</a:t>
            </a:r>
            <a:r>
              <a:rPr lang="zh-CN" altLang="en-US" sz="3600">
                <a:ea typeface="楷体_GB2312" pitchFamily="49" charset="-122"/>
              </a:rPr>
              <a:t>， </a:t>
            </a:r>
            <a:r>
              <a:rPr lang="zh-CN" altLang="en-US" sz="3600">
                <a:solidFill>
                  <a:schemeClr val="accent2"/>
                </a:solidFill>
                <a:ea typeface="楷体_GB2312" pitchFamily="49" charset="-122"/>
              </a:rPr>
              <a:t>计算</a:t>
            </a:r>
            <a:r>
              <a:rPr lang="zh-CN" altLang="en-US" sz="3600">
                <a:solidFill>
                  <a:srgbClr val="0000FF"/>
                </a:solidFill>
                <a:ea typeface="楷体_GB2312" pitchFamily="49" charset="-122"/>
              </a:rPr>
              <a:t>哈希地址 </a:t>
            </a:r>
            <a:r>
              <a:rPr lang="en-US" altLang="zh-CN" sz="3600">
                <a:solidFill>
                  <a:srgbClr val="0000FF"/>
                </a:solidFill>
                <a:ea typeface="楷体_GB2312" pitchFamily="49" charset="-122"/>
              </a:rPr>
              <a:t>i = H(K)</a:t>
            </a:r>
            <a:endParaRPr lang="en-US" altLang="zh-CN"/>
          </a:p>
        </p:txBody>
      </p:sp>
      <p:sp>
        <p:nvSpPr>
          <p:cNvPr id="163845" name="Rectangle 5"/>
          <p:cNvSpPr>
            <a:spLocks noChangeArrowheads="1"/>
          </p:cNvSpPr>
          <p:nvPr/>
        </p:nvSpPr>
        <p:spPr bwMode="auto">
          <a:xfrm>
            <a:off x="762000" y="3124200"/>
            <a:ext cx="612457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b="1">
                <a:solidFill>
                  <a:srgbClr val="006600"/>
                </a:solidFill>
                <a:ea typeface="楷体_GB2312" pitchFamily="49" charset="-122"/>
              </a:rPr>
              <a:t>若 </a:t>
            </a:r>
            <a:r>
              <a:rPr lang="en-US" altLang="zh-CN" sz="3600" b="1">
                <a:solidFill>
                  <a:srgbClr val="006600"/>
                </a:solidFill>
                <a:ea typeface="楷体_GB2312" pitchFamily="49" charset="-122"/>
              </a:rPr>
              <a:t>r[i] = NULL</a:t>
            </a:r>
            <a:r>
              <a:rPr lang="en-US" altLang="zh-CN" sz="3600">
                <a:solidFill>
                  <a:srgbClr val="006600"/>
                </a:solidFill>
                <a:ea typeface="楷体_GB2312" pitchFamily="49" charset="-122"/>
              </a:rPr>
              <a:t>  </a:t>
            </a:r>
            <a:r>
              <a:rPr lang="zh-CN" altLang="en-US" sz="3600">
                <a:solidFill>
                  <a:srgbClr val="006600"/>
                </a:solidFill>
                <a:ea typeface="楷体_GB2312" pitchFamily="49" charset="-122"/>
              </a:rPr>
              <a:t>则查找不成功</a:t>
            </a:r>
            <a:endParaRPr lang="zh-CN" altLang="en-US" sz="3600">
              <a:solidFill>
                <a:srgbClr val="A50021"/>
              </a:solidFill>
              <a:ea typeface="楷体_GB2312" pitchFamily="49" charset="-122"/>
            </a:endParaRPr>
          </a:p>
        </p:txBody>
      </p:sp>
      <p:sp>
        <p:nvSpPr>
          <p:cNvPr id="163846" name="Rectangle 6"/>
          <p:cNvSpPr>
            <a:spLocks noChangeArrowheads="1"/>
          </p:cNvSpPr>
          <p:nvPr/>
        </p:nvSpPr>
        <p:spPr bwMode="auto">
          <a:xfrm>
            <a:off x="762000" y="3886200"/>
            <a:ext cx="555307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b="1">
                <a:solidFill>
                  <a:srgbClr val="CC0000"/>
                </a:solidFill>
                <a:ea typeface="楷体_GB2312" pitchFamily="49" charset="-122"/>
              </a:rPr>
              <a:t>若</a:t>
            </a:r>
            <a:r>
              <a:rPr lang="zh-CN" altLang="en-US" sz="3600">
                <a:solidFill>
                  <a:srgbClr val="CC0000"/>
                </a:solidFill>
                <a:ea typeface="楷体_GB2312" pitchFamily="49" charset="-122"/>
              </a:rPr>
              <a:t> </a:t>
            </a:r>
            <a:r>
              <a:rPr lang="en-US" altLang="zh-CN" sz="3600" b="1">
                <a:solidFill>
                  <a:srgbClr val="CC0000"/>
                </a:solidFill>
                <a:ea typeface="楷体_GB2312" pitchFamily="49" charset="-122"/>
              </a:rPr>
              <a:t>r[i].key = K</a:t>
            </a:r>
            <a:r>
              <a:rPr lang="en-US" altLang="zh-CN" sz="3600">
                <a:solidFill>
                  <a:srgbClr val="CC0000"/>
                </a:solidFill>
                <a:ea typeface="楷体_GB2312" pitchFamily="49" charset="-122"/>
              </a:rPr>
              <a:t>  </a:t>
            </a:r>
            <a:r>
              <a:rPr lang="zh-CN" altLang="en-US" sz="3600">
                <a:solidFill>
                  <a:srgbClr val="CC0000"/>
                </a:solidFill>
                <a:ea typeface="楷体_GB2312" pitchFamily="49" charset="-122"/>
              </a:rPr>
              <a:t>则查找成功</a:t>
            </a:r>
            <a:endParaRPr lang="zh-CN" altLang="en-US" sz="3600">
              <a:solidFill>
                <a:srgbClr val="A50021"/>
              </a:solidFill>
              <a:ea typeface="楷体_GB2312" pitchFamily="49" charset="-122"/>
            </a:endParaRPr>
          </a:p>
        </p:txBody>
      </p:sp>
      <p:sp>
        <p:nvSpPr>
          <p:cNvPr id="163847" name="Rectangle 7"/>
          <p:cNvSpPr>
            <a:spLocks noChangeArrowheads="1"/>
          </p:cNvSpPr>
          <p:nvPr/>
        </p:nvSpPr>
        <p:spPr bwMode="auto">
          <a:xfrm>
            <a:off x="762000" y="4648200"/>
            <a:ext cx="769620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b="1">
                <a:solidFill>
                  <a:srgbClr val="000080"/>
                </a:solidFill>
                <a:ea typeface="楷体_GB2312" pitchFamily="49" charset="-122"/>
              </a:rPr>
              <a:t>否则</a:t>
            </a:r>
            <a:r>
              <a:rPr lang="zh-CN" altLang="en-US" sz="3600">
                <a:solidFill>
                  <a:srgbClr val="000080"/>
                </a:solidFill>
                <a:ea typeface="楷体_GB2312" pitchFamily="49" charset="-122"/>
              </a:rPr>
              <a:t> “求下一地址 </a:t>
            </a:r>
            <a:r>
              <a:rPr lang="en-US" altLang="zh-CN" sz="3600" b="1">
                <a:solidFill>
                  <a:srgbClr val="000080"/>
                </a:solidFill>
                <a:ea typeface="楷体_GB2312" pitchFamily="49" charset="-122"/>
              </a:rPr>
              <a:t>Hi</a:t>
            </a:r>
            <a:r>
              <a:rPr lang="en-US" altLang="zh-CN" sz="3600">
                <a:solidFill>
                  <a:srgbClr val="000080"/>
                </a:solidFill>
                <a:ea typeface="楷体_GB2312" pitchFamily="49" charset="-122"/>
              </a:rPr>
              <a:t>” </a:t>
            </a:r>
            <a:r>
              <a:rPr lang="zh-CN" altLang="en-US" sz="3600">
                <a:solidFill>
                  <a:srgbClr val="000080"/>
                </a:solidFill>
                <a:ea typeface="楷体_GB2312" pitchFamily="49" charset="-122"/>
              </a:rPr>
              <a:t>，直至</a:t>
            </a:r>
          </a:p>
          <a:p>
            <a:pPr>
              <a:lnSpc>
                <a:spcPct val="125000"/>
              </a:lnSpc>
            </a:pPr>
            <a:r>
              <a:rPr lang="zh-CN" altLang="en-US" sz="3600">
                <a:ea typeface="楷体_GB2312" pitchFamily="49" charset="-122"/>
              </a:rPr>
              <a:t>    </a:t>
            </a:r>
            <a:r>
              <a:rPr lang="zh-CN" altLang="en-US" sz="3600">
                <a:solidFill>
                  <a:srgbClr val="800000"/>
                </a:solidFill>
                <a:ea typeface="楷体_GB2312" pitchFamily="49" charset="-122"/>
              </a:rPr>
              <a:t>     </a:t>
            </a:r>
            <a:r>
              <a:rPr lang="en-US" altLang="zh-CN" sz="3600" b="1">
                <a:solidFill>
                  <a:srgbClr val="006600"/>
                </a:solidFill>
                <a:ea typeface="楷体_GB2312" pitchFamily="49" charset="-122"/>
              </a:rPr>
              <a:t>r[Hi] = NULL</a:t>
            </a:r>
            <a:r>
              <a:rPr lang="en-US" altLang="zh-CN" sz="3600">
                <a:solidFill>
                  <a:srgbClr val="006600"/>
                </a:solidFill>
                <a:ea typeface="楷体_GB2312" pitchFamily="49" charset="-122"/>
              </a:rPr>
              <a:t>  (</a:t>
            </a:r>
            <a:r>
              <a:rPr lang="zh-CN" altLang="en-US" sz="3600">
                <a:solidFill>
                  <a:srgbClr val="006600"/>
                </a:solidFill>
                <a:ea typeface="楷体_GB2312" pitchFamily="49" charset="-122"/>
              </a:rPr>
              <a:t>查找不成功</a:t>
            </a:r>
            <a:r>
              <a:rPr lang="en-US" altLang="zh-CN" sz="3600">
                <a:solidFill>
                  <a:srgbClr val="006600"/>
                </a:solidFill>
                <a:ea typeface="楷体_GB2312" pitchFamily="49" charset="-122"/>
              </a:rPr>
              <a:t>)</a:t>
            </a:r>
          </a:p>
          <a:p>
            <a:pPr>
              <a:lnSpc>
                <a:spcPct val="125000"/>
              </a:lnSpc>
            </a:pPr>
            <a:r>
              <a:rPr lang="en-US" altLang="zh-CN" sz="3600">
                <a:ea typeface="楷体_GB2312" pitchFamily="49" charset="-122"/>
              </a:rPr>
              <a:t> </a:t>
            </a:r>
            <a:r>
              <a:rPr lang="zh-CN" altLang="en-US" sz="3600">
                <a:solidFill>
                  <a:schemeClr val="accent2"/>
                </a:solidFill>
                <a:ea typeface="楷体_GB2312" pitchFamily="49" charset="-122"/>
              </a:rPr>
              <a:t>或</a:t>
            </a:r>
            <a:r>
              <a:rPr lang="zh-CN" altLang="en-US" sz="3600">
                <a:solidFill>
                  <a:srgbClr val="A50021"/>
                </a:solidFill>
                <a:ea typeface="楷体_GB2312" pitchFamily="49" charset="-122"/>
              </a:rPr>
              <a:t> </a:t>
            </a:r>
            <a:r>
              <a:rPr lang="zh-CN" altLang="en-US" sz="3600">
                <a:ea typeface="楷体_GB2312" pitchFamily="49" charset="-122"/>
              </a:rPr>
              <a:t>  </a:t>
            </a:r>
            <a:r>
              <a:rPr lang="zh-CN" altLang="en-US" sz="3600">
                <a:solidFill>
                  <a:srgbClr val="008080"/>
                </a:solidFill>
                <a:ea typeface="楷体_GB2312" pitchFamily="49" charset="-122"/>
              </a:rPr>
              <a:t> </a:t>
            </a:r>
            <a:r>
              <a:rPr lang="en-US" altLang="zh-CN" sz="3600" b="1">
                <a:solidFill>
                  <a:srgbClr val="CC0000"/>
                </a:solidFill>
                <a:ea typeface="楷体_GB2312" pitchFamily="49" charset="-122"/>
              </a:rPr>
              <a:t>r[Hi].key = K</a:t>
            </a:r>
            <a:r>
              <a:rPr lang="en-US" altLang="zh-CN" sz="3600">
                <a:solidFill>
                  <a:srgbClr val="CC0000"/>
                </a:solidFill>
                <a:ea typeface="楷体_GB2312" pitchFamily="49" charset="-122"/>
              </a:rPr>
              <a:t>  (</a:t>
            </a:r>
            <a:r>
              <a:rPr lang="zh-CN" altLang="en-US" sz="3600">
                <a:solidFill>
                  <a:srgbClr val="CC0000"/>
                </a:solidFill>
                <a:ea typeface="楷体_GB2312" pitchFamily="49" charset="-122"/>
              </a:rPr>
              <a:t>查找成功</a:t>
            </a:r>
            <a:r>
              <a:rPr lang="en-US" altLang="zh-CN" sz="3600">
                <a:solidFill>
                  <a:srgbClr val="CC0000"/>
                </a:solidFill>
                <a:ea typeface="楷体_GB2312" pitchFamily="49" charset="-122"/>
              </a:rPr>
              <a:t>) </a:t>
            </a:r>
            <a:r>
              <a:rPr lang="zh-CN" altLang="en-US" sz="3600">
                <a:solidFill>
                  <a:srgbClr val="A50021"/>
                </a:solidFill>
                <a:ea typeface="楷体_GB2312" pitchFamily="49" charset="-122"/>
              </a:rPr>
              <a:t>为止。</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3843"/>
                                        </p:tgtEl>
                                        <p:attrNameLst>
                                          <p:attrName>style.visibility</p:attrName>
                                        </p:attrNameLst>
                                      </p:cBhvr>
                                      <p:to>
                                        <p:strVal val="visible"/>
                                      </p:to>
                                    </p:set>
                                    <p:animEffect transition="in" filter="blinds(horizontal)">
                                      <p:cBhvr>
                                        <p:cTn id="7" dur="500"/>
                                        <p:tgtEl>
                                          <p:spTgt spid="163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2"/>
                                        </p:tgtEl>
                                        <p:attrNameLst>
                                          <p:attrName>style.visibility</p:attrName>
                                        </p:attrNameLst>
                                      </p:cBhvr>
                                      <p:to>
                                        <p:strVal val="visible"/>
                                      </p:to>
                                    </p:set>
                                    <p:animEffect transition="in" filter="wipe(left)">
                                      <p:cBhvr>
                                        <p:cTn id="12" dur="500"/>
                                        <p:tgtEl>
                                          <p:spTgt spid="1638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63844"/>
                                        </p:tgtEl>
                                        <p:attrNameLst>
                                          <p:attrName>style.visibility</p:attrName>
                                        </p:attrNameLst>
                                      </p:cBhvr>
                                      <p:to>
                                        <p:strVal val="visible"/>
                                      </p:to>
                                    </p:set>
                                    <p:animEffect transition="in" filter="strips(upRight)">
                                      <p:cBhvr>
                                        <p:cTn id="17" dur="500"/>
                                        <p:tgtEl>
                                          <p:spTgt spid="163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3845"/>
                                        </p:tgtEl>
                                        <p:attrNameLst>
                                          <p:attrName>style.visibility</p:attrName>
                                        </p:attrNameLst>
                                      </p:cBhvr>
                                      <p:to>
                                        <p:strVal val="visible"/>
                                      </p:to>
                                    </p:set>
                                    <p:animEffect transition="in" filter="wipe(left)">
                                      <p:cBhvr>
                                        <p:cTn id="22" dur="300"/>
                                        <p:tgtEl>
                                          <p:spTgt spid="1638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63846"/>
                                        </p:tgtEl>
                                        <p:attrNameLst>
                                          <p:attrName>style.visibility</p:attrName>
                                        </p:attrNameLst>
                                      </p:cBhvr>
                                      <p:to>
                                        <p:strVal val="visible"/>
                                      </p:to>
                                    </p:set>
                                    <p:animEffect transition="in" filter="wipe(left)">
                                      <p:cBhvr>
                                        <p:cTn id="27" dur="300"/>
                                        <p:tgtEl>
                                          <p:spTgt spid="1638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3847"/>
                                        </p:tgtEl>
                                        <p:attrNameLst>
                                          <p:attrName>style.visibility</p:attrName>
                                        </p:attrNameLst>
                                      </p:cBhvr>
                                      <p:to>
                                        <p:strVal val="visible"/>
                                      </p:to>
                                    </p:set>
                                    <p:animEffect transition="in" filter="wipe(left)">
                                      <p:cBhvr>
                                        <p:cTn id="32" dur="300"/>
                                        <p:tgtEl>
                                          <p:spTgt spid="163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3" grpId="0" autoUpdateAnimBg="0"/>
      <p:bldP spid="163844" grpId="0" autoUpdateAnimBg="0"/>
      <p:bldP spid="163845" grpId="0" autoUpdateAnimBg="0"/>
      <p:bldP spid="163846" grpId="0" autoUpdateAnimBg="0"/>
      <p:bldP spid="163847" grpId="0"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609600" y="1044575"/>
            <a:ext cx="8134350"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A50021"/>
                </a:solidFill>
                <a:ea typeface="楷体_GB2312" pitchFamily="49" charset="-122"/>
              </a:rPr>
              <a:t>int</a:t>
            </a:r>
            <a:r>
              <a:rPr lang="en-US" altLang="zh-CN" sz="3600">
                <a:solidFill>
                  <a:srgbClr val="A50021"/>
                </a:solidFill>
                <a:ea typeface="楷体_GB2312" pitchFamily="49" charset="-122"/>
              </a:rPr>
              <a:t>  hashsize[] = { 997, ... };  </a:t>
            </a:r>
            <a:endParaRPr lang="en-US" altLang="zh-CN" sz="2800">
              <a:solidFill>
                <a:srgbClr val="A50021"/>
              </a:solidFill>
              <a:ea typeface="楷体_GB2312" pitchFamily="49" charset="-122"/>
            </a:endParaRPr>
          </a:p>
          <a:p>
            <a:r>
              <a:rPr lang="en-US" altLang="zh-CN" sz="3600" b="1">
                <a:solidFill>
                  <a:srgbClr val="A50021"/>
                </a:solidFill>
                <a:ea typeface="楷体_GB2312" pitchFamily="49" charset="-122"/>
              </a:rPr>
              <a:t>typedef struct {</a:t>
            </a:r>
          </a:p>
          <a:p>
            <a:r>
              <a:rPr lang="en-US" altLang="zh-CN" sz="3600">
                <a:solidFill>
                  <a:srgbClr val="A50021"/>
                </a:solidFill>
                <a:ea typeface="楷体_GB2312" pitchFamily="49" charset="-122"/>
              </a:rPr>
              <a:t>  ElemType  </a:t>
            </a: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elem;    </a:t>
            </a:r>
          </a:p>
          <a:p>
            <a:r>
              <a:rPr lang="en-US" altLang="zh-CN" sz="3600">
                <a:solidFill>
                  <a:srgbClr val="A50021"/>
                </a:solidFill>
                <a:ea typeface="楷体_GB2312" pitchFamily="49" charset="-122"/>
              </a:rPr>
              <a:t>  </a:t>
            </a:r>
            <a:r>
              <a:rPr lang="en-US" altLang="zh-CN" sz="3600" b="1">
                <a:solidFill>
                  <a:srgbClr val="A50021"/>
                </a:solidFill>
                <a:ea typeface="楷体_GB2312" pitchFamily="49" charset="-122"/>
              </a:rPr>
              <a:t>int</a:t>
            </a:r>
            <a:r>
              <a:rPr lang="en-US" altLang="zh-CN" sz="3600">
                <a:solidFill>
                  <a:srgbClr val="A50021"/>
                </a:solidFill>
                <a:ea typeface="楷体_GB2312" pitchFamily="49" charset="-122"/>
              </a:rPr>
              <a:t>  count;            // </a:t>
            </a:r>
            <a:r>
              <a:rPr lang="zh-CN" altLang="en-US" sz="3600">
                <a:solidFill>
                  <a:srgbClr val="A50021"/>
                </a:solidFill>
                <a:ea typeface="楷体_GB2312" pitchFamily="49" charset="-122"/>
              </a:rPr>
              <a:t>当前数据元素个数</a:t>
            </a:r>
          </a:p>
          <a:p>
            <a:r>
              <a:rPr lang="zh-CN" altLang="en-US" sz="3600">
                <a:solidFill>
                  <a:srgbClr val="A50021"/>
                </a:solidFill>
                <a:ea typeface="楷体_GB2312" pitchFamily="49" charset="-122"/>
              </a:rPr>
              <a:t>  </a:t>
            </a:r>
            <a:r>
              <a:rPr lang="en-US" altLang="zh-CN" sz="3600" b="1">
                <a:solidFill>
                  <a:srgbClr val="A50021"/>
                </a:solidFill>
                <a:ea typeface="楷体_GB2312" pitchFamily="49" charset="-122"/>
              </a:rPr>
              <a:t>int</a:t>
            </a:r>
            <a:r>
              <a:rPr lang="en-US" altLang="zh-CN" sz="3600">
                <a:solidFill>
                  <a:srgbClr val="A50021"/>
                </a:solidFill>
                <a:ea typeface="楷体_GB2312" pitchFamily="49" charset="-122"/>
              </a:rPr>
              <a:t>  sizeindex;</a:t>
            </a:r>
          </a:p>
          <a:p>
            <a:r>
              <a:rPr lang="en-US" altLang="zh-CN" sz="3600">
                <a:solidFill>
                  <a:srgbClr val="A50021"/>
                </a:solidFill>
                <a:ea typeface="楷体_GB2312" pitchFamily="49" charset="-122"/>
              </a:rPr>
              <a:t>               // hashsize[sizeindex]</a:t>
            </a:r>
            <a:r>
              <a:rPr lang="zh-CN" altLang="en-US" sz="3600">
                <a:solidFill>
                  <a:srgbClr val="A50021"/>
                </a:solidFill>
                <a:ea typeface="楷体_GB2312" pitchFamily="49" charset="-122"/>
              </a:rPr>
              <a:t>为当前容量</a:t>
            </a:r>
          </a:p>
          <a:p>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 HashTable;</a:t>
            </a:r>
          </a:p>
          <a:p>
            <a:r>
              <a:rPr lang="en-US" altLang="zh-CN" sz="3600">
                <a:solidFill>
                  <a:srgbClr val="A50021"/>
                </a:solidFill>
                <a:ea typeface="楷体_GB2312" pitchFamily="49" charset="-122"/>
              </a:rPr>
              <a:t>#define  SUCCESS  1</a:t>
            </a:r>
          </a:p>
          <a:p>
            <a:r>
              <a:rPr lang="en-US" altLang="zh-CN" sz="3600">
                <a:solidFill>
                  <a:srgbClr val="A50021"/>
                </a:solidFill>
                <a:ea typeface="楷体_GB2312" pitchFamily="49" charset="-122"/>
              </a:rPr>
              <a:t>#define  UNSUCCESS  0</a:t>
            </a:r>
          </a:p>
          <a:p>
            <a:r>
              <a:rPr lang="en-US" altLang="zh-CN" sz="3600">
                <a:solidFill>
                  <a:srgbClr val="A50021"/>
                </a:solidFill>
                <a:ea typeface="楷体_GB2312" pitchFamily="49" charset="-122"/>
              </a:rPr>
              <a:t>#define  DUPLICATE  -1</a:t>
            </a:r>
            <a:endParaRPr lang="en-US" altLang="zh-CN" sz="3600">
              <a:solidFill>
                <a:srgbClr val="A50021"/>
              </a:solidFill>
            </a:endParaRPr>
          </a:p>
        </p:txBody>
      </p:sp>
      <p:sp>
        <p:nvSpPr>
          <p:cNvPr id="164867" name="Rectangle 3"/>
          <p:cNvSpPr>
            <a:spLocks noChangeArrowheads="1"/>
          </p:cNvSpPr>
          <p:nvPr/>
        </p:nvSpPr>
        <p:spPr bwMode="auto">
          <a:xfrm>
            <a:off x="762000" y="228600"/>
            <a:ext cx="7089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chemeClr val="accent2"/>
                </a:solidFill>
                <a:ea typeface="楷体_GB2312" pitchFamily="49" charset="-122"/>
              </a:rPr>
              <a:t>//--- </a:t>
            </a:r>
            <a:r>
              <a:rPr lang="zh-CN" altLang="en-US" sz="3600" b="1">
                <a:solidFill>
                  <a:schemeClr val="accent2"/>
                </a:solidFill>
                <a:ea typeface="楷体_GB2312" pitchFamily="49" charset="-122"/>
              </a:rPr>
              <a:t>开放定址哈希表</a:t>
            </a:r>
            <a:r>
              <a:rPr lang="zh-CN" altLang="en-US" sz="3600">
                <a:solidFill>
                  <a:schemeClr val="accent2"/>
                </a:solidFill>
                <a:ea typeface="楷体_GB2312" pitchFamily="49" charset="-122"/>
              </a:rPr>
              <a:t>的存储结构 </a:t>
            </a:r>
            <a:r>
              <a:rPr lang="en-US" altLang="zh-CN" sz="3600">
                <a:solidFill>
                  <a:schemeClr val="accent2"/>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7"/>
                                        </p:tgtEl>
                                        <p:attrNameLst>
                                          <p:attrName>style.visibility</p:attrName>
                                        </p:attrNameLst>
                                      </p:cBhvr>
                                      <p:to>
                                        <p:strVal val="visible"/>
                                      </p:to>
                                    </p:set>
                                    <p:anim calcmode="lin" valueType="num">
                                      <p:cBhvr additive="base">
                                        <p:cTn id="7" dur="500" fill="hold"/>
                                        <p:tgtEl>
                                          <p:spTgt spid="164867"/>
                                        </p:tgtEl>
                                        <p:attrNameLst>
                                          <p:attrName>ppt_x</p:attrName>
                                        </p:attrNameLst>
                                      </p:cBhvr>
                                      <p:tavLst>
                                        <p:tav tm="0">
                                          <p:val>
                                            <p:strVal val="0-#ppt_w/2"/>
                                          </p:val>
                                        </p:tav>
                                        <p:tav tm="100000">
                                          <p:val>
                                            <p:strVal val="#ppt_x"/>
                                          </p:val>
                                        </p:tav>
                                      </p:tavLst>
                                    </p:anim>
                                    <p:anim calcmode="lin" valueType="num">
                                      <p:cBhvr additive="base">
                                        <p:cTn id="8" dur="500" fill="hold"/>
                                        <p:tgtEl>
                                          <p:spTgt spid="1648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164866"/>
                                        </p:tgtEl>
                                        <p:attrNameLst>
                                          <p:attrName>style.visibility</p:attrName>
                                        </p:attrNameLst>
                                      </p:cBhvr>
                                      <p:to>
                                        <p:strVal val="visible"/>
                                      </p:to>
                                    </p:set>
                                    <p:animEffect transition="in" filter="strips(upRight)">
                                      <p:cBhvr>
                                        <p:cTn id="13" dur="500"/>
                                        <p:tgtEl>
                                          <p:spTgt spid="164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228600" y="76200"/>
            <a:ext cx="8763000"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b="1">
                <a:solidFill>
                  <a:srgbClr val="A50021"/>
                </a:solidFill>
                <a:ea typeface="楷体_GB2312" pitchFamily="49" charset="-122"/>
              </a:rPr>
              <a:t>Status</a:t>
            </a:r>
            <a:r>
              <a:rPr lang="en-US" altLang="zh-CN" sz="3200">
                <a:solidFill>
                  <a:srgbClr val="A50021"/>
                </a:solidFill>
                <a:ea typeface="楷体_GB2312" pitchFamily="49" charset="-122"/>
              </a:rPr>
              <a:t> SearchHash (HashTable H, KeyType K, </a:t>
            </a:r>
          </a:p>
          <a:p>
            <a:pPr>
              <a:lnSpc>
                <a:spcPct val="125000"/>
              </a:lnSpc>
            </a:pPr>
            <a:r>
              <a:rPr lang="en-US" altLang="zh-CN" sz="3200">
                <a:solidFill>
                  <a:srgbClr val="A50021"/>
                </a:solidFill>
                <a:ea typeface="楷体_GB2312" pitchFamily="49" charset="-122"/>
              </a:rPr>
              <a:t>                                      </a:t>
            </a:r>
            <a:r>
              <a:rPr lang="en-US" altLang="zh-CN" sz="3200" b="1">
                <a:solidFill>
                  <a:srgbClr val="A50021"/>
                </a:solidFill>
                <a:ea typeface="楷体_GB2312" pitchFamily="49" charset="-122"/>
              </a:rPr>
              <a:t>int &amp;</a:t>
            </a:r>
            <a:r>
              <a:rPr lang="en-US" altLang="zh-CN" sz="3200">
                <a:solidFill>
                  <a:srgbClr val="A50021"/>
                </a:solidFill>
                <a:ea typeface="楷体_GB2312" pitchFamily="49" charset="-122"/>
              </a:rPr>
              <a:t>p, </a:t>
            </a:r>
            <a:r>
              <a:rPr lang="en-US" altLang="zh-CN" sz="3200" b="1">
                <a:solidFill>
                  <a:srgbClr val="A50021"/>
                </a:solidFill>
                <a:ea typeface="楷体_GB2312" pitchFamily="49" charset="-122"/>
              </a:rPr>
              <a:t>int &amp;</a:t>
            </a:r>
            <a:r>
              <a:rPr lang="en-US" altLang="zh-CN" sz="3200">
                <a:solidFill>
                  <a:srgbClr val="A50021"/>
                </a:solidFill>
                <a:ea typeface="楷体_GB2312" pitchFamily="49" charset="-122"/>
              </a:rPr>
              <a:t>c) </a:t>
            </a:r>
            <a:r>
              <a:rPr lang="en-US" altLang="zh-CN" sz="3200" b="1">
                <a:solidFill>
                  <a:srgbClr val="A50021"/>
                </a:solidFill>
                <a:ea typeface="楷体_GB2312" pitchFamily="49" charset="-122"/>
              </a:rPr>
              <a:t>{</a:t>
            </a:r>
            <a:endParaRPr lang="en-US" altLang="zh-CN" sz="3200">
              <a:solidFill>
                <a:srgbClr val="A50021"/>
              </a:solidFill>
              <a:ea typeface="楷体_GB2312" pitchFamily="49" charset="-122"/>
            </a:endParaRPr>
          </a:p>
          <a:p>
            <a:pPr>
              <a:lnSpc>
                <a:spcPct val="125000"/>
              </a:lnSpc>
            </a:pP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在开放定址哈希表</a:t>
            </a:r>
            <a:r>
              <a:rPr lang="en-US" altLang="zh-CN" sz="3200">
                <a:solidFill>
                  <a:srgbClr val="A50021"/>
                </a:solidFill>
                <a:ea typeface="楷体_GB2312" pitchFamily="49" charset="-122"/>
              </a:rPr>
              <a:t>H</a:t>
            </a:r>
            <a:r>
              <a:rPr lang="zh-CN" altLang="en-US" sz="3200">
                <a:solidFill>
                  <a:srgbClr val="A50021"/>
                </a:solidFill>
                <a:ea typeface="楷体_GB2312" pitchFamily="49" charset="-122"/>
              </a:rPr>
              <a:t>中查找关键码为</a:t>
            </a:r>
            <a:r>
              <a:rPr lang="en-US" altLang="zh-CN" sz="3200">
                <a:solidFill>
                  <a:srgbClr val="A50021"/>
                </a:solidFill>
                <a:ea typeface="楷体_GB2312" pitchFamily="49" charset="-122"/>
              </a:rPr>
              <a:t>K</a:t>
            </a:r>
            <a:r>
              <a:rPr lang="zh-CN" altLang="en-US" sz="3200">
                <a:solidFill>
                  <a:srgbClr val="A50021"/>
                </a:solidFill>
                <a:ea typeface="楷体_GB2312" pitchFamily="49" charset="-122"/>
              </a:rPr>
              <a:t>的记录</a:t>
            </a:r>
          </a:p>
          <a:p>
            <a:pPr>
              <a:lnSpc>
                <a:spcPct val="125000"/>
              </a:lnSpc>
            </a:pPr>
            <a:endParaRPr lang="zh-CN" altLang="en-US" sz="3200">
              <a:solidFill>
                <a:srgbClr val="A50021"/>
              </a:solidFill>
              <a:ea typeface="楷体_GB2312" pitchFamily="49" charset="-122"/>
            </a:endParaRPr>
          </a:p>
          <a:p>
            <a:pPr>
              <a:lnSpc>
                <a:spcPct val="125000"/>
              </a:lnSpc>
            </a:pPr>
            <a:endParaRPr lang="zh-CN" altLang="en-US" sz="3200">
              <a:solidFill>
                <a:srgbClr val="A50021"/>
              </a:solidFill>
              <a:ea typeface="楷体_GB2312" pitchFamily="49" charset="-122"/>
            </a:endParaRPr>
          </a:p>
          <a:p>
            <a:pPr>
              <a:lnSpc>
                <a:spcPct val="125000"/>
              </a:lnSpc>
            </a:pPr>
            <a:endParaRPr lang="zh-CN" altLang="en-US" sz="3200">
              <a:solidFill>
                <a:srgbClr val="A50021"/>
              </a:solidFill>
              <a:ea typeface="楷体_GB2312" pitchFamily="49" charset="-122"/>
            </a:endParaRPr>
          </a:p>
          <a:p>
            <a:pPr>
              <a:lnSpc>
                <a:spcPct val="125000"/>
              </a:lnSpc>
            </a:pPr>
            <a:endParaRPr lang="zh-CN" altLang="en-US" sz="3200">
              <a:solidFill>
                <a:srgbClr val="A50021"/>
              </a:solidFill>
              <a:ea typeface="楷体_GB2312" pitchFamily="49" charset="-122"/>
            </a:endParaRPr>
          </a:p>
          <a:p>
            <a:pPr>
              <a:lnSpc>
                <a:spcPct val="125000"/>
              </a:lnSpc>
            </a:pPr>
            <a:endParaRPr lang="zh-CN" altLang="en-US" sz="3200">
              <a:solidFill>
                <a:srgbClr val="A50021"/>
              </a:solidFill>
              <a:ea typeface="楷体_GB2312" pitchFamily="49" charset="-122"/>
            </a:endParaRPr>
          </a:p>
          <a:p>
            <a:pPr>
              <a:lnSpc>
                <a:spcPct val="125000"/>
              </a:lnSpc>
            </a:pPr>
            <a:endParaRPr lang="zh-CN" altLang="en-US" sz="3200">
              <a:solidFill>
                <a:srgbClr val="A50021"/>
              </a:solidFill>
              <a:ea typeface="楷体_GB2312" pitchFamily="49" charset="-122"/>
            </a:endParaRPr>
          </a:p>
          <a:p>
            <a:pPr>
              <a:lnSpc>
                <a:spcPct val="125000"/>
              </a:lnSpc>
            </a:pPr>
            <a:endParaRPr lang="zh-CN" altLang="en-US" sz="3200">
              <a:solidFill>
                <a:srgbClr val="A50021"/>
              </a:solidFill>
              <a:ea typeface="楷体_GB2312" pitchFamily="49" charset="-122"/>
            </a:endParaRPr>
          </a:p>
          <a:p>
            <a:pPr>
              <a:lnSpc>
                <a:spcPct val="125000"/>
              </a:lnSpc>
            </a:pPr>
            <a:r>
              <a:rPr lang="en-US" altLang="zh-CN" sz="3200">
                <a:solidFill>
                  <a:srgbClr val="A50021"/>
                </a:solidFill>
                <a:ea typeface="楷体_GB2312" pitchFamily="49" charset="-122"/>
              </a:rPr>
              <a:t>} // SearchHash</a:t>
            </a:r>
            <a:endParaRPr lang="en-US" altLang="zh-CN" sz="3200"/>
          </a:p>
        </p:txBody>
      </p:sp>
      <p:sp>
        <p:nvSpPr>
          <p:cNvPr id="165892" name="Rectangle 4"/>
          <p:cNvSpPr>
            <a:spLocks noChangeArrowheads="1"/>
          </p:cNvSpPr>
          <p:nvPr/>
        </p:nvSpPr>
        <p:spPr bwMode="auto">
          <a:xfrm>
            <a:off x="762000" y="1905000"/>
            <a:ext cx="8509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a:solidFill>
                  <a:srgbClr val="A50021"/>
                </a:solidFill>
                <a:ea typeface="楷体_GB2312" pitchFamily="49" charset="-122"/>
              </a:rPr>
              <a:t>p = Hash(K);        // </a:t>
            </a:r>
            <a:r>
              <a:rPr lang="zh-CN" altLang="en-US" sz="3200">
                <a:solidFill>
                  <a:srgbClr val="A50021"/>
                </a:solidFill>
                <a:ea typeface="楷体_GB2312" pitchFamily="49" charset="-122"/>
              </a:rPr>
              <a:t>求得哈希地址</a:t>
            </a:r>
          </a:p>
        </p:txBody>
      </p:sp>
      <p:sp>
        <p:nvSpPr>
          <p:cNvPr id="165893" name="Rectangle 5"/>
          <p:cNvSpPr>
            <a:spLocks noChangeArrowheads="1"/>
          </p:cNvSpPr>
          <p:nvPr/>
        </p:nvSpPr>
        <p:spPr bwMode="auto">
          <a:xfrm>
            <a:off x="762000" y="2574925"/>
            <a:ext cx="81629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b="1">
                <a:solidFill>
                  <a:srgbClr val="A50021"/>
                </a:solidFill>
                <a:ea typeface="楷体_GB2312" pitchFamily="49" charset="-122"/>
              </a:rPr>
              <a:t>while</a:t>
            </a:r>
            <a:r>
              <a:rPr lang="en-US" altLang="zh-CN" sz="3200">
                <a:solidFill>
                  <a:srgbClr val="A50021"/>
                </a:solidFill>
                <a:ea typeface="楷体_GB2312" pitchFamily="49" charset="-122"/>
              </a:rPr>
              <a:t> ( </a:t>
            </a:r>
            <a:r>
              <a:rPr lang="en-US" altLang="zh-CN" sz="3200">
                <a:solidFill>
                  <a:srgbClr val="FF00FF"/>
                </a:solidFill>
                <a:ea typeface="楷体_GB2312" pitchFamily="49" charset="-122"/>
              </a:rPr>
              <a:t>H.elem[p].key </a:t>
            </a:r>
            <a:r>
              <a:rPr lang="en-US" altLang="zh-CN" sz="3200" b="1">
                <a:solidFill>
                  <a:srgbClr val="FF00FF"/>
                </a:solidFill>
                <a:ea typeface="楷体_GB2312" pitchFamily="49" charset="-122"/>
              </a:rPr>
              <a:t>!= </a:t>
            </a:r>
            <a:r>
              <a:rPr lang="en-US" altLang="zh-CN" sz="3200">
                <a:solidFill>
                  <a:srgbClr val="FF00FF"/>
                </a:solidFill>
                <a:ea typeface="楷体_GB2312" pitchFamily="49" charset="-122"/>
              </a:rPr>
              <a:t>NULLKEY</a:t>
            </a:r>
            <a:r>
              <a:rPr lang="en-US" altLang="zh-CN" sz="3200" b="1">
                <a:solidFill>
                  <a:srgbClr val="FF00FF"/>
                </a:solidFill>
                <a:ea typeface="楷体_GB2312" pitchFamily="49" charset="-122"/>
              </a:rPr>
              <a:t> &amp;&amp;</a:t>
            </a:r>
            <a:r>
              <a:rPr lang="en-US" altLang="zh-CN" sz="3200">
                <a:solidFill>
                  <a:srgbClr val="A50021"/>
                </a:solidFill>
                <a:ea typeface="楷体_GB2312" pitchFamily="49" charset="-122"/>
              </a:rPr>
              <a:t> </a:t>
            </a:r>
          </a:p>
          <a:p>
            <a:pPr>
              <a:lnSpc>
                <a:spcPct val="125000"/>
              </a:lnSpc>
            </a:pPr>
            <a:r>
              <a:rPr lang="en-US" altLang="zh-CN" sz="3200">
                <a:solidFill>
                  <a:srgbClr val="A50021"/>
                </a:solidFill>
                <a:ea typeface="楷体_GB2312" pitchFamily="49" charset="-122"/>
              </a:rPr>
              <a:t>                         </a:t>
            </a:r>
            <a:r>
              <a:rPr lang="en-US" altLang="zh-CN" sz="3200" b="1">
                <a:solidFill>
                  <a:srgbClr val="FF00FF"/>
                </a:solidFill>
                <a:ea typeface="楷体_GB2312" pitchFamily="49" charset="-122"/>
              </a:rPr>
              <a:t>!</a:t>
            </a:r>
            <a:r>
              <a:rPr lang="en-US" altLang="zh-CN" sz="3200">
                <a:solidFill>
                  <a:srgbClr val="FF00FF"/>
                </a:solidFill>
                <a:ea typeface="楷体_GB2312" pitchFamily="49" charset="-122"/>
              </a:rPr>
              <a:t>EQ(K, H.elem[p].key)</a:t>
            </a:r>
            <a:r>
              <a:rPr lang="zh-CN" altLang="en-US" sz="3200">
                <a:solidFill>
                  <a:srgbClr val="A50021"/>
                </a:solidFill>
                <a:ea typeface="楷体_GB2312" pitchFamily="49" charset="-122"/>
              </a:rPr>
              <a:t>）</a:t>
            </a:r>
            <a:r>
              <a:rPr lang="zh-CN" altLang="en-US" sz="3200" b="1">
                <a:solidFill>
                  <a:srgbClr val="A50021"/>
                </a:solidFill>
                <a:ea typeface="楷体_GB2312" pitchFamily="49" charset="-122"/>
              </a:rPr>
              <a:t> </a:t>
            </a:r>
          </a:p>
          <a:p>
            <a:pPr>
              <a:lnSpc>
                <a:spcPct val="125000"/>
              </a:lnSpc>
            </a:pPr>
            <a:r>
              <a:rPr lang="zh-CN" altLang="en-US" sz="3200" b="1">
                <a:solidFill>
                  <a:srgbClr val="A50021"/>
                </a:solidFill>
                <a:ea typeface="楷体_GB2312" pitchFamily="49" charset="-122"/>
              </a:rPr>
              <a:t>     </a:t>
            </a:r>
            <a:r>
              <a:rPr lang="en-US" altLang="zh-CN" sz="3200">
                <a:solidFill>
                  <a:srgbClr val="A50021"/>
                </a:solidFill>
                <a:ea typeface="楷体_GB2312" pitchFamily="49" charset="-122"/>
              </a:rPr>
              <a:t>collision(p, ++c);       // </a:t>
            </a:r>
            <a:r>
              <a:rPr lang="zh-CN" altLang="en-US" sz="3200">
                <a:solidFill>
                  <a:srgbClr val="A50021"/>
                </a:solidFill>
                <a:ea typeface="楷体_GB2312" pitchFamily="49" charset="-122"/>
              </a:rPr>
              <a:t>求得下一探查地址 </a:t>
            </a:r>
            <a:r>
              <a:rPr lang="en-US" altLang="zh-CN" sz="3200">
                <a:solidFill>
                  <a:srgbClr val="A50021"/>
                </a:solidFill>
                <a:ea typeface="楷体_GB2312" pitchFamily="49" charset="-122"/>
              </a:rPr>
              <a:t>p</a:t>
            </a:r>
          </a:p>
        </p:txBody>
      </p:sp>
      <p:sp>
        <p:nvSpPr>
          <p:cNvPr id="165894" name="Rectangle 6"/>
          <p:cNvSpPr>
            <a:spLocks noChangeArrowheads="1"/>
          </p:cNvSpPr>
          <p:nvPr/>
        </p:nvSpPr>
        <p:spPr bwMode="auto">
          <a:xfrm>
            <a:off x="762000" y="4419600"/>
            <a:ext cx="838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b="1">
                <a:solidFill>
                  <a:srgbClr val="A50021"/>
                </a:solidFill>
                <a:ea typeface="楷体_GB2312" pitchFamily="49" charset="-122"/>
              </a:rPr>
              <a:t>if</a:t>
            </a:r>
            <a:r>
              <a:rPr lang="en-US" altLang="zh-CN" sz="3200">
                <a:solidFill>
                  <a:srgbClr val="A50021"/>
                </a:solidFill>
                <a:ea typeface="楷体_GB2312" pitchFamily="49" charset="-122"/>
              </a:rPr>
              <a:t> (</a:t>
            </a:r>
            <a:r>
              <a:rPr lang="en-US" altLang="zh-CN" sz="3200">
                <a:solidFill>
                  <a:srgbClr val="FF0000"/>
                </a:solidFill>
                <a:ea typeface="楷体_GB2312" pitchFamily="49" charset="-122"/>
              </a:rPr>
              <a:t>EQ(K, H.elem[p].key)</a:t>
            </a:r>
            <a:r>
              <a:rPr lang="en-US" altLang="zh-CN" sz="3200">
                <a:solidFill>
                  <a:srgbClr val="A50021"/>
                </a:solidFill>
                <a:ea typeface="楷体_GB2312" pitchFamily="49" charset="-122"/>
              </a:rPr>
              <a:t>) </a:t>
            </a:r>
            <a:r>
              <a:rPr lang="en-US" altLang="zh-CN" sz="3200" b="1">
                <a:solidFill>
                  <a:srgbClr val="A50021"/>
                </a:solidFill>
                <a:ea typeface="楷体_GB2312" pitchFamily="49" charset="-122"/>
              </a:rPr>
              <a:t>return</a:t>
            </a:r>
            <a:r>
              <a:rPr lang="en-US" altLang="zh-CN" sz="3200">
                <a:solidFill>
                  <a:srgbClr val="A50021"/>
                </a:solidFill>
                <a:ea typeface="楷体_GB2312" pitchFamily="49" charset="-122"/>
              </a:rPr>
              <a:t> SUCCESS;                 </a:t>
            </a:r>
          </a:p>
          <a:p>
            <a:pPr>
              <a:lnSpc>
                <a:spcPct val="125000"/>
              </a:lnSpc>
            </a:pPr>
            <a:r>
              <a:rPr lang="en-US" altLang="zh-CN" sz="3200">
                <a:solidFill>
                  <a:srgbClr val="A50021"/>
                </a:solidFill>
                <a:ea typeface="楷体_GB2312" pitchFamily="49" charset="-122"/>
              </a:rPr>
              <a:t>            // </a:t>
            </a:r>
            <a:r>
              <a:rPr lang="zh-CN" altLang="en-US" sz="3200">
                <a:solidFill>
                  <a:srgbClr val="FF0000"/>
                </a:solidFill>
                <a:ea typeface="楷体_GB2312" pitchFamily="49" charset="-122"/>
              </a:rPr>
              <a:t>查找成功</a:t>
            </a:r>
            <a:r>
              <a:rPr lang="zh-CN" altLang="en-US" sz="3200">
                <a:solidFill>
                  <a:srgbClr val="A50021"/>
                </a:solidFill>
                <a:ea typeface="楷体_GB2312" pitchFamily="49" charset="-122"/>
              </a:rPr>
              <a:t>，返回待查数据元素位置 </a:t>
            </a:r>
            <a:r>
              <a:rPr lang="en-US" altLang="zh-CN" sz="3200">
                <a:solidFill>
                  <a:srgbClr val="A50021"/>
                </a:solidFill>
                <a:ea typeface="楷体_GB2312" pitchFamily="49" charset="-122"/>
              </a:rPr>
              <a:t>p</a:t>
            </a:r>
          </a:p>
        </p:txBody>
      </p:sp>
      <p:sp>
        <p:nvSpPr>
          <p:cNvPr id="165895" name="Rectangle 7">
            <a:hlinkClick r:id="" action="ppaction://hlinkshowjump?jump=nextslide"/>
          </p:cNvPr>
          <p:cNvSpPr>
            <a:spLocks noChangeArrowheads="1"/>
          </p:cNvSpPr>
          <p:nvPr/>
        </p:nvSpPr>
        <p:spPr bwMode="auto">
          <a:xfrm>
            <a:off x="762000" y="5715000"/>
            <a:ext cx="7318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solidFill>
                  <a:srgbClr val="A50021"/>
                </a:solidFill>
                <a:ea typeface="楷体_GB2312" pitchFamily="49" charset="-122"/>
              </a:rPr>
              <a:t>else return</a:t>
            </a:r>
            <a:r>
              <a:rPr lang="en-US" altLang="zh-CN" sz="3200">
                <a:solidFill>
                  <a:srgbClr val="A50021"/>
                </a:solidFill>
                <a:ea typeface="楷体_GB2312" pitchFamily="49" charset="-122"/>
              </a:rPr>
              <a:t> UNSUCCESS;   // </a:t>
            </a:r>
            <a:r>
              <a:rPr lang="zh-CN" altLang="en-US" sz="3200">
                <a:solidFill>
                  <a:srgbClr val="006600"/>
                </a:solidFill>
                <a:ea typeface="楷体_GB2312" pitchFamily="49" charset="-122"/>
              </a:rPr>
              <a:t>查找不成功</a:t>
            </a:r>
            <a:endParaRPr lang="zh-CN" altLang="en-US" sz="3200">
              <a:solidFill>
                <a:srgbClr val="A50021"/>
              </a:solidFill>
              <a:ea typeface="楷体_GB2312" pitchFamily="49" charset="-122"/>
            </a:endParaRPr>
          </a:p>
        </p:txBody>
      </p:sp>
      <p:sp>
        <p:nvSpPr>
          <p:cNvPr id="165897" name="AutoShape 9">
            <a:hlinkClick r:id="rId2" action="ppaction://hlinksldjump" highlightClick="1"/>
          </p:cNvPr>
          <p:cNvSpPr>
            <a:spLocks noChangeArrowheads="1"/>
          </p:cNvSpPr>
          <p:nvPr/>
        </p:nvSpPr>
        <p:spPr bwMode="auto">
          <a:xfrm>
            <a:off x="8382000" y="62484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strips(upLeft)">
                                      <p:cBhvr>
                                        <p:cTn id="7" dur="500"/>
                                        <p:tgtEl>
                                          <p:spTgt spid="165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65892"/>
                                        </p:tgtEl>
                                        <p:attrNameLst>
                                          <p:attrName>style.visibility</p:attrName>
                                        </p:attrNameLst>
                                      </p:cBhvr>
                                      <p:to>
                                        <p:strVal val="visible"/>
                                      </p:to>
                                    </p:set>
                                    <p:animEffect transition="in" filter="wipe(left)">
                                      <p:cBhvr>
                                        <p:cTn id="12" dur="300"/>
                                        <p:tgtEl>
                                          <p:spTgt spid="165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65893"/>
                                        </p:tgtEl>
                                        <p:attrNameLst>
                                          <p:attrName>style.visibility</p:attrName>
                                        </p:attrNameLst>
                                      </p:cBhvr>
                                      <p:to>
                                        <p:strVal val="visible"/>
                                      </p:to>
                                    </p:set>
                                    <p:animEffect transition="in" filter="wipe(left)">
                                      <p:cBhvr>
                                        <p:cTn id="17" dur="300"/>
                                        <p:tgtEl>
                                          <p:spTgt spid="1658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5894"/>
                                        </p:tgtEl>
                                        <p:attrNameLst>
                                          <p:attrName>style.visibility</p:attrName>
                                        </p:attrNameLst>
                                      </p:cBhvr>
                                      <p:to>
                                        <p:strVal val="visible"/>
                                      </p:to>
                                    </p:set>
                                    <p:animEffect transition="in" filter="wipe(left)">
                                      <p:cBhvr>
                                        <p:cTn id="22" dur="300"/>
                                        <p:tgtEl>
                                          <p:spTgt spid="1658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65895"/>
                                        </p:tgtEl>
                                        <p:attrNameLst>
                                          <p:attrName>style.visibility</p:attrName>
                                        </p:attrNameLst>
                                      </p:cBhvr>
                                      <p:to>
                                        <p:strVal val="visible"/>
                                      </p:to>
                                    </p:set>
                                    <p:animEffect transition="in" filter="wipe(left)">
                                      <p:cBhvr>
                                        <p:cTn id="27" dur="300"/>
                                        <p:tgtEl>
                                          <p:spTgt spid="165895"/>
                                        </p:tgtEl>
                                      </p:cBhvr>
                                    </p:animEffect>
                                  </p:childTnLst>
                                </p:cTn>
                              </p:par>
                            </p:childTnLst>
                          </p:cTn>
                        </p:par>
                        <p:par>
                          <p:cTn id="28" fill="hold" nodeType="afterGroup">
                            <p:stCondLst>
                              <p:cond delay="2400"/>
                            </p:stCondLst>
                            <p:childTnLst>
                              <p:par>
                                <p:cTn id="29" presetID="2" presetClass="entr" presetSubtype="6" fill="hold" grpId="0" nodeType="afterEffect">
                                  <p:stCondLst>
                                    <p:cond delay="0"/>
                                  </p:stCondLst>
                                  <p:childTnLst>
                                    <p:set>
                                      <p:cBhvr>
                                        <p:cTn id="30" dur="1" fill="hold">
                                          <p:stCondLst>
                                            <p:cond delay="0"/>
                                          </p:stCondLst>
                                        </p:cTn>
                                        <p:tgtEl>
                                          <p:spTgt spid="165897"/>
                                        </p:tgtEl>
                                        <p:attrNameLst>
                                          <p:attrName>style.visibility</p:attrName>
                                        </p:attrNameLst>
                                      </p:cBhvr>
                                      <p:to>
                                        <p:strVal val="visible"/>
                                      </p:to>
                                    </p:set>
                                    <p:anim calcmode="lin" valueType="num">
                                      <p:cBhvr additive="base">
                                        <p:cTn id="31" dur="500" fill="hold"/>
                                        <p:tgtEl>
                                          <p:spTgt spid="165897"/>
                                        </p:tgtEl>
                                        <p:attrNameLst>
                                          <p:attrName>ppt_x</p:attrName>
                                        </p:attrNameLst>
                                      </p:cBhvr>
                                      <p:tavLst>
                                        <p:tav tm="0">
                                          <p:val>
                                            <p:strVal val="1+#ppt_w/2"/>
                                          </p:val>
                                        </p:tav>
                                        <p:tav tm="100000">
                                          <p:val>
                                            <p:strVal val="#ppt_x"/>
                                          </p:val>
                                        </p:tav>
                                      </p:tavLst>
                                    </p:anim>
                                    <p:anim calcmode="lin" valueType="num">
                                      <p:cBhvr additive="base">
                                        <p:cTn id="32" dur="500" fill="hold"/>
                                        <p:tgtEl>
                                          <p:spTgt spid="165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P spid="165892" grpId="0" autoUpdateAnimBg="0"/>
      <p:bldP spid="165893" grpId="0" autoUpdateAnimBg="0"/>
      <p:bldP spid="165894" grpId="0" autoUpdateAnimBg="0"/>
      <p:bldP spid="165895" grpId="0" autoUpdateAnimBg="0"/>
      <p:bldP spid="165897"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228600" y="131763"/>
            <a:ext cx="8201025"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b="1">
                <a:solidFill>
                  <a:srgbClr val="A50021"/>
                </a:solidFill>
                <a:ea typeface="楷体_GB2312" pitchFamily="49" charset="-122"/>
              </a:rPr>
              <a:t>Status</a:t>
            </a:r>
            <a:r>
              <a:rPr lang="en-US" altLang="zh-CN" sz="3200">
                <a:solidFill>
                  <a:srgbClr val="A50021"/>
                </a:solidFill>
                <a:ea typeface="楷体_GB2312" pitchFamily="49" charset="-122"/>
              </a:rPr>
              <a:t> InsertHash (HashTable </a:t>
            </a:r>
            <a:r>
              <a:rPr lang="en-US" altLang="zh-CN" sz="3200" b="1">
                <a:solidFill>
                  <a:srgbClr val="A50021"/>
                </a:solidFill>
                <a:ea typeface="楷体_GB2312" pitchFamily="49" charset="-122"/>
              </a:rPr>
              <a:t>&amp;</a:t>
            </a:r>
            <a:r>
              <a:rPr lang="en-US" altLang="zh-CN" sz="3200">
                <a:solidFill>
                  <a:srgbClr val="A50021"/>
                </a:solidFill>
                <a:ea typeface="楷体_GB2312" pitchFamily="49" charset="-122"/>
              </a:rPr>
              <a:t>H, Elemtype e)</a:t>
            </a:r>
            <a:r>
              <a:rPr lang="en-US" altLang="zh-CN" sz="3200" b="1">
                <a:solidFill>
                  <a:srgbClr val="A50021"/>
                </a:solidFill>
                <a:ea typeface="楷体_GB2312" pitchFamily="49" charset="-122"/>
              </a:rPr>
              <a:t>{</a:t>
            </a:r>
            <a:endParaRPr lang="en-US" altLang="zh-CN" sz="3200">
              <a:solidFill>
                <a:srgbClr val="A50021"/>
              </a:solidFill>
              <a:ea typeface="楷体_GB2312" pitchFamily="49" charset="-122"/>
            </a:endParaRPr>
          </a:p>
          <a:p>
            <a:pPr>
              <a:lnSpc>
                <a:spcPct val="125000"/>
              </a:lnSpc>
            </a:pPr>
            <a:endParaRPr lang="en-US" altLang="zh-CN" sz="3200">
              <a:solidFill>
                <a:srgbClr val="A50021"/>
              </a:solidFill>
              <a:ea typeface="楷体_GB2312" pitchFamily="49" charset="-122"/>
            </a:endParaRPr>
          </a:p>
          <a:p>
            <a:pPr>
              <a:lnSpc>
                <a:spcPct val="125000"/>
              </a:lnSpc>
            </a:pPr>
            <a:endParaRPr lang="en-US" altLang="zh-CN" sz="3200">
              <a:solidFill>
                <a:srgbClr val="A50021"/>
              </a:solidFill>
              <a:ea typeface="楷体_GB2312" pitchFamily="49" charset="-122"/>
            </a:endParaRPr>
          </a:p>
          <a:p>
            <a:pPr>
              <a:lnSpc>
                <a:spcPct val="125000"/>
              </a:lnSpc>
            </a:pPr>
            <a:endParaRPr lang="en-US" altLang="zh-CN" sz="3200">
              <a:solidFill>
                <a:srgbClr val="A50021"/>
              </a:solidFill>
              <a:ea typeface="楷体_GB2312" pitchFamily="49" charset="-122"/>
            </a:endParaRPr>
          </a:p>
          <a:p>
            <a:pPr>
              <a:lnSpc>
                <a:spcPct val="125000"/>
              </a:lnSpc>
            </a:pPr>
            <a:endParaRPr lang="en-US" altLang="zh-CN" sz="3200">
              <a:solidFill>
                <a:srgbClr val="A50021"/>
              </a:solidFill>
              <a:ea typeface="楷体_GB2312" pitchFamily="49" charset="-122"/>
            </a:endParaRPr>
          </a:p>
          <a:p>
            <a:pPr>
              <a:lnSpc>
                <a:spcPct val="125000"/>
              </a:lnSpc>
            </a:pPr>
            <a:endParaRPr lang="en-US" altLang="zh-CN" sz="3200">
              <a:solidFill>
                <a:srgbClr val="A50021"/>
              </a:solidFill>
              <a:ea typeface="楷体_GB2312" pitchFamily="49" charset="-122"/>
            </a:endParaRPr>
          </a:p>
          <a:p>
            <a:pPr>
              <a:lnSpc>
                <a:spcPct val="125000"/>
              </a:lnSpc>
            </a:pPr>
            <a:endParaRPr lang="en-US" altLang="zh-CN" sz="3200">
              <a:solidFill>
                <a:srgbClr val="A50021"/>
              </a:solidFill>
              <a:ea typeface="楷体_GB2312" pitchFamily="49" charset="-122"/>
            </a:endParaRPr>
          </a:p>
          <a:p>
            <a:pPr>
              <a:lnSpc>
                <a:spcPct val="125000"/>
              </a:lnSpc>
            </a:pPr>
            <a:endParaRPr lang="en-US" altLang="zh-CN" sz="3200">
              <a:solidFill>
                <a:srgbClr val="A50021"/>
              </a:solidFill>
              <a:ea typeface="楷体_GB2312" pitchFamily="49" charset="-122"/>
            </a:endParaRPr>
          </a:p>
          <a:p>
            <a:pPr>
              <a:lnSpc>
                <a:spcPct val="125000"/>
              </a:lnSpc>
            </a:pPr>
            <a:endParaRPr lang="en-US" altLang="zh-CN" sz="3200">
              <a:solidFill>
                <a:srgbClr val="A50021"/>
              </a:solidFill>
              <a:ea typeface="楷体_GB2312" pitchFamily="49" charset="-122"/>
            </a:endParaRPr>
          </a:p>
          <a:p>
            <a:pPr>
              <a:lnSpc>
                <a:spcPct val="125000"/>
              </a:lnSpc>
            </a:pPr>
            <a:r>
              <a:rPr lang="en-US" altLang="zh-CN" sz="3200">
                <a:solidFill>
                  <a:srgbClr val="A50021"/>
                </a:solidFill>
                <a:ea typeface="楷体_GB2312" pitchFamily="49" charset="-122"/>
              </a:rPr>
              <a:t>  </a:t>
            </a:r>
          </a:p>
          <a:p>
            <a:pPr>
              <a:lnSpc>
                <a:spcPct val="125000"/>
              </a:lnSpc>
            </a:pP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 // InsertHash</a:t>
            </a:r>
            <a:endParaRPr lang="en-US" altLang="zh-CN" sz="3200"/>
          </a:p>
        </p:txBody>
      </p:sp>
      <p:sp>
        <p:nvSpPr>
          <p:cNvPr id="166915" name="Rectangle 3"/>
          <p:cNvSpPr>
            <a:spLocks noChangeArrowheads="1"/>
          </p:cNvSpPr>
          <p:nvPr/>
        </p:nvSpPr>
        <p:spPr bwMode="auto">
          <a:xfrm>
            <a:off x="609600" y="762000"/>
            <a:ext cx="1112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a:solidFill>
                  <a:srgbClr val="A50021"/>
                </a:solidFill>
                <a:ea typeface="楷体_GB2312" pitchFamily="49" charset="-122"/>
              </a:rPr>
              <a:t>c = 0;</a:t>
            </a:r>
          </a:p>
        </p:txBody>
      </p:sp>
      <p:sp>
        <p:nvSpPr>
          <p:cNvPr id="166916" name="Rectangle 4"/>
          <p:cNvSpPr>
            <a:spLocks noChangeArrowheads="1"/>
          </p:cNvSpPr>
          <p:nvPr/>
        </p:nvSpPr>
        <p:spPr bwMode="auto">
          <a:xfrm>
            <a:off x="609600" y="1371600"/>
            <a:ext cx="8102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200" b="1">
                <a:solidFill>
                  <a:srgbClr val="A50021"/>
                </a:solidFill>
                <a:ea typeface="楷体_GB2312" pitchFamily="49" charset="-122"/>
              </a:rPr>
              <a:t>if</a:t>
            </a:r>
            <a:r>
              <a:rPr lang="en-US" altLang="zh-CN" sz="3200">
                <a:solidFill>
                  <a:srgbClr val="A50021"/>
                </a:solidFill>
                <a:ea typeface="楷体_GB2312" pitchFamily="49" charset="-122"/>
              </a:rPr>
              <a:t> ( HashSearch ( H, e.key, p, c ) == SUCCESS )</a:t>
            </a:r>
          </a:p>
          <a:p>
            <a:pPr>
              <a:lnSpc>
                <a:spcPct val="125000"/>
              </a:lnSpc>
            </a:pPr>
            <a:r>
              <a:rPr lang="en-US" altLang="zh-CN" sz="3200" b="1">
                <a:solidFill>
                  <a:srgbClr val="A50021"/>
                </a:solidFill>
                <a:ea typeface="楷体_GB2312" pitchFamily="49" charset="-122"/>
              </a:rPr>
              <a:t>      return</a:t>
            </a:r>
            <a:r>
              <a:rPr lang="en-US" altLang="zh-CN" sz="3200">
                <a:solidFill>
                  <a:srgbClr val="A50021"/>
                </a:solidFill>
                <a:ea typeface="楷体_GB2312" pitchFamily="49" charset="-122"/>
              </a:rPr>
              <a:t> DUPLICATE;</a:t>
            </a:r>
          </a:p>
          <a:p>
            <a:pPr>
              <a:lnSpc>
                <a:spcPct val="125000"/>
              </a:lnSpc>
            </a:pP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表中已有与 </a:t>
            </a:r>
            <a:r>
              <a:rPr lang="en-US" altLang="zh-CN" sz="3200">
                <a:solidFill>
                  <a:srgbClr val="A50021"/>
                </a:solidFill>
                <a:ea typeface="楷体_GB2312" pitchFamily="49" charset="-122"/>
              </a:rPr>
              <a:t>e </a:t>
            </a:r>
            <a:r>
              <a:rPr lang="zh-CN" altLang="en-US" sz="3200">
                <a:solidFill>
                  <a:srgbClr val="A50021"/>
                </a:solidFill>
                <a:ea typeface="楷体_GB2312" pitchFamily="49" charset="-122"/>
              </a:rPr>
              <a:t>有相同关键字的元素</a:t>
            </a:r>
          </a:p>
        </p:txBody>
      </p:sp>
      <p:sp>
        <p:nvSpPr>
          <p:cNvPr id="166917" name="Rectangle 5"/>
          <p:cNvSpPr>
            <a:spLocks noChangeArrowheads="1"/>
          </p:cNvSpPr>
          <p:nvPr/>
        </p:nvSpPr>
        <p:spPr bwMode="auto">
          <a:xfrm>
            <a:off x="609600" y="3276600"/>
            <a:ext cx="82296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b="1">
                <a:solidFill>
                  <a:srgbClr val="A50021"/>
                </a:solidFill>
                <a:ea typeface="楷体_GB2312" pitchFamily="49" charset="-122"/>
              </a:rPr>
              <a:t>else</a:t>
            </a:r>
          </a:p>
          <a:p>
            <a:pPr>
              <a:lnSpc>
                <a:spcPct val="125000"/>
              </a:lnSpc>
            </a:pPr>
            <a:endParaRPr lang="en-US" altLang="zh-CN" sz="3200">
              <a:solidFill>
                <a:srgbClr val="A50021"/>
              </a:solidFill>
              <a:ea typeface="楷体_GB2312" pitchFamily="49" charset="-122"/>
            </a:endParaRPr>
          </a:p>
          <a:p>
            <a:pPr>
              <a:lnSpc>
                <a:spcPct val="125000"/>
              </a:lnSpc>
            </a:pPr>
            <a:r>
              <a:rPr lang="en-US" altLang="zh-CN" sz="3200">
                <a:solidFill>
                  <a:srgbClr val="A50021"/>
                </a:solidFill>
                <a:ea typeface="楷体_GB2312" pitchFamily="49" charset="-122"/>
              </a:rPr>
              <a:t>              </a:t>
            </a:r>
            <a:r>
              <a:rPr lang="en-US" altLang="zh-CN" sz="3200">
                <a:solidFill>
                  <a:srgbClr val="FF0000"/>
                </a:solidFill>
                <a:ea typeface="楷体_GB2312" pitchFamily="49" charset="-122"/>
              </a:rPr>
              <a:t>H.elem[p] = e;  </a:t>
            </a:r>
            <a:r>
              <a:rPr lang="en-US" altLang="zh-CN" sz="3200" b="1">
                <a:solidFill>
                  <a:srgbClr val="FF0000"/>
                </a:solidFill>
                <a:ea typeface="楷体_GB2312" pitchFamily="49" charset="-122"/>
              </a:rPr>
              <a:t>++</a:t>
            </a:r>
            <a:r>
              <a:rPr lang="en-US" altLang="zh-CN" sz="3200">
                <a:solidFill>
                  <a:srgbClr val="FF0000"/>
                </a:solidFill>
                <a:ea typeface="楷体_GB2312" pitchFamily="49" charset="-122"/>
              </a:rPr>
              <a:t>H.count;  </a:t>
            </a:r>
            <a:r>
              <a:rPr lang="en-US" altLang="zh-CN" sz="3200" b="1">
                <a:solidFill>
                  <a:srgbClr val="FF0000"/>
                </a:solidFill>
                <a:ea typeface="楷体_GB2312" pitchFamily="49" charset="-122"/>
              </a:rPr>
              <a:t>return</a:t>
            </a:r>
            <a:r>
              <a:rPr lang="en-US" altLang="zh-CN" sz="3200">
                <a:solidFill>
                  <a:srgbClr val="FF0000"/>
                </a:solidFill>
                <a:ea typeface="楷体_GB2312" pitchFamily="49" charset="-122"/>
              </a:rPr>
              <a:t> OK;</a:t>
            </a:r>
          </a:p>
          <a:p>
            <a:pPr>
              <a:lnSpc>
                <a:spcPct val="125000"/>
              </a:lnSpc>
            </a:pP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查找不成功时，返回 </a:t>
            </a:r>
            <a:r>
              <a:rPr lang="en-US" altLang="zh-CN" sz="3200">
                <a:solidFill>
                  <a:srgbClr val="A50021"/>
                </a:solidFill>
                <a:ea typeface="楷体_GB2312" pitchFamily="49" charset="-122"/>
              </a:rPr>
              <a:t>p</a:t>
            </a:r>
            <a:r>
              <a:rPr lang="zh-CN" altLang="en-US" sz="3200">
                <a:solidFill>
                  <a:srgbClr val="A50021"/>
                </a:solidFill>
                <a:ea typeface="楷体_GB2312" pitchFamily="49" charset="-122"/>
              </a:rPr>
              <a:t>为插入位置</a:t>
            </a:r>
          </a:p>
        </p:txBody>
      </p:sp>
      <p:sp>
        <p:nvSpPr>
          <p:cNvPr id="166918" name="Rectangle 6"/>
          <p:cNvSpPr>
            <a:spLocks noChangeArrowheads="1"/>
          </p:cNvSpPr>
          <p:nvPr/>
        </p:nvSpPr>
        <p:spPr bwMode="auto">
          <a:xfrm>
            <a:off x="609600" y="5791200"/>
            <a:ext cx="8054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ea typeface="楷体_GB2312" pitchFamily="49" charset="-122"/>
              </a:rPr>
              <a:t>else</a:t>
            </a:r>
            <a:r>
              <a:rPr lang="en-US" altLang="zh-CN" sz="3200">
                <a:solidFill>
                  <a:srgbClr val="A50021"/>
                </a:solidFill>
                <a:ea typeface="楷体_GB2312" pitchFamily="49" charset="-122"/>
              </a:rPr>
              <a:t>  RecreateHashTable(H);        // </a:t>
            </a:r>
            <a:r>
              <a:rPr lang="zh-CN" altLang="en-US" sz="3200">
                <a:solidFill>
                  <a:srgbClr val="A50021"/>
                </a:solidFill>
                <a:ea typeface="楷体_GB2312" pitchFamily="49" charset="-122"/>
              </a:rPr>
              <a:t>重建哈希表</a:t>
            </a:r>
          </a:p>
        </p:txBody>
      </p:sp>
      <p:sp>
        <p:nvSpPr>
          <p:cNvPr id="166919" name="Rectangle 7"/>
          <p:cNvSpPr>
            <a:spLocks noChangeArrowheads="1"/>
          </p:cNvSpPr>
          <p:nvPr/>
        </p:nvSpPr>
        <p:spPr bwMode="auto">
          <a:xfrm>
            <a:off x="609600" y="3276600"/>
            <a:ext cx="85344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200" b="1">
                <a:solidFill>
                  <a:srgbClr val="A50021"/>
                </a:solidFill>
                <a:ea typeface="楷体_GB2312" pitchFamily="49" charset="-122"/>
              </a:rPr>
              <a:t>          if</a:t>
            </a:r>
            <a:r>
              <a:rPr lang="en-US" altLang="zh-CN" sz="3200">
                <a:solidFill>
                  <a:srgbClr val="A50021"/>
                </a:solidFill>
                <a:ea typeface="楷体_GB2312" pitchFamily="49" charset="-122"/>
              </a:rPr>
              <a:t> ( c &lt; hashsize[H.sizeindex]/2 ) </a:t>
            </a:r>
            <a:r>
              <a:rPr lang="en-US" altLang="zh-CN" sz="3200" b="1">
                <a:solidFill>
                  <a:srgbClr val="A50021"/>
                </a:solidFill>
                <a:ea typeface="楷体_GB2312" pitchFamily="49" charset="-122"/>
              </a:rPr>
              <a:t>{</a:t>
            </a:r>
          </a:p>
          <a:p>
            <a:pPr>
              <a:lnSpc>
                <a:spcPct val="125000"/>
              </a:lnSpc>
            </a:pPr>
            <a:r>
              <a:rPr lang="en-US" altLang="zh-CN" sz="3200" b="1">
                <a:solidFill>
                  <a:srgbClr val="A50021"/>
                </a:solidFill>
                <a:ea typeface="楷体_GB2312" pitchFamily="49" charset="-122"/>
              </a:rPr>
              <a:t> </a:t>
            </a: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冲突次数 </a:t>
            </a:r>
            <a:r>
              <a:rPr lang="en-US" altLang="zh-CN" sz="3200">
                <a:solidFill>
                  <a:srgbClr val="A50021"/>
                </a:solidFill>
                <a:ea typeface="楷体_GB2312" pitchFamily="49" charset="-122"/>
              </a:rPr>
              <a:t>c </a:t>
            </a:r>
            <a:r>
              <a:rPr lang="zh-CN" altLang="en-US" sz="3200">
                <a:solidFill>
                  <a:srgbClr val="A50021"/>
                </a:solidFill>
                <a:ea typeface="楷体_GB2312" pitchFamily="49" charset="-122"/>
              </a:rPr>
              <a:t>未达到上限，（阀值 </a:t>
            </a:r>
            <a:r>
              <a:rPr lang="en-US" altLang="zh-CN" sz="3200">
                <a:solidFill>
                  <a:srgbClr val="A50021"/>
                </a:solidFill>
                <a:ea typeface="楷体_GB2312" pitchFamily="49" charset="-122"/>
              </a:rPr>
              <a:t>c </a:t>
            </a:r>
            <a:r>
              <a:rPr lang="zh-CN" altLang="en-US" sz="3200">
                <a:solidFill>
                  <a:srgbClr val="A50021"/>
                </a:solidFill>
                <a:ea typeface="楷体_GB2312" pitchFamily="49" charset="-122"/>
              </a:rPr>
              <a:t>可调）</a:t>
            </a:r>
          </a:p>
          <a:p>
            <a:pPr>
              <a:lnSpc>
                <a:spcPct val="125000"/>
              </a:lnSpc>
            </a:pPr>
            <a:r>
              <a:rPr lang="zh-CN" altLang="en-US" sz="3200">
                <a:solidFill>
                  <a:srgbClr val="A50021"/>
                </a:solidFill>
                <a:ea typeface="楷体_GB2312" pitchFamily="49" charset="-122"/>
              </a:rPr>
              <a:t>        </a:t>
            </a:r>
          </a:p>
          <a:p>
            <a:pPr>
              <a:lnSpc>
                <a:spcPct val="125000"/>
              </a:lnSpc>
            </a:pP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                                  </a:t>
            </a:r>
          </a:p>
        </p:txBody>
      </p:sp>
      <p:sp>
        <p:nvSpPr>
          <p:cNvPr id="166923" name="AutoShape 11">
            <a:hlinkClick r:id="" action="ppaction://hlinkshowjump?jump=previousslide" highlightClick="1"/>
          </p:cNvPr>
          <p:cNvSpPr>
            <a:spLocks noChangeArrowheads="1"/>
          </p:cNvSpPr>
          <p:nvPr/>
        </p:nvSpPr>
        <p:spPr bwMode="auto">
          <a:xfrm>
            <a:off x="8534400" y="62484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strips(downRight)">
                                      <p:cBhvr>
                                        <p:cTn id="7" dur="500"/>
                                        <p:tgtEl>
                                          <p:spTgt spid="166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66916"/>
                                        </p:tgtEl>
                                        <p:attrNameLst>
                                          <p:attrName>style.visibility</p:attrName>
                                        </p:attrNameLst>
                                      </p:cBhvr>
                                      <p:to>
                                        <p:strVal val="visible"/>
                                      </p:to>
                                    </p:set>
                                    <p:animEffect transition="in" filter="wipe(left)">
                                      <p:cBhvr>
                                        <p:cTn id="12" dur="300"/>
                                        <p:tgtEl>
                                          <p:spTgt spid="166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66917"/>
                                        </p:tgtEl>
                                        <p:attrNameLst>
                                          <p:attrName>style.visibility</p:attrName>
                                        </p:attrNameLst>
                                      </p:cBhvr>
                                      <p:to>
                                        <p:strVal val="visible"/>
                                      </p:to>
                                    </p:set>
                                    <p:animEffect transition="in" filter="wipe(left)">
                                      <p:cBhvr>
                                        <p:cTn id="17" dur="300"/>
                                        <p:tgtEl>
                                          <p:spTgt spid="166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6919"/>
                                        </p:tgtEl>
                                        <p:attrNameLst>
                                          <p:attrName>style.visibility</p:attrName>
                                        </p:attrNameLst>
                                      </p:cBhvr>
                                      <p:to>
                                        <p:strVal val="visible"/>
                                      </p:to>
                                    </p:set>
                                    <p:animEffect transition="in" filter="wipe(left)">
                                      <p:cBhvr>
                                        <p:cTn id="22" dur="300"/>
                                        <p:tgtEl>
                                          <p:spTgt spid="1669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66915"/>
                                        </p:tgtEl>
                                        <p:attrNameLst>
                                          <p:attrName>style.visibility</p:attrName>
                                        </p:attrNameLst>
                                      </p:cBhvr>
                                      <p:to>
                                        <p:strVal val="visible"/>
                                      </p:to>
                                    </p:set>
                                    <p:animEffect transition="in" filter="wipe(left)">
                                      <p:cBhvr>
                                        <p:cTn id="27" dur="300"/>
                                        <p:tgtEl>
                                          <p:spTgt spid="1669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6918"/>
                                        </p:tgtEl>
                                        <p:attrNameLst>
                                          <p:attrName>style.visibility</p:attrName>
                                        </p:attrNameLst>
                                      </p:cBhvr>
                                      <p:to>
                                        <p:strVal val="visible"/>
                                      </p:to>
                                    </p:set>
                                    <p:animEffect transition="in" filter="wipe(left)">
                                      <p:cBhvr>
                                        <p:cTn id="32" dur="300"/>
                                        <p:tgtEl>
                                          <p:spTgt spid="166918"/>
                                        </p:tgtEl>
                                      </p:cBhvr>
                                    </p:animEffect>
                                  </p:childTnLst>
                                </p:cTn>
                              </p:par>
                            </p:childTnLst>
                          </p:cTn>
                        </p:par>
                        <p:par>
                          <p:cTn id="33" fill="hold" nodeType="afterGroup">
                            <p:stCondLst>
                              <p:cond delay="2100"/>
                            </p:stCondLst>
                            <p:childTnLst>
                              <p:par>
                                <p:cTn id="34" presetID="2" presetClass="entr" presetSubtype="6" fill="hold" grpId="0" nodeType="afterEffect">
                                  <p:stCondLst>
                                    <p:cond delay="0"/>
                                  </p:stCondLst>
                                  <p:childTnLst>
                                    <p:set>
                                      <p:cBhvr>
                                        <p:cTn id="35" dur="1" fill="hold">
                                          <p:stCondLst>
                                            <p:cond delay="0"/>
                                          </p:stCondLst>
                                        </p:cTn>
                                        <p:tgtEl>
                                          <p:spTgt spid="166923"/>
                                        </p:tgtEl>
                                        <p:attrNameLst>
                                          <p:attrName>style.visibility</p:attrName>
                                        </p:attrNameLst>
                                      </p:cBhvr>
                                      <p:to>
                                        <p:strVal val="visible"/>
                                      </p:to>
                                    </p:set>
                                    <p:anim calcmode="lin" valueType="num">
                                      <p:cBhvr additive="base">
                                        <p:cTn id="36" dur="500" fill="hold"/>
                                        <p:tgtEl>
                                          <p:spTgt spid="166923"/>
                                        </p:tgtEl>
                                        <p:attrNameLst>
                                          <p:attrName>ppt_x</p:attrName>
                                        </p:attrNameLst>
                                      </p:cBhvr>
                                      <p:tavLst>
                                        <p:tav tm="0">
                                          <p:val>
                                            <p:strVal val="1+#ppt_w/2"/>
                                          </p:val>
                                        </p:tav>
                                        <p:tav tm="100000">
                                          <p:val>
                                            <p:strVal val="#ppt_x"/>
                                          </p:val>
                                        </p:tav>
                                      </p:tavLst>
                                    </p:anim>
                                    <p:anim calcmode="lin" valueType="num">
                                      <p:cBhvr additive="base">
                                        <p:cTn id="37" dur="500" fill="hold"/>
                                        <p:tgtEl>
                                          <p:spTgt spid="166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15" grpId="0" autoUpdateAnimBg="0"/>
      <p:bldP spid="166916" grpId="0" autoUpdateAnimBg="0"/>
      <p:bldP spid="166917" grpId="0" autoUpdateAnimBg="0"/>
      <p:bldP spid="166918" grpId="0" autoUpdateAnimBg="0"/>
      <p:bldP spid="166919" grpId="0" autoUpdateAnimBg="0"/>
      <p:bldP spid="166923" grpId="0" animBg="1"/>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5" name="Rectangle 3"/>
          <p:cNvSpPr>
            <a:spLocks noGrp="1" noChangeArrowheads="1"/>
          </p:cNvSpPr>
          <p:nvPr>
            <p:ph type="body" idx="4294967295"/>
          </p:nvPr>
        </p:nvSpPr>
        <p:spPr>
          <a:xfrm>
            <a:off x="228600" y="3505200"/>
            <a:ext cx="8763000" cy="2971800"/>
          </a:xfrm>
        </p:spPr>
        <p:txBody>
          <a:bodyPr/>
          <a:lstStyle/>
          <a:p>
            <a:pPr>
              <a:lnSpc>
                <a:spcPct val="125000"/>
              </a:lnSpc>
            </a:pPr>
            <a:r>
              <a:rPr lang="en-US" altLang="zh-CN" sz="3600">
                <a:solidFill>
                  <a:srgbClr val="A50021"/>
                </a:solidFill>
                <a:ea typeface="楷体_GB2312" pitchFamily="49" charset="-122"/>
              </a:rPr>
              <a:t>1</a:t>
            </a:r>
            <a:r>
              <a:rPr lang="en-US" altLang="zh-CN" sz="3600">
                <a:solidFill>
                  <a:srgbClr val="A50021"/>
                </a:solidFill>
              </a:rPr>
              <a:t>)  </a:t>
            </a:r>
            <a:r>
              <a:rPr lang="zh-CN" altLang="en-US" sz="3600">
                <a:solidFill>
                  <a:srgbClr val="A50021"/>
                </a:solidFill>
                <a:ea typeface="楷体_GB2312" pitchFamily="49" charset="-122"/>
              </a:rPr>
              <a:t>选用的</a:t>
            </a:r>
            <a:r>
              <a:rPr lang="zh-CN" altLang="en-US" sz="3600" b="1">
                <a:solidFill>
                  <a:srgbClr val="FF0000"/>
                </a:solidFill>
                <a:ea typeface="楷体_GB2312" pitchFamily="49" charset="-122"/>
              </a:rPr>
              <a:t>哈希函数</a:t>
            </a:r>
            <a:r>
              <a:rPr lang="zh-CN" altLang="en-US" sz="3600">
                <a:solidFill>
                  <a:srgbClr val="A50021"/>
                </a:solidFill>
                <a:ea typeface="楷体_GB2312" pitchFamily="49" charset="-122"/>
              </a:rPr>
              <a:t>；</a:t>
            </a:r>
          </a:p>
          <a:p>
            <a:pPr>
              <a:lnSpc>
                <a:spcPct val="125000"/>
              </a:lnSpc>
            </a:pPr>
            <a:r>
              <a:rPr lang="en-US" altLang="zh-CN" sz="3600">
                <a:solidFill>
                  <a:srgbClr val="A50021"/>
                </a:solidFill>
                <a:ea typeface="楷体_GB2312" pitchFamily="49" charset="-122"/>
              </a:rPr>
              <a:t>2</a:t>
            </a:r>
            <a:r>
              <a:rPr lang="en-US" altLang="zh-CN" sz="3600">
                <a:solidFill>
                  <a:srgbClr val="A50021"/>
                </a:solidFill>
              </a:rPr>
              <a:t>)  </a:t>
            </a:r>
            <a:r>
              <a:rPr lang="zh-CN" altLang="en-US" sz="3600">
                <a:solidFill>
                  <a:srgbClr val="A50021"/>
                </a:solidFill>
                <a:ea typeface="楷体_GB2312" pitchFamily="49" charset="-122"/>
              </a:rPr>
              <a:t>选用的</a:t>
            </a:r>
            <a:r>
              <a:rPr lang="zh-CN" altLang="en-US" sz="3600" b="1">
                <a:solidFill>
                  <a:srgbClr val="FF0000"/>
                </a:solidFill>
                <a:ea typeface="楷体_GB2312" pitchFamily="49" charset="-122"/>
              </a:rPr>
              <a:t>处理冲突的方法</a:t>
            </a:r>
            <a:r>
              <a:rPr lang="zh-CN" altLang="en-US" sz="3600">
                <a:solidFill>
                  <a:srgbClr val="A50021"/>
                </a:solidFill>
                <a:ea typeface="楷体_GB2312" pitchFamily="49" charset="-122"/>
              </a:rPr>
              <a:t>；</a:t>
            </a:r>
          </a:p>
          <a:p>
            <a:pPr>
              <a:lnSpc>
                <a:spcPct val="125000"/>
              </a:lnSpc>
            </a:pPr>
            <a:r>
              <a:rPr lang="en-US" altLang="zh-CN" sz="3600">
                <a:solidFill>
                  <a:srgbClr val="A50021"/>
                </a:solidFill>
                <a:ea typeface="楷体_GB2312" pitchFamily="49" charset="-122"/>
              </a:rPr>
              <a:t>3</a:t>
            </a:r>
            <a:r>
              <a:rPr lang="en-US" altLang="zh-CN" sz="3600">
                <a:solidFill>
                  <a:srgbClr val="A50021"/>
                </a:solidFill>
              </a:rPr>
              <a:t>)  </a:t>
            </a:r>
            <a:r>
              <a:rPr lang="zh-CN" altLang="en-US" sz="3600">
                <a:solidFill>
                  <a:srgbClr val="A50021"/>
                </a:solidFill>
                <a:ea typeface="楷体_GB2312" pitchFamily="49" charset="-122"/>
              </a:rPr>
              <a:t>哈希表饱和的程度，</a:t>
            </a:r>
            <a:r>
              <a:rPr lang="zh-CN" altLang="en-US" sz="3600" b="1">
                <a:solidFill>
                  <a:srgbClr val="FF0000"/>
                </a:solidFill>
                <a:ea typeface="楷体_GB2312" pitchFamily="49" charset="-122"/>
              </a:rPr>
              <a:t>装载因子            </a:t>
            </a:r>
            <a:r>
              <a:rPr lang="en-US" altLang="zh-CN" sz="3600">
                <a:solidFill>
                  <a:srgbClr val="A50021"/>
                </a:solidFill>
                <a:latin typeface="楷体_GB2312" pitchFamily="49" charset="-122"/>
                <a:ea typeface="楷体_GB2312" pitchFamily="49" charset="-122"/>
              </a:rPr>
              <a:t>α</a:t>
            </a:r>
            <a:r>
              <a:rPr lang="en-US" altLang="zh-CN" sz="3600">
                <a:solidFill>
                  <a:srgbClr val="A50021"/>
                </a:solidFill>
                <a:ea typeface="楷体_GB2312" pitchFamily="49" charset="-122"/>
              </a:rPr>
              <a:t>=n/m </a:t>
            </a:r>
            <a:r>
              <a:rPr lang="zh-CN" altLang="en-US" sz="3600">
                <a:solidFill>
                  <a:srgbClr val="A50021"/>
                </a:solidFill>
                <a:ea typeface="楷体_GB2312" pitchFamily="49" charset="-122"/>
              </a:rPr>
              <a:t>值的</a:t>
            </a:r>
            <a:r>
              <a:rPr lang="zh-CN" altLang="en-US" sz="3600" b="1">
                <a:solidFill>
                  <a:srgbClr val="FF0000"/>
                </a:solidFill>
                <a:ea typeface="楷体_GB2312" pitchFamily="49" charset="-122"/>
              </a:rPr>
              <a:t>大小</a:t>
            </a:r>
            <a:r>
              <a:rPr lang="zh-CN" altLang="en-US" sz="3600" b="1">
                <a:solidFill>
                  <a:srgbClr val="A50021"/>
                </a:solidFill>
                <a:ea typeface="楷体_GB2312" pitchFamily="49" charset="-122"/>
              </a:rPr>
              <a:t>（</a:t>
            </a:r>
            <a:r>
              <a:rPr lang="en-US" altLang="zh-CN" sz="2800" b="1">
                <a:solidFill>
                  <a:srgbClr val="A50021"/>
                </a:solidFill>
                <a:ea typeface="楷体_GB2312" pitchFamily="49" charset="-122"/>
              </a:rPr>
              <a:t>n—</a:t>
            </a:r>
            <a:r>
              <a:rPr lang="zh-CN" altLang="en-US" sz="2800" b="1">
                <a:solidFill>
                  <a:srgbClr val="A50021"/>
                </a:solidFill>
                <a:ea typeface="楷体_GB2312" pitchFamily="49" charset="-122"/>
              </a:rPr>
              <a:t>记录数，</a:t>
            </a:r>
            <a:r>
              <a:rPr lang="en-US" altLang="zh-CN" sz="2800" b="1">
                <a:solidFill>
                  <a:srgbClr val="A50021"/>
                </a:solidFill>
                <a:ea typeface="楷体_GB2312" pitchFamily="49" charset="-122"/>
              </a:rPr>
              <a:t>m—</a:t>
            </a:r>
            <a:r>
              <a:rPr lang="zh-CN" altLang="en-US" sz="2800" b="1">
                <a:solidFill>
                  <a:srgbClr val="A50021"/>
                </a:solidFill>
                <a:ea typeface="楷体_GB2312" pitchFamily="49" charset="-122"/>
              </a:rPr>
              <a:t>表的长度）</a:t>
            </a:r>
            <a:endParaRPr lang="zh-CN" altLang="en-US" sz="3600">
              <a:ea typeface="楷体_GB2312" pitchFamily="49" charset="-122"/>
            </a:endParaRPr>
          </a:p>
        </p:txBody>
      </p:sp>
      <p:sp>
        <p:nvSpPr>
          <p:cNvPr id="172036" name="Text Box 4"/>
          <p:cNvSpPr txBox="1">
            <a:spLocks noChangeArrowheads="1"/>
          </p:cNvSpPr>
          <p:nvPr/>
        </p:nvSpPr>
        <p:spPr bwMode="auto">
          <a:xfrm>
            <a:off x="762000" y="2651125"/>
            <a:ext cx="7267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00FF"/>
                </a:solidFill>
                <a:ea typeface="楷体_GB2312" pitchFamily="49" charset="-122"/>
              </a:rPr>
              <a:t>决定哈希表查找的</a:t>
            </a:r>
            <a:r>
              <a:rPr lang="en-US" altLang="zh-CN" sz="4000" b="1">
                <a:solidFill>
                  <a:srgbClr val="0000FF"/>
                </a:solidFill>
                <a:ea typeface="楷体_GB2312" pitchFamily="49" charset="-122"/>
              </a:rPr>
              <a:t>ASL</a:t>
            </a:r>
            <a:r>
              <a:rPr lang="zh-CN" altLang="en-US" sz="4000" b="1">
                <a:solidFill>
                  <a:srgbClr val="0000FF"/>
                </a:solidFill>
                <a:ea typeface="楷体_GB2312" pitchFamily="49" charset="-122"/>
              </a:rPr>
              <a:t>的因素</a:t>
            </a:r>
            <a:r>
              <a:rPr lang="zh-CN" altLang="en-US" sz="4000">
                <a:ea typeface="楷体_GB2312" pitchFamily="49" charset="-122"/>
              </a:rPr>
              <a:t>：</a:t>
            </a:r>
            <a:endParaRPr lang="zh-CN" altLang="en-US">
              <a:ea typeface="楷体_GB2312" pitchFamily="49" charset="-122"/>
            </a:endParaRPr>
          </a:p>
        </p:txBody>
      </p:sp>
      <p:sp>
        <p:nvSpPr>
          <p:cNvPr id="172037" name="Text Box 5"/>
          <p:cNvSpPr txBox="1">
            <a:spLocks noChangeArrowheads="1"/>
          </p:cNvSpPr>
          <p:nvPr/>
        </p:nvSpPr>
        <p:spPr bwMode="auto">
          <a:xfrm>
            <a:off x="517525" y="169863"/>
            <a:ext cx="49339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6600CC"/>
                </a:solidFill>
                <a:latin typeface="隶书" pitchFamily="49" charset="-122"/>
                <a:ea typeface="隶书" pitchFamily="49" charset="-122"/>
              </a:rPr>
              <a:t>哈希表查找的分析</a:t>
            </a:r>
            <a:r>
              <a:rPr lang="en-US" altLang="zh-CN" sz="4400">
                <a:solidFill>
                  <a:srgbClr val="6600CC"/>
                </a:solidFill>
                <a:latin typeface="隶书" pitchFamily="49" charset="-122"/>
                <a:ea typeface="隶书" pitchFamily="49" charset="-122"/>
              </a:rPr>
              <a:t>:</a:t>
            </a:r>
            <a:endParaRPr lang="en-US" altLang="zh-CN" sz="3600">
              <a:ea typeface="楷体_GB2312" pitchFamily="49" charset="-122"/>
            </a:endParaRPr>
          </a:p>
        </p:txBody>
      </p:sp>
      <p:sp>
        <p:nvSpPr>
          <p:cNvPr id="172038" name="Text Box 6"/>
          <p:cNvSpPr txBox="1">
            <a:spLocks noChangeArrowheads="1"/>
          </p:cNvSpPr>
          <p:nvPr/>
        </p:nvSpPr>
        <p:spPr bwMode="auto">
          <a:xfrm>
            <a:off x="1050925" y="914400"/>
            <a:ext cx="74834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从查找过程得知，哈希表查找的平均查找长度</a:t>
            </a:r>
            <a:r>
              <a:rPr lang="zh-CN" altLang="en-US" sz="3600" b="1">
                <a:solidFill>
                  <a:srgbClr val="A50021"/>
                </a:solidFill>
                <a:ea typeface="楷体_GB2312" pitchFamily="49" charset="-122"/>
              </a:rPr>
              <a:t>实际上并不等于零</a:t>
            </a:r>
            <a:r>
              <a:rPr lang="zh-CN" altLang="en-US" sz="3600">
                <a:solidFill>
                  <a:srgbClr val="A50021"/>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2037"/>
                                        </p:tgtEl>
                                        <p:attrNameLst>
                                          <p:attrName>style.visibility</p:attrName>
                                        </p:attrNameLst>
                                      </p:cBhvr>
                                      <p:to>
                                        <p:strVal val="visible"/>
                                      </p:to>
                                    </p:set>
                                    <p:anim calcmode="lin" valueType="num">
                                      <p:cBhvr additive="base">
                                        <p:cTn id="7" dur="500" fill="hold"/>
                                        <p:tgtEl>
                                          <p:spTgt spid="172037"/>
                                        </p:tgtEl>
                                        <p:attrNameLst>
                                          <p:attrName>ppt_x</p:attrName>
                                        </p:attrNameLst>
                                      </p:cBhvr>
                                      <p:tavLst>
                                        <p:tav tm="0">
                                          <p:val>
                                            <p:strVal val="0-#ppt_w/2"/>
                                          </p:val>
                                        </p:tav>
                                        <p:tav tm="100000">
                                          <p:val>
                                            <p:strVal val="#ppt_x"/>
                                          </p:val>
                                        </p:tav>
                                      </p:tavLst>
                                    </p:anim>
                                    <p:anim calcmode="lin" valueType="num">
                                      <p:cBhvr additive="base">
                                        <p:cTn id="8" dur="500" fill="hold"/>
                                        <p:tgtEl>
                                          <p:spTgt spid="1720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2038"/>
                                        </p:tgtEl>
                                        <p:attrNameLst>
                                          <p:attrName>style.visibility</p:attrName>
                                        </p:attrNameLst>
                                      </p:cBhvr>
                                      <p:to>
                                        <p:strVal val="visible"/>
                                      </p:to>
                                    </p:set>
                                    <p:animEffect transition="in" filter="wipe(left)">
                                      <p:cBhvr>
                                        <p:cTn id="13" dur="500"/>
                                        <p:tgtEl>
                                          <p:spTgt spid="17203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2036"/>
                                        </p:tgtEl>
                                        <p:attrNameLst>
                                          <p:attrName>style.visibility</p:attrName>
                                        </p:attrNameLst>
                                      </p:cBhvr>
                                      <p:to>
                                        <p:strVal val="visible"/>
                                      </p:to>
                                    </p:set>
                                    <p:animEffect transition="in" filter="wipe(left)">
                                      <p:cBhvr>
                                        <p:cTn id="18" dur="500"/>
                                        <p:tgtEl>
                                          <p:spTgt spid="17203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2035">
                                            <p:txEl>
                                              <p:pRg st="0" end="0"/>
                                            </p:txEl>
                                          </p:spTgt>
                                        </p:tgtEl>
                                        <p:attrNameLst>
                                          <p:attrName>style.visibility</p:attrName>
                                        </p:attrNameLst>
                                      </p:cBhvr>
                                      <p:to>
                                        <p:strVal val="visible"/>
                                      </p:to>
                                    </p:set>
                                    <p:animEffect transition="in" filter="wipe(left)">
                                      <p:cBhvr>
                                        <p:cTn id="23" dur="500"/>
                                        <p:tgtEl>
                                          <p:spTgt spid="172035">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2035">
                                            <p:txEl>
                                              <p:pRg st="1" end="1"/>
                                            </p:txEl>
                                          </p:spTgt>
                                        </p:tgtEl>
                                        <p:attrNameLst>
                                          <p:attrName>style.visibility</p:attrName>
                                        </p:attrNameLst>
                                      </p:cBhvr>
                                      <p:to>
                                        <p:strVal val="visible"/>
                                      </p:to>
                                    </p:set>
                                    <p:animEffect transition="in" filter="wipe(left)">
                                      <p:cBhvr>
                                        <p:cTn id="28" dur="500"/>
                                        <p:tgtEl>
                                          <p:spTgt spid="172035">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2035">
                                            <p:txEl>
                                              <p:pRg st="2" end="2"/>
                                            </p:txEl>
                                          </p:spTgt>
                                        </p:tgtEl>
                                        <p:attrNameLst>
                                          <p:attrName>style.visibility</p:attrName>
                                        </p:attrNameLst>
                                      </p:cBhvr>
                                      <p:to>
                                        <p:strVal val="visible"/>
                                      </p:to>
                                    </p:set>
                                    <p:animEffect transition="in" filter="wipe(left)">
                                      <p:cBhvr>
                                        <p:cTn id="33" dur="500"/>
                                        <p:tgtEl>
                                          <p:spTgt spid="172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6" grpId="0" autoUpdateAnimBg="0"/>
      <p:bldP spid="172037" grpId="0" autoUpdateAnimBg="0"/>
      <p:bldP spid="172038" grpId="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438150" y="152400"/>
            <a:ext cx="8401050" cy="231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4000">
                <a:ea typeface="楷体_GB2312" pitchFamily="49" charset="-122"/>
              </a:rPr>
              <a:t>        </a:t>
            </a:r>
            <a:r>
              <a:rPr lang="zh-CN" altLang="en-US" sz="3600">
                <a:solidFill>
                  <a:srgbClr val="006600"/>
                </a:solidFill>
                <a:ea typeface="楷体_GB2312" pitchFamily="49" charset="-122"/>
              </a:rPr>
              <a:t>一般情况下，可以认为选用的哈希函数是“均匀”的，则在讨论</a:t>
            </a:r>
            <a:r>
              <a:rPr lang="en-US" altLang="zh-CN" sz="3600">
                <a:solidFill>
                  <a:srgbClr val="006600"/>
                </a:solidFill>
                <a:ea typeface="楷体_GB2312" pitchFamily="49" charset="-122"/>
              </a:rPr>
              <a:t>ASL</a:t>
            </a:r>
            <a:r>
              <a:rPr lang="zh-CN" altLang="en-US" sz="3600">
                <a:solidFill>
                  <a:srgbClr val="006600"/>
                </a:solidFill>
                <a:ea typeface="楷体_GB2312" pitchFamily="49" charset="-122"/>
              </a:rPr>
              <a:t>时，可以不考虑它的因素。</a:t>
            </a:r>
            <a:endParaRPr lang="zh-CN" altLang="en-US" sz="4000"/>
          </a:p>
        </p:txBody>
      </p:sp>
      <p:sp>
        <p:nvSpPr>
          <p:cNvPr id="173059" name="Text Box 3"/>
          <p:cNvSpPr txBox="1">
            <a:spLocks noChangeArrowheads="1"/>
          </p:cNvSpPr>
          <p:nvPr/>
        </p:nvSpPr>
        <p:spPr bwMode="auto">
          <a:xfrm>
            <a:off x="533400" y="2438400"/>
            <a:ext cx="8610600" cy="15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en-US" altLang="zh-CN" sz="4000">
                <a:ea typeface="楷体_GB2312" pitchFamily="49" charset="-122"/>
              </a:rPr>
              <a:t>       </a:t>
            </a:r>
            <a:r>
              <a:rPr lang="zh-CN" altLang="en-US" sz="3600" b="1">
                <a:solidFill>
                  <a:srgbClr val="A50021"/>
                </a:solidFill>
                <a:ea typeface="楷体_GB2312" pitchFamily="49" charset="-122"/>
              </a:rPr>
              <a:t>因此，</a:t>
            </a:r>
            <a:r>
              <a:rPr lang="zh-CN" altLang="en-US" sz="3600" b="1">
                <a:solidFill>
                  <a:srgbClr val="990000"/>
                </a:solidFill>
                <a:ea typeface="楷体_GB2312" pitchFamily="49" charset="-122"/>
              </a:rPr>
              <a:t>哈希表的</a:t>
            </a:r>
            <a:r>
              <a:rPr lang="en-US" altLang="zh-CN" sz="3600" b="1">
                <a:solidFill>
                  <a:srgbClr val="990000"/>
                </a:solidFill>
                <a:ea typeface="楷体_GB2312" pitchFamily="49" charset="-122"/>
              </a:rPr>
              <a:t>ASL</a:t>
            </a:r>
            <a:r>
              <a:rPr lang="zh-CN" altLang="en-US" sz="3600" b="1">
                <a:solidFill>
                  <a:srgbClr val="990000"/>
                </a:solidFill>
                <a:ea typeface="楷体_GB2312" pitchFamily="49" charset="-122"/>
              </a:rPr>
              <a:t>是</a:t>
            </a:r>
            <a:r>
              <a:rPr lang="zh-CN" altLang="en-US" sz="3600" b="1">
                <a:solidFill>
                  <a:srgbClr val="FF0000"/>
                </a:solidFill>
                <a:ea typeface="楷体_GB2312" pitchFamily="49" charset="-122"/>
              </a:rPr>
              <a:t>处理冲突方法</a:t>
            </a:r>
            <a:r>
              <a:rPr lang="zh-CN" altLang="en-US" sz="3600" b="1">
                <a:solidFill>
                  <a:srgbClr val="990000"/>
                </a:solidFill>
                <a:ea typeface="楷体_GB2312" pitchFamily="49" charset="-122"/>
              </a:rPr>
              <a:t>和</a:t>
            </a:r>
            <a:r>
              <a:rPr lang="zh-CN" altLang="en-US" sz="3600" b="1">
                <a:solidFill>
                  <a:srgbClr val="FF0000"/>
                </a:solidFill>
                <a:ea typeface="楷体_GB2312" pitchFamily="49" charset="-122"/>
              </a:rPr>
              <a:t>装载因子</a:t>
            </a:r>
            <a:r>
              <a:rPr lang="zh-CN" altLang="en-US" sz="3600" b="1">
                <a:solidFill>
                  <a:srgbClr val="990000"/>
                </a:solidFill>
                <a:ea typeface="楷体_GB2312" pitchFamily="49" charset="-122"/>
              </a:rPr>
              <a:t>的函数。</a:t>
            </a:r>
            <a:endParaRPr lang="zh-CN" altLang="en-US" sz="3600"/>
          </a:p>
        </p:txBody>
      </p:sp>
      <p:sp>
        <p:nvSpPr>
          <p:cNvPr id="173061" name="Text Box 5"/>
          <p:cNvSpPr txBox="1">
            <a:spLocks noChangeArrowheads="1"/>
          </p:cNvSpPr>
          <p:nvPr/>
        </p:nvSpPr>
        <p:spPr bwMode="auto">
          <a:xfrm>
            <a:off x="517525" y="4114800"/>
            <a:ext cx="3384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3333FF"/>
                </a:solidFill>
                <a:ea typeface="楷体_GB2312" pitchFamily="49" charset="-122"/>
              </a:rPr>
              <a:t>例如：前述例子</a:t>
            </a:r>
            <a:endParaRPr lang="zh-CN" altLang="en-US" sz="3600">
              <a:ea typeface="楷体_GB2312" pitchFamily="49" charset="-122"/>
            </a:endParaRPr>
          </a:p>
        </p:txBody>
      </p:sp>
      <p:sp>
        <p:nvSpPr>
          <p:cNvPr id="173062" name="Text Box 6">
            <a:hlinkClick r:id="rId2" action="ppaction://hlinksldjump"/>
          </p:cNvPr>
          <p:cNvSpPr txBox="1">
            <a:spLocks noChangeArrowheads="1"/>
          </p:cNvSpPr>
          <p:nvPr/>
        </p:nvSpPr>
        <p:spPr bwMode="auto">
          <a:xfrm>
            <a:off x="1050925" y="4743450"/>
            <a:ext cx="5751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chemeClr val="accent2"/>
                </a:solidFill>
                <a:ea typeface="隶书" pitchFamily="49" charset="-122"/>
              </a:rPr>
              <a:t>线性探测处理冲突时，    </a:t>
            </a:r>
            <a:r>
              <a:rPr lang="en-US" altLang="zh-CN" sz="3200">
                <a:solidFill>
                  <a:schemeClr val="accent2"/>
                </a:solidFill>
                <a:ea typeface="隶书" pitchFamily="49" charset="-122"/>
              </a:rPr>
              <a:t>ASL =</a:t>
            </a:r>
            <a:endParaRPr lang="en-US" altLang="zh-CN" sz="3200">
              <a:ea typeface="隶书" pitchFamily="49" charset="-122"/>
            </a:endParaRPr>
          </a:p>
        </p:txBody>
      </p:sp>
      <p:sp>
        <p:nvSpPr>
          <p:cNvPr id="173063" name="Text Box 7">
            <a:hlinkClick r:id="rId3" action="ppaction://hlinksldjump"/>
          </p:cNvPr>
          <p:cNvSpPr txBox="1">
            <a:spLocks noChangeArrowheads="1"/>
          </p:cNvSpPr>
          <p:nvPr/>
        </p:nvSpPr>
        <p:spPr bwMode="auto">
          <a:xfrm>
            <a:off x="1066800" y="5364163"/>
            <a:ext cx="5751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chemeClr val="accent2"/>
                </a:solidFill>
                <a:ea typeface="隶书" pitchFamily="49" charset="-122"/>
              </a:rPr>
              <a:t>双散列探测处理冲突时，</a:t>
            </a:r>
            <a:r>
              <a:rPr lang="en-US" altLang="zh-CN" sz="3200">
                <a:solidFill>
                  <a:schemeClr val="accent2"/>
                </a:solidFill>
                <a:ea typeface="隶书" pitchFamily="49" charset="-122"/>
              </a:rPr>
              <a:t>ASL =</a:t>
            </a:r>
            <a:endParaRPr lang="en-US" altLang="zh-CN" sz="3200">
              <a:ea typeface="隶书" pitchFamily="49" charset="-122"/>
            </a:endParaRPr>
          </a:p>
        </p:txBody>
      </p:sp>
      <p:sp>
        <p:nvSpPr>
          <p:cNvPr id="173064" name="Text Box 8">
            <a:hlinkClick r:id="rId4" action="ppaction://hlinksldjump"/>
          </p:cNvPr>
          <p:cNvSpPr txBox="1">
            <a:spLocks noChangeArrowheads="1"/>
          </p:cNvSpPr>
          <p:nvPr/>
        </p:nvSpPr>
        <p:spPr bwMode="auto">
          <a:xfrm>
            <a:off x="1066800" y="6049963"/>
            <a:ext cx="5751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chemeClr val="accent2"/>
                </a:solidFill>
                <a:ea typeface="隶书" pitchFamily="49" charset="-122"/>
              </a:rPr>
              <a:t>链地址法处理冲突时，    </a:t>
            </a:r>
            <a:r>
              <a:rPr lang="en-US" altLang="zh-CN" sz="3200">
                <a:solidFill>
                  <a:schemeClr val="accent2"/>
                </a:solidFill>
                <a:ea typeface="隶书" pitchFamily="49" charset="-122"/>
              </a:rPr>
              <a:t>ASL =</a:t>
            </a:r>
            <a:endParaRPr lang="en-US" altLang="zh-CN" sz="3200">
              <a:ea typeface="隶书" pitchFamily="49" charset="-122"/>
            </a:endParaRPr>
          </a:p>
        </p:txBody>
      </p:sp>
      <p:sp>
        <p:nvSpPr>
          <p:cNvPr id="173065" name="Rectangle 9"/>
          <p:cNvSpPr>
            <a:spLocks noChangeArrowheads="1"/>
          </p:cNvSpPr>
          <p:nvPr/>
        </p:nvSpPr>
        <p:spPr bwMode="auto">
          <a:xfrm>
            <a:off x="6738938" y="4724400"/>
            <a:ext cx="906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accent2"/>
                </a:solidFill>
                <a:ea typeface="隶书" pitchFamily="49" charset="-122"/>
              </a:rPr>
              <a:t>22</a:t>
            </a:r>
            <a:r>
              <a:rPr lang="en-US" altLang="zh-CN" sz="3200">
                <a:solidFill>
                  <a:schemeClr val="accent2"/>
                </a:solidFill>
                <a:ea typeface="隶书" pitchFamily="49" charset="-122"/>
              </a:rPr>
              <a:t>/9</a:t>
            </a:r>
          </a:p>
        </p:txBody>
      </p:sp>
      <p:sp>
        <p:nvSpPr>
          <p:cNvPr id="173066" name="Rectangle 10"/>
          <p:cNvSpPr>
            <a:spLocks noChangeArrowheads="1"/>
          </p:cNvSpPr>
          <p:nvPr/>
        </p:nvSpPr>
        <p:spPr bwMode="auto">
          <a:xfrm>
            <a:off x="6738938" y="5364163"/>
            <a:ext cx="9064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accent2"/>
                </a:solidFill>
                <a:ea typeface="隶书" pitchFamily="49" charset="-122"/>
              </a:rPr>
              <a:t>14</a:t>
            </a:r>
            <a:r>
              <a:rPr lang="en-US" altLang="zh-CN" sz="3200">
                <a:solidFill>
                  <a:schemeClr val="accent2"/>
                </a:solidFill>
                <a:ea typeface="隶书" pitchFamily="49" charset="-122"/>
              </a:rPr>
              <a:t>/9</a:t>
            </a:r>
          </a:p>
        </p:txBody>
      </p:sp>
      <p:sp>
        <p:nvSpPr>
          <p:cNvPr id="173067" name="Rectangle 11"/>
          <p:cNvSpPr>
            <a:spLocks noChangeArrowheads="1"/>
          </p:cNvSpPr>
          <p:nvPr/>
        </p:nvSpPr>
        <p:spPr bwMode="auto">
          <a:xfrm>
            <a:off x="6738938" y="6049963"/>
            <a:ext cx="9064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accent2"/>
                </a:solidFill>
                <a:ea typeface="隶书" pitchFamily="49" charset="-122"/>
              </a:rPr>
              <a:t>13</a:t>
            </a:r>
            <a:r>
              <a:rPr lang="en-US" altLang="zh-CN" sz="3200">
                <a:solidFill>
                  <a:schemeClr val="accent2"/>
                </a:solidFill>
                <a:ea typeface="隶书" pitchFamily="49" charset="-122"/>
              </a:rPr>
              <a:t>/9</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strips(downRight)">
                                      <p:cBhvr>
                                        <p:cTn id="7" dur="500"/>
                                        <p:tgtEl>
                                          <p:spTgt spid="173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73059"/>
                                        </p:tgtEl>
                                        <p:attrNameLst>
                                          <p:attrName>style.visibility</p:attrName>
                                        </p:attrNameLst>
                                      </p:cBhvr>
                                      <p:to>
                                        <p:strVal val="visible"/>
                                      </p:to>
                                    </p:set>
                                    <p:animEffect transition="in" filter="wipe(left)">
                                      <p:cBhvr>
                                        <p:cTn id="12" dur="300"/>
                                        <p:tgtEl>
                                          <p:spTgt spid="173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3061"/>
                                        </p:tgtEl>
                                        <p:attrNameLst>
                                          <p:attrName>style.visibility</p:attrName>
                                        </p:attrNameLst>
                                      </p:cBhvr>
                                      <p:to>
                                        <p:strVal val="visible"/>
                                      </p:to>
                                    </p:set>
                                    <p:animEffect transition="in" filter="wipe(left)">
                                      <p:cBhvr>
                                        <p:cTn id="17" dur="500"/>
                                        <p:tgtEl>
                                          <p:spTgt spid="1730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3062"/>
                                        </p:tgtEl>
                                        <p:attrNameLst>
                                          <p:attrName>style.visibility</p:attrName>
                                        </p:attrNameLst>
                                      </p:cBhvr>
                                      <p:to>
                                        <p:strVal val="visible"/>
                                      </p:to>
                                    </p:set>
                                    <p:animEffect transition="in" filter="wipe(left)">
                                      <p:cBhvr>
                                        <p:cTn id="22" dur="500"/>
                                        <p:tgtEl>
                                          <p:spTgt spid="1730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3065"/>
                                        </p:tgtEl>
                                        <p:attrNameLst>
                                          <p:attrName>style.visibility</p:attrName>
                                        </p:attrNameLst>
                                      </p:cBhvr>
                                      <p:to>
                                        <p:strVal val="visible"/>
                                      </p:to>
                                    </p:set>
                                    <p:animEffect transition="in" filter="wipe(left)">
                                      <p:cBhvr>
                                        <p:cTn id="27" dur="500"/>
                                        <p:tgtEl>
                                          <p:spTgt spid="1730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3063"/>
                                        </p:tgtEl>
                                        <p:attrNameLst>
                                          <p:attrName>style.visibility</p:attrName>
                                        </p:attrNameLst>
                                      </p:cBhvr>
                                      <p:to>
                                        <p:strVal val="visible"/>
                                      </p:to>
                                    </p:set>
                                    <p:animEffect transition="in" filter="wipe(left)">
                                      <p:cBhvr>
                                        <p:cTn id="32" dur="500"/>
                                        <p:tgtEl>
                                          <p:spTgt spid="1730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3066"/>
                                        </p:tgtEl>
                                        <p:attrNameLst>
                                          <p:attrName>style.visibility</p:attrName>
                                        </p:attrNameLst>
                                      </p:cBhvr>
                                      <p:to>
                                        <p:strVal val="visible"/>
                                      </p:to>
                                    </p:set>
                                    <p:animEffect transition="in" filter="wipe(left)">
                                      <p:cBhvr>
                                        <p:cTn id="37" dur="500"/>
                                        <p:tgtEl>
                                          <p:spTgt spid="1730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3064"/>
                                        </p:tgtEl>
                                        <p:attrNameLst>
                                          <p:attrName>style.visibility</p:attrName>
                                        </p:attrNameLst>
                                      </p:cBhvr>
                                      <p:to>
                                        <p:strVal val="visible"/>
                                      </p:to>
                                    </p:set>
                                    <p:animEffect transition="in" filter="wipe(left)">
                                      <p:cBhvr>
                                        <p:cTn id="42" dur="500"/>
                                        <p:tgtEl>
                                          <p:spTgt spid="1730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3067"/>
                                        </p:tgtEl>
                                        <p:attrNameLst>
                                          <p:attrName>style.visibility</p:attrName>
                                        </p:attrNameLst>
                                      </p:cBhvr>
                                      <p:to>
                                        <p:strVal val="visible"/>
                                      </p:to>
                                    </p:set>
                                    <p:animEffect transition="in" filter="wipe(left)">
                                      <p:cBhvr>
                                        <p:cTn id="47" dur="500"/>
                                        <p:tgtEl>
                                          <p:spTgt spid="173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utoUpdateAnimBg="0"/>
      <p:bldP spid="173059" grpId="0" autoUpdateAnimBg="0"/>
      <p:bldP spid="173061" grpId="0" autoUpdateAnimBg="0"/>
      <p:bldP spid="173062" grpId="0" autoUpdateAnimBg="0"/>
      <p:bldP spid="173063" grpId="0" autoUpdateAnimBg="0"/>
      <p:bldP spid="173064" grpId="0" autoUpdateAnimBg="0"/>
      <p:bldP spid="173065" grpId="0" autoUpdateAnimBg="0"/>
      <p:bldP spid="173066" grpId="0" autoUpdateAnimBg="0"/>
      <p:bldP spid="173067" grpId="0"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Text Box 3"/>
          <p:cNvSpPr txBox="1">
            <a:spLocks noChangeArrowheads="1"/>
          </p:cNvSpPr>
          <p:nvPr/>
        </p:nvSpPr>
        <p:spPr bwMode="auto">
          <a:xfrm>
            <a:off x="406400" y="1203325"/>
            <a:ext cx="3773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00FF"/>
                </a:solidFill>
                <a:ea typeface="隶书" pitchFamily="49" charset="-122"/>
              </a:rPr>
              <a:t>线性探测再散列</a:t>
            </a:r>
            <a:endParaRPr lang="zh-CN" altLang="en-US" sz="4000"/>
          </a:p>
        </p:txBody>
      </p:sp>
      <p:sp>
        <p:nvSpPr>
          <p:cNvPr id="174084" name="Text Box 4"/>
          <p:cNvSpPr txBox="1">
            <a:spLocks noChangeArrowheads="1"/>
          </p:cNvSpPr>
          <p:nvPr/>
        </p:nvSpPr>
        <p:spPr bwMode="auto">
          <a:xfrm>
            <a:off x="381000" y="4937125"/>
            <a:ext cx="223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00FF"/>
                </a:solidFill>
                <a:ea typeface="隶书" pitchFamily="49" charset="-122"/>
              </a:rPr>
              <a:t>链地址法</a:t>
            </a:r>
            <a:endParaRPr lang="zh-CN" altLang="en-US"/>
          </a:p>
        </p:txBody>
      </p:sp>
      <p:sp>
        <p:nvSpPr>
          <p:cNvPr id="174085" name="Text Box 5"/>
          <p:cNvSpPr txBox="1">
            <a:spLocks noChangeArrowheads="1"/>
          </p:cNvSpPr>
          <p:nvPr/>
        </p:nvSpPr>
        <p:spPr bwMode="auto">
          <a:xfrm>
            <a:off x="406400" y="3124200"/>
            <a:ext cx="3925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000" b="1">
                <a:solidFill>
                  <a:srgbClr val="0000FF"/>
                </a:solidFill>
                <a:ea typeface="隶书" pitchFamily="49" charset="-122"/>
              </a:rPr>
              <a:t>随机探测再散列</a:t>
            </a:r>
            <a:endParaRPr lang="zh-CN" altLang="en-US" sz="4000" b="1">
              <a:solidFill>
                <a:srgbClr val="0000FF"/>
              </a:solidFill>
              <a:ea typeface="楷体_GB2312" pitchFamily="49" charset="-122"/>
            </a:endParaRPr>
          </a:p>
        </p:txBody>
      </p:sp>
      <p:graphicFrame>
        <p:nvGraphicFramePr>
          <p:cNvPr id="174086" name="Object 6"/>
          <p:cNvGraphicFramePr>
            <a:graphicFrameLocks noChangeAspect="1"/>
          </p:cNvGraphicFramePr>
          <p:nvPr/>
        </p:nvGraphicFramePr>
        <p:xfrm>
          <a:off x="3505200" y="1728788"/>
          <a:ext cx="3886200" cy="1319212"/>
        </p:xfrm>
        <a:graphic>
          <a:graphicData uri="http://schemas.openxmlformats.org/presentationml/2006/ole">
            <mc:AlternateContent xmlns:mc="http://schemas.openxmlformats.org/markup-compatibility/2006">
              <mc:Choice xmlns:v="urn:schemas-microsoft-com:vml" Requires="v">
                <p:oleObj spid="_x0000_s174095" name="公式" r:id="rId3" imgW="1155600" imgH="393480" progId="Equation.3">
                  <p:embed/>
                </p:oleObj>
              </mc:Choice>
              <mc:Fallback>
                <p:oleObj name="公式" r:id="rId3" imgW="1155600" imgH="3934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728788"/>
                        <a:ext cx="3886200" cy="131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87" name="Object 7"/>
          <p:cNvGraphicFramePr>
            <a:graphicFrameLocks noChangeAspect="1"/>
          </p:cNvGraphicFramePr>
          <p:nvPr/>
        </p:nvGraphicFramePr>
        <p:xfrm>
          <a:off x="3505200" y="3568700"/>
          <a:ext cx="4495800" cy="1460500"/>
        </p:xfrm>
        <a:graphic>
          <a:graphicData uri="http://schemas.openxmlformats.org/presentationml/2006/ole">
            <mc:AlternateContent xmlns:mc="http://schemas.openxmlformats.org/markup-compatibility/2006">
              <mc:Choice xmlns:v="urn:schemas-microsoft-com:vml" Requires="v">
                <p:oleObj spid="_x0000_s174096" name="公式" r:id="rId5" imgW="1206360" imgH="393480" progId="Equation.3">
                  <p:embed/>
                </p:oleObj>
              </mc:Choice>
              <mc:Fallback>
                <p:oleObj name="公式" r:id="rId5" imgW="1206360" imgH="3934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568700"/>
                        <a:ext cx="44958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88" name="Object 8"/>
          <p:cNvGraphicFramePr>
            <a:graphicFrameLocks noChangeAspect="1"/>
          </p:cNvGraphicFramePr>
          <p:nvPr/>
        </p:nvGraphicFramePr>
        <p:xfrm>
          <a:off x="3505200" y="5126038"/>
          <a:ext cx="3124200" cy="1503362"/>
        </p:xfrm>
        <a:graphic>
          <a:graphicData uri="http://schemas.openxmlformats.org/presentationml/2006/ole">
            <mc:AlternateContent xmlns:mc="http://schemas.openxmlformats.org/markup-compatibility/2006">
              <mc:Choice xmlns:v="urn:schemas-microsoft-com:vml" Requires="v">
                <p:oleObj spid="_x0000_s174097" name="公式" r:id="rId7" imgW="761760" imgH="393480" progId="Equation.3">
                  <p:embed/>
                </p:oleObj>
              </mc:Choice>
              <mc:Fallback>
                <p:oleObj name="公式" r:id="rId7" imgW="761760" imgH="3934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5126038"/>
                        <a:ext cx="3124200" cy="150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91" name="Text Box 11"/>
          <p:cNvSpPr txBox="1">
            <a:spLocks noChangeArrowheads="1"/>
          </p:cNvSpPr>
          <p:nvPr/>
        </p:nvSpPr>
        <p:spPr bwMode="auto">
          <a:xfrm>
            <a:off x="762000" y="190500"/>
            <a:ext cx="75120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3600">
                <a:solidFill>
                  <a:schemeClr val="accent2"/>
                </a:solidFill>
                <a:ea typeface="楷体_GB2312" pitchFamily="49" charset="-122"/>
              </a:rPr>
              <a:t>可以证明：</a:t>
            </a:r>
            <a:r>
              <a:rPr lang="zh-CN" altLang="en-US" sz="3600" b="1">
                <a:solidFill>
                  <a:srgbClr val="990000"/>
                </a:solidFill>
                <a:ea typeface="楷体_GB2312" pitchFamily="49" charset="-122"/>
              </a:rPr>
              <a:t>查找成功</a:t>
            </a:r>
            <a:r>
              <a:rPr lang="zh-CN" altLang="en-US" sz="3600">
                <a:solidFill>
                  <a:schemeClr val="accent2"/>
                </a:solidFill>
                <a:ea typeface="楷体_GB2312" pitchFamily="49" charset="-122"/>
              </a:rPr>
              <a:t>时有下列结果：</a:t>
            </a:r>
            <a:endParaRPr lang="zh-CN" altLang="en-US" sz="4000">
              <a:solidFill>
                <a:srgbClr val="00006C"/>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4091"/>
                                        </p:tgtEl>
                                        <p:attrNameLst>
                                          <p:attrName>style.visibility</p:attrName>
                                        </p:attrNameLst>
                                      </p:cBhvr>
                                      <p:to>
                                        <p:strVal val="visible"/>
                                      </p:to>
                                    </p:set>
                                    <p:animEffect transition="in" filter="strips(downRight)">
                                      <p:cBhvr>
                                        <p:cTn id="7" dur="500"/>
                                        <p:tgtEl>
                                          <p:spTgt spid="1740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083"/>
                                        </p:tgtEl>
                                        <p:attrNameLst>
                                          <p:attrName>style.visibility</p:attrName>
                                        </p:attrNameLst>
                                      </p:cBhvr>
                                      <p:to>
                                        <p:strVal val="visible"/>
                                      </p:to>
                                    </p:set>
                                    <p:animEffect transition="in" filter="wipe(left)">
                                      <p:cBhvr>
                                        <p:cTn id="12" dur="500"/>
                                        <p:tgtEl>
                                          <p:spTgt spid="1740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086"/>
                                        </p:tgtEl>
                                        <p:attrNameLst>
                                          <p:attrName>style.visibility</p:attrName>
                                        </p:attrNameLst>
                                      </p:cBhvr>
                                      <p:to>
                                        <p:strVal val="visible"/>
                                      </p:to>
                                    </p:set>
                                    <p:animEffect transition="in" filter="blinds(horizontal)">
                                      <p:cBhvr>
                                        <p:cTn id="17" dur="500"/>
                                        <p:tgtEl>
                                          <p:spTgt spid="174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085"/>
                                        </p:tgtEl>
                                        <p:attrNameLst>
                                          <p:attrName>style.visibility</p:attrName>
                                        </p:attrNameLst>
                                      </p:cBhvr>
                                      <p:to>
                                        <p:strVal val="visible"/>
                                      </p:to>
                                    </p:set>
                                    <p:animEffect transition="in" filter="wipe(left)">
                                      <p:cBhvr>
                                        <p:cTn id="22" dur="500"/>
                                        <p:tgtEl>
                                          <p:spTgt spid="1740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4087"/>
                                        </p:tgtEl>
                                        <p:attrNameLst>
                                          <p:attrName>style.visibility</p:attrName>
                                        </p:attrNameLst>
                                      </p:cBhvr>
                                      <p:to>
                                        <p:strVal val="visible"/>
                                      </p:to>
                                    </p:set>
                                    <p:animEffect transition="in" filter="blinds(horizontal)">
                                      <p:cBhvr>
                                        <p:cTn id="27" dur="500"/>
                                        <p:tgtEl>
                                          <p:spTgt spid="1740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084"/>
                                        </p:tgtEl>
                                        <p:attrNameLst>
                                          <p:attrName>style.visibility</p:attrName>
                                        </p:attrNameLst>
                                      </p:cBhvr>
                                      <p:to>
                                        <p:strVal val="visible"/>
                                      </p:to>
                                    </p:set>
                                    <p:animEffect transition="in" filter="wipe(left)">
                                      <p:cBhvr>
                                        <p:cTn id="32" dur="500"/>
                                        <p:tgtEl>
                                          <p:spTgt spid="1740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74088"/>
                                        </p:tgtEl>
                                        <p:attrNameLst>
                                          <p:attrName>style.visibility</p:attrName>
                                        </p:attrNameLst>
                                      </p:cBhvr>
                                      <p:to>
                                        <p:strVal val="visible"/>
                                      </p:to>
                                    </p:set>
                                    <p:animEffect transition="in" filter="blinds(horizontal)">
                                      <p:cBhvr>
                                        <p:cTn id="37" dur="500"/>
                                        <p:tgtEl>
                                          <p:spTgt spid="174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P spid="174084" grpId="0" autoUpdateAnimBg="0"/>
      <p:bldP spid="174085" grpId="0" autoUpdateAnimBg="0"/>
      <p:bldP spid="174091" grpId="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Text Box 3"/>
          <p:cNvSpPr txBox="1">
            <a:spLocks noChangeArrowheads="1"/>
          </p:cNvSpPr>
          <p:nvPr/>
        </p:nvSpPr>
        <p:spPr bwMode="auto">
          <a:xfrm>
            <a:off x="806450" y="425450"/>
            <a:ext cx="384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从以上结果可见：</a:t>
            </a:r>
            <a:endParaRPr lang="zh-CN" altLang="en-US" sz="3600">
              <a:ea typeface="楷体_GB2312" pitchFamily="49" charset="-122"/>
            </a:endParaRPr>
          </a:p>
        </p:txBody>
      </p:sp>
      <p:sp>
        <p:nvSpPr>
          <p:cNvPr id="238596" name="Text Box 4"/>
          <p:cNvSpPr txBox="1">
            <a:spLocks noChangeArrowheads="1"/>
          </p:cNvSpPr>
          <p:nvPr/>
        </p:nvSpPr>
        <p:spPr bwMode="auto">
          <a:xfrm>
            <a:off x="762000" y="1123950"/>
            <a:ext cx="76962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哈希表的平均查找长度是 </a:t>
            </a:r>
            <a:r>
              <a:rPr lang="zh-CN" altLang="en-US" sz="3600" b="1">
                <a:solidFill>
                  <a:srgbClr val="FF0000"/>
                </a:solidFill>
                <a:ea typeface="楷体_GB2312" pitchFamily="49" charset="-122"/>
                <a:sym typeface="Symbol" pitchFamily="18" charset="2"/>
              </a:rPr>
              <a:t></a:t>
            </a:r>
            <a:r>
              <a:rPr lang="zh-CN" altLang="en-US" sz="3600">
                <a:solidFill>
                  <a:srgbClr val="A50021"/>
                </a:solidFill>
                <a:ea typeface="楷体_GB2312" pitchFamily="49" charset="-122"/>
                <a:sym typeface="Symbol" pitchFamily="18" charset="2"/>
              </a:rPr>
              <a:t> 的函数</a:t>
            </a:r>
            <a:r>
              <a:rPr lang="zh-CN" altLang="en-US" sz="3600">
                <a:solidFill>
                  <a:srgbClr val="A50021"/>
                </a:solidFill>
                <a:ea typeface="楷体_GB2312" pitchFamily="49" charset="-122"/>
              </a:rPr>
              <a:t>，而不是 </a:t>
            </a:r>
            <a:r>
              <a:rPr lang="en-US" altLang="zh-CN" sz="3600" b="1" i="1">
                <a:solidFill>
                  <a:srgbClr val="FF0000"/>
                </a:solidFill>
                <a:ea typeface="楷体_GB2312" pitchFamily="49" charset="-122"/>
              </a:rPr>
              <a:t>n</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的函数。</a:t>
            </a:r>
            <a:endParaRPr lang="zh-CN" altLang="en-US" sz="3600">
              <a:ea typeface="楷体_GB2312" pitchFamily="49" charset="-122"/>
            </a:endParaRPr>
          </a:p>
        </p:txBody>
      </p:sp>
      <p:sp>
        <p:nvSpPr>
          <p:cNvPr id="238597" name="Text Box 5"/>
          <p:cNvSpPr txBox="1">
            <a:spLocks noChangeArrowheads="1"/>
          </p:cNvSpPr>
          <p:nvPr/>
        </p:nvSpPr>
        <p:spPr bwMode="auto">
          <a:xfrm>
            <a:off x="762000" y="2743200"/>
            <a:ext cx="769620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这说明，用哈希表构造查找表时，可以选择一个适当的装填因子 </a:t>
            </a:r>
            <a:r>
              <a:rPr lang="zh-CN" altLang="en-US" sz="3600">
                <a:solidFill>
                  <a:srgbClr val="A50021"/>
                </a:solidFill>
                <a:ea typeface="楷体_GB2312" pitchFamily="49" charset="-122"/>
                <a:sym typeface="Symbol" pitchFamily="18" charset="2"/>
              </a:rPr>
              <a:t> ，使得</a:t>
            </a:r>
            <a:r>
              <a:rPr lang="zh-CN" altLang="en-US" sz="3600" b="1">
                <a:solidFill>
                  <a:srgbClr val="FF0000"/>
                </a:solidFill>
                <a:ea typeface="楷体_GB2312" pitchFamily="49" charset="-122"/>
              </a:rPr>
              <a:t>平均查找长度限定在某个范围内</a:t>
            </a:r>
            <a:r>
              <a:rPr lang="zh-CN" altLang="en-US" sz="3600">
                <a:solidFill>
                  <a:srgbClr val="A50021"/>
                </a:solidFill>
                <a:ea typeface="楷体_GB2312" pitchFamily="49" charset="-122"/>
              </a:rPr>
              <a:t>。</a:t>
            </a:r>
            <a:endParaRPr lang="zh-CN" altLang="en-US" sz="3600">
              <a:ea typeface="楷体_GB2312" pitchFamily="49" charset="-122"/>
            </a:endParaRPr>
          </a:p>
        </p:txBody>
      </p:sp>
      <p:sp>
        <p:nvSpPr>
          <p:cNvPr id="238598" name="Text Box 6"/>
          <p:cNvSpPr txBox="1">
            <a:spLocks noChangeArrowheads="1"/>
          </p:cNvSpPr>
          <p:nvPr/>
        </p:nvSpPr>
        <p:spPr bwMode="auto">
          <a:xfrm>
            <a:off x="2025650" y="5029200"/>
            <a:ext cx="673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chemeClr val="accent2"/>
                </a:solidFill>
                <a:ea typeface="楷体_GB2312" pitchFamily="49" charset="-122"/>
              </a:rPr>
              <a:t>—— </a:t>
            </a:r>
            <a:r>
              <a:rPr lang="zh-CN" altLang="en-US" sz="3600" b="1">
                <a:solidFill>
                  <a:schemeClr val="accent2"/>
                </a:solidFill>
                <a:ea typeface="楷体_GB2312" pitchFamily="49" charset="-122"/>
              </a:rPr>
              <a:t>这是哈希表所特有的特点。</a:t>
            </a:r>
            <a:endParaRPr lang="zh-CN" altLang="en-US" sz="3600">
              <a:ea typeface="楷体_GB2312" pitchFamily="49" charset="-122"/>
            </a:endParaRPr>
          </a:p>
        </p:txBody>
      </p:sp>
      <p:sp>
        <p:nvSpPr>
          <p:cNvPr id="238599" name="AutoShape 7">
            <a:hlinkClick r:id="rId2" action="ppaction://hlinksldjump" highlightClick="1"/>
          </p:cNvPr>
          <p:cNvSpPr>
            <a:spLocks noChangeArrowheads="1"/>
          </p:cNvSpPr>
          <p:nvPr/>
        </p:nvSpPr>
        <p:spPr bwMode="auto">
          <a:xfrm>
            <a:off x="83820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8595"/>
                                        </p:tgtEl>
                                        <p:attrNameLst>
                                          <p:attrName>style.visibility</p:attrName>
                                        </p:attrNameLst>
                                      </p:cBhvr>
                                      <p:to>
                                        <p:strVal val="visible"/>
                                      </p:to>
                                    </p:set>
                                    <p:animEffect transition="in" filter="wipe(left)">
                                      <p:cBhvr>
                                        <p:cTn id="7" dur="500"/>
                                        <p:tgtEl>
                                          <p:spTgt spid="238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8596"/>
                                        </p:tgtEl>
                                        <p:attrNameLst>
                                          <p:attrName>style.visibility</p:attrName>
                                        </p:attrNameLst>
                                      </p:cBhvr>
                                      <p:to>
                                        <p:strVal val="visible"/>
                                      </p:to>
                                    </p:set>
                                    <p:animEffect transition="in" filter="wipe(left)">
                                      <p:cBhvr>
                                        <p:cTn id="12" dur="500"/>
                                        <p:tgtEl>
                                          <p:spTgt spid="2385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8597"/>
                                        </p:tgtEl>
                                        <p:attrNameLst>
                                          <p:attrName>style.visibility</p:attrName>
                                        </p:attrNameLst>
                                      </p:cBhvr>
                                      <p:to>
                                        <p:strVal val="visible"/>
                                      </p:to>
                                    </p:set>
                                    <p:animEffect transition="in" filter="wipe(left)">
                                      <p:cBhvr>
                                        <p:cTn id="17" dur="500"/>
                                        <p:tgtEl>
                                          <p:spTgt spid="2385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8598"/>
                                        </p:tgtEl>
                                        <p:attrNameLst>
                                          <p:attrName>style.visibility</p:attrName>
                                        </p:attrNameLst>
                                      </p:cBhvr>
                                      <p:to>
                                        <p:strVal val="visible"/>
                                      </p:to>
                                    </p:set>
                                    <p:animEffect transition="in" filter="wipe(left)">
                                      <p:cBhvr>
                                        <p:cTn id="22" dur="500"/>
                                        <p:tgtEl>
                                          <p:spTgt spid="238598"/>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238599"/>
                                        </p:tgtEl>
                                        <p:attrNameLst>
                                          <p:attrName>style.visibility</p:attrName>
                                        </p:attrNameLst>
                                      </p:cBhvr>
                                      <p:to>
                                        <p:strVal val="visible"/>
                                      </p:to>
                                    </p:set>
                                    <p:anim calcmode="lin" valueType="num">
                                      <p:cBhvr additive="base">
                                        <p:cTn id="26" dur="500" fill="hold"/>
                                        <p:tgtEl>
                                          <p:spTgt spid="238599"/>
                                        </p:tgtEl>
                                        <p:attrNameLst>
                                          <p:attrName>ppt_x</p:attrName>
                                        </p:attrNameLst>
                                      </p:cBhvr>
                                      <p:tavLst>
                                        <p:tav tm="0">
                                          <p:val>
                                            <p:strVal val="1+#ppt_w/2"/>
                                          </p:val>
                                        </p:tav>
                                        <p:tav tm="100000">
                                          <p:val>
                                            <p:strVal val="#ppt_x"/>
                                          </p:val>
                                        </p:tav>
                                      </p:tavLst>
                                    </p:anim>
                                    <p:anim calcmode="lin" valueType="num">
                                      <p:cBhvr additive="base">
                                        <p:cTn id="27" dur="500" fill="hold"/>
                                        <p:tgtEl>
                                          <p:spTgt spid="2385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autoUpdateAnimBg="0"/>
      <p:bldP spid="238596" grpId="0" autoUpdateAnimBg="0"/>
      <p:bldP spid="238597" grpId="0" autoUpdateAnimBg="0"/>
      <p:bldP spid="238598" grpId="0" autoUpdateAnimBg="0"/>
      <p:bldP spid="238599"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381000" y="2070100"/>
            <a:ext cx="7162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40000"/>
              </a:lnSpc>
            </a:pPr>
            <a:r>
              <a:rPr lang="en-US" altLang="zh-CN" sz="4000">
                <a:ea typeface="楷体_GB2312" pitchFamily="49" charset="-122"/>
              </a:rPr>
              <a:t>    </a:t>
            </a:r>
            <a:r>
              <a:rPr lang="en-US" altLang="zh-CN" sz="4000">
                <a:solidFill>
                  <a:srgbClr val="A50021"/>
                </a:solidFill>
                <a:ea typeface="楷体_GB2312" pitchFamily="49" charset="-122"/>
              </a:rPr>
              <a:t> </a:t>
            </a:r>
            <a:r>
              <a:rPr lang="zh-CN" altLang="en-US" sz="4000">
                <a:solidFill>
                  <a:srgbClr val="A50021"/>
                </a:solidFill>
                <a:ea typeface="楷体_GB2312" pitchFamily="49" charset="-122"/>
              </a:rPr>
              <a:t>从哈希表中删除记录时，要作</a:t>
            </a:r>
            <a:r>
              <a:rPr lang="zh-CN" altLang="en-US" sz="4000" b="1">
                <a:solidFill>
                  <a:srgbClr val="FF0000"/>
                </a:solidFill>
                <a:ea typeface="楷体_GB2312" pitchFamily="49" charset="-122"/>
              </a:rPr>
              <a:t>特殊处理</a:t>
            </a:r>
            <a:r>
              <a:rPr lang="zh-CN" altLang="en-US" sz="4000">
                <a:solidFill>
                  <a:srgbClr val="A50021"/>
                </a:solidFill>
                <a:ea typeface="楷体_GB2312" pitchFamily="49" charset="-122"/>
              </a:rPr>
              <a:t>，相应地，需要修改查找的算法。</a:t>
            </a:r>
            <a:endParaRPr lang="zh-CN" altLang="en-US"/>
          </a:p>
        </p:txBody>
      </p:sp>
      <p:sp>
        <p:nvSpPr>
          <p:cNvPr id="175107" name="Text Box 3"/>
          <p:cNvSpPr txBox="1">
            <a:spLocks noChangeArrowheads="1"/>
          </p:cNvSpPr>
          <p:nvPr/>
        </p:nvSpPr>
        <p:spPr bwMode="auto">
          <a:xfrm>
            <a:off x="609600" y="914400"/>
            <a:ext cx="5302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FF00FF"/>
                </a:solidFill>
                <a:ea typeface="楷体_GB2312" pitchFamily="49" charset="-122"/>
              </a:rPr>
              <a:t>五、</a:t>
            </a:r>
            <a:r>
              <a:rPr lang="zh-CN" altLang="en-US" sz="4000" b="1">
                <a:solidFill>
                  <a:srgbClr val="FF00FF"/>
                </a:solidFill>
                <a:ea typeface="楷体_GB2312" pitchFamily="49" charset="-122"/>
              </a:rPr>
              <a:t>哈希表的删除操作</a:t>
            </a:r>
          </a:p>
        </p:txBody>
      </p:sp>
      <p:sp>
        <p:nvSpPr>
          <p:cNvPr id="175110" name="AutoShape 6">
            <a:hlinkClick r:id="rId2" action="ppaction://hlinksldjump" highlightClick="1"/>
          </p:cNvPr>
          <p:cNvSpPr>
            <a:spLocks noChangeArrowheads="1"/>
          </p:cNvSpPr>
          <p:nvPr/>
        </p:nvSpPr>
        <p:spPr bwMode="auto">
          <a:xfrm>
            <a:off x="83820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175107"/>
                                        </p:tgtEl>
                                        <p:attrNameLst>
                                          <p:attrName>style.visibility</p:attrName>
                                        </p:attrNameLst>
                                      </p:cBhvr>
                                      <p:to>
                                        <p:strVal val="visible"/>
                                      </p:to>
                                    </p:set>
                                    <p:animEffect transition="in" filter="randombar(vertical)">
                                      <p:cBhvr>
                                        <p:cTn id="7" dur="500"/>
                                        <p:tgtEl>
                                          <p:spTgt spid="175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75106"/>
                                        </p:tgtEl>
                                        <p:attrNameLst>
                                          <p:attrName>style.visibility</p:attrName>
                                        </p:attrNameLst>
                                      </p:cBhvr>
                                      <p:to>
                                        <p:strVal val="visible"/>
                                      </p:to>
                                    </p:set>
                                    <p:animEffect transition="in" filter="wipe(left)">
                                      <p:cBhvr>
                                        <p:cTn id="12" dur="300"/>
                                        <p:tgtEl>
                                          <p:spTgt spid="175106"/>
                                        </p:tgtEl>
                                      </p:cBhvr>
                                    </p:animEffect>
                                  </p:childTnLst>
                                </p:cTn>
                              </p:par>
                            </p:childTnLst>
                          </p:cTn>
                        </p:par>
                        <p:par>
                          <p:cTn id="13" fill="hold" nodeType="afterGroup">
                            <p:stCondLst>
                              <p:cond delay="6600"/>
                            </p:stCondLst>
                            <p:childTnLst>
                              <p:par>
                                <p:cTn id="14" presetID="2" presetClass="entr" presetSubtype="6" fill="hold" grpId="0" nodeType="afterEffect">
                                  <p:stCondLst>
                                    <p:cond delay="0"/>
                                  </p:stCondLst>
                                  <p:childTnLst>
                                    <p:set>
                                      <p:cBhvr>
                                        <p:cTn id="15" dur="1" fill="hold">
                                          <p:stCondLst>
                                            <p:cond delay="0"/>
                                          </p:stCondLst>
                                        </p:cTn>
                                        <p:tgtEl>
                                          <p:spTgt spid="175110"/>
                                        </p:tgtEl>
                                        <p:attrNameLst>
                                          <p:attrName>style.visibility</p:attrName>
                                        </p:attrNameLst>
                                      </p:cBhvr>
                                      <p:to>
                                        <p:strVal val="visible"/>
                                      </p:to>
                                    </p:set>
                                    <p:anim calcmode="lin" valueType="num">
                                      <p:cBhvr additive="base">
                                        <p:cTn id="16" dur="500" fill="hold"/>
                                        <p:tgtEl>
                                          <p:spTgt spid="175110"/>
                                        </p:tgtEl>
                                        <p:attrNameLst>
                                          <p:attrName>ppt_x</p:attrName>
                                        </p:attrNameLst>
                                      </p:cBhvr>
                                      <p:tavLst>
                                        <p:tav tm="0">
                                          <p:val>
                                            <p:strVal val="1+#ppt_w/2"/>
                                          </p:val>
                                        </p:tav>
                                        <p:tav tm="100000">
                                          <p:val>
                                            <p:strVal val="#ppt_x"/>
                                          </p:val>
                                        </p:tav>
                                      </p:tavLst>
                                    </p:anim>
                                    <p:anim calcmode="lin" valueType="num">
                                      <p:cBhvr additive="base">
                                        <p:cTn id="17" dur="500" fill="hold"/>
                                        <p:tgtEl>
                                          <p:spTgt spid="175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autoUpdateAnimBg="0"/>
      <p:bldP spid="175110"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381000" y="381000"/>
            <a:ext cx="8458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charset="-122"/>
              </a:defRPr>
            </a:lvl1pPr>
            <a:lvl2pPr marL="190500">
              <a:defRPr kumimoji="1" sz="2400">
                <a:solidFill>
                  <a:schemeClr val="tx1"/>
                </a:solidFill>
                <a:latin typeface="Times New Roman" pitchFamily="18" charset="0"/>
                <a:ea typeface="宋体" charset="-122"/>
              </a:defRPr>
            </a:lvl2pPr>
            <a:lvl3pPr marL="381000">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lvl="2">
              <a:lnSpc>
                <a:spcPct val="130000"/>
              </a:lnSpc>
            </a:pPr>
            <a:r>
              <a:rPr lang="zh-CN" altLang="en-US" sz="4000" b="1">
                <a:solidFill>
                  <a:srgbClr val="3333FF"/>
                </a:solidFill>
                <a:ea typeface="楷体_GB2312" pitchFamily="49" charset="-122"/>
              </a:rPr>
              <a:t>六、哈希表也可以用来构造静态查找表</a:t>
            </a:r>
            <a:endParaRPr lang="zh-CN" altLang="en-US">
              <a:solidFill>
                <a:srgbClr val="FF0000"/>
              </a:solidFill>
            </a:endParaRPr>
          </a:p>
        </p:txBody>
      </p:sp>
      <p:sp>
        <p:nvSpPr>
          <p:cNvPr id="176133" name="Rectangle 5"/>
          <p:cNvSpPr>
            <a:spLocks noChangeArrowheads="1"/>
          </p:cNvSpPr>
          <p:nvPr/>
        </p:nvSpPr>
        <p:spPr bwMode="auto">
          <a:xfrm>
            <a:off x="-76200" y="2057400"/>
            <a:ext cx="8763000" cy="405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2">
              <a:lnSpc>
                <a:spcPct val="130000"/>
              </a:lnSpc>
            </a:pPr>
            <a:r>
              <a:rPr lang="en-US" altLang="zh-CN" sz="4000">
                <a:solidFill>
                  <a:srgbClr val="A50021"/>
                </a:solidFill>
                <a:ea typeface="楷体_GB2312" pitchFamily="49" charset="-122"/>
              </a:rPr>
              <a:t>   </a:t>
            </a:r>
            <a:r>
              <a:rPr lang="zh-CN" altLang="en-US" sz="4000">
                <a:solidFill>
                  <a:srgbClr val="A50021"/>
                </a:solidFill>
                <a:ea typeface="楷体_GB2312" pitchFamily="49" charset="-122"/>
              </a:rPr>
              <a:t>并且，</a:t>
            </a:r>
            <a:r>
              <a:rPr lang="zh-CN" altLang="en-US" sz="4000" b="1">
                <a:solidFill>
                  <a:srgbClr val="A50021"/>
                </a:solidFill>
                <a:ea typeface="楷体_GB2312" pitchFamily="49" charset="-122"/>
              </a:rPr>
              <a:t>对静态查找表，有时可以</a:t>
            </a:r>
            <a:r>
              <a:rPr lang="zh-CN" altLang="en-US" sz="4000">
                <a:solidFill>
                  <a:srgbClr val="A50021"/>
                </a:solidFill>
                <a:ea typeface="楷体_GB2312" pitchFamily="49" charset="-122"/>
              </a:rPr>
              <a:t>找到不发生冲突的哈希函数。即，此时的</a:t>
            </a:r>
            <a:r>
              <a:rPr lang="zh-CN" altLang="en-US" sz="4000" b="1">
                <a:solidFill>
                  <a:srgbClr val="A50021"/>
                </a:solidFill>
                <a:ea typeface="楷体_GB2312" pitchFamily="49" charset="-122"/>
              </a:rPr>
              <a:t>哈希表的 </a:t>
            </a:r>
            <a:r>
              <a:rPr lang="en-US" altLang="zh-CN" sz="4000" b="1">
                <a:solidFill>
                  <a:srgbClr val="FF0000"/>
                </a:solidFill>
                <a:ea typeface="楷体_GB2312" pitchFamily="49" charset="-122"/>
              </a:rPr>
              <a:t>ASL=0</a:t>
            </a:r>
            <a:r>
              <a:rPr lang="en-US" altLang="zh-CN" sz="4000" b="1">
                <a:solidFill>
                  <a:srgbClr val="A50021"/>
                </a:solidFill>
                <a:ea typeface="楷体_GB2312" pitchFamily="49" charset="-122"/>
              </a:rPr>
              <a:t>,</a:t>
            </a:r>
            <a:r>
              <a:rPr lang="en-US" altLang="zh-CN" sz="4000">
                <a:solidFill>
                  <a:srgbClr val="A50021"/>
                </a:solidFill>
                <a:ea typeface="楷体_GB2312" pitchFamily="49" charset="-122"/>
              </a:rPr>
              <a:t>  </a:t>
            </a:r>
            <a:r>
              <a:rPr lang="zh-CN" altLang="en-US" sz="4000">
                <a:solidFill>
                  <a:srgbClr val="A50021"/>
                </a:solidFill>
                <a:ea typeface="楷体_GB2312" pitchFamily="49" charset="-122"/>
              </a:rPr>
              <a:t>称此类</a:t>
            </a:r>
          </a:p>
          <a:p>
            <a:pPr lvl="2">
              <a:lnSpc>
                <a:spcPct val="130000"/>
              </a:lnSpc>
            </a:pPr>
            <a:r>
              <a:rPr lang="zh-CN" altLang="en-US" sz="4000">
                <a:solidFill>
                  <a:srgbClr val="A50021"/>
                </a:solidFill>
                <a:ea typeface="楷体_GB2312" pitchFamily="49" charset="-122"/>
              </a:rPr>
              <a:t>哈希函数为</a:t>
            </a:r>
            <a:r>
              <a:rPr lang="zh-CN" altLang="en-US" sz="4000">
                <a:solidFill>
                  <a:srgbClr val="FF0000"/>
                </a:solidFill>
                <a:ea typeface="楷体_GB2312" pitchFamily="49" charset="-122"/>
              </a:rPr>
              <a:t>理想</a:t>
            </a:r>
            <a:r>
              <a:rPr lang="zh-CN" altLang="en-US" sz="4000">
                <a:solidFill>
                  <a:srgbClr val="A50021"/>
                </a:solidFill>
                <a:ea typeface="楷体_GB2312" pitchFamily="49" charset="-122"/>
              </a:rPr>
              <a:t>（</a:t>
            </a:r>
            <a:r>
              <a:rPr lang="en-US" altLang="zh-CN" sz="4000">
                <a:solidFill>
                  <a:srgbClr val="A50021"/>
                </a:solidFill>
                <a:ea typeface="楷体_GB2312" pitchFamily="49" charset="-122"/>
              </a:rPr>
              <a:t>perfect</a:t>
            </a:r>
            <a:r>
              <a:rPr lang="zh-CN" altLang="en-US" sz="4000">
                <a:solidFill>
                  <a:srgbClr val="A50021"/>
                </a:solidFill>
                <a:ea typeface="楷体_GB2312" pitchFamily="49" charset="-122"/>
              </a:rPr>
              <a:t>）</a:t>
            </a:r>
            <a:r>
              <a:rPr lang="zh-CN" altLang="en-US" sz="4000">
                <a:solidFill>
                  <a:srgbClr val="FF0000"/>
                </a:solidFill>
                <a:ea typeface="楷体_GB2312" pitchFamily="49" charset="-122"/>
              </a:rPr>
              <a:t>的哈希函数。</a:t>
            </a:r>
          </a:p>
        </p:txBody>
      </p:sp>
      <p:sp>
        <p:nvSpPr>
          <p:cNvPr id="176134" name="AutoShape 6">
            <a:hlinkClick r:id="rId2" action="ppaction://hlinksldjump" highlightClick="1"/>
          </p:cNvPr>
          <p:cNvSpPr>
            <a:spLocks noChangeArrowheads="1"/>
          </p:cNvSpPr>
          <p:nvPr/>
        </p:nvSpPr>
        <p:spPr bwMode="auto">
          <a:xfrm>
            <a:off x="83820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iterate type="wd">
                                    <p:tmPct val="100000"/>
                                  </p:iterate>
                                  <p:childTnLst>
                                    <p:set>
                                      <p:cBhvr>
                                        <p:cTn id="6" dur="1" fill="hold">
                                          <p:stCondLst>
                                            <p:cond delay="0"/>
                                          </p:stCondLst>
                                        </p:cTn>
                                        <p:tgtEl>
                                          <p:spTgt spid="176130"/>
                                        </p:tgtEl>
                                        <p:attrNameLst>
                                          <p:attrName>style.visibility</p:attrName>
                                        </p:attrNameLst>
                                      </p:cBhvr>
                                      <p:to>
                                        <p:strVal val="visible"/>
                                      </p:to>
                                    </p:set>
                                    <p:animEffect transition="in" filter="strips(downRight)">
                                      <p:cBhvr>
                                        <p:cTn id="7" dur="300"/>
                                        <p:tgtEl>
                                          <p:spTgt spid="176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76133"/>
                                        </p:tgtEl>
                                        <p:attrNameLst>
                                          <p:attrName>style.visibility</p:attrName>
                                        </p:attrNameLst>
                                      </p:cBhvr>
                                      <p:to>
                                        <p:strVal val="visible"/>
                                      </p:to>
                                    </p:set>
                                    <p:animEffect transition="in" filter="strips(downRight)">
                                      <p:cBhvr>
                                        <p:cTn id="12" dur="300"/>
                                        <p:tgtEl>
                                          <p:spTgt spid="176133"/>
                                        </p:tgtEl>
                                      </p:cBhvr>
                                    </p:animEffect>
                                  </p:childTnLst>
                                </p:cTn>
                              </p:par>
                            </p:childTnLst>
                          </p:cTn>
                        </p:par>
                        <p:par>
                          <p:cTn id="13" fill="hold" nodeType="afterGroup">
                            <p:stCondLst>
                              <p:cond delay="12000"/>
                            </p:stCondLst>
                            <p:childTnLst>
                              <p:par>
                                <p:cTn id="14" presetID="2" presetClass="entr" presetSubtype="6" fill="hold" grpId="0" nodeType="afterEffect">
                                  <p:stCondLst>
                                    <p:cond delay="0"/>
                                  </p:stCondLst>
                                  <p:childTnLst>
                                    <p:set>
                                      <p:cBhvr>
                                        <p:cTn id="15" dur="1" fill="hold">
                                          <p:stCondLst>
                                            <p:cond delay="0"/>
                                          </p:stCondLst>
                                        </p:cTn>
                                        <p:tgtEl>
                                          <p:spTgt spid="176134"/>
                                        </p:tgtEl>
                                        <p:attrNameLst>
                                          <p:attrName>style.visibility</p:attrName>
                                        </p:attrNameLst>
                                      </p:cBhvr>
                                      <p:to>
                                        <p:strVal val="visible"/>
                                      </p:to>
                                    </p:set>
                                    <p:anim calcmode="lin" valueType="num">
                                      <p:cBhvr additive="base">
                                        <p:cTn id="16" dur="500" fill="hold"/>
                                        <p:tgtEl>
                                          <p:spTgt spid="176134"/>
                                        </p:tgtEl>
                                        <p:attrNameLst>
                                          <p:attrName>ppt_x</p:attrName>
                                        </p:attrNameLst>
                                      </p:cBhvr>
                                      <p:tavLst>
                                        <p:tav tm="0">
                                          <p:val>
                                            <p:strVal val="1+#ppt_w/2"/>
                                          </p:val>
                                        </p:tav>
                                        <p:tav tm="100000">
                                          <p:val>
                                            <p:strVal val="#ppt_x"/>
                                          </p:val>
                                        </p:tav>
                                      </p:tavLst>
                                    </p:anim>
                                    <p:anim calcmode="lin" valueType="num">
                                      <p:cBhvr additive="base">
                                        <p:cTn id="17" dur="500" fill="hold"/>
                                        <p:tgtEl>
                                          <p:spTgt spid="176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autoUpdateAnimBg="0"/>
      <p:bldP spid="176133" grpId="0" autoUpdateAnimBg="0"/>
      <p:bldP spid="17613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593725" y="914400"/>
            <a:ext cx="60055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A50021"/>
                </a:solidFill>
                <a:ea typeface="楷体_GB2312" pitchFamily="49" charset="-122"/>
              </a:rPr>
              <a:t>数据元素类型的定义为</a:t>
            </a:r>
            <a:r>
              <a:rPr lang="en-US" altLang="zh-CN" sz="4400" b="1">
                <a:solidFill>
                  <a:srgbClr val="A50021"/>
                </a:solidFill>
                <a:ea typeface="楷体_GB2312" pitchFamily="49" charset="-122"/>
              </a:rPr>
              <a:t>:</a:t>
            </a:r>
          </a:p>
        </p:txBody>
      </p:sp>
      <p:sp>
        <p:nvSpPr>
          <p:cNvPr id="207875" name="Text Box 3"/>
          <p:cNvSpPr txBox="1">
            <a:spLocks noChangeArrowheads="1"/>
          </p:cNvSpPr>
          <p:nvPr/>
        </p:nvSpPr>
        <p:spPr bwMode="auto">
          <a:xfrm>
            <a:off x="1127125" y="2117725"/>
            <a:ext cx="7045325"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4000" b="1">
                <a:solidFill>
                  <a:srgbClr val="FF00FF"/>
                </a:solidFill>
              </a:rPr>
              <a:t>typedef struct {</a:t>
            </a:r>
            <a:endParaRPr lang="en-US" altLang="zh-CN" sz="4000">
              <a:solidFill>
                <a:srgbClr val="FF00FF"/>
              </a:solidFill>
            </a:endParaRPr>
          </a:p>
          <a:p>
            <a:pPr>
              <a:lnSpc>
                <a:spcPct val="125000"/>
              </a:lnSpc>
            </a:pPr>
            <a:r>
              <a:rPr lang="en-US" altLang="zh-CN" sz="4000">
                <a:solidFill>
                  <a:srgbClr val="FF00FF"/>
                </a:solidFill>
              </a:rPr>
              <a:t>    </a:t>
            </a:r>
            <a:r>
              <a:rPr lang="en-US" altLang="zh-CN" sz="4000">
                <a:solidFill>
                  <a:srgbClr val="3333FF"/>
                </a:solidFill>
              </a:rPr>
              <a:t>keyType key;    // </a:t>
            </a:r>
            <a:r>
              <a:rPr lang="zh-CN" altLang="en-US" sz="4000">
                <a:solidFill>
                  <a:srgbClr val="3333FF"/>
                </a:solidFill>
              </a:rPr>
              <a:t>关键字域</a:t>
            </a:r>
            <a:endParaRPr lang="en-US" altLang="en-US" sz="4000">
              <a:solidFill>
                <a:srgbClr val="FF00FF"/>
              </a:solidFill>
            </a:endParaRPr>
          </a:p>
          <a:p>
            <a:pPr>
              <a:lnSpc>
                <a:spcPct val="125000"/>
              </a:lnSpc>
            </a:pPr>
            <a:r>
              <a:rPr lang="en-US" altLang="en-US" sz="4000">
                <a:solidFill>
                  <a:srgbClr val="FF00FF"/>
                </a:solidFill>
              </a:rPr>
              <a:t>       </a:t>
            </a:r>
            <a:r>
              <a:rPr lang="en-US" altLang="en-US" sz="4800" b="1">
                <a:solidFill>
                  <a:srgbClr val="FF00FF"/>
                </a:solidFill>
              </a:rPr>
              <a:t>… …</a:t>
            </a:r>
            <a:r>
              <a:rPr lang="en-US" altLang="en-US" sz="4000" b="1">
                <a:solidFill>
                  <a:srgbClr val="FF00FF"/>
                </a:solidFill>
              </a:rPr>
              <a:t> </a:t>
            </a:r>
            <a:r>
              <a:rPr lang="en-US" altLang="en-US" sz="4000">
                <a:solidFill>
                  <a:srgbClr val="FF00FF"/>
                </a:solidFill>
              </a:rPr>
              <a:t>            </a:t>
            </a:r>
            <a:r>
              <a:rPr lang="en-US" altLang="zh-CN" sz="4000">
                <a:solidFill>
                  <a:srgbClr val="FF00FF"/>
                </a:solidFill>
              </a:rPr>
              <a:t>// </a:t>
            </a:r>
            <a:r>
              <a:rPr lang="zh-CN" altLang="en-US" sz="4000">
                <a:solidFill>
                  <a:srgbClr val="FF00FF"/>
                </a:solidFill>
              </a:rPr>
              <a:t>其它属性域</a:t>
            </a:r>
            <a:endParaRPr lang="en-US" altLang="en-US" sz="4000">
              <a:solidFill>
                <a:srgbClr val="FF00FF"/>
              </a:solidFill>
            </a:endParaRPr>
          </a:p>
          <a:p>
            <a:pPr>
              <a:lnSpc>
                <a:spcPct val="125000"/>
              </a:lnSpc>
            </a:pPr>
            <a:r>
              <a:rPr lang="en-US" altLang="en-US" sz="4000" b="1">
                <a:solidFill>
                  <a:srgbClr val="FF00FF"/>
                </a:solidFill>
              </a:rPr>
              <a:t>}</a:t>
            </a:r>
            <a:r>
              <a:rPr lang="en-US" altLang="en-US" sz="4000">
                <a:solidFill>
                  <a:srgbClr val="FF00FF"/>
                </a:solidFill>
              </a:rPr>
              <a:t> </a:t>
            </a:r>
            <a:r>
              <a:rPr lang="en-US" altLang="zh-CN" sz="4000">
                <a:solidFill>
                  <a:srgbClr val="FF00FF"/>
                </a:solidFill>
              </a:rPr>
              <a:t>ElemType ;</a:t>
            </a:r>
          </a:p>
        </p:txBody>
      </p:sp>
      <p:sp>
        <p:nvSpPr>
          <p:cNvPr id="207876" name="AutoShape 4">
            <a:hlinkClick r:id="" action="ppaction://hlinkshowjump?jump=lastslideviewed" highlightClick="1"/>
          </p:cNvPr>
          <p:cNvSpPr>
            <a:spLocks noChangeArrowheads="1"/>
          </p:cNvSpPr>
          <p:nvPr/>
        </p:nvSpPr>
        <p:spPr bwMode="auto">
          <a:xfrm>
            <a:off x="8382000" y="6172200"/>
            <a:ext cx="381000" cy="381000"/>
          </a:xfrm>
          <a:prstGeom prst="actionButtonReturn">
            <a:avLst/>
          </a:prstGeom>
          <a:solidFill>
            <a:srgbClr val="A5002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207877" name="Text Box 5"/>
          <p:cNvSpPr txBox="1">
            <a:spLocks noChangeArrowheads="1"/>
          </p:cNvSpPr>
          <p:nvPr/>
        </p:nvSpPr>
        <p:spPr bwMode="auto">
          <a:xfrm>
            <a:off x="3641725" y="4708525"/>
            <a:ext cx="3257550" cy="7016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 , TElemType ;</a:t>
            </a:r>
            <a:endParaRPr lang="en-US" altLang="zh-CN" sz="40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 calcmode="lin" valueType="num">
                                      <p:cBhvr additive="base">
                                        <p:cTn id="7" dur="500" fill="hold"/>
                                        <p:tgtEl>
                                          <p:spTgt spid="207874"/>
                                        </p:tgtEl>
                                        <p:attrNameLst>
                                          <p:attrName>ppt_x</p:attrName>
                                        </p:attrNameLst>
                                      </p:cBhvr>
                                      <p:tavLst>
                                        <p:tav tm="0">
                                          <p:val>
                                            <p:strVal val="0-#ppt_w/2"/>
                                          </p:val>
                                        </p:tav>
                                        <p:tav tm="100000">
                                          <p:val>
                                            <p:strVal val="#ppt_x"/>
                                          </p:val>
                                        </p:tav>
                                      </p:tavLst>
                                    </p:anim>
                                    <p:anim calcmode="lin" valueType="num">
                                      <p:cBhvr additive="base">
                                        <p:cTn id="8" dur="500" fill="hold"/>
                                        <p:tgtEl>
                                          <p:spTgt spid="2078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207875"/>
                                        </p:tgtEl>
                                        <p:attrNameLst>
                                          <p:attrName>style.visibility</p:attrName>
                                        </p:attrNameLst>
                                      </p:cBhvr>
                                      <p:to>
                                        <p:strVal val="visible"/>
                                      </p:to>
                                    </p:set>
                                    <p:animEffect transition="in" filter="strips(downRight)">
                                      <p:cBhvr>
                                        <p:cTn id="13" dur="500"/>
                                        <p:tgtEl>
                                          <p:spTgt spid="207875"/>
                                        </p:tgtEl>
                                      </p:cBhvr>
                                    </p:animEffect>
                                  </p:childTnLst>
                                </p:cTn>
                              </p:par>
                            </p:childTnLst>
                          </p:cTn>
                        </p:par>
                        <p:par>
                          <p:cTn id="14" fill="hold" nodeType="afterGroup">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207876"/>
                                        </p:tgtEl>
                                        <p:attrNameLst>
                                          <p:attrName>style.visibility</p:attrName>
                                        </p:attrNameLst>
                                      </p:cBhvr>
                                      <p:to>
                                        <p:strVal val="visible"/>
                                      </p:to>
                                    </p:set>
                                    <p:anim calcmode="lin" valueType="num">
                                      <p:cBhvr additive="base">
                                        <p:cTn id="17" dur="500" fill="hold"/>
                                        <p:tgtEl>
                                          <p:spTgt spid="207876"/>
                                        </p:tgtEl>
                                        <p:attrNameLst>
                                          <p:attrName>ppt_x</p:attrName>
                                        </p:attrNameLst>
                                      </p:cBhvr>
                                      <p:tavLst>
                                        <p:tav tm="0">
                                          <p:val>
                                            <p:strVal val="1+#ppt_w/2"/>
                                          </p:val>
                                        </p:tav>
                                        <p:tav tm="100000">
                                          <p:val>
                                            <p:strVal val="#ppt_x"/>
                                          </p:val>
                                        </p:tav>
                                      </p:tavLst>
                                    </p:anim>
                                    <p:anim calcmode="lin" valueType="num">
                                      <p:cBhvr additive="base">
                                        <p:cTn id="18" dur="500" fill="hold"/>
                                        <p:tgtEl>
                                          <p:spTgt spid="20787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7877"/>
                                        </p:tgtEl>
                                        <p:attrNameLst>
                                          <p:attrName>style.visibility</p:attrName>
                                        </p:attrNameLst>
                                      </p:cBhvr>
                                      <p:to>
                                        <p:strVal val="visible"/>
                                      </p:to>
                                    </p:set>
                                    <p:animEffect transition="in" filter="wipe(left)">
                                      <p:cBhvr>
                                        <p:cTn id="23" dur="500"/>
                                        <p:tgtEl>
                                          <p:spTgt spid="20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autoUpdateAnimBg="0"/>
      <p:bldP spid="207876" grpId="0" animBg="1"/>
      <p:bldP spid="207877" grpId="0" animBg="1"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609600" y="609600"/>
            <a:ext cx="80772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a:solidFill>
                  <a:srgbClr val="990000"/>
                </a:solidFill>
                <a:ea typeface="楷体_GB2312" pitchFamily="49" charset="-122"/>
              </a:rPr>
              <a:t>     </a:t>
            </a:r>
            <a:r>
              <a:rPr lang="en-US" altLang="zh-CN" sz="3600" b="1">
                <a:solidFill>
                  <a:srgbClr val="A50021"/>
                </a:solidFill>
                <a:ea typeface="楷体_GB2312" pitchFamily="49" charset="-122"/>
              </a:rPr>
              <a:t>1.</a:t>
            </a:r>
            <a:r>
              <a:rPr lang="en-US" altLang="zh-CN" sz="3600">
                <a:solidFill>
                  <a:srgbClr val="A50021"/>
                </a:solidFill>
                <a:latin typeface="楷体_GB2312" pitchFamily="49" charset="-122"/>
                <a:ea typeface="楷体_GB2312" pitchFamily="49" charset="-122"/>
              </a:rPr>
              <a:t> </a:t>
            </a:r>
            <a:r>
              <a:rPr lang="zh-CN" altLang="en-US" sz="3600" b="1">
                <a:solidFill>
                  <a:srgbClr val="A50021"/>
                </a:solidFill>
                <a:latin typeface="楷体_GB2312" pitchFamily="49" charset="-122"/>
                <a:ea typeface="楷体_GB2312" pitchFamily="49" charset="-122"/>
              </a:rPr>
              <a:t>顺序表</a:t>
            </a:r>
            <a:r>
              <a:rPr lang="zh-CN" altLang="en-US" sz="3600">
                <a:solidFill>
                  <a:srgbClr val="A50021"/>
                </a:solidFill>
                <a:latin typeface="楷体_GB2312" pitchFamily="49" charset="-122"/>
                <a:ea typeface="楷体_GB2312" pitchFamily="49" charset="-122"/>
              </a:rPr>
              <a:t>和</a:t>
            </a:r>
            <a:r>
              <a:rPr lang="zh-CN" altLang="en-US" sz="3600" b="1">
                <a:solidFill>
                  <a:srgbClr val="A50021"/>
                </a:solidFill>
                <a:latin typeface="楷体_GB2312" pitchFamily="49" charset="-122"/>
                <a:ea typeface="楷体_GB2312" pitchFamily="49" charset="-122"/>
              </a:rPr>
              <a:t>有序表</a:t>
            </a:r>
            <a:r>
              <a:rPr lang="zh-CN" altLang="en-US" sz="3600">
                <a:solidFill>
                  <a:srgbClr val="A50021"/>
                </a:solidFill>
                <a:latin typeface="楷体_GB2312" pitchFamily="49" charset="-122"/>
                <a:ea typeface="楷体_GB2312" pitchFamily="49" charset="-122"/>
              </a:rPr>
              <a:t>的查找方法及其平均查找长度的计算方法。</a:t>
            </a:r>
            <a:endParaRPr lang="zh-CN" altLang="en-US" sz="4000">
              <a:solidFill>
                <a:srgbClr val="A50021"/>
              </a:solidFill>
            </a:endParaRPr>
          </a:p>
        </p:txBody>
      </p:sp>
      <p:sp>
        <p:nvSpPr>
          <p:cNvPr id="183300" name="Text Box 4"/>
          <p:cNvSpPr txBox="1">
            <a:spLocks noChangeArrowheads="1"/>
          </p:cNvSpPr>
          <p:nvPr/>
        </p:nvSpPr>
        <p:spPr bwMode="auto">
          <a:xfrm>
            <a:off x="593725" y="4419600"/>
            <a:ext cx="86264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b="1">
                <a:solidFill>
                  <a:srgbClr val="990000"/>
                </a:solidFill>
                <a:ea typeface="楷体_GB2312" pitchFamily="49" charset="-122"/>
              </a:rPr>
              <a:t>     </a:t>
            </a:r>
            <a:r>
              <a:rPr lang="en-US" altLang="zh-CN" sz="3600" b="1">
                <a:solidFill>
                  <a:srgbClr val="FF0000"/>
                </a:solidFill>
                <a:ea typeface="楷体_GB2312" pitchFamily="49" charset="-122"/>
              </a:rPr>
              <a:t>3.</a:t>
            </a:r>
            <a:r>
              <a:rPr lang="en-US" altLang="zh-CN" sz="3600">
                <a:solidFill>
                  <a:srgbClr val="FF0000"/>
                </a:solidFill>
                <a:latin typeface="楷体_GB2312" pitchFamily="49" charset="-122"/>
                <a:ea typeface="楷体_GB2312" pitchFamily="49" charset="-122"/>
              </a:rPr>
              <a:t> </a:t>
            </a:r>
            <a:r>
              <a:rPr lang="zh-CN" altLang="en-US" sz="3600">
                <a:solidFill>
                  <a:srgbClr val="FF0000"/>
                </a:solidFill>
                <a:latin typeface="楷体_GB2312" pitchFamily="49" charset="-122"/>
                <a:ea typeface="楷体_GB2312" pitchFamily="49" charset="-122"/>
              </a:rPr>
              <a:t>熟练掌握</a:t>
            </a:r>
            <a:r>
              <a:rPr lang="zh-CN" altLang="en-US" sz="3600" b="1">
                <a:solidFill>
                  <a:srgbClr val="FF0000"/>
                </a:solidFill>
                <a:latin typeface="楷体_GB2312" pitchFamily="49" charset="-122"/>
                <a:ea typeface="楷体_GB2312" pitchFamily="49" charset="-122"/>
              </a:rPr>
              <a:t>二叉排序树</a:t>
            </a:r>
            <a:r>
              <a:rPr lang="zh-CN" altLang="en-US" sz="3600">
                <a:solidFill>
                  <a:srgbClr val="FF0000"/>
                </a:solidFill>
                <a:latin typeface="楷体_GB2312" pitchFamily="49" charset="-122"/>
                <a:ea typeface="楷体_GB2312" pitchFamily="49" charset="-122"/>
              </a:rPr>
              <a:t>的构造和查找方法。</a:t>
            </a:r>
            <a:endParaRPr lang="zh-CN" altLang="en-US" sz="3600">
              <a:solidFill>
                <a:srgbClr val="990000"/>
              </a:solidFill>
              <a:latin typeface="楷体_GB2312" pitchFamily="49" charset="-122"/>
              <a:ea typeface="楷体_GB2312" pitchFamily="49" charset="-122"/>
            </a:endParaRPr>
          </a:p>
        </p:txBody>
      </p:sp>
      <p:sp>
        <p:nvSpPr>
          <p:cNvPr id="183301" name="Text Box 5"/>
          <p:cNvSpPr txBox="1">
            <a:spLocks noChangeArrowheads="1"/>
          </p:cNvSpPr>
          <p:nvPr/>
        </p:nvSpPr>
        <p:spPr bwMode="auto">
          <a:xfrm>
            <a:off x="609600" y="2590800"/>
            <a:ext cx="83058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b="1">
                <a:solidFill>
                  <a:srgbClr val="A50021"/>
                </a:solidFill>
                <a:ea typeface="楷体_GB2312" pitchFamily="49" charset="-122"/>
              </a:rPr>
              <a:t>     2.</a:t>
            </a:r>
            <a:r>
              <a:rPr lang="en-US" altLang="zh-CN" sz="3600">
                <a:solidFill>
                  <a:srgbClr val="A50021"/>
                </a:solidFill>
                <a:latin typeface="楷体_GB2312" pitchFamily="49" charset="-122"/>
                <a:ea typeface="楷体_GB2312" pitchFamily="49" charset="-122"/>
              </a:rPr>
              <a:t> </a:t>
            </a:r>
            <a:r>
              <a:rPr lang="zh-CN" altLang="en-US" sz="3600">
                <a:solidFill>
                  <a:srgbClr val="A50021"/>
                </a:solidFill>
                <a:latin typeface="楷体_GB2312" pitchFamily="49" charset="-122"/>
                <a:ea typeface="楷体_GB2312" pitchFamily="49" charset="-122"/>
              </a:rPr>
              <a:t>静态查找树的构造方法和查找算法</a:t>
            </a:r>
            <a:r>
              <a:rPr lang="en-US" altLang="zh-CN" sz="3600">
                <a:solidFill>
                  <a:srgbClr val="A50021"/>
                </a:solidFill>
                <a:latin typeface="楷体_GB2312" pitchFamily="49" charset="-122"/>
                <a:ea typeface="楷体_GB2312" pitchFamily="49" charset="-122"/>
              </a:rPr>
              <a:t>,</a:t>
            </a:r>
            <a:r>
              <a:rPr lang="zh-CN" altLang="en-US" sz="3600">
                <a:solidFill>
                  <a:srgbClr val="A50021"/>
                </a:solidFill>
                <a:latin typeface="楷体_GB2312" pitchFamily="49" charset="-122"/>
                <a:ea typeface="楷体_GB2312" pitchFamily="49" charset="-122"/>
              </a:rPr>
              <a:t>理解静态查找树和折半查找的关系。</a:t>
            </a:r>
            <a:endParaRPr lang="zh-CN" altLang="en-US" sz="4000">
              <a:solidFill>
                <a:srgbClr val="A50021"/>
              </a:solidFill>
            </a:endParaRPr>
          </a:p>
        </p:txBody>
      </p:sp>
    </p:spTree>
  </p:cSld>
  <p:clrMapOvr>
    <a:masterClrMapping/>
  </p:clrMapOvr>
  <p:transition>
    <p:zoom/>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609600" y="514350"/>
            <a:ext cx="8534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b="1">
                <a:solidFill>
                  <a:srgbClr val="990000"/>
                </a:solidFill>
                <a:ea typeface="楷体_GB2312" pitchFamily="49" charset="-122"/>
              </a:rPr>
              <a:t>     4.</a:t>
            </a:r>
            <a:r>
              <a:rPr lang="en-US" altLang="zh-CN" sz="3600">
                <a:solidFill>
                  <a:srgbClr val="990000"/>
                </a:solidFill>
                <a:latin typeface="楷体_GB2312" pitchFamily="49" charset="-122"/>
                <a:ea typeface="楷体_GB2312" pitchFamily="49" charset="-122"/>
              </a:rPr>
              <a:t> </a:t>
            </a:r>
            <a:r>
              <a:rPr lang="zh-CN" altLang="en-US" sz="3600">
                <a:solidFill>
                  <a:srgbClr val="990000"/>
                </a:solidFill>
                <a:latin typeface="楷体_GB2312" pitchFamily="49" charset="-122"/>
                <a:ea typeface="楷体_GB2312" pitchFamily="49" charset="-122"/>
              </a:rPr>
              <a:t>理解</a:t>
            </a:r>
            <a:r>
              <a:rPr lang="en-US" altLang="zh-CN" sz="3600" b="1">
                <a:solidFill>
                  <a:srgbClr val="990000"/>
                </a:solidFill>
                <a:ea typeface="楷体_GB2312" pitchFamily="49" charset="-122"/>
              </a:rPr>
              <a:t>B-</a:t>
            </a:r>
            <a:r>
              <a:rPr lang="zh-CN" altLang="en-US" sz="3600" b="1">
                <a:solidFill>
                  <a:srgbClr val="990000"/>
                </a:solidFill>
                <a:latin typeface="楷体_GB2312" pitchFamily="49" charset="-122"/>
                <a:ea typeface="楷体_GB2312" pitchFamily="49" charset="-122"/>
              </a:rPr>
              <a:t>树</a:t>
            </a:r>
            <a:r>
              <a:rPr lang="zh-CN" altLang="en-US" sz="3600">
                <a:solidFill>
                  <a:srgbClr val="990000"/>
                </a:solidFill>
                <a:latin typeface="楷体_GB2312" pitchFamily="49" charset="-122"/>
                <a:ea typeface="楷体_GB2312" pitchFamily="49" charset="-122"/>
              </a:rPr>
              <a:t>、</a:t>
            </a:r>
            <a:r>
              <a:rPr lang="en-US" altLang="zh-CN" sz="3600" b="1">
                <a:solidFill>
                  <a:srgbClr val="990000"/>
                </a:solidFill>
                <a:ea typeface="楷体_GB2312" pitchFamily="49" charset="-122"/>
              </a:rPr>
              <a:t>B</a:t>
            </a:r>
            <a:r>
              <a:rPr lang="en-US" altLang="zh-CN" sz="3600" b="1" baseline="30000">
                <a:solidFill>
                  <a:srgbClr val="990000"/>
                </a:solidFill>
                <a:ea typeface="楷体_GB2312" pitchFamily="49" charset="-122"/>
              </a:rPr>
              <a:t>+</a:t>
            </a:r>
            <a:r>
              <a:rPr lang="zh-CN" altLang="en-US" sz="3600" b="1">
                <a:solidFill>
                  <a:srgbClr val="990000"/>
                </a:solidFill>
                <a:latin typeface="楷体_GB2312" pitchFamily="49" charset="-122"/>
                <a:ea typeface="楷体_GB2312" pitchFamily="49" charset="-122"/>
              </a:rPr>
              <a:t>树和建树</a:t>
            </a:r>
            <a:r>
              <a:rPr lang="zh-CN" altLang="en-US" sz="3600">
                <a:solidFill>
                  <a:srgbClr val="990000"/>
                </a:solidFill>
                <a:latin typeface="楷体_GB2312" pitchFamily="49" charset="-122"/>
                <a:ea typeface="楷体_GB2312" pitchFamily="49" charset="-122"/>
              </a:rPr>
              <a:t>的</a:t>
            </a:r>
            <a:r>
              <a:rPr lang="zh-CN" altLang="en-US" sz="3600" b="1">
                <a:solidFill>
                  <a:srgbClr val="FF0000"/>
                </a:solidFill>
                <a:latin typeface="楷体_GB2312" pitchFamily="49" charset="-122"/>
                <a:ea typeface="楷体_GB2312" pitchFamily="49" charset="-122"/>
              </a:rPr>
              <a:t>特点</a:t>
            </a:r>
            <a:r>
              <a:rPr lang="zh-CN" altLang="en-US" sz="3600" b="1">
                <a:solidFill>
                  <a:srgbClr val="990000"/>
                </a:solidFill>
                <a:latin typeface="楷体_GB2312" pitchFamily="49" charset="-122"/>
                <a:ea typeface="楷体_GB2312" pitchFamily="49" charset="-122"/>
              </a:rPr>
              <a:t>以及它们的建树和查找的过程。</a:t>
            </a:r>
          </a:p>
        </p:txBody>
      </p:sp>
      <p:sp>
        <p:nvSpPr>
          <p:cNvPr id="184323" name="Text Box 3"/>
          <p:cNvSpPr txBox="1">
            <a:spLocks noChangeArrowheads="1"/>
          </p:cNvSpPr>
          <p:nvPr/>
        </p:nvSpPr>
        <p:spPr bwMode="auto">
          <a:xfrm>
            <a:off x="593725" y="2343150"/>
            <a:ext cx="8245475"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b="1">
                <a:solidFill>
                  <a:srgbClr val="990000"/>
                </a:solidFill>
                <a:ea typeface="楷体_GB2312" pitchFamily="49" charset="-122"/>
              </a:rPr>
              <a:t>     5.</a:t>
            </a:r>
            <a:r>
              <a:rPr lang="en-US" altLang="zh-CN" sz="3600">
                <a:solidFill>
                  <a:srgbClr val="990000"/>
                </a:solidFill>
                <a:latin typeface="楷体_GB2312" pitchFamily="49" charset="-122"/>
                <a:ea typeface="楷体_GB2312" pitchFamily="49" charset="-122"/>
              </a:rPr>
              <a:t> </a:t>
            </a:r>
            <a:r>
              <a:rPr lang="zh-CN" altLang="en-US" sz="3600">
                <a:solidFill>
                  <a:srgbClr val="990000"/>
                </a:solidFill>
                <a:latin typeface="楷体_GB2312" pitchFamily="49" charset="-122"/>
                <a:ea typeface="楷体_GB2312" pitchFamily="49" charset="-122"/>
              </a:rPr>
              <a:t>熟练掌握哈希表的构造方法，深刻理解哈希表与其它结构的表的实质性的差别。</a:t>
            </a:r>
            <a:endParaRPr lang="zh-CN" altLang="en-US" sz="3600"/>
          </a:p>
        </p:txBody>
      </p:sp>
      <p:sp>
        <p:nvSpPr>
          <p:cNvPr id="184324" name="Text Box 4"/>
          <p:cNvSpPr txBox="1">
            <a:spLocks noChangeArrowheads="1"/>
          </p:cNvSpPr>
          <p:nvPr/>
        </p:nvSpPr>
        <p:spPr bwMode="auto">
          <a:xfrm>
            <a:off x="593725" y="4705350"/>
            <a:ext cx="83216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b="1">
                <a:solidFill>
                  <a:srgbClr val="990000"/>
                </a:solidFill>
                <a:ea typeface="楷体_GB2312" pitchFamily="49" charset="-122"/>
              </a:rPr>
              <a:t>     6.</a:t>
            </a:r>
            <a:r>
              <a:rPr lang="en-US" altLang="zh-CN" sz="3600">
                <a:solidFill>
                  <a:srgbClr val="990000"/>
                </a:solidFill>
                <a:latin typeface="楷体_GB2312" pitchFamily="49" charset="-122"/>
                <a:ea typeface="楷体_GB2312" pitchFamily="49" charset="-122"/>
              </a:rPr>
              <a:t> </a:t>
            </a:r>
            <a:r>
              <a:rPr lang="zh-CN" altLang="en-US" sz="3600">
                <a:solidFill>
                  <a:srgbClr val="990000"/>
                </a:solidFill>
                <a:latin typeface="楷体_GB2312" pitchFamily="49" charset="-122"/>
                <a:ea typeface="楷体_GB2312" pitchFamily="49" charset="-122"/>
              </a:rPr>
              <a:t>掌握按定义计算各种查找方法在等概率情况下查找成功时的平均查找长度。</a:t>
            </a:r>
            <a:endParaRPr lang="zh-CN" altLang="en-US"/>
          </a:p>
        </p:txBody>
      </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hlinkClick r:id="" action="ppaction://hlinkshowjump?jump=nextslide" highlightClick="1"/>
          </p:cNvPr>
          <p:cNvSpPr txBox="1">
            <a:spLocks noChangeArrowheads="1"/>
          </p:cNvSpPr>
          <p:nvPr/>
        </p:nvSpPr>
        <p:spPr bwMode="auto">
          <a:xfrm>
            <a:off x="914400" y="838200"/>
            <a:ext cx="41290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990033"/>
                </a:solidFill>
                <a:ea typeface="楷体_GB2312" pitchFamily="49" charset="-122"/>
              </a:rPr>
              <a:t>一、顺序查找表</a:t>
            </a:r>
            <a:endParaRPr lang="zh-CN" altLang="en-US"/>
          </a:p>
        </p:txBody>
      </p:sp>
      <p:sp>
        <p:nvSpPr>
          <p:cNvPr id="31747" name="Text Box 3">
            <a:hlinkClick r:id="rId2" action="ppaction://hlinksldjump" highlightClick="1"/>
          </p:cNvPr>
          <p:cNvSpPr txBox="1">
            <a:spLocks noChangeArrowheads="1"/>
          </p:cNvSpPr>
          <p:nvPr/>
        </p:nvSpPr>
        <p:spPr bwMode="auto">
          <a:xfrm>
            <a:off x="3276600" y="1981200"/>
            <a:ext cx="41290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CC6600"/>
                </a:solidFill>
                <a:ea typeface="楷体_GB2312" pitchFamily="49" charset="-122"/>
              </a:rPr>
              <a:t>二、有序查找表</a:t>
            </a:r>
            <a:endParaRPr lang="zh-CN" altLang="en-US"/>
          </a:p>
        </p:txBody>
      </p:sp>
      <p:sp>
        <p:nvSpPr>
          <p:cNvPr id="31748" name="Text Box 4">
            <a:hlinkClick r:id="rId3" action="ppaction://hlinksldjump" highlightClick="1"/>
          </p:cNvPr>
          <p:cNvSpPr txBox="1">
            <a:spLocks noChangeArrowheads="1"/>
          </p:cNvSpPr>
          <p:nvPr/>
        </p:nvSpPr>
        <p:spPr bwMode="auto">
          <a:xfrm>
            <a:off x="914400" y="3048000"/>
            <a:ext cx="46926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006600"/>
                </a:solidFill>
                <a:ea typeface="楷体_GB2312" pitchFamily="49" charset="-122"/>
              </a:rPr>
              <a:t>三、静态查找树表</a:t>
            </a:r>
            <a:endParaRPr lang="zh-CN" altLang="en-US" sz="4400" b="1">
              <a:ea typeface="楷体_GB2312" pitchFamily="49" charset="-122"/>
            </a:endParaRPr>
          </a:p>
        </p:txBody>
      </p:sp>
      <p:sp>
        <p:nvSpPr>
          <p:cNvPr id="31749" name="Text Box 5">
            <a:hlinkClick r:id="rId4" action="ppaction://hlinksldjump" highlightClick="1"/>
          </p:cNvPr>
          <p:cNvSpPr txBox="1">
            <a:spLocks noChangeArrowheads="1"/>
          </p:cNvSpPr>
          <p:nvPr/>
        </p:nvSpPr>
        <p:spPr bwMode="auto">
          <a:xfrm>
            <a:off x="3276600" y="4267200"/>
            <a:ext cx="41290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chemeClr val="accent2"/>
                </a:solidFill>
                <a:ea typeface="楷体_GB2312" pitchFamily="49" charset="-122"/>
              </a:rPr>
              <a:t>四、索引顺序表</a:t>
            </a:r>
            <a:endParaRPr lang="zh-CN" altLang="en-US"/>
          </a:p>
        </p:txBody>
      </p:sp>
      <p:pic>
        <p:nvPicPr>
          <p:cNvPr id="31750" name="Picture 6" descr="MEETING">
            <a:hlinkClick r:id="rId5" action="ppaction://hlinksldjump"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000" y="4876800"/>
            <a:ext cx="2286000" cy="1630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ipe(left)">
                                      <p:cBhvr>
                                        <p:cTn id="7" dur="500"/>
                                        <p:tgtEl>
                                          <p:spTgt spid="3174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747"/>
                                        </p:tgtEl>
                                        <p:attrNameLst>
                                          <p:attrName>style.visibility</p:attrName>
                                        </p:attrNameLst>
                                      </p:cBhvr>
                                      <p:to>
                                        <p:strVal val="visible"/>
                                      </p:to>
                                    </p:set>
                                    <p:animEffect transition="in" filter="wipe(left)">
                                      <p:cBhvr>
                                        <p:cTn id="11" dur="500"/>
                                        <p:tgtEl>
                                          <p:spTgt spid="3174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1748"/>
                                        </p:tgtEl>
                                        <p:attrNameLst>
                                          <p:attrName>style.visibility</p:attrName>
                                        </p:attrNameLst>
                                      </p:cBhvr>
                                      <p:to>
                                        <p:strVal val="visible"/>
                                      </p:to>
                                    </p:set>
                                    <p:animEffect transition="in" filter="wipe(left)">
                                      <p:cBhvr>
                                        <p:cTn id="15" dur="500"/>
                                        <p:tgtEl>
                                          <p:spTgt spid="31748"/>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1749"/>
                                        </p:tgtEl>
                                        <p:attrNameLst>
                                          <p:attrName>style.visibility</p:attrName>
                                        </p:attrNameLst>
                                      </p:cBhvr>
                                      <p:to>
                                        <p:strVal val="visible"/>
                                      </p:to>
                                    </p:set>
                                    <p:animEffect transition="in" filter="wipe(left)">
                                      <p:cBhvr>
                                        <p:cTn id="19" dur="500"/>
                                        <p:tgtEl>
                                          <p:spTgt spid="31749"/>
                                        </p:tgtEl>
                                      </p:cBhvr>
                                    </p:animEffect>
                                  </p:childTnLst>
                                </p:cTn>
                              </p:par>
                            </p:childTnLst>
                          </p:cTn>
                        </p:par>
                        <p:par>
                          <p:cTn id="20" fill="hold" nodeType="afterGroup">
                            <p:stCondLst>
                              <p:cond delay="2000"/>
                            </p:stCondLst>
                            <p:childTnLst>
                              <p:par>
                                <p:cTn id="21" presetID="2" presetClass="entr" presetSubtype="8" fill="hold" nodeType="afterEffect">
                                  <p:stCondLst>
                                    <p:cond delay="0"/>
                                  </p:stCondLst>
                                  <p:childTnLst>
                                    <p:set>
                                      <p:cBhvr>
                                        <p:cTn id="22" dur="1" fill="hold">
                                          <p:stCondLst>
                                            <p:cond delay="0"/>
                                          </p:stCondLst>
                                        </p:cTn>
                                        <p:tgtEl>
                                          <p:spTgt spid="31750"/>
                                        </p:tgtEl>
                                        <p:attrNameLst>
                                          <p:attrName>style.visibility</p:attrName>
                                        </p:attrNameLst>
                                      </p:cBhvr>
                                      <p:to>
                                        <p:strVal val="visible"/>
                                      </p:to>
                                    </p:set>
                                    <p:anim calcmode="lin" valueType="num">
                                      <p:cBhvr additive="base">
                                        <p:cTn id="23" dur="500" fill="hold"/>
                                        <p:tgtEl>
                                          <p:spTgt spid="31750"/>
                                        </p:tgtEl>
                                        <p:attrNameLst>
                                          <p:attrName>ppt_x</p:attrName>
                                        </p:attrNameLst>
                                      </p:cBhvr>
                                      <p:tavLst>
                                        <p:tav tm="0">
                                          <p:val>
                                            <p:strVal val="0-#ppt_w/2"/>
                                          </p:val>
                                        </p:tav>
                                        <p:tav tm="100000">
                                          <p:val>
                                            <p:strVal val="#ppt_x"/>
                                          </p:val>
                                        </p:tav>
                                      </p:tavLst>
                                    </p:anim>
                                    <p:anim calcmode="lin" valueType="num">
                                      <p:cBhvr additive="base">
                                        <p:cTn id="24" dur="500" fill="hold"/>
                                        <p:tgtEl>
                                          <p:spTgt spid="31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utoUpdateAnimBg="0"/>
      <p:bldP spid="31748" grpId="0" autoUpdateAnimBg="0"/>
      <p:bldP spid="3174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219200" y="2895600"/>
            <a:ext cx="670560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4800">
                <a:solidFill>
                  <a:srgbClr val="0000FF"/>
                </a:solidFill>
                <a:ea typeface="楷体_GB2312" pitchFamily="49" charset="-122"/>
              </a:rPr>
              <a:t>     </a:t>
            </a:r>
            <a:r>
              <a:rPr lang="zh-CN" altLang="en-US" sz="4800">
                <a:solidFill>
                  <a:srgbClr val="0000FF"/>
                </a:solidFill>
                <a:ea typeface="楷体_GB2312" pitchFamily="49" charset="-122"/>
              </a:rPr>
              <a:t>以顺序表或线性链表表示静态查找表</a:t>
            </a:r>
            <a:endParaRPr lang="zh-CN" altLang="en-US"/>
          </a:p>
        </p:txBody>
      </p:sp>
      <p:sp>
        <p:nvSpPr>
          <p:cNvPr id="32771" name="Text Box 3"/>
          <p:cNvSpPr txBox="1">
            <a:spLocks noChangeArrowheads="1"/>
          </p:cNvSpPr>
          <p:nvPr/>
        </p:nvSpPr>
        <p:spPr bwMode="auto">
          <a:xfrm>
            <a:off x="1239838" y="914400"/>
            <a:ext cx="50085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5400">
                <a:solidFill>
                  <a:srgbClr val="990033"/>
                </a:solidFill>
                <a:ea typeface="楷体_GB2312" pitchFamily="49" charset="-122"/>
              </a:rPr>
              <a:t>一、</a:t>
            </a:r>
            <a:r>
              <a:rPr lang="zh-CN" altLang="en-US" sz="5400" b="1">
                <a:solidFill>
                  <a:srgbClr val="990033"/>
                </a:solidFill>
                <a:ea typeface="楷体_GB2312" pitchFamily="49" charset="-122"/>
              </a:rPr>
              <a:t>顺序查找表</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strips(downRight)">
                                      <p:cBhvr>
                                        <p:cTn id="7" dur="500"/>
                                        <p:tgtEl>
                                          <p:spTgt spid="3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grpId="0" nodeType="clickEffect">
                                  <p:stCondLst>
                                    <p:cond delay="0"/>
                                  </p:stCondLst>
                                  <p:childTnLst>
                                    <p:set>
                                      <p:cBhvr>
                                        <p:cTn id="11" dur="1" fill="hold">
                                          <p:stCondLst>
                                            <p:cond delay="0"/>
                                          </p:stCondLst>
                                        </p:cTn>
                                        <p:tgtEl>
                                          <p:spTgt spid="32770"/>
                                        </p:tgtEl>
                                        <p:attrNameLst>
                                          <p:attrName>style.visibility</p:attrName>
                                        </p:attrNameLst>
                                      </p:cBhvr>
                                      <p:to>
                                        <p:strVal val="visible"/>
                                      </p:to>
                                    </p:set>
                                    <p:anim calcmode="lin" valueType="num">
                                      <p:cBhvr>
                                        <p:cTn id="12" dur="500" fill="hold"/>
                                        <p:tgtEl>
                                          <p:spTgt spid="32770"/>
                                        </p:tgtEl>
                                        <p:attrNameLst>
                                          <p:attrName>ppt_w</p:attrName>
                                        </p:attrNameLst>
                                      </p:cBhvr>
                                      <p:tavLst>
                                        <p:tav tm="0">
                                          <p:val>
                                            <p:fltVal val="0"/>
                                          </p:val>
                                        </p:tav>
                                        <p:tav tm="100000">
                                          <p:val>
                                            <p:strVal val="#ppt_w"/>
                                          </p:val>
                                        </p:tav>
                                      </p:tavLst>
                                    </p:anim>
                                    <p:anim calcmode="lin" valueType="num">
                                      <p:cBhvr>
                                        <p:cTn id="13" dur="500" fill="hold"/>
                                        <p:tgtEl>
                                          <p:spTgt spid="32770"/>
                                        </p:tgtEl>
                                        <p:attrNameLst>
                                          <p:attrName>ppt_h</p:attrName>
                                        </p:attrNameLst>
                                      </p:cBhvr>
                                      <p:tavLst>
                                        <p:tav tm="0">
                                          <p:val>
                                            <p:fltVal val="0"/>
                                          </p:val>
                                        </p:tav>
                                        <p:tav tm="100000">
                                          <p:val>
                                            <p:strVal val="#ppt_h"/>
                                          </p:val>
                                        </p:tav>
                                      </p:tavLst>
                                    </p:anim>
                                    <p:anim calcmode="lin" valueType="num">
                                      <p:cBhvr>
                                        <p:cTn id="14" dur="500" fill="hold"/>
                                        <p:tgtEl>
                                          <p:spTgt spid="32770"/>
                                        </p:tgtEl>
                                        <p:attrNameLst>
                                          <p:attrName>ppt_x</p:attrName>
                                        </p:attrNameLst>
                                      </p:cBhvr>
                                      <p:tavLst>
                                        <p:tav tm="0">
                                          <p:val>
                                            <p:fltVal val="0.5"/>
                                          </p:val>
                                        </p:tav>
                                        <p:tav tm="100000">
                                          <p:val>
                                            <p:strVal val="#ppt_x"/>
                                          </p:val>
                                        </p:tav>
                                      </p:tavLst>
                                    </p:anim>
                                    <p:anim calcmode="lin" valueType="num">
                                      <p:cBhvr>
                                        <p:cTn id="15" dur="500" fill="hold"/>
                                        <p:tgtEl>
                                          <p:spTgt spid="3277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990600" y="706438"/>
            <a:ext cx="3641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FF00FF"/>
                </a:solidFill>
                <a:ea typeface="楷体_GB2312" pitchFamily="49" charset="-122"/>
              </a:rPr>
              <a:t>何谓查找表</a:t>
            </a:r>
            <a:r>
              <a:rPr lang="zh-CN" altLang="en-US" sz="4000" b="1">
                <a:solidFill>
                  <a:srgbClr val="FF00FF"/>
                </a:solidFill>
                <a:ea typeface="楷体_GB2312" pitchFamily="49" charset="-122"/>
              </a:rPr>
              <a:t> ？</a:t>
            </a:r>
            <a:endParaRPr lang="zh-CN" altLang="en-US" sz="4000"/>
          </a:p>
        </p:txBody>
      </p:sp>
      <p:sp>
        <p:nvSpPr>
          <p:cNvPr id="2052" name="Rectangle 4"/>
          <p:cNvSpPr>
            <a:spLocks noChangeArrowheads="1"/>
          </p:cNvSpPr>
          <p:nvPr/>
        </p:nvSpPr>
        <p:spPr bwMode="auto">
          <a:xfrm>
            <a:off x="609600" y="1752600"/>
            <a:ext cx="7924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4000">
                <a:solidFill>
                  <a:srgbClr val="660033"/>
                </a:solidFill>
                <a:ea typeface="楷体_GB2312" pitchFamily="49" charset="-122"/>
              </a:rPr>
              <a:t>   </a:t>
            </a:r>
            <a:r>
              <a:rPr lang="zh-CN" altLang="en-US" sz="4000">
                <a:solidFill>
                  <a:srgbClr val="660033"/>
                </a:solidFill>
                <a:ea typeface="楷体_GB2312" pitchFamily="49" charset="-122"/>
              </a:rPr>
              <a:t>查找表是由</a:t>
            </a:r>
            <a:r>
              <a:rPr lang="zh-CN" altLang="en-US" sz="4000" b="1">
                <a:solidFill>
                  <a:srgbClr val="660033"/>
                </a:solidFill>
                <a:ea typeface="楷体_GB2312" pitchFamily="49" charset="-122"/>
              </a:rPr>
              <a:t>同一类型</a:t>
            </a:r>
            <a:r>
              <a:rPr lang="zh-CN" altLang="en-US" sz="4000">
                <a:solidFill>
                  <a:srgbClr val="660033"/>
                </a:solidFill>
                <a:ea typeface="楷体_GB2312" pitchFamily="49" charset="-122"/>
              </a:rPr>
              <a:t>的数据元素</a:t>
            </a:r>
            <a:r>
              <a:rPr lang="en-US" altLang="zh-CN" sz="4000">
                <a:solidFill>
                  <a:srgbClr val="660033"/>
                </a:solidFill>
                <a:ea typeface="楷体_GB2312" pitchFamily="49" charset="-122"/>
              </a:rPr>
              <a:t>(</a:t>
            </a:r>
            <a:r>
              <a:rPr lang="zh-CN" altLang="en-US" sz="4000">
                <a:solidFill>
                  <a:srgbClr val="660033"/>
                </a:solidFill>
                <a:ea typeface="楷体_GB2312" pitchFamily="49" charset="-122"/>
              </a:rPr>
              <a:t>或记录</a:t>
            </a:r>
            <a:r>
              <a:rPr lang="en-US" altLang="zh-CN" sz="4000">
                <a:solidFill>
                  <a:srgbClr val="660033"/>
                </a:solidFill>
                <a:ea typeface="楷体_GB2312" pitchFamily="49" charset="-122"/>
              </a:rPr>
              <a:t>)</a:t>
            </a:r>
            <a:r>
              <a:rPr lang="zh-CN" altLang="en-US" sz="4000">
                <a:solidFill>
                  <a:srgbClr val="660033"/>
                </a:solidFill>
                <a:ea typeface="楷体_GB2312" pitchFamily="49" charset="-122"/>
              </a:rPr>
              <a:t>构成的</a:t>
            </a:r>
            <a:r>
              <a:rPr lang="zh-CN" altLang="en-US" sz="4000" b="1">
                <a:solidFill>
                  <a:srgbClr val="660033"/>
                </a:solidFill>
                <a:ea typeface="楷体_GB2312" pitchFamily="49" charset="-122"/>
              </a:rPr>
              <a:t>集合</a:t>
            </a:r>
            <a:r>
              <a:rPr lang="zh-CN" altLang="en-US" sz="4000">
                <a:solidFill>
                  <a:srgbClr val="660033"/>
                </a:solidFill>
                <a:ea typeface="楷体_GB2312" pitchFamily="49" charset="-122"/>
              </a:rPr>
              <a:t>。</a:t>
            </a:r>
          </a:p>
        </p:txBody>
      </p:sp>
      <p:sp>
        <p:nvSpPr>
          <p:cNvPr id="2053" name="Rectangle 5"/>
          <p:cNvSpPr>
            <a:spLocks noChangeArrowheads="1"/>
          </p:cNvSpPr>
          <p:nvPr/>
        </p:nvSpPr>
        <p:spPr bwMode="auto">
          <a:xfrm>
            <a:off x="609600" y="3810000"/>
            <a:ext cx="8077200" cy="248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4000">
                <a:solidFill>
                  <a:srgbClr val="660033"/>
                </a:solidFill>
                <a:ea typeface="楷体_GB2312" pitchFamily="49" charset="-122"/>
              </a:rPr>
              <a:t>   </a:t>
            </a:r>
            <a:r>
              <a:rPr lang="zh-CN" altLang="en-US" sz="3600">
                <a:solidFill>
                  <a:srgbClr val="660033"/>
                </a:solidFill>
                <a:ea typeface="楷体_GB2312" pitchFamily="49" charset="-122"/>
              </a:rPr>
              <a:t>由于“集合”中的数据元素之间存在着松散的关系，因此查找表是一种应用灵便的结构。</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checkerboard(across)">
                                      <p:cBhvr>
                                        <p:cTn id="12" dur="500"/>
                                        <p:tgtEl>
                                          <p:spTgt spid="20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checkerboard(across)">
                                      <p:cBhvr>
                                        <p:cTn id="1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2" grpId="0" autoUpdateAnimBg="0"/>
      <p:bldP spid="205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2" name="Object 1026"/>
          <p:cNvGraphicFramePr>
            <a:graphicFrameLocks noChangeAspect="1"/>
          </p:cNvGraphicFramePr>
          <p:nvPr/>
        </p:nvGraphicFramePr>
        <p:xfrm>
          <a:off x="735013" y="2617788"/>
          <a:ext cx="8188325" cy="1725612"/>
        </p:xfrm>
        <a:graphic>
          <a:graphicData uri="http://schemas.openxmlformats.org/presentationml/2006/ole">
            <mc:AlternateContent xmlns:mc="http://schemas.openxmlformats.org/markup-compatibility/2006">
              <mc:Choice xmlns:v="urn:schemas-microsoft-com:vml" Requires="v">
                <p:oleObj spid="_x0000_s248833" name="文档" r:id="rId3" imgW="8187120" imgH="1726560" progId="Word.Document.8">
                  <p:embed/>
                </p:oleObj>
              </mc:Choice>
              <mc:Fallback>
                <p:oleObj name="文档" r:id="rId3" imgW="8187120" imgH="1726560" progId="Word.Document.8">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13" y="2617788"/>
                        <a:ext cx="8188325" cy="172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03" name="Text Box 1027"/>
          <p:cNvSpPr txBox="1">
            <a:spLocks noChangeArrowheads="1"/>
          </p:cNvSpPr>
          <p:nvPr/>
        </p:nvSpPr>
        <p:spPr bwMode="auto">
          <a:xfrm>
            <a:off x="69850" y="2070100"/>
            <a:ext cx="1377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ST.elem</a:t>
            </a:r>
            <a:endParaRPr lang="en-US" altLang="zh-CN"/>
          </a:p>
        </p:txBody>
      </p:sp>
      <p:sp>
        <p:nvSpPr>
          <p:cNvPr id="179204" name="Line 1028"/>
          <p:cNvSpPr>
            <a:spLocks noChangeShapeType="1"/>
          </p:cNvSpPr>
          <p:nvPr/>
        </p:nvSpPr>
        <p:spPr bwMode="auto">
          <a:xfrm>
            <a:off x="1600200" y="1698625"/>
            <a:ext cx="0" cy="9144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5" name="Line 1029"/>
          <p:cNvSpPr>
            <a:spLocks noChangeShapeType="1"/>
          </p:cNvSpPr>
          <p:nvPr/>
        </p:nvSpPr>
        <p:spPr bwMode="auto">
          <a:xfrm>
            <a:off x="5410200" y="1698625"/>
            <a:ext cx="0" cy="9144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07" name="Text Box 1031"/>
          <p:cNvSpPr txBox="1">
            <a:spLocks noChangeArrowheads="1"/>
          </p:cNvSpPr>
          <p:nvPr/>
        </p:nvSpPr>
        <p:spPr bwMode="auto">
          <a:xfrm>
            <a:off x="298450" y="304800"/>
            <a:ext cx="63833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660033"/>
                </a:solidFill>
                <a:ea typeface="楷体_GB2312" pitchFamily="49" charset="-122"/>
              </a:rPr>
              <a:t>回顾顺序表的查找过程：</a:t>
            </a:r>
            <a:endParaRPr lang="zh-CN" altLang="en-US" sz="4400">
              <a:solidFill>
                <a:srgbClr val="CC6600"/>
              </a:solidFill>
              <a:ea typeface="楷体_GB2312" pitchFamily="49" charset="-122"/>
            </a:endParaRPr>
          </a:p>
        </p:txBody>
      </p:sp>
      <p:sp>
        <p:nvSpPr>
          <p:cNvPr id="179208" name="Text Box 1032"/>
          <p:cNvSpPr txBox="1">
            <a:spLocks noChangeArrowheads="1"/>
          </p:cNvSpPr>
          <p:nvPr/>
        </p:nvSpPr>
        <p:spPr bwMode="auto">
          <a:xfrm>
            <a:off x="574675" y="4327525"/>
            <a:ext cx="64420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4000">
                <a:solidFill>
                  <a:srgbClr val="FF00FF"/>
                </a:solidFill>
                <a:ea typeface="楷体_GB2312" pitchFamily="49" charset="-122"/>
              </a:rPr>
              <a:t>假设给定值 </a:t>
            </a:r>
            <a:r>
              <a:rPr lang="en-US" altLang="zh-CN" sz="4000">
                <a:solidFill>
                  <a:srgbClr val="FF00FF"/>
                </a:solidFill>
                <a:ea typeface="楷体_GB2312" pitchFamily="49" charset="-122"/>
              </a:rPr>
              <a:t>e=64,</a:t>
            </a:r>
          </a:p>
          <a:p>
            <a:pPr>
              <a:lnSpc>
                <a:spcPct val="125000"/>
              </a:lnSpc>
            </a:pPr>
            <a:r>
              <a:rPr lang="zh-CN" altLang="en-US" sz="4000">
                <a:solidFill>
                  <a:srgbClr val="FF00FF"/>
                </a:solidFill>
                <a:ea typeface="楷体_GB2312" pitchFamily="49" charset="-122"/>
              </a:rPr>
              <a:t>要求 </a:t>
            </a:r>
            <a:r>
              <a:rPr lang="en-US" altLang="zh-CN" sz="4000">
                <a:solidFill>
                  <a:srgbClr val="FF00FF"/>
                </a:solidFill>
                <a:ea typeface="楷体_GB2312" pitchFamily="49" charset="-122"/>
              </a:rPr>
              <a:t>ST.elem[k] = e, </a:t>
            </a:r>
            <a:r>
              <a:rPr lang="zh-CN" altLang="en-US" sz="4000">
                <a:solidFill>
                  <a:srgbClr val="FF00FF"/>
                </a:solidFill>
                <a:ea typeface="楷体_GB2312" pitchFamily="49" charset="-122"/>
              </a:rPr>
              <a:t>问</a:t>
            </a:r>
            <a:r>
              <a:rPr lang="en-US" altLang="zh-CN" sz="4000">
                <a:solidFill>
                  <a:srgbClr val="FF00FF"/>
                </a:solidFill>
                <a:ea typeface="楷体_GB2312" pitchFamily="49" charset="-122"/>
              </a:rPr>
              <a:t>: k = ?</a:t>
            </a:r>
            <a:endParaRPr lang="en-US" altLang="zh-CN">
              <a:ea typeface="楷体_GB2312" pitchFamily="49" charset="-122"/>
            </a:endParaRPr>
          </a:p>
        </p:txBody>
      </p:sp>
      <p:sp>
        <p:nvSpPr>
          <p:cNvPr id="179210" name="Rectangle 1034"/>
          <p:cNvSpPr>
            <a:spLocks noChangeArrowheads="1"/>
          </p:cNvSpPr>
          <p:nvPr/>
        </p:nvSpPr>
        <p:spPr bwMode="auto">
          <a:xfrm>
            <a:off x="1695450" y="1447800"/>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FF00FF"/>
                </a:solidFill>
                <a:ea typeface="楷体_GB2312" pitchFamily="49" charset="-122"/>
              </a:rPr>
              <a:t>k</a:t>
            </a:r>
          </a:p>
        </p:txBody>
      </p:sp>
      <p:sp>
        <p:nvSpPr>
          <p:cNvPr id="179211" name="Rectangle 1035"/>
          <p:cNvSpPr>
            <a:spLocks noChangeArrowheads="1"/>
          </p:cNvSpPr>
          <p:nvPr/>
        </p:nvSpPr>
        <p:spPr bwMode="auto">
          <a:xfrm>
            <a:off x="5486400" y="1447800"/>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FF00FF"/>
                </a:solidFill>
                <a:ea typeface="楷体_GB2312" pitchFamily="49" charset="-122"/>
              </a:rPr>
              <a:t>k</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9207"/>
                                        </p:tgtEl>
                                        <p:attrNameLst>
                                          <p:attrName>style.visibility</p:attrName>
                                        </p:attrNameLst>
                                      </p:cBhvr>
                                      <p:to>
                                        <p:strVal val="visible"/>
                                      </p:to>
                                    </p:set>
                                    <p:anim calcmode="lin" valueType="num">
                                      <p:cBhvr additive="base">
                                        <p:cTn id="7" dur="500" fill="hold"/>
                                        <p:tgtEl>
                                          <p:spTgt spid="179207"/>
                                        </p:tgtEl>
                                        <p:attrNameLst>
                                          <p:attrName>ppt_x</p:attrName>
                                        </p:attrNameLst>
                                      </p:cBhvr>
                                      <p:tavLst>
                                        <p:tav tm="0">
                                          <p:val>
                                            <p:strVal val="0-#ppt_w/2"/>
                                          </p:val>
                                        </p:tav>
                                        <p:tav tm="100000">
                                          <p:val>
                                            <p:strVal val="#ppt_x"/>
                                          </p:val>
                                        </p:tav>
                                      </p:tavLst>
                                    </p:anim>
                                    <p:anim calcmode="lin" valueType="num">
                                      <p:cBhvr additive="base">
                                        <p:cTn id="8" dur="500" fill="hold"/>
                                        <p:tgtEl>
                                          <p:spTgt spid="1792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79202"/>
                                        </p:tgtEl>
                                        <p:attrNameLst>
                                          <p:attrName>style.visibility</p:attrName>
                                        </p:attrNameLst>
                                      </p:cBhvr>
                                      <p:to>
                                        <p:strVal val="visible"/>
                                      </p:to>
                                    </p:set>
                                    <p:animEffect transition="in" filter="wipe(up)">
                                      <p:cBhvr>
                                        <p:cTn id="13" dur="500"/>
                                        <p:tgtEl>
                                          <p:spTgt spid="179202"/>
                                        </p:tgtEl>
                                      </p:cBhvr>
                                    </p:animEffect>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79203"/>
                                        </p:tgtEl>
                                        <p:attrNameLst>
                                          <p:attrName>style.visibility</p:attrName>
                                        </p:attrNameLst>
                                      </p:cBhvr>
                                      <p:to>
                                        <p:strVal val="visible"/>
                                      </p:to>
                                    </p:set>
                                    <p:anim calcmode="lin" valueType="num">
                                      <p:cBhvr additive="base">
                                        <p:cTn id="17" dur="500" fill="hold"/>
                                        <p:tgtEl>
                                          <p:spTgt spid="179203"/>
                                        </p:tgtEl>
                                        <p:attrNameLst>
                                          <p:attrName>ppt_x</p:attrName>
                                        </p:attrNameLst>
                                      </p:cBhvr>
                                      <p:tavLst>
                                        <p:tav tm="0">
                                          <p:val>
                                            <p:strVal val="0-#ppt_w/2"/>
                                          </p:val>
                                        </p:tav>
                                        <p:tav tm="100000">
                                          <p:val>
                                            <p:strVal val="#ppt_x"/>
                                          </p:val>
                                        </p:tav>
                                      </p:tavLst>
                                    </p:anim>
                                    <p:anim calcmode="lin" valueType="num">
                                      <p:cBhvr additive="base">
                                        <p:cTn id="18" dur="500" fill="hold"/>
                                        <p:tgtEl>
                                          <p:spTgt spid="17920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9208"/>
                                        </p:tgtEl>
                                        <p:attrNameLst>
                                          <p:attrName>style.visibility</p:attrName>
                                        </p:attrNameLst>
                                      </p:cBhvr>
                                      <p:to>
                                        <p:strVal val="visible"/>
                                      </p:to>
                                    </p:set>
                                    <p:anim calcmode="lin" valueType="num">
                                      <p:cBhvr additive="base">
                                        <p:cTn id="23" dur="500" fill="hold"/>
                                        <p:tgtEl>
                                          <p:spTgt spid="179208"/>
                                        </p:tgtEl>
                                        <p:attrNameLst>
                                          <p:attrName>ppt_x</p:attrName>
                                        </p:attrNameLst>
                                      </p:cBhvr>
                                      <p:tavLst>
                                        <p:tav tm="0">
                                          <p:val>
                                            <p:strVal val="#ppt_x"/>
                                          </p:val>
                                        </p:tav>
                                        <p:tav tm="100000">
                                          <p:val>
                                            <p:strVal val="#ppt_x"/>
                                          </p:val>
                                        </p:tav>
                                      </p:tavLst>
                                    </p:anim>
                                    <p:anim calcmode="lin" valueType="num">
                                      <p:cBhvr additive="base">
                                        <p:cTn id="24" dur="500" fill="hold"/>
                                        <p:tgtEl>
                                          <p:spTgt spid="17920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9204"/>
                                        </p:tgtEl>
                                        <p:attrNameLst>
                                          <p:attrName>style.visibility</p:attrName>
                                        </p:attrNameLst>
                                      </p:cBhvr>
                                      <p:to>
                                        <p:strVal val="visible"/>
                                      </p:to>
                                    </p:set>
                                    <p:animEffect transition="in" filter="wipe(up)">
                                      <p:cBhvr>
                                        <p:cTn id="29" dur="500"/>
                                        <p:tgtEl>
                                          <p:spTgt spid="179204"/>
                                        </p:tgtEl>
                                      </p:cBhvr>
                                    </p:animEffect>
                                  </p:childTnLst>
                                  <p:subTnLst>
                                    <p:set>
                                      <p:cBhvr override="childStyle">
                                        <p:cTn dur="1" fill="hold" display="0" masterRel="nextClick" afterEffect="1"/>
                                        <p:tgtEl>
                                          <p:spTgt spid="179204"/>
                                        </p:tgtEl>
                                        <p:attrNameLst>
                                          <p:attrName>style.visibility</p:attrName>
                                        </p:attrNameLst>
                                      </p:cBhvr>
                                      <p:to>
                                        <p:strVal val="hidden"/>
                                      </p:to>
                                    </p:set>
                                  </p:subTnLst>
                                </p:cTn>
                              </p:par>
                            </p:childTnLst>
                          </p:cTn>
                        </p:par>
                        <p:par>
                          <p:cTn id="30" fill="hold" nodeType="afterGroup">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79210"/>
                                        </p:tgtEl>
                                        <p:attrNameLst>
                                          <p:attrName>style.visibility</p:attrName>
                                        </p:attrNameLst>
                                      </p:cBhvr>
                                      <p:to>
                                        <p:strVal val="visible"/>
                                      </p:to>
                                    </p:set>
                                    <p:animEffect transition="in" filter="wipe(up)">
                                      <p:cBhvr>
                                        <p:cTn id="33" dur="500"/>
                                        <p:tgtEl>
                                          <p:spTgt spid="179210"/>
                                        </p:tgtEl>
                                      </p:cBhvr>
                                    </p:animEffect>
                                  </p:childTnLst>
                                  <p:subTnLst>
                                    <p:set>
                                      <p:cBhvr override="childStyle">
                                        <p:cTn dur="1" fill="hold" display="0" masterRel="nextClick" afterEffect="1"/>
                                        <p:tgtEl>
                                          <p:spTgt spid="179210"/>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79205"/>
                                        </p:tgtEl>
                                        <p:attrNameLst>
                                          <p:attrName>style.visibility</p:attrName>
                                        </p:attrNameLst>
                                      </p:cBhvr>
                                      <p:to>
                                        <p:strVal val="visible"/>
                                      </p:to>
                                    </p:set>
                                    <p:animEffect transition="in" filter="wipe(up)">
                                      <p:cBhvr>
                                        <p:cTn id="38" dur="500"/>
                                        <p:tgtEl>
                                          <p:spTgt spid="179205"/>
                                        </p:tgtEl>
                                      </p:cBhvr>
                                    </p:animEffect>
                                  </p:childTnLst>
                                </p:cTn>
                              </p:par>
                            </p:childTnLst>
                          </p:cTn>
                        </p:par>
                        <p:par>
                          <p:cTn id="39" fill="hold" nodeType="afterGroup">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179211"/>
                                        </p:tgtEl>
                                        <p:attrNameLst>
                                          <p:attrName>style.visibility</p:attrName>
                                        </p:attrNameLst>
                                      </p:cBhvr>
                                      <p:to>
                                        <p:strVal val="visible"/>
                                      </p:to>
                                    </p:set>
                                    <p:animEffect transition="in" filter="wipe(up)">
                                      <p:cBhvr>
                                        <p:cTn id="42" dur="500"/>
                                        <p:tgtEl>
                                          <p:spTgt spid="179211"/>
                                        </p:tgtEl>
                                      </p:cBhvr>
                                    </p:animEffect>
                                  </p:childTnLst>
                                  <p:subTnLst>
                                    <p:set>
                                      <p:cBhvr override="childStyle">
                                        <p:cTn dur="1" fill="hold" display="0" masterRel="nextClick" afterEffect="1"/>
                                        <p:tgtEl>
                                          <p:spTgt spid="1792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autoUpdateAnimBg="0"/>
      <p:bldP spid="179204" grpId="0" animBg="1"/>
      <p:bldP spid="179205" grpId="0" animBg="1"/>
      <p:bldP spid="179207" grpId="0" autoUpdateAnimBg="0"/>
      <p:bldP spid="179208" grpId="0" autoUpdateAnimBg="0"/>
      <p:bldP spid="179210" grpId="0" autoUpdateAnimBg="0"/>
      <p:bldP spid="17921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38125" y="228600"/>
            <a:ext cx="8905875" cy="612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t>int</a:t>
            </a:r>
            <a:r>
              <a:rPr lang="en-US" altLang="zh-CN" sz="4400"/>
              <a:t> location( </a:t>
            </a:r>
            <a:r>
              <a:rPr lang="en-US" altLang="zh-CN" sz="3200"/>
              <a:t>SqList L, ElemType</a:t>
            </a:r>
            <a:r>
              <a:rPr lang="en-US" altLang="zh-CN" sz="3200" b="1"/>
              <a:t>&amp; </a:t>
            </a:r>
            <a:r>
              <a:rPr lang="en-US" altLang="zh-CN" sz="3200"/>
              <a:t>e,</a:t>
            </a:r>
            <a:endParaRPr lang="en-US" altLang="zh-CN" sz="4400"/>
          </a:p>
          <a:p>
            <a:r>
              <a:rPr lang="en-US" altLang="zh-CN" sz="4400"/>
              <a:t>      </a:t>
            </a:r>
            <a:r>
              <a:rPr lang="en-US" altLang="zh-CN" sz="3200"/>
              <a:t>Status (*compare)(ElemType, ElemType</a:t>
            </a:r>
            <a:r>
              <a:rPr lang="en-US" altLang="zh-CN" sz="4400"/>
              <a:t>)) </a:t>
            </a:r>
            <a:r>
              <a:rPr lang="en-US" altLang="zh-CN" sz="4400" b="1">
                <a:latin typeface="宋体" charset="-122"/>
              </a:rPr>
              <a:t>{</a:t>
            </a:r>
            <a:endParaRPr lang="en-US" altLang="zh-CN" sz="4400">
              <a:latin typeface="宋体" charset="-122"/>
            </a:endParaRPr>
          </a:p>
          <a:p>
            <a:r>
              <a:rPr lang="en-US" altLang="zh-CN" sz="4400"/>
              <a:t>  k = 1;</a:t>
            </a:r>
          </a:p>
          <a:p>
            <a:r>
              <a:rPr lang="en-US" altLang="zh-CN" sz="4400"/>
              <a:t>  p = L.elem;</a:t>
            </a:r>
          </a:p>
          <a:p>
            <a:r>
              <a:rPr lang="en-US" altLang="zh-CN" sz="4400"/>
              <a:t>  </a:t>
            </a:r>
            <a:r>
              <a:rPr lang="en-US" altLang="zh-CN" sz="4400" b="1"/>
              <a:t>while</a:t>
            </a:r>
            <a:r>
              <a:rPr lang="en-US" altLang="zh-CN" sz="4400"/>
              <a:t> ( </a:t>
            </a:r>
            <a:r>
              <a:rPr lang="en-US" altLang="zh-CN" sz="4400" b="1">
                <a:solidFill>
                  <a:srgbClr val="006600"/>
                </a:solidFill>
                <a:ea typeface="楷体_GB2312" pitchFamily="49" charset="-122"/>
              </a:rPr>
              <a:t>k&lt;=L.length</a:t>
            </a:r>
            <a:r>
              <a:rPr lang="en-US" altLang="zh-CN" sz="4400"/>
              <a:t> </a:t>
            </a:r>
            <a:r>
              <a:rPr lang="en-US" altLang="zh-CN" sz="4400" b="1"/>
              <a:t>&amp;&amp;</a:t>
            </a:r>
          </a:p>
          <a:p>
            <a:r>
              <a:rPr lang="en-US" altLang="zh-CN" sz="4400" b="1"/>
              <a:t>              </a:t>
            </a:r>
            <a:r>
              <a:rPr lang="en-US" altLang="zh-CN" sz="4400"/>
              <a:t> </a:t>
            </a:r>
            <a:r>
              <a:rPr lang="en-US" altLang="zh-CN" sz="4400" b="1">
                <a:solidFill>
                  <a:schemeClr val="accent2"/>
                </a:solidFill>
              </a:rPr>
              <a:t>!(*compare)(*p++,e)</a:t>
            </a:r>
            <a:r>
              <a:rPr lang="en-US" altLang="zh-CN" sz="4400" b="1"/>
              <a:t>)) </a:t>
            </a:r>
            <a:r>
              <a:rPr lang="en-US" altLang="zh-CN" sz="4400"/>
              <a:t>k</a:t>
            </a:r>
            <a:r>
              <a:rPr lang="en-US" altLang="zh-CN" sz="4400" b="1"/>
              <a:t>++</a:t>
            </a:r>
            <a:r>
              <a:rPr lang="en-US" altLang="zh-CN" sz="4400"/>
              <a:t>; </a:t>
            </a:r>
          </a:p>
          <a:p>
            <a:r>
              <a:rPr lang="en-US" altLang="zh-CN" sz="4400" b="1"/>
              <a:t>  if</a:t>
            </a:r>
            <a:r>
              <a:rPr lang="en-US" altLang="zh-CN" sz="4400"/>
              <a:t> ( k&lt;= L.length)  </a:t>
            </a:r>
            <a:r>
              <a:rPr lang="en-US" altLang="zh-CN" sz="4400" b="1"/>
              <a:t>return</a:t>
            </a:r>
            <a:r>
              <a:rPr lang="en-US" altLang="zh-CN" sz="4400"/>
              <a:t> k; </a:t>
            </a:r>
          </a:p>
          <a:p>
            <a:r>
              <a:rPr lang="en-US" altLang="zh-CN" sz="4400"/>
              <a:t>  </a:t>
            </a:r>
            <a:r>
              <a:rPr lang="en-US" altLang="zh-CN" sz="4400" b="1"/>
              <a:t>else  return</a:t>
            </a:r>
            <a:r>
              <a:rPr lang="en-US" altLang="zh-CN" sz="4400"/>
              <a:t> 0;</a:t>
            </a:r>
          </a:p>
          <a:p>
            <a:r>
              <a:rPr lang="en-US" altLang="zh-CN" sz="4400" b="1"/>
              <a:t>}</a:t>
            </a:r>
            <a:r>
              <a:rPr lang="en-US" altLang="zh-CN" sz="4400"/>
              <a:t> //location</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strips(downLeft)">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6" name="Object 1026"/>
          <p:cNvGraphicFramePr>
            <a:graphicFrameLocks noChangeAspect="1"/>
          </p:cNvGraphicFramePr>
          <p:nvPr/>
        </p:nvGraphicFramePr>
        <p:xfrm>
          <a:off x="735013" y="1452563"/>
          <a:ext cx="8188325" cy="1725612"/>
        </p:xfrm>
        <a:graphic>
          <a:graphicData uri="http://schemas.openxmlformats.org/presentationml/2006/ole">
            <mc:AlternateContent xmlns:mc="http://schemas.openxmlformats.org/markup-compatibility/2006">
              <mc:Choice xmlns:v="urn:schemas-microsoft-com:vml" Requires="v">
                <p:oleObj spid="_x0000_s249858" name="文档" r:id="rId3" imgW="8187120" imgH="1726560" progId="Word.Document.8">
                  <p:embed/>
                </p:oleObj>
              </mc:Choice>
              <mc:Fallback>
                <p:oleObj name="文档" r:id="rId3" imgW="8187120" imgH="1726560" progId="Word.Document.8">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13" y="1452563"/>
                        <a:ext cx="8188325" cy="172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27" name="Text Box 1027"/>
          <p:cNvSpPr txBox="1">
            <a:spLocks noChangeArrowheads="1"/>
          </p:cNvSpPr>
          <p:nvPr/>
        </p:nvSpPr>
        <p:spPr bwMode="auto">
          <a:xfrm>
            <a:off x="69850" y="914400"/>
            <a:ext cx="1377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ST.elem</a:t>
            </a:r>
            <a:endParaRPr lang="en-US" altLang="zh-CN"/>
          </a:p>
        </p:txBody>
      </p:sp>
      <p:sp>
        <p:nvSpPr>
          <p:cNvPr id="180228" name="Line 1028"/>
          <p:cNvSpPr>
            <a:spLocks noChangeShapeType="1"/>
          </p:cNvSpPr>
          <p:nvPr/>
        </p:nvSpPr>
        <p:spPr bwMode="auto">
          <a:xfrm>
            <a:off x="7924800" y="45720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29" name="Line 1029"/>
          <p:cNvSpPr>
            <a:spLocks noChangeShapeType="1"/>
          </p:cNvSpPr>
          <p:nvPr/>
        </p:nvSpPr>
        <p:spPr bwMode="auto">
          <a:xfrm>
            <a:off x="5410200" y="45720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30" name="Text Box 1030"/>
          <p:cNvSpPr txBox="1">
            <a:spLocks noChangeArrowheads="1"/>
          </p:cNvSpPr>
          <p:nvPr/>
        </p:nvSpPr>
        <p:spPr bwMode="auto">
          <a:xfrm>
            <a:off x="5418138" y="639763"/>
            <a:ext cx="296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990000"/>
                </a:solidFill>
              </a:rPr>
              <a:t>i</a:t>
            </a:r>
            <a:endParaRPr lang="en-US" altLang="zh-CN"/>
          </a:p>
        </p:txBody>
      </p:sp>
      <p:graphicFrame>
        <p:nvGraphicFramePr>
          <p:cNvPr id="180231" name="Object 1031"/>
          <p:cNvGraphicFramePr>
            <a:graphicFrameLocks noChangeAspect="1"/>
          </p:cNvGraphicFramePr>
          <p:nvPr/>
        </p:nvGraphicFramePr>
        <p:xfrm>
          <a:off x="762000" y="4572000"/>
          <a:ext cx="8188325" cy="1725613"/>
        </p:xfrm>
        <a:graphic>
          <a:graphicData uri="http://schemas.openxmlformats.org/presentationml/2006/ole">
            <mc:AlternateContent xmlns:mc="http://schemas.openxmlformats.org/markup-compatibility/2006">
              <mc:Choice xmlns:v="urn:schemas-microsoft-com:vml" Requires="v">
                <p:oleObj spid="_x0000_s249859" name="文档" r:id="rId5" imgW="8187120" imgH="1726560" progId="Word.Document.8">
                  <p:embed/>
                </p:oleObj>
              </mc:Choice>
              <mc:Fallback>
                <p:oleObj name="文档" r:id="rId5" imgW="8187120" imgH="1726560" progId="Word.Document.8">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572000"/>
                        <a:ext cx="8188325" cy="172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2" name="Text Box 1032"/>
          <p:cNvSpPr txBox="1">
            <a:spLocks noChangeArrowheads="1"/>
          </p:cNvSpPr>
          <p:nvPr/>
        </p:nvSpPr>
        <p:spPr bwMode="auto">
          <a:xfrm>
            <a:off x="290513" y="4033838"/>
            <a:ext cx="1377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ST.elem</a:t>
            </a:r>
            <a:endParaRPr lang="en-US" altLang="zh-CN"/>
          </a:p>
        </p:txBody>
      </p:sp>
      <p:sp>
        <p:nvSpPr>
          <p:cNvPr id="180233" name="Line 1033"/>
          <p:cNvSpPr>
            <a:spLocks noChangeShapeType="1"/>
          </p:cNvSpPr>
          <p:nvPr/>
        </p:nvSpPr>
        <p:spPr bwMode="auto">
          <a:xfrm>
            <a:off x="8001000" y="3576638"/>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34" name="Line 1034"/>
          <p:cNvSpPr>
            <a:spLocks noChangeShapeType="1"/>
          </p:cNvSpPr>
          <p:nvPr/>
        </p:nvSpPr>
        <p:spPr bwMode="auto">
          <a:xfrm>
            <a:off x="1219200" y="3576638"/>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235" name="Text Box 1035"/>
          <p:cNvSpPr txBox="1">
            <a:spLocks noChangeArrowheads="1"/>
          </p:cNvSpPr>
          <p:nvPr/>
        </p:nvSpPr>
        <p:spPr bwMode="auto">
          <a:xfrm>
            <a:off x="1219200" y="3505200"/>
            <a:ext cx="296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990000"/>
                </a:solidFill>
              </a:rPr>
              <a:t>i</a:t>
            </a:r>
            <a:endParaRPr lang="en-US" altLang="zh-CN"/>
          </a:p>
        </p:txBody>
      </p:sp>
      <p:sp>
        <p:nvSpPr>
          <p:cNvPr id="180236" name="Text Box 1036"/>
          <p:cNvSpPr txBox="1">
            <a:spLocks noChangeArrowheads="1"/>
          </p:cNvSpPr>
          <p:nvPr/>
        </p:nvSpPr>
        <p:spPr bwMode="auto">
          <a:xfrm>
            <a:off x="762000" y="44958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CC0000"/>
                </a:solidFill>
              </a:rPr>
              <a:t>60</a:t>
            </a:r>
            <a:endParaRPr lang="en-US" altLang="zh-CN"/>
          </a:p>
        </p:txBody>
      </p:sp>
      <p:sp>
        <p:nvSpPr>
          <p:cNvPr id="180237" name="Text Box 1037"/>
          <p:cNvSpPr txBox="1">
            <a:spLocks noChangeArrowheads="1"/>
          </p:cNvSpPr>
          <p:nvPr/>
        </p:nvSpPr>
        <p:spPr bwMode="auto">
          <a:xfrm>
            <a:off x="8008938" y="533400"/>
            <a:ext cx="296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990000"/>
                </a:solidFill>
              </a:rPr>
              <a:t>i</a:t>
            </a:r>
            <a:endParaRPr lang="en-US" altLang="zh-CN"/>
          </a:p>
        </p:txBody>
      </p:sp>
      <p:sp>
        <p:nvSpPr>
          <p:cNvPr id="180239" name="Text Box 1039"/>
          <p:cNvSpPr txBox="1">
            <a:spLocks noChangeArrowheads="1"/>
          </p:cNvSpPr>
          <p:nvPr/>
        </p:nvSpPr>
        <p:spPr bwMode="auto">
          <a:xfrm>
            <a:off x="2270125" y="2609850"/>
            <a:ext cx="14065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CC0000"/>
                </a:solidFill>
              </a:rPr>
              <a:t>key=64</a:t>
            </a:r>
            <a:endParaRPr lang="en-US" altLang="zh-CN"/>
          </a:p>
        </p:txBody>
      </p:sp>
      <p:sp>
        <p:nvSpPr>
          <p:cNvPr id="180240" name="Text Box 1040"/>
          <p:cNvSpPr txBox="1">
            <a:spLocks noChangeArrowheads="1"/>
          </p:cNvSpPr>
          <p:nvPr/>
        </p:nvSpPr>
        <p:spPr bwMode="auto">
          <a:xfrm>
            <a:off x="2286000" y="5821363"/>
            <a:ext cx="1406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CC0000"/>
                </a:solidFill>
              </a:rPr>
              <a:t>key=60</a:t>
            </a:r>
            <a:endParaRPr lang="en-US" altLang="zh-CN"/>
          </a:p>
        </p:txBody>
      </p:sp>
      <p:sp>
        <p:nvSpPr>
          <p:cNvPr id="180241" name="Text Box 1041"/>
          <p:cNvSpPr txBox="1">
            <a:spLocks noChangeArrowheads="1"/>
          </p:cNvSpPr>
          <p:nvPr/>
        </p:nvSpPr>
        <p:spPr bwMode="auto">
          <a:xfrm>
            <a:off x="8153400" y="3581400"/>
            <a:ext cx="296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990000"/>
                </a:solidFill>
              </a:rPr>
              <a:t>i</a:t>
            </a:r>
            <a:endParaRPr lang="en-US" altLang="zh-CN"/>
          </a:p>
        </p:txBody>
      </p:sp>
      <p:sp>
        <p:nvSpPr>
          <p:cNvPr id="180243" name="Text Box 1043"/>
          <p:cNvSpPr txBox="1">
            <a:spLocks noChangeArrowheads="1"/>
          </p:cNvSpPr>
          <p:nvPr/>
        </p:nvSpPr>
        <p:spPr bwMode="auto">
          <a:xfrm>
            <a:off x="730250" y="137160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CC0000"/>
                </a:solidFill>
              </a:rPr>
              <a:t>64</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wipe(up)">
                                      <p:cBhvr>
                                        <p:cTn id="7" dur="500"/>
                                        <p:tgtEl>
                                          <p:spTgt spid="180226"/>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0227"/>
                                        </p:tgtEl>
                                        <p:attrNameLst>
                                          <p:attrName>style.visibility</p:attrName>
                                        </p:attrNameLst>
                                      </p:cBhvr>
                                      <p:to>
                                        <p:strVal val="visible"/>
                                      </p:to>
                                    </p:set>
                                    <p:anim calcmode="lin" valueType="num">
                                      <p:cBhvr additive="base">
                                        <p:cTn id="11" dur="500" fill="hold"/>
                                        <p:tgtEl>
                                          <p:spTgt spid="180227"/>
                                        </p:tgtEl>
                                        <p:attrNameLst>
                                          <p:attrName>ppt_x</p:attrName>
                                        </p:attrNameLst>
                                      </p:cBhvr>
                                      <p:tavLst>
                                        <p:tav tm="0">
                                          <p:val>
                                            <p:strVal val="0-#ppt_w/2"/>
                                          </p:val>
                                        </p:tav>
                                        <p:tav tm="100000">
                                          <p:val>
                                            <p:strVal val="#ppt_x"/>
                                          </p:val>
                                        </p:tav>
                                      </p:tavLst>
                                    </p:anim>
                                    <p:anim calcmode="lin" valueType="num">
                                      <p:cBhvr additive="base">
                                        <p:cTn id="12" dur="500" fill="hold"/>
                                        <p:tgtEl>
                                          <p:spTgt spid="18022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239"/>
                                        </p:tgtEl>
                                        <p:attrNameLst>
                                          <p:attrName>style.visibility</p:attrName>
                                        </p:attrNameLst>
                                      </p:cBhvr>
                                      <p:to>
                                        <p:strVal val="visible"/>
                                      </p:to>
                                    </p:set>
                                    <p:animEffect transition="in" filter="wipe(left)">
                                      <p:cBhvr>
                                        <p:cTn id="17" dur="500"/>
                                        <p:tgtEl>
                                          <p:spTgt spid="1802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0243"/>
                                        </p:tgtEl>
                                        <p:attrNameLst>
                                          <p:attrName>style.visibility</p:attrName>
                                        </p:attrNameLst>
                                      </p:cBhvr>
                                      <p:to>
                                        <p:strVal val="visible"/>
                                      </p:to>
                                    </p:set>
                                    <p:animEffect transition="in" filter="wipe(left)">
                                      <p:cBhvr>
                                        <p:cTn id="22" dur="500"/>
                                        <p:tgtEl>
                                          <p:spTgt spid="1802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80228"/>
                                        </p:tgtEl>
                                        <p:attrNameLst>
                                          <p:attrName>style.visibility</p:attrName>
                                        </p:attrNameLst>
                                      </p:cBhvr>
                                      <p:to>
                                        <p:strVal val="visible"/>
                                      </p:to>
                                    </p:set>
                                    <p:anim calcmode="lin" valueType="num">
                                      <p:cBhvr additive="base">
                                        <p:cTn id="27" dur="500" fill="hold"/>
                                        <p:tgtEl>
                                          <p:spTgt spid="180228"/>
                                        </p:tgtEl>
                                        <p:attrNameLst>
                                          <p:attrName>ppt_x</p:attrName>
                                        </p:attrNameLst>
                                      </p:cBhvr>
                                      <p:tavLst>
                                        <p:tav tm="0">
                                          <p:val>
                                            <p:strVal val="1+#ppt_w/2"/>
                                          </p:val>
                                        </p:tav>
                                        <p:tav tm="100000">
                                          <p:val>
                                            <p:strVal val="#ppt_x"/>
                                          </p:val>
                                        </p:tav>
                                      </p:tavLst>
                                    </p:anim>
                                    <p:anim calcmode="lin" valueType="num">
                                      <p:cBhvr additive="base">
                                        <p:cTn id="28" dur="500" fill="hold"/>
                                        <p:tgtEl>
                                          <p:spTgt spid="18022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0228"/>
                                        </p:tgtEl>
                                        <p:attrNameLst>
                                          <p:attrName>style.visibility</p:attrName>
                                        </p:attrNameLst>
                                      </p:cBhvr>
                                      <p:to>
                                        <p:strVal val="hidden"/>
                                      </p:to>
                                    </p:set>
                                  </p:subTnLst>
                                </p:cTn>
                              </p:par>
                            </p:childTnLst>
                          </p:cTn>
                        </p:par>
                        <p:par>
                          <p:cTn id="29" fill="hold" nodeType="afterGroup">
                            <p:stCondLst>
                              <p:cond delay="500"/>
                            </p:stCondLst>
                            <p:childTnLst>
                              <p:par>
                                <p:cTn id="30" presetID="2" presetClass="entr" presetSubtype="1" fill="hold" grpId="0" nodeType="afterEffect">
                                  <p:stCondLst>
                                    <p:cond delay="0"/>
                                  </p:stCondLst>
                                  <p:childTnLst>
                                    <p:set>
                                      <p:cBhvr>
                                        <p:cTn id="31" dur="1" fill="hold">
                                          <p:stCondLst>
                                            <p:cond delay="0"/>
                                          </p:stCondLst>
                                        </p:cTn>
                                        <p:tgtEl>
                                          <p:spTgt spid="180237"/>
                                        </p:tgtEl>
                                        <p:attrNameLst>
                                          <p:attrName>style.visibility</p:attrName>
                                        </p:attrNameLst>
                                      </p:cBhvr>
                                      <p:to>
                                        <p:strVal val="visible"/>
                                      </p:to>
                                    </p:set>
                                    <p:anim calcmode="lin" valueType="num">
                                      <p:cBhvr additive="base">
                                        <p:cTn id="32" dur="500" fill="hold"/>
                                        <p:tgtEl>
                                          <p:spTgt spid="180237"/>
                                        </p:tgtEl>
                                        <p:attrNameLst>
                                          <p:attrName>ppt_x</p:attrName>
                                        </p:attrNameLst>
                                      </p:cBhvr>
                                      <p:tavLst>
                                        <p:tav tm="0">
                                          <p:val>
                                            <p:strVal val="#ppt_x"/>
                                          </p:val>
                                        </p:tav>
                                        <p:tav tm="100000">
                                          <p:val>
                                            <p:strVal val="#ppt_x"/>
                                          </p:val>
                                        </p:tav>
                                      </p:tavLst>
                                    </p:anim>
                                    <p:anim calcmode="lin" valueType="num">
                                      <p:cBhvr additive="base">
                                        <p:cTn id="33" dur="500" fill="hold"/>
                                        <p:tgtEl>
                                          <p:spTgt spid="18023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8023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2" fill="hold" grpId="0" nodeType="clickEffect">
                                  <p:stCondLst>
                                    <p:cond delay="0"/>
                                  </p:stCondLst>
                                  <p:childTnLst>
                                    <p:set>
                                      <p:cBhvr>
                                        <p:cTn id="37" dur="1" fill="hold">
                                          <p:stCondLst>
                                            <p:cond delay="0"/>
                                          </p:stCondLst>
                                        </p:cTn>
                                        <p:tgtEl>
                                          <p:spTgt spid="180229"/>
                                        </p:tgtEl>
                                        <p:attrNameLst>
                                          <p:attrName>style.visibility</p:attrName>
                                        </p:attrNameLst>
                                      </p:cBhvr>
                                      <p:to>
                                        <p:strVal val="visible"/>
                                      </p:to>
                                    </p:set>
                                    <p:animEffect transition="in" filter="slide(fromRight)">
                                      <p:cBhvr>
                                        <p:cTn id="38" dur="500"/>
                                        <p:tgtEl>
                                          <p:spTgt spid="180229"/>
                                        </p:tgtEl>
                                      </p:cBhvr>
                                    </p:animEffect>
                                  </p:childTnLst>
                                </p:cTn>
                              </p:par>
                            </p:childTnLst>
                          </p:cTn>
                        </p:par>
                        <p:par>
                          <p:cTn id="39" fill="hold" nodeType="afterGroup">
                            <p:stCondLst>
                              <p:cond delay="500"/>
                            </p:stCondLst>
                            <p:childTnLst>
                              <p:par>
                                <p:cTn id="40" presetID="2" presetClass="entr" presetSubtype="1" fill="hold" grpId="0" nodeType="afterEffect">
                                  <p:stCondLst>
                                    <p:cond delay="0"/>
                                  </p:stCondLst>
                                  <p:childTnLst>
                                    <p:set>
                                      <p:cBhvr>
                                        <p:cTn id="41" dur="1" fill="hold">
                                          <p:stCondLst>
                                            <p:cond delay="0"/>
                                          </p:stCondLst>
                                        </p:cTn>
                                        <p:tgtEl>
                                          <p:spTgt spid="180230"/>
                                        </p:tgtEl>
                                        <p:attrNameLst>
                                          <p:attrName>style.visibility</p:attrName>
                                        </p:attrNameLst>
                                      </p:cBhvr>
                                      <p:to>
                                        <p:strVal val="visible"/>
                                      </p:to>
                                    </p:set>
                                    <p:anim calcmode="lin" valueType="num">
                                      <p:cBhvr additive="base">
                                        <p:cTn id="42" dur="500" fill="hold"/>
                                        <p:tgtEl>
                                          <p:spTgt spid="180230"/>
                                        </p:tgtEl>
                                        <p:attrNameLst>
                                          <p:attrName>ppt_x</p:attrName>
                                        </p:attrNameLst>
                                      </p:cBhvr>
                                      <p:tavLst>
                                        <p:tav tm="0">
                                          <p:val>
                                            <p:strVal val="#ppt_x"/>
                                          </p:val>
                                        </p:tav>
                                        <p:tav tm="100000">
                                          <p:val>
                                            <p:strVal val="#ppt_x"/>
                                          </p:val>
                                        </p:tav>
                                      </p:tavLst>
                                    </p:anim>
                                    <p:anim calcmode="lin" valueType="num">
                                      <p:cBhvr additive="base">
                                        <p:cTn id="43" dur="500" fill="hold"/>
                                        <p:tgtEl>
                                          <p:spTgt spid="180230"/>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180231"/>
                                        </p:tgtEl>
                                        <p:attrNameLst>
                                          <p:attrName>style.visibility</p:attrName>
                                        </p:attrNameLst>
                                      </p:cBhvr>
                                      <p:to>
                                        <p:strVal val="visible"/>
                                      </p:to>
                                    </p:set>
                                    <p:anim calcmode="lin" valueType="num">
                                      <p:cBhvr additive="base">
                                        <p:cTn id="48" dur="500" fill="hold"/>
                                        <p:tgtEl>
                                          <p:spTgt spid="180231"/>
                                        </p:tgtEl>
                                        <p:attrNameLst>
                                          <p:attrName>ppt_x</p:attrName>
                                        </p:attrNameLst>
                                      </p:cBhvr>
                                      <p:tavLst>
                                        <p:tav tm="0">
                                          <p:val>
                                            <p:strVal val="#ppt_x"/>
                                          </p:val>
                                        </p:tav>
                                        <p:tav tm="100000">
                                          <p:val>
                                            <p:strVal val="#ppt_x"/>
                                          </p:val>
                                        </p:tav>
                                      </p:tavLst>
                                    </p:anim>
                                    <p:anim calcmode="lin" valueType="num">
                                      <p:cBhvr additive="base">
                                        <p:cTn id="49" dur="500" fill="hold"/>
                                        <p:tgtEl>
                                          <p:spTgt spid="180231"/>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180232"/>
                                        </p:tgtEl>
                                        <p:attrNameLst>
                                          <p:attrName>style.visibility</p:attrName>
                                        </p:attrNameLst>
                                      </p:cBhvr>
                                      <p:to>
                                        <p:strVal val="visible"/>
                                      </p:to>
                                    </p:set>
                                    <p:anim calcmode="lin" valueType="num">
                                      <p:cBhvr additive="base">
                                        <p:cTn id="53" dur="500" fill="hold"/>
                                        <p:tgtEl>
                                          <p:spTgt spid="180232"/>
                                        </p:tgtEl>
                                        <p:attrNameLst>
                                          <p:attrName>ppt_x</p:attrName>
                                        </p:attrNameLst>
                                      </p:cBhvr>
                                      <p:tavLst>
                                        <p:tav tm="0">
                                          <p:val>
                                            <p:strVal val="0-#ppt_w/2"/>
                                          </p:val>
                                        </p:tav>
                                        <p:tav tm="100000">
                                          <p:val>
                                            <p:strVal val="#ppt_x"/>
                                          </p:val>
                                        </p:tav>
                                      </p:tavLst>
                                    </p:anim>
                                    <p:anim calcmode="lin" valueType="num">
                                      <p:cBhvr additive="base">
                                        <p:cTn id="54" dur="500" fill="hold"/>
                                        <p:tgtEl>
                                          <p:spTgt spid="180232"/>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80240"/>
                                        </p:tgtEl>
                                        <p:attrNameLst>
                                          <p:attrName>style.visibility</p:attrName>
                                        </p:attrNameLst>
                                      </p:cBhvr>
                                      <p:to>
                                        <p:strVal val="visible"/>
                                      </p:to>
                                    </p:set>
                                    <p:animEffect transition="in" filter="wipe(left)">
                                      <p:cBhvr>
                                        <p:cTn id="59" dur="500"/>
                                        <p:tgtEl>
                                          <p:spTgt spid="18024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80236"/>
                                        </p:tgtEl>
                                        <p:attrNameLst>
                                          <p:attrName>style.visibility</p:attrName>
                                        </p:attrNameLst>
                                      </p:cBhvr>
                                      <p:to>
                                        <p:strVal val="visible"/>
                                      </p:to>
                                    </p:set>
                                    <p:animEffect transition="in" filter="wipe(left)">
                                      <p:cBhvr>
                                        <p:cTn id="64" dur="500"/>
                                        <p:tgtEl>
                                          <p:spTgt spid="18023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80233"/>
                                        </p:tgtEl>
                                        <p:attrNameLst>
                                          <p:attrName>style.visibility</p:attrName>
                                        </p:attrNameLst>
                                      </p:cBhvr>
                                      <p:to>
                                        <p:strVal val="visible"/>
                                      </p:to>
                                    </p:set>
                                    <p:anim calcmode="lin" valueType="num">
                                      <p:cBhvr additive="base">
                                        <p:cTn id="69" dur="500" fill="hold"/>
                                        <p:tgtEl>
                                          <p:spTgt spid="180233"/>
                                        </p:tgtEl>
                                        <p:attrNameLst>
                                          <p:attrName>ppt_x</p:attrName>
                                        </p:attrNameLst>
                                      </p:cBhvr>
                                      <p:tavLst>
                                        <p:tav tm="0">
                                          <p:val>
                                            <p:strVal val="1+#ppt_w/2"/>
                                          </p:val>
                                        </p:tav>
                                        <p:tav tm="100000">
                                          <p:val>
                                            <p:strVal val="#ppt_x"/>
                                          </p:val>
                                        </p:tav>
                                      </p:tavLst>
                                    </p:anim>
                                    <p:anim calcmode="lin" valueType="num">
                                      <p:cBhvr additive="base">
                                        <p:cTn id="70" dur="500" fill="hold"/>
                                        <p:tgtEl>
                                          <p:spTgt spid="18023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0233"/>
                                        </p:tgtEl>
                                        <p:attrNameLst>
                                          <p:attrName>style.visibility</p:attrName>
                                        </p:attrNameLst>
                                      </p:cBhvr>
                                      <p:to>
                                        <p:strVal val="hidden"/>
                                      </p:to>
                                    </p:set>
                                  </p:subTnLst>
                                </p:cTn>
                              </p:par>
                            </p:childTnLst>
                          </p:cTn>
                        </p:par>
                        <p:par>
                          <p:cTn id="71" fill="hold" nodeType="afterGroup">
                            <p:stCondLst>
                              <p:cond delay="500"/>
                            </p:stCondLst>
                            <p:childTnLst>
                              <p:par>
                                <p:cTn id="72" presetID="2" presetClass="entr" presetSubtype="2" fill="hold" grpId="0" nodeType="afterEffect">
                                  <p:stCondLst>
                                    <p:cond delay="0"/>
                                  </p:stCondLst>
                                  <p:childTnLst>
                                    <p:set>
                                      <p:cBhvr>
                                        <p:cTn id="73" dur="1" fill="hold">
                                          <p:stCondLst>
                                            <p:cond delay="0"/>
                                          </p:stCondLst>
                                        </p:cTn>
                                        <p:tgtEl>
                                          <p:spTgt spid="180241"/>
                                        </p:tgtEl>
                                        <p:attrNameLst>
                                          <p:attrName>style.visibility</p:attrName>
                                        </p:attrNameLst>
                                      </p:cBhvr>
                                      <p:to>
                                        <p:strVal val="visible"/>
                                      </p:to>
                                    </p:set>
                                    <p:anim calcmode="lin" valueType="num">
                                      <p:cBhvr additive="base">
                                        <p:cTn id="74" dur="500" fill="hold"/>
                                        <p:tgtEl>
                                          <p:spTgt spid="180241"/>
                                        </p:tgtEl>
                                        <p:attrNameLst>
                                          <p:attrName>ppt_x</p:attrName>
                                        </p:attrNameLst>
                                      </p:cBhvr>
                                      <p:tavLst>
                                        <p:tav tm="0">
                                          <p:val>
                                            <p:strVal val="1+#ppt_w/2"/>
                                          </p:val>
                                        </p:tav>
                                        <p:tav tm="100000">
                                          <p:val>
                                            <p:strVal val="#ppt_x"/>
                                          </p:val>
                                        </p:tav>
                                      </p:tavLst>
                                    </p:anim>
                                    <p:anim calcmode="lin" valueType="num">
                                      <p:cBhvr additive="base">
                                        <p:cTn id="75" dur="500" fill="hold"/>
                                        <p:tgtEl>
                                          <p:spTgt spid="18024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80241"/>
                                        </p:tgtEl>
                                        <p:attrNameLst>
                                          <p:attrName>style.visibility</p:attrName>
                                        </p:attrNameLst>
                                      </p:cBhvr>
                                      <p:to>
                                        <p:strVal val="hidden"/>
                                      </p:to>
                                    </p:set>
                                  </p:sub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2" fill="hold" grpId="0" nodeType="clickEffect">
                                  <p:stCondLst>
                                    <p:cond delay="0"/>
                                  </p:stCondLst>
                                  <p:childTnLst>
                                    <p:set>
                                      <p:cBhvr>
                                        <p:cTn id="79" dur="1" fill="hold">
                                          <p:stCondLst>
                                            <p:cond delay="0"/>
                                          </p:stCondLst>
                                        </p:cTn>
                                        <p:tgtEl>
                                          <p:spTgt spid="180234"/>
                                        </p:tgtEl>
                                        <p:attrNameLst>
                                          <p:attrName>style.visibility</p:attrName>
                                        </p:attrNameLst>
                                      </p:cBhvr>
                                      <p:to>
                                        <p:strVal val="visible"/>
                                      </p:to>
                                    </p:set>
                                    <p:animEffect transition="in" filter="slide(fromRight)">
                                      <p:cBhvr>
                                        <p:cTn id="80" dur="500"/>
                                        <p:tgtEl>
                                          <p:spTgt spid="180234"/>
                                        </p:tgtEl>
                                      </p:cBhvr>
                                    </p:animEffect>
                                  </p:childTnLst>
                                </p:cTn>
                              </p:par>
                            </p:childTnLst>
                          </p:cTn>
                        </p:par>
                        <p:par>
                          <p:cTn id="81" fill="hold" nodeType="afterGroup">
                            <p:stCondLst>
                              <p:cond delay="500"/>
                            </p:stCondLst>
                            <p:childTnLst>
                              <p:par>
                                <p:cTn id="82" presetID="12" presetClass="entr" presetSubtype="2" fill="hold" grpId="0" nodeType="afterEffect">
                                  <p:stCondLst>
                                    <p:cond delay="0"/>
                                  </p:stCondLst>
                                  <p:childTnLst>
                                    <p:set>
                                      <p:cBhvr>
                                        <p:cTn id="83" dur="1" fill="hold">
                                          <p:stCondLst>
                                            <p:cond delay="0"/>
                                          </p:stCondLst>
                                        </p:cTn>
                                        <p:tgtEl>
                                          <p:spTgt spid="180235"/>
                                        </p:tgtEl>
                                        <p:attrNameLst>
                                          <p:attrName>style.visibility</p:attrName>
                                        </p:attrNameLst>
                                      </p:cBhvr>
                                      <p:to>
                                        <p:strVal val="visible"/>
                                      </p:to>
                                    </p:set>
                                    <p:animEffect transition="in" filter="slide(fromRight)">
                                      <p:cBhvr>
                                        <p:cTn id="84" dur="500"/>
                                        <p:tgtEl>
                                          <p:spTgt spid="18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autoUpdateAnimBg="0"/>
      <p:bldP spid="180228" grpId="0" animBg="1"/>
      <p:bldP spid="180229" grpId="0" animBg="1"/>
      <p:bldP spid="180230" grpId="0" autoUpdateAnimBg="0"/>
      <p:bldP spid="180232" grpId="0" autoUpdateAnimBg="0"/>
      <p:bldP spid="180233" grpId="0" animBg="1"/>
      <p:bldP spid="180234" grpId="0" animBg="1"/>
      <p:bldP spid="180235" grpId="0" autoUpdateAnimBg="0"/>
      <p:bldP spid="180236" grpId="0" autoUpdateAnimBg="0"/>
      <p:bldP spid="180237" grpId="0" autoUpdateAnimBg="0"/>
      <p:bldP spid="180239" grpId="0" autoUpdateAnimBg="0"/>
      <p:bldP spid="180240" grpId="0" autoUpdateAnimBg="0"/>
      <p:bldP spid="180241" grpId="0" autoUpdateAnimBg="0"/>
      <p:bldP spid="18024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304800" y="201613"/>
            <a:ext cx="8434388" cy="624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ea typeface="楷体_GB2312" pitchFamily="49" charset="-122"/>
              </a:rPr>
              <a:t>int</a:t>
            </a:r>
            <a:r>
              <a:rPr lang="en-US" altLang="zh-CN" sz="4000">
                <a:ea typeface="楷体_GB2312" pitchFamily="49" charset="-122"/>
              </a:rPr>
              <a:t> Search_Seq(SSTable ST, </a:t>
            </a:r>
          </a:p>
          <a:p>
            <a:r>
              <a:rPr lang="en-US" altLang="zh-CN" sz="4000">
                <a:ea typeface="楷体_GB2312" pitchFamily="49" charset="-122"/>
              </a:rPr>
              <a:t>                                      KeyType key) </a:t>
            </a:r>
            <a:r>
              <a:rPr lang="en-US" altLang="zh-CN" sz="4000" b="1">
                <a:ea typeface="楷体_GB2312" pitchFamily="49" charset="-122"/>
              </a:rPr>
              <a:t>{</a:t>
            </a:r>
            <a:endParaRPr lang="en-US" altLang="zh-CN" sz="4000">
              <a:ea typeface="楷体_GB2312" pitchFamily="49" charset="-122"/>
            </a:endParaRPr>
          </a:p>
          <a:p>
            <a:r>
              <a:rPr lang="en-US" altLang="zh-CN" sz="4400">
                <a:ea typeface="楷体_GB2312" pitchFamily="49" charset="-122"/>
              </a:rPr>
              <a:t>   </a:t>
            </a:r>
            <a:r>
              <a:rPr lang="en-US" altLang="zh-CN" sz="3200">
                <a:ea typeface="楷体_GB2312" pitchFamily="49" charset="-122"/>
              </a:rPr>
              <a:t>// </a:t>
            </a:r>
            <a:r>
              <a:rPr lang="zh-CN" altLang="en-US" sz="3200">
                <a:ea typeface="楷体_GB2312" pitchFamily="49" charset="-122"/>
              </a:rPr>
              <a:t>在顺序表</a:t>
            </a:r>
            <a:r>
              <a:rPr lang="en-US" altLang="zh-CN" sz="3200">
                <a:ea typeface="楷体_GB2312" pitchFamily="49" charset="-122"/>
              </a:rPr>
              <a:t>ST</a:t>
            </a:r>
            <a:r>
              <a:rPr lang="zh-CN" altLang="en-US" sz="3200">
                <a:ea typeface="楷体_GB2312" pitchFamily="49" charset="-122"/>
              </a:rPr>
              <a:t>中顺序查找其关键字等于</a:t>
            </a:r>
          </a:p>
          <a:p>
            <a:r>
              <a:rPr lang="zh-CN" altLang="en-US" sz="3200">
                <a:ea typeface="楷体_GB2312" pitchFamily="49" charset="-122"/>
              </a:rPr>
              <a:t>    </a:t>
            </a:r>
            <a:r>
              <a:rPr lang="en-US" altLang="zh-CN" sz="3200">
                <a:ea typeface="楷体_GB2312" pitchFamily="49" charset="-122"/>
              </a:rPr>
              <a:t>//  key</a:t>
            </a:r>
            <a:r>
              <a:rPr lang="zh-CN" altLang="en-US" sz="3200">
                <a:ea typeface="楷体_GB2312" pitchFamily="49" charset="-122"/>
              </a:rPr>
              <a:t>的数据元素。若找到，则函数值为</a:t>
            </a:r>
          </a:p>
          <a:p>
            <a:r>
              <a:rPr lang="zh-CN" altLang="en-US" sz="3200">
                <a:ea typeface="楷体_GB2312" pitchFamily="49" charset="-122"/>
              </a:rPr>
              <a:t>    </a:t>
            </a:r>
            <a:r>
              <a:rPr lang="en-US" altLang="zh-CN" sz="3200">
                <a:ea typeface="楷体_GB2312" pitchFamily="49" charset="-122"/>
              </a:rPr>
              <a:t>// </a:t>
            </a:r>
            <a:r>
              <a:rPr lang="zh-CN" altLang="en-US" sz="3200">
                <a:ea typeface="楷体_GB2312" pitchFamily="49" charset="-122"/>
              </a:rPr>
              <a:t>该元素在表中的位置，否则为</a:t>
            </a:r>
            <a:r>
              <a:rPr lang="en-US" altLang="zh-CN" sz="3200">
                <a:ea typeface="楷体_GB2312" pitchFamily="49" charset="-122"/>
              </a:rPr>
              <a:t>0</a:t>
            </a:r>
            <a:r>
              <a:rPr lang="zh-CN" altLang="en-US" sz="3200">
                <a:ea typeface="楷体_GB2312" pitchFamily="49" charset="-122"/>
              </a:rPr>
              <a:t>。</a:t>
            </a:r>
          </a:p>
          <a:p>
            <a:r>
              <a:rPr lang="zh-CN" altLang="en-US" sz="4400">
                <a:ea typeface="楷体_GB2312" pitchFamily="49" charset="-122"/>
              </a:rPr>
              <a:t>   </a:t>
            </a:r>
            <a:r>
              <a:rPr lang="en-US" altLang="zh-CN" sz="4000">
                <a:solidFill>
                  <a:schemeClr val="accent2"/>
                </a:solidFill>
                <a:ea typeface="楷体_GB2312" pitchFamily="49" charset="-122"/>
              </a:rPr>
              <a:t>ST.elem[0].key = key;</a:t>
            </a:r>
            <a:r>
              <a:rPr lang="en-US" altLang="zh-CN" sz="4400">
                <a:solidFill>
                  <a:schemeClr val="accent2"/>
                </a:solidFill>
                <a:ea typeface="楷体_GB2312" pitchFamily="49" charset="-122"/>
              </a:rPr>
              <a:t>      </a:t>
            </a:r>
            <a:r>
              <a:rPr lang="en-US" altLang="zh-CN" sz="3600">
                <a:solidFill>
                  <a:schemeClr val="accent2"/>
                </a:solidFill>
                <a:ea typeface="楷体_GB2312" pitchFamily="49" charset="-122"/>
              </a:rPr>
              <a:t>// “</a:t>
            </a:r>
            <a:r>
              <a:rPr lang="zh-CN" altLang="en-US" sz="3600">
                <a:solidFill>
                  <a:schemeClr val="accent2"/>
                </a:solidFill>
                <a:ea typeface="楷体_GB2312" pitchFamily="49" charset="-122"/>
              </a:rPr>
              <a:t>哨兵”</a:t>
            </a:r>
            <a:endParaRPr lang="zh-CN" altLang="en-US" sz="4400">
              <a:solidFill>
                <a:schemeClr val="accent2"/>
              </a:solidFill>
              <a:ea typeface="楷体_GB2312" pitchFamily="49" charset="-122"/>
            </a:endParaRPr>
          </a:p>
          <a:p>
            <a:r>
              <a:rPr lang="zh-CN" altLang="en-US" sz="4400">
                <a:ea typeface="楷体_GB2312" pitchFamily="49" charset="-122"/>
              </a:rPr>
              <a:t>   </a:t>
            </a:r>
            <a:r>
              <a:rPr lang="en-US" altLang="zh-CN" sz="4000" b="1">
                <a:ea typeface="楷体_GB2312" pitchFamily="49" charset="-122"/>
              </a:rPr>
              <a:t>for</a:t>
            </a:r>
            <a:r>
              <a:rPr lang="en-US" altLang="zh-CN" sz="4400">
                <a:ea typeface="楷体_GB2312" pitchFamily="49" charset="-122"/>
              </a:rPr>
              <a:t> (</a:t>
            </a:r>
            <a:r>
              <a:rPr lang="en-US" altLang="zh-CN" sz="3200">
                <a:ea typeface="楷体_GB2312" pitchFamily="49" charset="-122"/>
              </a:rPr>
              <a:t>i=ST.length; </a:t>
            </a:r>
            <a:r>
              <a:rPr lang="en-US" altLang="zh-CN" sz="3200">
                <a:solidFill>
                  <a:srgbClr val="CC0000"/>
                </a:solidFill>
                <a:ea typeface="楷体_GB2312" pitchFamily="49" charset="-122"/>
              </a:rPr>
              <a:t>ST.elem[i].key</a:t>
            </a:r>
            <a:r>
              <a:rPr lang="en-US" altLang="zh-CN" sz="3200" b="1">
                <a:solidFill>
                  <a:srgbClr val="CC0000"/>
                </a:solidFill>
                <a:ea typeface="楷体_GB2312" pitchFamily="49" charset="-122"/>
              </a:rPr>
              <a:t>!=</a:t>
            </a:r>
            <a:r>
              <a:rPr lang="en-US" altLang="zh-CN" sz="3200">
                <a:solidFill>
                  <a:srgbClr val="CC0000"/>
                </a:solidFill>
                <a:ea typeface="楷体_GB2312" pitchFamily="49" charset="-122"/>
              </a:rPr>
              <a:t>key;</a:t>
            </a:r>
            <a:r>
              <a:rPr lang="en-US" altLang="zh-CN" sz="3200">
                <a:ea typeface="楷体_GB2312" pitchFamily="49" charset="-122"/>
              </a:rPr>
              <a:t>  </a:t>
            </a:r>
            <a:r>
              <a:rPr lang="en-US" altLang="zh-CN" sz="3200" b="1">
                <a:ea typeface="楷体_GB2312" pitchFamily="49" charset="-122"/>
              </a:rPr>
              <a:t>--</a:t>
            </a:r>
            <a:r>
              <a:rPr lang="en-US" altLang="zh-CN" sz="3200">
                <a:ea typeface="楷体_GB2312" pitchFamily="49" charset="-122"/>
              </a:rPr>
              <a:t>i</a:t>
            </a:r>
            <a:r>
              <a:rPr lang="en-US" altLang="zh-CN" sz="4400">
                <a:ea typeface="楷体_GB2312" pitchFamily="49" charset="-122"/>
              </a:rPr>
              <a:t>);  </a:t>
            </a:r>
          </a:p>
          <a:p>
            <a:r>
              <a:rPr lang="en-US" altLang="zh-CN" sz="4400">
                <a:ea typeface="楷体_GB2312" pitchFamily="49" charset="-122"/>
              </a:rPr>
              <a:t>                              </a:t>
            </a:r>
            <a:r>
              <a:rPr lang="en-US" altLang="zh-CN" sz="3600">
                <a:ea typeface="楷体_GB2312" pitchFamily="49" charset="-122"/>
              </a:rPr>
              <a:t>// </a:t>
            </a:r>
            <a:r>
              <a:rPr lang="zh-CN" altLang="en-US" sz="3600">
                <a:ea typeface="楷体_GB2312" pitchFamily="49" charset="-122"/>
              </a:rPr>
              <a:t>从后往前找</a:t>
            </a:r>
            <a:endParaRPr lang="zh-CN" altLang="en-US" sz="4400">
              <a:ea typeface="楷体_GB2312" pitchFamily="49" charset="-122"/>
            </a:endParaRPr>
          </a:p>
          <a:p>
            <a:r>
              <a:rPr lang="zh-CN" altLang="en-US" sz="4400">
                <a:ea typeface="楷体_GB2312" pitchFamily="49" charset="-122"/>
              </a:rPr>
              <a:t>   </a:t>
            </a:r>
            <a:r>
              <a:rPr lang="en-US" altLang="zh-CN" sz="4000" b="1">
                <a:ea typeface="楷体_GB2312" pitchFamily="49" charset="-122"/>
              </a:rPr>
              <a:t>return</a:t>
            </a:r>
            <a:r>
              <a:rPr lang="en-US" altLang="zh-CN" sz="4000">
                <a:ea typeface="楷体_GB2312" pitchFamily="49" charset="-122"/>
              </a:rPr>
              <a:t> i;</a:t>
            </a:r>
            <a:r>
              <a:rPr lang="en-US" altLang="zh-CN" sz="4400">
                <a:ea typeface="楷体_GB2312" pitchFamily="49" charset="-122"/>
              </a:rPr>
              <a:t>            </a:t>
            </a:r>
            <a:r>
              <a:rPr lang="en-US" altLang="zh-CN" sz="3600">
                <a:ea typeface="楷体_GB2312" pitchFamily="49" charset="-122"/>
              </a:rPr>
              <a:t>// </a:t>
            </a:r>
            <a:r>
              <a:rPr lang="zh-CN" altLang="en-US" sz="3600">
                <a:ea typeface="楷体_GB2312" pitchFamily="49" charset="-122"/>
              </a:rPr>
              <a:t>找不到时，</a:t>
            </a:r>
            <a:r>
              <a:rPr lang="en-US" altLang="zh-CN" sz="3600">
                <a:ea typeface="楷体_GB2312" pitchFamily="49" charset="-122"/>
              </a:rPr>
              <a:t>i</a:t>
            </a:r>
            <a:r>
              <a:rPr lang="zh-CN" altLang="en-US" sz="3600">
                <a:ea typeface="楷体_GB2312" pitchFamily="49" charset="-122"/>
              </a:rPr>
              <a:t>为</a:t>
            </a:r>
            <a:r>
              <a:rPr lang="en-US" altLang="zh-CN" sz="3600">
                <a:ea typeface="楷体_GB2312" pitchFamily="49" charset="-122"/>
              </a:rPr>
              <a:t>0</a:t>
            </a:r>
            <a:endParaRPr lang="en-US" altLang="zh-CN" sz="4400">
              <a:ea typeface="楷体_GB2312" pitchFamily="49" charset="-122"/>
            </a:endParaRPr>
          </a:p>
          <a:p>
            <a:r>
              <a:rPr lang="en-US" altLang="zh-CN" sz="4000" b="1">
                <a:ea typeface="楷体_GB2312" pitchFamily="49" charset="-122"/>
              </a:rPr>
              <a:t>}</a:t>
            </a:r>
            <a:r>
              <a:rPr lang="en-US" altLang="zh-CN" sz="4000">
                <a:ea typeface="楷体_GB2312" pitchFamily="49" charset="-122"/>
              </a:rPr>
              <a:t> // Search_Seq</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strips(downLeft)">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6350" y="842963"/>
            <a:ext cx="9137650"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b="1">
                <a:ea typeface="楷体_GB2312" pitchFamily="49" charset="-122"/>
              </a:rPr>
              <a:t>     </a:t>
            </a:r>
            <a:r>
              <a:rPr lang="zh-CN" altLang="en-US" sz="4000" b="1">
                <a:solidFill>
                  <a:srgbClr val="CC6600"/>
                </a:solidFill>
                <a:ea typeface="楷体_GB2312" pitchFamily="49" charset="-122"/>
              </a:rPr>
              <a:t>定义：</a:t>
            </a:r>
            <a:r>
              <a:rPr lang="zh-CN" altLang="en-US" sz="4400" b="1">
                <a:ea typeface="楷体_GB2312" pitchFamily="49" charset="-122"/>
              </a:rPr>
              <a:t> </a:t>
            </a:r>
            <a:r>
              <a:rPr lang="zh-CN" altLang="en-US" sz="3200">
                <a:ea typeface="楷体_GB2312" pitchFamily="49" charset="-122"/>
              </a:rPr>
              <a:t>查找算法的</a:t>
            </a:r>
            <a:r>
              <a:rPr lang="zh-CN" altLang="en-US" sz="3600" b="1">
                <a:solidFill>
                  <a:srgbClr val="0000FF"/>
                </a:solidFill>
                <a:ea typeface="楷体_GB2312" pitchFamily="49" charset="-122"/>
              </a:rPr>
              <a:t>平均查找长度</a:t>
            </a:r>
          </a:p>
          <a:p>
            <a:pPr>
              <a:lnSpc>
                <a:spcPct val="120000"/>
              </a:lnSpc>
            </a:pPr>
            <a:r>
              <a:rPr lang="zh-CN" altLang="en-US" sz="3600" b="1">
                <a:solidFill>
                  <a:srgbClr val="0000FF"/>
                </a:solidFill>
                <a:ea typeface="楷体_GB2312" pitchFamily="49" charset="-122"/>
              </a:rPr>
              <a:t>                  </a:t>
            </a:r>
            <a:r>
              <a:rPr lang="en-US" altLang="zh-CN" sz="3600">
                <a:ea typeface="楷体_GB2312" pitchFamily="49" charset="-122"/>
              </a:rPr>
              <a:t>(</a:t>
            </a:r>
            <a:r>
              <a:rPr lang="en-US" altLang="zh-CN" sz="3600" b="1">
                <a:solidFill>
                  <a:srgbClr val="0000FF"/>
                </a:solidFill>
                <a:ea typeface="楷体_GB2312" pitchFamily="49" charset="-122"/>
              </a:rPr>
              <a:t>A</a:t>
            </a:r>
            <a:r>
              <a:rPr lang="en-US" altLang="zh-CN" sz="3600">
                <a:ea typeface="楷体_GB2312" pitchFamily="49" charset="-122"/>
              </a:rPr>
              <a:t>verage </a:t>
            </a:r>
            <a:r>
              <a:rPr lang="en-US" altLang="zh-CN" sz="3600" b="1">
                <a:solidFill>
                  <a:srgbClr val="0000FF"/>
                </a:solidFill>
                <a:ea typeface="楷体_GB2312" pitchFamily="49" charset="-122"/>
              </a:rPr>
              <a:t>S</a:t>
            </a:r>
            <a:r>
              <a:rPr lang="en-US" altLang="zh-CN" sz="3600">
                <a:ea typeface="楷体_GB2312" pitchFamily="49" charset="-122"/>
              </a:rPr>
              <a:t>earch </a:t>
            </a:r>
            <a:r>
              <a:rPr lang="en-US" altLang="zh-CN" sz="3600" b="1">
                <a:solidFill>
                  <a:srgbClr val="0000FF"/>
                </a:solidFill>
                <a:ea typeface="楷体_GB2312" pitchFamily="49" charset="-122"/>
              </a:rPr>
              <a:t>L</a:t>
            </a:r>
            <a:r>
              <a:rPr lang="en-US" altLang="zh-CN" sz="3600">
                <a:ea typeface="楷体_GB2312" pitchFamily="49" charset="-122"/>
              </a:rPr>
              <a:t>ength)</a:t>
            </a:r>
            <a:r>
              <a:rPr lang="en-US" altLang="zh-CN" sz="3200">
                <a:ea typeface="楷体_GB2312" pitchFamily="49" charset="-122"/>
              </a:rPr>
              <a:t> </a:t>
            </a:r>
          </a:p>
          <a:p>
            <a:pPr>
              <a:lnSpc>
                <a:spcPct val="120000"/>
              </a:lnSpc>
            </a:pPr>
            <a:r>
              <a:rPr lang="en-US" altLang="zh-CN" sz="3200">
                <a:ea typeface="楷体_GB2312" pitchFamily="49" charset="-122"/>
              </a:rPr>
              <a:t>       </a:t>
            </a:r>
            <a:r>
              <a:rPr lang="zh-CN" altLang="en-US" sz="3200">
                <a:ea typeface="楷体_GB2312" pitchFamily="49" charset="-122"/>
              </a:rPr>
              <a:t>为确定记录在查找表中的位置，需和给定值</a:t>
            </a:r>
          </a:p>
          <a:p>
            <a:pPr>
              <a:lnSpc>
                <a:spcPct val="120000"/>
              </a:lnSpc>
            </a:pPr>
            <a:r>
              <a:rPr lang="zh-CN" altLang="en-US" sz="3200">
                <a:ea typeface="楷体_GB2312" pitchFamily="49" charset="-122"/>
              </a:rPr>
              <a:t>   </a:t>
            </a:r>
            <a:r>
              <a:rPr lang="zh-CN" altLang="en-US" sz="3600">
                <a:solidFill>
                  <a:srgbClr val="0000FF"/>
                </a:solidFill>
                <a:ea typeface="楷体_GB2312" pitchFamily="49" charset="-122"/>
              </a:rPr>
              <a:t>进行比较的关键字个数的期望值</a:t>
            </a:r>
            <a:endParaRPr lang="zh-CN" altLang="en-US" sz="3200">
              <a:solidFill>
                <a:srgbClr val="0000FF"/>
              </a:solidFill>
              <a:ea typeface="楷体_GB2312" pitchFamily="49" charset="-122"/>
            </a:endParaRPr>
          </a:p>
          <a:p>
            <a:pPr>
              <a:lnSpc>
                <a:spcPct val="120000"/>
              </a:lnSpc>
            </a:pPr>
            <a:r>
              <a:rPr lang="zh-CN" altLang="en-US" b="1">
                <a:ea typeface="楷体_GB2312" pitchFamily="49" charset="-122"/>
              </a:rPr>
              <a:t>    </a:t>
            </a:r>
          </a:p>
          <a:p>
            <a:pPr>
              <a:lnSpc>
                <a:spcPct val="120000"/>
              </a:lnSpc>
            </a:pPr>
            <a:endParaRPr lang="zh-CN" altLang="en-US" sz="3600">
              <a:ea typeface="楷体_GB2312" pitchFamily="49" charset="-122"/>
            </a:endParaRPr>
          </a:p>
          <a:p>
            <a:pPr>
              <a:lnSpc>
                <a:spcPct val="120000"/>
              </a:lnSpc>
            </a:pPr>
            <a:r>
              <a:rPr lang="zh-CN" altLang="en-US" sz="3600">
                <a:ea typeface="楷体_GB2312" pitchFamily="49" charset="-122"/>
              </a:rPr>
              <a:t>其中</a:t>
            </a:r>
            <a:r>
              <a:rPr lang="en-US" altLang="zh-CN" sz="3600" b="1">
                <a:ea typeface="楷体_GB2312" pitchFamily="49" charset="-122"/>
              </a:rPr>
              <a:t>: </a:t>
            </a:r>
            <a:r>
              <a:rPr lang="en-US" altLang="zh-CN" sz="3200" b="1" i="1">
                <a:ea typeface="楷体_GB2312" pitchFamily="49" charset="-122"/>
              </a:rPr>
              <a:t>n</a:t>
            </a:r>
            <a:r>
              <a:rPr lang="en-US" altLang="zh-CN" sz="3200" i="1">
                <a:ea typeface="楷体_GB2312" pitchFamily="49" charset="-122"/>
              </a:rPr>
              <a:t> </a:t>
            </a:r>
            <a:r>
              <a:rPr lang="zh-CN" altLang="en-US" sz="3200">
                <a:ea typeface="楷体_GB2312" pitchFamily="49" charset="-122"/>
              </a:rPr>
              <a:t>为表长，</a:t>
            </a:r>
            <a:r>
              <a:rPr lang="en-US" altLang="zh-CN" sz="3200" b="1" i="1">
                <a:ea typeface="楷体_GB2312" pitchFamily="49" charset="-122"/>
              </a:rPr>
              <a:t>P</a:t>
            </a:r>
            <a:r>
              <a:rPr lang="en-US" altLang="zh-CN" sz="3200" b="1" i="1" baseline="-25000">
                <a:ea typeface="楷体_GB2312" pitchFamily="49" charset="-122"/>
              </a:rPr>
              <a:t>i</a:t>
            </a:r>
            <a:r>
              <a:rPr lang="en-US" altLang="zh-CN" sz="3200" b="1">
                <a:ea typeface="楷体_GB2312" pitchFamily="49" charset="-122"/>
              </a:rPr>
              <a:t> </a:t>
            </a:r>
            <a:r>
              <a:rPr lang="zh-CN" altLang="en-US" sz="3200">
                <a:ea typeface="楷体_GB2312" pitchFamily="49" charset="-122"/>
              </a:rPr>
              <a:t>为查找表中第</a:t>
            </a:r>
            <a:r>
              <a:rPr lang="en-US" altLang="zh-CN" sz="3200">
                <a:ea typeface="楷体_GB2312" pitchFamily="49" charset="-122"/>
              </a:rPr>
              <a:t>i</a:t>
            </a:r>
            <a:r>
              <a:rPr lang="zh-CN" altLang="en-US" sz="3200">
                <a:ea typeface="楷体_GB2312" pitchFamily="49" charset="-122"/>
              </a:rPr>
              <a:t>个记录的概率，</a:t>
            </a:r>
          </a:p>
          <a:p>
            <a:pPr>
              <a:lnSpc>
                <a:spcPct val="120000"/>
              </a:lnSpc>
            </a:pPr>
            <a:r>
              <a:rPr lang="zh-CN" altLang="en-US" sz="3200">
                <a:ea typeface="楷体_GB2312" pitchFamily="49" charset="-122"/>
              </a:rPr>
              <a:t>           且  　         ， </a:t>
            </a:r>
            <a:r>
              <a:rPr lang="en-US" altLang="zh-CN" sz="3200" b="1" i="1">
                <a:ea typeface="楷体_GB2312" pitchFamily="49" charset="-122"/>
              </a:rPr>
              <a:t>C</a:t>
            </a:r>
            <a:r>
              <a:rPr lang="en-US" altLang="zh-CN" sz="3200" i="1" baseline="-25000">
                <a:ea typeface="楷体_GB2312" pitchFamily="49" charset="-122"/>
              </a:rPr>
              <a:t>i</a:t>
            </a:r>
            <a:r>
              <a:rPr lang="zh-CN" altLang="en-US" sz="3200">
                <a:ea typeface="楷体_GB2312" pitchFamily="49" charset="-122"/>
              </a:rPr>
              <a:t>为找到该记录时，曾</a:t>
            </a:r>
            <a:r>
              <a:rPr lang="zh-CN" altLang="en-US" sz="3200">
                <a:solidFill>
                  <a:srgbClr val="0000FF"/>
                </a:solidFill>
                <a:ea typeface="楷体_GB2312" pitchFamily="49" charset="-122"/>
              </a:rPr>
              <a:t>和给定</a:t>
            </a:r>
          </a:p>
          <a:p>
            <a:pPr>
              <a:lnSpc>
                <a:spcPct val="120000"/>
              </a:lnSpc>
            </a:pPr>
            <a:r>
              <a:rPr lang="zh-CN" altLang="en-US" sz="3200">
                <a:solidFill>
                  <a:srgbClr val="0000FF"/>
                </a:solidFill>
                <a:ea typeface="楷体_GB2312" pitchFamily="49" charset="-122"/>
              </a:rPr>
              <a:t>				值比较过的关键字的个数。</a:t>
            </a:r>
            <a:endParaRPr lang="zh-CN" altLang="en-US" b="1">
              <a:ea typeface="楷体_GB2312" pitchFamily="49" charset="-122"/>
            </a:endParaRPr>
          </a:p>
        </p:txBody>
      </p:sp>
      <p:sp>
        <p:nvSpPr>
          <p:cNvPr id="35843" name="Text Box 3"/>
          <p:cNvSpPr txBox="1">
            <a:spLocks noChangeArrowheads="1"/>
          </p:cNvSpPr>
          <p:nvPr/>
        </p:nvSpPr>
        <p:spPr bwMode="auto">
          <a:xfrm>
            <a:off x="1416050" y="212725"/>
            <a:ext cx="577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990033"/>
                </a:solidFill>
                <a:ea typeface="楷体_GB2312" pitchFamily="49" charset="-122"/>
              </a:rPr>
              <a:t>分析顺序查找的时间性能</a:t>
            </a:r>
            <a:endParaRPr lang="zh-CN" altLang="en-US" sz="4000"/>
          </a:p>
        </p:txBody>
      </p:sp>
      <p:graphicFrame>
        <p:nvGraphicFramePr>
          <p:cNvPr id="35844" name="Object 4"/>
          <p:cNvGraphicFramePr>
            <a:graphicFrameLocks noChangeAspect="1"/>
          </p:cNvGraphicFramePr>
          <p:nvPr/>
        </p:nvGraphicFramePr>
        <p:xfrm>
          <a:off x="2743200" y="3429000"/>
          <a:ext cx="2971800" cy="1436688"/>
        </p:xfrm>
        <a:graphic>
          <a:graphicData uri="http://schemas.openxmlformats.org/presentationml/2006/ole">
            <mc:AlternateContent xmlns:mc="http://schemas.openxmlformats.org/markup-compatibility/2006">
              <mc:Choice xmlns:v="urn:schemas-microsoft-com:vml" Requires="v">
                <p:oleObj spid="_x0000_s250882" name="公式" r:id="rId3" imgW="888840" imgH="431640" progId="Equation.3">
                  <p:embed/>
                </p:oleObj>
              </mc:Choice>
              <mc:Fallback>
                <p:oleObj name="公式" r:id="rId3" imgW="88884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429000"/>
                        <a:ext cx="2971800" cy="143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5"/>
          <p:cNvGraphicFramePr>
            <a:graphicFrameLocks noChangeAspect="1"/>
          </p:cNvGraphicFramePr>
          <p:nvPr/>
        </p:nvGraphicFramePr>
        <p:xfrm>
          <a:off x="1828800" y="5181600"/>
          <a:ext cx="1219200" cy="963613"/>
        </p:xfrm>
        <a:graphic>
          <a:graphicData uri="http://schemas.openxmlformats.org/presentationml/2006/ole">
            <mc:AlternateContent xmlns:mc="http://schemas.openxmlformats.org/markup-compatibility/2006">
              <mc:Choice xmlns:v="urn:schemas-microsoft-com:vml" Requires="v">
                <p:oleObj spid="_x0000_s250883" name="公式" r:id="rId5" imgW="545760" imgH="431640" progId="Equation.3">
                  <p:embed/>
                </p:oleObj>
              </mc:Choice>
              <mc:Fallback>
                <p:oleObj name="公式" r:id="rId5" imgW="54576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5181600"/>
                        <a:ext cx="1219200"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slide(fromTop)">
                                      <p:cBhvr>
                                        <p:cTn id="7" dur="500"/>
                                        <p:tgtEl>
                                          <p:spTgt spid="35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strips(upRight)">
                                      <p:cBhvr>
                                        <p:cTn id="12" dur="500"/>
                                        <p:tgtEl>
                                          <p:spTgt spid="35842"/>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35844"/>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nodeType="afterEffect">
                                  <p:stCondLst>
                                    <p:cond delay="0"/>
                                  </p:stCondLst>
                                  <p:childTnLst>
                                    <p:set>
                                      <p:cBhvr>
                                        <p:cTn id="18" dur="1" fill="hold">
                                          <p:stCondLst>
                                            <p:cond delay="499"/>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2438400"/>
            <a:ext cx="8007350" cy="295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i="1" baseline="-25000">
              <a:ea typeface="楷体_GB2312" pitchFamily="49" charset="-122"/>
            </a:endParaRPr>
          </a:p>
          <a:p>
            <a:endParaRPr lang="en-US" altLang="zh-CN" i="1" baseline="-25000">
              <a:ea typeface="楷体_GB2312" pitchFamily="49" charset="-122"/>
            </a:endParaRPr>
          </a:p>
          <a:p>
            <a:r>
              <a:rPr lang="zh-CN" altLang="en-US" sz="4400">
                <a:ea typeface="楷体_GB2312" pitchFamily="49" charset="-122"/>
              </a:rPr>
              <a:t>在</a:t>
            </a:r>
            <a:r>
              <a:rPr lang="zh-CN" altLang="en-US" sz="4400">
                <a:solidFill>
                  <a:srgbClr val="0000FF"/>
                </a:solidFill>
                <a:ea typeface="楷体_GB2312" pitchFamily="49" charset="-122"/>
              </a:rPr>
              <a:t>等概率</a:t>
            </a:r>
            <a:r>
              <a:rPr lang="zh-CN" altLang="en-US" sz="4400">
                <a:ea typeface="楷体_GB2312" pitchFamily="49" charset="-122"/>
              </a:rPr>
              <a:t>查找的情况下，</a:t>
            </a:r>
          </a:p>
          <a:p>
            <a:r>
              <a:rPr lang="zh-CN" altLang="en-US" sz="4400">
                <a:ea typeface="楷体_GB2312" pitchFamily="49" charset="-122"/>
              </a:rPr>
              <a:t>       </a:t>
            </a:r>
          </a:p>
          <a:p>
            <a:r>
              <a:rPr lang="zh-CN" altLang="en-US" sz="4400">
                <a:solidFill>
                  <a:srgbClr val="0000FF"/>
                </a:solidFill>
                <a:ea typeface="楷体_GB2312" pitchFamily="49" charset="-122"/>
              </a:rPr>
              <a:t>顺序表查找的平均查找长度</a:t>
            </a:r>
            <a:r>
              <a:rPr lang="zh-CN" altLang="en-US" sz="4400">
                <a:ea typeface="楷体_GB2312" pitchFamily="49" charset="-122"/>
              </a:rPr>
              <a:t>为：</a:t>
            </a:r>
          </a:p>
          <a:p>
            <a:endParaRPr lang="en-US" altLang="zh-CN">
              <a:ea typeface="楷体_GB2312" pitchFamily="49" charset="-122"/>
            </a:endParaRPr>
          </a:p>
        </p:txBody>
      </p:sp>
      <p:sp>
        <p:nvSpPr>
          <p:cNvPr id="37891" name="Text Box 3"/>
          <p:cNvSpPr txBox="1">
            <a:spLocks noChangeArrowheads="1"/>
          </p:cNvSpPr>
          <p:nvPr/>
        </p:nvSpPr>
        <p:spPr bwMode="auto">
          <a:xfrm>
            <a:off x="381000" y="457200"/>
            <a:ext cx="64341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ea typeface="楷体_GB2312" pitchFamily="49" charset="-122"/>
              </a:rPr>
              <a:t>对</a:t>
            </a:r>
            <a:r>
              <a:rPr lang="zh-CN" altLang="en-US" sz="4400" b="1">
                <a:solidFill>
                  <a:srgbClr val="660033"/>
                </a:solidFill>
                <a:ea typeface="楷体_GB2312" pitchFamily="49" charset="-122"/>
              </a:rPr>
              <a:t>顺序表</a:t>
            </a:r>
            <a:r>
              <a:rPr lang="zh-CN" altLang="en-US" sz="4400">
                <a:ea typeface="楷体_GB2312" pitchFamily="49" charset="-122"/>
              </a:rPr>
              <a:t>而言，</a:t>
            </a:r>
            <a:r>
              <a:rPr lang="en-US" altLang="zh-CN" sz="4400" b="1" i="1">
                <a:solidFill>
                  <a:srgbClr val="660033"/>
                </a:solidFill>
                <a:ea typeface="楷体_GB2312" pitchFamily="49" charset="-122"/>
              </a:rPr>
              <a:t>C</a:t>
            </a:r>
            <a:r>
              <a:rPr lang="en-US" altLang="zh-CN" sz="4400" b="1" i="1" baseline="-25000">
                <a:solidFill>
                  <a:srgbClr val="660033"/>
                </a:solidFill>
                <a:ea typeface="楷体_GB2312" pitchFamily="49" charset="-122"/>
              </a:rPr>
              <a:t>i</a:t>
            </a:r>
            <a:r>
              <a:rPr lang="en-US" altLang="zh-CN" sz="4400" b="1" i="1">
                <a:solidFill>
                  <a:srgbClr val="660033"/>
                </a:solidFill>
                <a:ea typeface="楷体_GB2312" pitchFamily="49" charset="-122"/>
              </a:rPr>
              <a:t> = n-i+1</a:t>
            </a:r>
            <a:endParaRPr lang="en-US" altLang="zh-CN" i="1" baseline="-25000">
              <a:ea typeface="楷体_GB2312" pitchFamily="49" charset="-122"/>
            </a:endParaRPr>
          </a:p>
        </p:txBody>
      </p:sp>
      <p:graphicFrame>
        <p:nvGraphicFramePr>
          <p:cNvPr id="37892" name="Object 4"/>
          <p:cNvGraphicFramePr>
            <a:graphicFrameLocks noChangeAspect="1"/>
          </p:cNvGraphicFramePr>
          <p:nvPr/>
        </p:nvGraphicFramePr>
        <p:xfrm>
          <a:off x="6400800" y="2590800"/>
          <a:ext cx="1676400" cy="1570038"/>
        </p:xfrm>
        <a:graphic>
          <a:graphicData uri="http://schemas.openxmlformats.org/presentationml/2006/ole">
            <mc:AlternateContent xmlns:mc="http://schemas.openxmlformats.org/markup-compatibility/2006">
              <mc:Choice xmlns:v="urn:schemas-microsoft-com:vml" Requires="v">
                <p:oleObj spid="_x0000_s251906" name="公式" r:id="rId3" imgW="419040" imgH="393480" progId="Equation.3">
                  <p:embed/>
                </p:oleObj>
              </mc:Choice>
              <mc:Fallback>
                <p:oleObj name="公式" r:id="rId3" imgW="41904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2590800"/>
                        <a:ext cx="16764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4" name="Object 6"/>
          <p:cNvGraphicFramePr>
            <a:graphicFrameLocks noChangeAspect="1"/>
          </p:cNvGraphicFramePr>
          <p:nvPr/>
        </p:nvGraphicFramePr>
        <p:xfrm>
          <a:off x="1676400" y="5092700"/>
          <a:ext cx="5715000" cy="1308100"/>
        </p:xfrm>
        <a:graphic>
          <a:graphicData uri="http://schemas.openxmlformats.org/presentationml/2006/ole">
            <mc:AlternateContent xmlns:mc="http://schemas.openxmlformats.org/markup-compatibility/2006">
              <mc:Choice xmlns:v="urn:schemas-microsoft-com:vml" Requires="v">
                <p:oleObj spid="_x0000_s251907" name="公式" r:id="rId5" imgW="1879560" imgH="431640" progId="Equation.3">
                  <p:embed/>
                </p:oleObj>
              </mc:Choice>
              <mc:Fallback>
                <p:oleObj name="公式" r:id="rId5" imgW="1879560" imgH="431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092700"/>
                        <a:ext cx="57150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5" name="Rectangle 7"/>
          <p:cNvSpPr>
            <a:spLocks noChangeArrowheads="1"/>
          </p:cNvSpPr>
          <p:nvPr/>
        </p:nvSpPr>
        <p:spPr bwMode="auto">
          <a:xfrm>
            <a:off x="685800" y="1447800"/>
            <a:ext cx="76914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i="1">
                <a:solidFill>
                  <a:srgbClr val="CC0000"/>
                </a:solidFill>
                <a:ea typeface="楷体_GB2312" pitchFamily="49" charset="-122"/>
              </a:rPr>
              <a:t>ASL = nP</a:t>
            </a:r>
            <a:r>
              <a:rPr lang="en-US" altLang="zh-CN" sz="4400" b="1" i="1" baseline="-25000">
                <a:solidFill>
                  <a:srgbClr val="CC0000"/>
                </a:solidFill>
                <a:ea typeface="楷体_GB2312" pitchFamily="49" charset="-122"/>
              </a:rPr>
              <a:t>1</a:t>
            </a:r>
            <a:r>
              <a:rPr lang="en-US" altLang="zh-CN" sz="4400" b="1" i="1">
                <a:solidFill>
                  <a:srgbClr val="CC0000"/>
                </a:solidFill>
                <a:ea typeface="楷体_GB2312" pitchFamily="49" charset="-122"/>
              </a:rPr>
              <a:t> +(n-1)P</a:t>
            </a:r>
            <a:r>
              <a:rPr lang="en-US" altLang="zh-CN" sz="4400" b="1" i="1" baseline="-25000">
                <a:solidFill>
                  <a:srgbClr val="CC0000"/>
                </a:solidFill>
                <a:ea typeface="楷体_GB2312" pitchFamily="49" charset="-122"/>
              </a:rPr>
              <a:t>2</a:t>
            </a:r>
            <a:r>
              <a:rPr lang="en-US" altLang="zh-CN" sz="4400" b="1" i="1">
                <a:solidFill>
                  <a:srgbClr val="CC0000"/>
                </a:solidFill>
                <a:ea typeface="楷体_GB2312" pitchFamily="49" charset="-122"/>
              </a:rPr>
              <a:t> + +2P</a:t>
            </a:r>
            <a:r>
              <a:rPr lang="en-US" altLang="zh-CN" sz="4400" b="1" i="1" baseline="-25000">
                <a:solidFill>
                  <a:srgbClr val="CC0000"/>
                </a:solidFill>
                <a:ea typeface="楷体_GB2312" pitchFamily="49" charset="-122"/>
              </a:rPr>
              <a:t>n-1</a:t>
            </a:r>
            <a:r>
              <a:rPr lang="en-US" altLang="zh-CN" sz="4400" b="1" i="1">
                <a:solidFill>
                  <a:srgbClr val="CC0000"/>
                </a:solidFill>
                <a:ea typeface="楷体_GB2312" pitchFamily="49" charset="-122"/>
              </a:rPr>
              <a:t>+P</a:t>
            </a:r>
            <a:r>
              <a:rPr lang="en-US" altLang="zh-CN" sz="4400" b="1" i="1" baseline="-25000">
                <a:solidFill>
                  <a:srgbClr val="CC0000"/>
                </a:solidFill>
                <a:ea typeface="楷体_GB2312" pitchFamily="49" charset="-122"/>
              </a:rPr>
              <a:t>n</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strips(downRight)">
                                      <p:cBhvr>
                                        <p:cTn id="7" dur="500"/>
                                        <p:tgtEl>
                                          <p:spTgt spid="3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5"/>
                                        </p:tgtEl>
                                        <p:attrNameLst>
                                          <p:attrName>style.visibility</p:attrName>
                                        </p:attrNameLst>
                                      </p:cBhvr>
                                      <p:to>
                                        <p:strVal val="visible"/>
                                      </p:to>
                                    </p:set>
                                    <p:animEffect transition="in" filter="wipe(left)">
                                      <p:cBhvr>
                                        <p:cTn id="12" dur="500"/>
                                        <p:tgtEl>
                                          <p:spTgt spid="378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0"/>
                                        </p:tgtEl>
                                        <p:attrNameLst>
                                          <p:attrName>style.visibility</p:attrName>
                                        </p:attrNameLst>
                                      </p:cBhvr>
                                      <p:to>
                                        <p:strVal val="visible"/>
                                      </p:to>
                                    </p:set>
                                    <p:animEffect transition="in" filter="wipe(left)">
                                      <p:cBhvr>
                                        <p:cTn id="17" dur="500"/>
                                        <p:tgtEl>
                                          <p:spTgt spid="37890"/>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37892"/>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nodeType="afterEffect">
                                  <p:stCondLst>
                                    <p:cond delay="0"/>
                                  </p:stCondLst>
                                  <p:childTnLst>
                                    <p:set>
                                      <p:cBhvr>
                                        <p:cTn id="23" dur="1" fill="hold">
                                          <p:stCondLst>
                                            <p:cond delay="499"/>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1" grpId="0" autoUpdateAnimBg="0"/>
      <p:bldP spid="3789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457200" y="3352800"/>
            <a:ext cx="8077200"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4000">
                <a:ea typeface="楷体_GB2312" pitchFamily="49" charset="-122"/>
              </a:rPr>
              <a:t>        </a:t>
            </a:r>
            <a:r>
              <a:rPr lang="zh-CN" altLang="en-US" sz="3600">
                <a:ea typeface="楷体_GB2312" pitchFamily="49" charset="-122"/>
              </a:rPr>
              <a:t>若查找概率无法事先测定，则查找过程采取的改进办法是，</a:t>
            </a:r>
            <a:r>
              <a:rPr lang="zh-CN" altLang="en-US" sz="3600">
                <a:solidFill>
                  <a:srgbClr val="CC0000"/>
                </a:solidFill>
                <a:ea typeface="楷体_GB2312" pitchFamily="49" charset="-122"/>
              </a:rPr>
              <a:t>在每次查找之后，将刚刚查找到的记录直接移至表尾的位置上</a:t>
            </a:r>
            <a:r>
              <a:rPr lang="zh-CN" altLang="en-US" sz="3600">
                <a:ea typeface="楷体_GB2312" pitchFamily="49" charset="-122"/>
              </a:rPr>
              <a:t>。</a:t>
            </a:r>
            <a:endParaRPr lang="zh-CN" altLang="en-US" sz="3600"/>
          </a:p>
        </p:txBody>
      </p:sp>
      <p:sp>
        <p:nvSpPr>
          <p:cNvPr id="38915" name="Text Box 3"/>
          <p:cNvSpPr txBox="1">
            <a:spLocks noChangeArrowheads="1"/>
          </p:cNvSpPr>
          <p:nvPr/>
        </p:nvSpPr>
        <p:spPr bwMode="auto">
          <a:xfrm>
            <a:off x="457200" y="487363"/>
            <a:ext cx="80708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4000">
                <a:ea typeface="楷体_GB2312" pitchFamily="49" charset="-122"/>
              </a:rPr>
              <a:t>在</a:t>
            </a:r>
            <a:r>
              <a:rPr lang="zh-CN" altLang="en-US" sz="4000">
                <a:solidFill>
                  <a:srgbClr val="CC0000"/>
                </a:solidFill>
                <a:ea typeface="楷体_GB2312" pitchFamily="49" charset="-122"/>
              </a:rPr>
              <a:t>不等概率查找</a:t>
            </a:r>
            <a:r>
              <a:rPr lang="zh-CN" altLang="en-US" sz="4000">
                <a:ea typeface="楷体_GB2312" pitchFamily="49" charset="-122"/>
              </a:rPr>
              <a:t>的情况下，</a:t>
            </a:r>
            <a:r>
              <a:rPr lang="en-US" altLang="zh-CN" sz="4000" b="1" i="1">
                <a:solidFill>
                  <a:srgbClr val="CC0000"/>
                </a:solidFill>
                <a:ea typeface="楷体_GB2312" pitchFamily="49" charset="-122"/>
              </a:rPr>
              <a:t>ASL</a:t>
            </a:r>
            <a:r>
              <a:rPr lang="en-US" altLang="zh-CN" sz="4000" b="1" i="1" baseline="-25000">
                <a:solidFill>
                  <a:srgbClr val="CC0000"/>
                </a:solidFill>
                <a:ea typeface="楷体_GB2312" pitchFamily="49" charset="-122"/>
              </a:rPr>
              <a:t>ss</a:t>
            </a:r>
            <a:r>
              <a:rPr lang="en-US" altLang="zh-CN" sz="4000" i="1" baseline="-25000">
                <a:ea typeface="楷体_GB2312" pitchFamily="49" charset="-122"/>
              </a:rPr>
              <a:t> </a:t>
            </a:r>
            <a:r>
              <a:rPr lang="zh-CN" altLang="en-US" sz="4000">
                <a:ea typeface="楷体_GB2312" pitchFamily="49" charset="-122"/>
              </a:rPr>
              <a:t>在</a:t>
            </a:r>
          </a:p>
          <a:p>
            <a:pPr>
              <a:lnSpc>
                <a:spcPct val="140000"/>
              </a:lnSpc>
            </a:pPr>
            <a:r>
              <a:rPr lang="zh-CN" altLang="en-US" sz="4000">
                <a:ea typeface="楷体_GB2312" pitchFamily="49" charset="-122"/>
              </a:rPr>
              <a:t>      </a:t>
            </a:r>
            <a:r>
              <a:rPr lang="en-US" altLang="zh-CN" sz="4000" b="1" i="1">
                <a:solidFill>
                  <a:srgbClr val="660033"/>
                </a:solidFill>
                <a:ea typeface="楷体_GB2312" pitchFamily="49" charset="-122"/>
              </a:rPr>
              <a:t>P</a:t>
            </a:r>
            <a:r>
              <a:rPr lang="en-US" altLang="zh-CN" sz="4000" b="1" i="1" baseline="-25000">
                <a:solidFill>
                  <a:srgbClr val="660033"/>
                </a:solidFill>
                <a:ea typeface="楷体_GB2312" pitchFamily="49" charset="-122"/>
              </a:rPr>
              <a:t>n</a:t>
            </a:r>
            <a:r>
              <a:rPr lang="en-US" altLang="zh-CN" sz="4000" b="1" i="1">
                <a:solidFill>
                  <a:srgbClr val="660033"/>
                </a:solidFill>
                <a:latin typeface="楷体_GB2312" pitchFamily="49" charset="-122"/>
                <a:ea typeface="楷体_GB2312" pitchFamily="49" charset="-122"/>
              </a:rPr>
              <a:t>≥</a:t>
            </a:r>
            <a:r>
              <a:rPr lang="en-US" altLang="zh-CN" sz="4000" b="1" i="1">
                <a:solidFill>
                  <a:srgbClr val="660033"/>
                </a:solidFill>
                <a:ea typeface="楷体_GB2312" pitchFamily="49" charset="-122"/>
              </a:rPr>
              <a:t>P</a:t>
            </a:r>
            <a:r>
              <a:rPr lang="en-US" altLang="zh-CN" sz="4000" b="1" i="1" baseline="-25000">
                <a:solidFill>
                  <a:srgbClr val="660033"/>
                </a:solidFill>
                <a:ea typeface="楷体_GB2312" pitchFamily="49" charset="-122"/>
              </a:rPr>
              <a:t>n-1</a:t>
            </a:r>
            <a:r>
              <a:rPr lang="en-US" altLang="zh-CN" sz="4000" b="1" i="1">
                <a:solidFill>
                  <a:srgbClr val="660033"/>
                </a:solidFill>
                <a:latin typeface="楷体_GB2312" pitchFamily="49" charset="-122"/>
                <a:ea typeface="楷体_GB2312" pitchFamily="49" charset="-122"/>
              </a:rPr>
              <a:t>≥</a:t>
            </a:r>
            <a:r>
              <a:rPr lang="en-US" altLang="zh-CN" sz="4000" b="1" i="1">
                <a:solidFill>
                  <a:srgbClr val="660033"/>
                </a:solidFill>
                <a:latin typeface="Times New Roman"/>
                <a:ea typeface="楷体_GB2312" pitchFamily="49" charset="-122"/>
              </a:rPr>
              <a:t>···</a:t>
            </a:r>
            <a:r>
              <a:rPr lang="en-US" altLang="zh-CN" sz="4000" b="1" i="1">
                <a:solidFill>
                  <a:srgbClr val="660033"/>
                </a:solidFill>
                <a:latin typeface="楷体_GB2312" pitchFamily="49" charset="-122"/>
                <a:ea typeface="楷体_GB2312" pitchFamily="49" charset="-122"/>
              </a:rPr>
              <a:t>≥</a:t>
            </a:r>
            <a:r>
              <a:rPr lang="en-US" altLang="zh-CN" sz="4000" b="1" i="1">
                <a:solidFill>
                  <a:srgbClr val="660033"/>
                </a:solidFill>
                <a:ea typeface="楷体_GB2312" pitchFamily="49" charset="-122"/>
              </a:rPr>
              <a:t>P</a:t>
            </a:r>
            <a:r>
              <a:rPr lang="en-US" altLang="zh-CN" sz="4000" b="1" i="1" baseline="-25000">
                <a:solidFill>
                  <a:srgbClr val="660033"/>
                </a:solidFill>
                <a:ea typeface="楷体_GB2312" pitchFamily="49" charset="-122"/>
              </a:rPr>
              <a:t>2</a:t>
            </a:r>
            <a:r>
              <a:rPr lang="en-US" altLang="zh-CN" sz="4000" b="1" i="1">
                <a:solidFill>
                  <a:srgbClr val="660033"/>
                </a:solidFill>
                <a:latin typeface="楷体_GB2312" pitchFamily="49" charset="-122"/>
                <a:ea typeface="楷体_GB2312" pitchFamily="49" charset="-122"/>
              </a:rPr>
              <a:t>≥</a:t>
            </a:r>
            <a:r>
              <a:rPr lang="en-US" altLang="zh-CN" sz="4000" b="1" i="1">
                <a:solidFill>
                  <a:srgbClr val="660033"/>
                </a:solidFill>
                <a:ea typeface="楷体_GB2312" pitchFamily="49" charset="-122"/>
              </a:rPr>
              <a:t>P</a:t>
            </a:r>
            <a:r>
              <a:rPr lang="en-US" altLang="zh-CN" sz="4000" b="1" i="1" baseline="-25000">
                <a:solidFill>
                  <a:srgbClr val="660033"/>
                </a:solidFill>
                <a:ea typeface="楷体_GB2312" pitchFamily="49" charset="-122"/>
              </a:rPr>
              <a:t>1</a:t>
            </a:r>
            <a:endParaRPr lang="en-US" altLang="zh-CN" sz="4000" b="1" i="1">
              <a:solidFill>
                <a:srgbClr val="660033"/>
              </a:solidFill>
              <a:ea typeface="楷体_GB2312" pitchFamily="49" charset="-122"/>
            </a:endParaRPr>
          </a:p>
          <a:p>
            <a:pPr>
              <a:lnSpc>
                <a:spcPct val="140000"/>
              </a:lnSpc>
            </a:pPr>
            <a:r>
              <a:rPr lang="zh-CN" altLang="en-US" sz="4000">
                <a:ea typeface="楷体_GB2312" pitchFamily="49" charset="-122"/>
              </a:rPr>
              <a:t>时</a:t>
            </a:r>
            <a:r>
              <a:rPr lang="zh-CN" altLang="en-US" sz="4000">
                <a:solidFill>
                  <a:srgbClr val="CC0000"/>
                </a:solidFill>
                <a:ea typeface="楷体_GB2312" pitchFamily="49" charset="-122"/>
              </a:rPr>
              <a:t>取极小值</a:t>
            </a:r>
            <a:endParaRPr lang="zh-CN" altLang="en-US" sz="4000">
              <a:ea typeface="楷体_GB2312" pitchFamily="49" charset="-122"/>
            </a:endParaRPr>
          </a:p>
        </p:txBody>
      </p:sp>
      <p:sp>
        <p:nvSpPr>
          <p:cNvPr id="38918" name="AutoShape 6">
            <a:hlinkClick r:id="rId2" action="ppaction://hlinksldjump" highlightClick="1"/>
          </p:cNvPr>
          <p:cNvSpPr>
            <a:spLocks noChangeArrowheads="1"/>
          </p:cNvSpPr>
          <p:nvPr/>
        </p:nvSpPr>
        <p:spPr bwMode="auto">
          <a:xfrm>
            <a:off x="83820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4"/>
                                        </p:tgtEl>
                                        <p:attrNameLst>
                                          <p:attrName>style.visibility</p:attrName>
                                        </p:attrNameLst>
                                      </p:cBhvr>
                                      <p:to>
                                        <p:strVal val="visible"/>
                                      </p:to>
                                    </p:set>
                                    <p:anim calcmode="lin" valueType="num">
                                      <p:cBhvr additive="base">
                                        <p:cTn id="13" dur="500" fill="hold"/>
                                        <p:tgtEl>
                                          <p:spTgt spid="38914"/>
                                        </p:tgtEl>
                                        <p:attrNameLst>
                                          <p:attrName>ppt_x</p:attrName>
                                        </p:attrNameLst>
                                      </p:cBhvr>
                                      <p:tavLst>
                                        <p:tav tm="0">
                                          <p:val>
                                            <p:strVal val="#ppt_x"/>
                                          </p:val>
                                        </p:tav>
                                        <p:tav tm="100000">
                                          <p:val>
                                            <p:strVal val="#ppt_x"/>
                                          </p:val>
                                        </p:tav>
                                      </p:tavLst>
                                    </p:anim>
                                    <p:anim calcmode="lin" valueType="num">
                                      <p:cBhvr additive="base">
                                        <p:cTn id="14" dur="500" fill="hold"/>
                                        <p:tgtEl>
                                          <p:spTgt spid="38914"/>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6" fill="hold" grpId="0" nodeType="afterEffect">
                                  <p:stCondLst>
                                    <p:cond delay="0"/>
                                  </p:stCondLst>
                                  <p:childTnLst>
                                    <p:set>
                                      <p:cBhvr>
                                        <p:cTn id="17" dur="1" fill="hold">
                                          <p:stCondLst>
                                            <p:cond delay="0"/>
                                          </p:stCondLst>
                                        </p:cTn>
                                        <p:tgtEl>
                                          <p:spTgt spid="38918"/>
                                        </p:tgtEl>
                                        <p:attrNameLst>
                                          <p:attrName>style.visibility</p:attrName>
                                        </p:attrNameLst>
                                      </p:cBhvr>
                                      <p:to>
                                        <p:strVal val="visible"/>
                                      </p:to>
                                    </p:set>
                                    <p:anim calcmode="lin" valueType="num">
                                      <p:cBhvr additive="base">
                                        <p:cTn id="18" dur="500" fill="hold"/>
                                        <p:tgtEl>
                                          <p:spTgt spid="38918"/>
                                        </p:tgtEl>
                                        <p:attrNameLst>
                                          <p:attrName>ppt_x</p:attrName>
                                        </p:attrNameLst>
                                      </p:cBhvr>
                                      <p:tavLst>
                                        <p:tav tm="0">
                                          <p:val>
                                            <p:strVal val="1+#ppt_w/2"/>
                                          </p:val>
                                        </p:tav>
                                        <p:tav tm="100000">
                                          <p:val>
                                            <p:strVal val="#ppt_x"/>
                                          </p:val>
                                        </p:tav>
                                      </p:tavLst>
                                    </p:anim>
                                    <p:anim calcmode="lin" valueType="num">
                                      <p:cBhvr additive="base">
                                        <p:cTn id="19" dur="500" fill="hold"/>
                                        <p:tgtEl>
                                          <p:spTgt spid="38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1600200"/>
            <a:ext cx="84137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a:ea typeface="楷体_GB2312" pitchFamily="49" charset="-122"/>
              </a:rPr>
              <a:t>       </a:t>
            </a:r>
            <a:r>
              <a:rPr lang="zh-CN" altLang="en-US" sz="4000">
                <a:ea typeface="楷体_GB2312" pitchFamily="49" charset="-122"/>
              </a:rPr>
              <a:t>上述顺序查找表的查找算法简单，</a:t>
            </a:r>
          </a:p>
          <a:p>
            <a:pPr>
              <a:lnSpc>
                <a:spcPct val="140000"/>
              </a:lnSpc>
            </a:pPr>
            <a:r>
              <a:rPr lang="zh-CN" altLang="en-US" sz="4000">
                <a:ea typeface="楷体_GB2312" pitchFamily="49" charset="-122"/>
              </a:rPr>
              <a:t> 但平均查找长度较大，特别不适用于表长较大的查找表。</a:t>
            </a:r>
            <a:endParaRPr lang="zh-CN" altLang="en-US" sz="4000">
              <a:solidFill>
                <a:schemeClr val="accent2"/>
              </a:solidFill>
            </a:endParaRPr>
          </a:p>
        </p:txBody>
      </p:sp>
      <p:sp>
        <p:nvSpPr>
          <p:cNvPr id="39939" name="Text Box 3"/>
          <p:cNvSpPr txBox="1">
            <a:spLocks noChangeArrowheads="1"/>
          </p:cNvSpPr>
          <p:nvPr/>
        </p:nvSpPr>
        <p:spPr bwMode="auto">
          <a:xfrm>
            <a:off x="457200" y="609600"/>
            <a:ext cx="448468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a:solidFill>
                  <a:srgbClr val="CC6600"/>
                </a:solidFill>
                <a:ea typeface="隶书" pitchFamily="49" charset="-122"/>
              </a:rPr>
              <a:t>二、有序查找表</a:t>
            </a:r>
            <a:endParaRPr lang="zh-CN" altLang="en-US"/>
          </a:p>
        </p:txBody>
      </p:sp>
      <p:sp>
        <p:nvSpPr>
          <p:cNvPr id="39940" name="Text Box 4"/>
          <p:cNvSpPr txBox="1">
            <a:spLocks noChangeArrowheads="1"/>
          </p:cNvSpPr>
          <p:nvPr/>
        </p:nvSpPr>
        <p:spPr bwMode="auto">
          <a:xfrm>
            <a:off x="539750" y="4572000"/>
            <a:ext cx="814705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4400">
                <a:solidFill>
                  <a:schemeClr val="accent2"/>
                </a:solidFill>
                <a:ea typeface="楷体_GB2312" pitchFamily="49" charset="-122"/>
              </a:rPr>
              <a:t>      </a:t>
            </a:r>
            <a:r>
              <a:rPr lang="zh-CN" altLang="en-US" sz="4000">
                <a:solidFill>
                  <a:schemeClr val="accent2"/>
                </a:solidFill>
                <a:ea typeface="楷体_GB2312" pitchFamily="49" charset="-122"/>
              </a:rPr>
              <a:t>若以</a:t>
            </a:r>
            <a:r>
              <a:rPr lang="zh-CN" altLang="en-US" sz="4000" b="1">
                <a:solidFill>
                  <a:srgbClr val="CC0000"/>
                </a:solidFill>
                <a:ea typeface="楷体_GB2312" pitchFamily="49" charset="-122"/>
              </a:rPr>
              <a:t>有序表</a:t>
            </a:r>
            <a:r>
              <a:rPr lang="zh-CN" altLang="en-US" sz="4000">
                <a:solidFill>
                  <a:schemeClr val="accent2"/>
                </a:solidFill>
                <a:ea typeface="楷体_GB2312" pitchFamily="49" charset="-122"/>
              </a:rPr>
              <a:t>表示静态查找表，则查找过程可以基于“</a:t>
            </a:r>
            <a:r>
              <a:rPr lang="zh-CN" altLang="en-US" sz="4000" b="1">
                <a:solidFill>
                  <a:srgbClr val="CC0000"/>
                </a:solidFill>
                <a:ea typeface="楷体_GB2312" pitchFamily="49" charset="-122"/>
              </a:rPr>
              <a:t>折半</a:t>
            </a:r>
            <a:r>
              <a:rPr lang="zh-CN" altLang="en-US" sz="4000">
                <a:solidFill>
                  <a:schemeClr val="accent2"/>
                </a:solidFill>
                <a:ea typeface="楷体_GB2312" pitchFamily="49" charset="-122"/>
              </a:rPr>
              <a:t>”进行。</a:t>
            </a:r>
            <a:endParaRPr lang="zh-CN" altLang="en-US" sz="4400">
              <a:solidFill>
                <a:schemeClr val="accent2"/>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938"/>
                                        </p:tgtEl>
                                        <p:attrNameLst>
                                          <p:attrName>style.visibility</p:attrName>
                                        </p:attrNameLst>
                                      </p:cBhvr>
                                      <p:to>
                                        <p:strVal val="visible"/>
                                      </p:to>
                                    </p:set>
                                    <p:animEffect transition="in" filter="strips(downRight)">
                                      <p:cBhvr>
                                        <p:cTn id="12" dur="500"/>
                                        <p:tgtEl>
                                          <p:spTgt spid="399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39940"/>
                                        </p:tgtEl>
                                        <p:attrNameLst>
                                          <p:attrName>style.visibility</p:attrName>
                                        </p:attrNameLst>
                                      </p:cBhvr>
                                      <p:to>
                                        <p:strVal val="visible"/>
                                      </p:to>
                                    </p:set>
                                    <p:anim calcmode="lin" valueType="num">
                                      <p:cBhvr additive="base">
                                        <p:cTn id="17" dur="500" fill="hold"/>
                                        <p:tgtEl>
                                          <p:spTgt spid="39940"/>
                                        </p:tgtEl>
                                        <p:attrNameLst>
                                          <p:attrName>ppt_x</p:attrName>
                                        </p:attrNameLst>
                                      </p:cBhvr>
                                      <p:tavLst>
                                        <p:tav tm="0">
                                          <p:val>
                                            <p:strVal val="0-#ppt_w/2"/>
                                          </p:val>
                                        </p:tav>
                                        <p:tav tm="100000">
                                          <p:val>
                                            <p:strVal val="#ppt_x"/>
                                          </p:val>
                                        </p:tav>
                                      </p:tavLst>
                                    </p:anim>
                                    <p:anim calcmode="lin" valueType="num">
                                      <p:cBhvr additive="base">
                                        <p:cTn id="18" dur="500" fill="hold"/>
                                        <p:tgtEl>
                                          <p:spTgt spid="39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autoUpdateAnimBg="0"/>
      <p:bldP spid="3994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4" name="Object 2050"/>
          <p:cNvGraphicFramePr>
            <a:graphicFrameLocks noChangeAspect="1"/>
          </p:cNvGraphicFramePr>
          <p:nvPr/>
        </p:nvGraphicFramePr>
        <p:xfrm>
          <a:off x="247650" y="1752600"/>
          <a:ext cx="8401050" cy="1981200"/>
        </p:xfrm>
        <a:graphic>
          <a:graphicData uri="http://schemas.openxmlformats.org/presentationml/2006/ole">
            <mc:AlternateContent xmlns:mc="http://schemas.openxmlformats.org/markup-compatibility/2006">
              <mc:Choice xmlns:v="urn:schemas-microsoft-com:vml" Requires="v">
                <p:oleObj spid="_x0000_s252929" name="文档" r:id="rId3" imgW="8418960" imgH="1980720" progId="Word.Document.8">
                  <p:embed/>
                </p:oleObj>
              </mc:Choice>
              <mc:Fallback>
                <p:oleObj name="文档" r:id="rId3" imgW="8418960" imgH="1980720" progId="Word.Document.8">
                  <p:embed/>
                  <p:pic>
                    <p:nvPicPr>
                      <p:cNvPr id="0" name="Object 20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1752600"/>
                        <a:ext cx="840105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395" name="Text Box 2051"/>
          <p:cNvSpPr txBox="1">
            <a:spLocks noChangeArrowheads="1"/>
          </p:cNvSpPr>
          <p:nvPr/>
        </p:nvSpPr>
        <p:spPr bwMode="auto">
          <a:xfrm>
            <a:off x="0" y="1214438"/>
            <a:ext cx="1417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ST.elem</a:t>
            </a:r>
            <a:endParaRPr lang="en-US" altLang="zh-CN"/>
          </a:p>
        </p:txBody>
      </p:sp>
      <p:sp>
        <p:nvSpPr>
          <p:cNvPr id="187396" name="Line 2052"/>
          <p:cNvSpPr>
            <a:spLocks noChangeShapeType="1"/>
          </p:cNvSpPr>
          <p:nvPr/>
        </p:nvSpPr>
        <p:spPr bwMode="auto">
          <a:xfrm>
            <a:off x="7543800" y="819150"/>
            <a:ext cx="0" cy="914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397" name="Text Box 2053"/>
          <p:cNvSpPr txBox="1">
            <a:spLocks noChangeArrowheads="1"/>
          </p:cNvSpPr>
          <p:nvPr/>
        </p:nvSpPr>
        <p:spPr bwMode="auto">
          <a:xfrm>
            <a:off x="7527925" y="809625"/>
            <a:ext cx="165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ST.length</a:t>
            </a:r>
            <a:endParaRPr lang="en-US" altLang="zh-CN"/>
          </a:p>
        </p:txBody>
      </p:sp>
      <p:sp>
        <p:nvSpPr>
          <p:cNvPr id="187398" name="Text Box 2054"/>
          <p:cNvSpPr txBox="1">
            <a:spLocks noChangeArrowheads="1"/>
          </p:cNvSpPr>
          <p:nvPr/>
        </p:nvSpPr>
        <p:spPr bwMode="auto">
          <a:xfrm>
            <a:off x="365125" y="136525"/>
            <a:ext cx="72564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660033"/>
                </a:solidFill>
                <a:ea typeface="隶书" pitchFamily="49" charset="-122"/>
              </a:rPr>
              <a:t>例如</a:t>
            </a:r>
            <a:r>
              <a:rPr lang="en-US" altLang="zh-CN" sz="4000" b="1">
                <a:solidFill>
                  <a:srgbClr val="660033"/>
                </a:solidFill>
                <a:ea typeface="隶书" pitchFamily="49" charset="-122"/>
              </a:rPr>
              <a:t>: </a:t>
            </a:r>
            <a:r>
              <a:rPr lang="en-US" altLang="zh-CN" sz="4000" b="1">
                <a:solidFill>
                  <a:srgbClr val="CC0000"/>
                </a:solidFill>
                <a:ea typeface="隶书" pitchFamily="49" charset="-122"/>
              </a:rPr>
              <a:t>key=64</a:t>
            </a:r>
            <a:r>
              <a:rPr lang="en-US" altLang="zh-CN" sz="4000">
                <a:solidFill>
                  <a:srgbClr val="660033"/>
                </a:solidFill>
                <a:ea typeface="隶书" pitchFamily="49" charset="-122"/>
              </a:rPr>
              <a:t> </a:t>
            </a:r>
            <a:r>
              <a:rPr lang="zh-CN" altLang="en-US" sz="4000">
                <a:solidFill>
                  <a:srgbClr val="660033"/>
                </a:solidFill>
                <a:ea typeface="隶书" pitchFamily="49" charset="-122"/>
              </a:rPr>
              <a:t>的查找过程如下：</a:t>
            </a:r>
            <a:endParaRPr lang="zh-CN" altLang="en-US" sz="4000">
              <a:ea typeface="隶书" pitchFamily="49" charset="-122"/>
            </a:endParaRPr>
          </a:p>
        </p:txBody>
      </p:sp>
      <p:sp>
        <p:nvSpPr>
          <p:cNvPr id="187399" name="AutoShape 2055"/>
          <p:cNvSpPr>
            <a:spLocks noChangeArrowheads="1"/>
          </p:cNvSpPr>
          <p:nvPr/>
        </p:nvSpPr>
        <p:spPr bwMode="auto">
          <a:xfrm>
            <a:off x="1143000" y="2895600"/>
            <a:ext cx="152400" cy="838200"/>
          </a:xfrm>
          <a:prstGeom prst="upArrow">
            <a:avLst>
              <a:gd name="adj1" fmla="val 50000"/>
              <a:gd name="adj2" fmla="val 137500"/>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00" name="AutoShape 2056"/>
          <p:cNvSpPr>
            <a:spLocks noChangeArrowheads="1"/>
          </p:cNvSpPr>
          <p:nvPr/>
        </p:nvSpPr>
        <p:spPr bwMode="auto">
          <a:xfrm>
            <a:off x="4267200" y="2819400"/>
            <a:ext cx="152400" cy="914400"/>
          </a:xfrm>
          <a:prstGeom prst="upArrow">
            <a:avLst>
              <a:gd name="adj1" fmla="val 50000"/>
              <a:gd name="adj2" fmla="val 150000"/>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01" name="AutoShape 2057"/>
          <p:cNvSpPr>
            <a:spLocks noChangeArrowheads="1"/>
          </p:cNvSpPr>
          <p:nvPr/>
        </p:nvSpPr>
        <p:spPr bwMode="auto">
          <a:xfrm>
            <a:off x="7467600" y="2895600"/>
            <a:ext cx="152400" cy="838200"/>
          </a:xfrm>
          <a:prstGeom prst="upArrow">
            <a:avLst>
              <a:gd name="adj1" fmla="val 50000"/>
              <a:gd name="adj2" fmla="val 137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02" name="Text Box 2058"/>
          <p:cNvSpPr txBox="1">
            <a:spLocks noChangeArrowheads="1"/>
          </p:cNvSpPr>
          <p:nvPr/>
        </p:nvSpPr>
        <p:spPr bwMode="auto">
          <a:xfrm>
            <a:off x="1339850" y="3419475"/>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rPr>
              <a:t>low</a:t>
            </a:r>
            <a:endParaRPr lang="en-US" altLang="zh-CN" sz="2800"/>
          </a:p>
        </p:txBody>
      </p:sp>
      <p:sp>
        <p:nvSpPr>
          <p:cNvPr id="187403" name="Text Box 2059"/>
          <p:cNvSpPr txBox="1">
            <a:spLocks noChangeArrowheads="1"/>
          </p:cNvSpPr>
          <p:nvPr/>
        </p:nvSpPr>
        <p:spPr bwMode="auto">
          <a:xfrm>
            <a:off x="7664450" y="34290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2"/>
                </a:solidFill>
              </a:rPr>
              <a:t>high</a:t>
            </a:r>
            <a:endParaRPr lang="en-US" altLang="zh-CN" sz="2800"/>
          </a:p>
        </p:txBody>
      </p:sp>
      <p:sp>
        <p:nvSpPr>
          <p:cNvPr id="187404" name="Text Box 2060"/>
          <p:cNvSpPr txBox="1">
            <a:spLocks noChangeArrowheads="1"/>
          </p:cNvSpPr>
          <p:nvPr/>
        </p:nvSpPr>
        <p:spPr bwMode="auto">
          <a:xfrm>
            <a:off x="3962400" y="3824288"/>
            <a:ext cx="73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800000"/>
                </a:solidFill>
              </a:rPr>
              <a:t>mid</a:t>
            </a:r>
            <a:endParaRPr lang="en-US" altLang="zh-CN" sz="2800"/>
          </a:p>
        </p:txBody>
      </p:sp>
      <p:sp>
        <p:nvSpPr>
          <p:cNvPr id="187405" name="AutoShape 2061"/>
          <p:cNvSpPr>
            <a:spLocks noChangeArrowheads="1"/>
          </p:cNvSpPr>
          <p:nvPr/>
        </p:nvSpPr>
        <p:spPr bwMode="auto">
          <a:xfrm>
            <a:off x="4876800" y="2895600"/>
            <a:ext cx="152400" cy="838200"/>
          </a:xfrm>
          <a:prstGeom prst="upArrow">
            <a:avLst>
              <a:gd name="adj1" fmla="val 50000"/>
              <a:gd name="adj2" fmla="val 137500"/>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06" name="Text Box 2062"/>
          <p:cNvSpPr txBox="1">
            <a:spLocks noChangeArrowheads="1"/>
          </p:cNvSpPr>
          <p:nvPr/>
        </p:nvSpPr>
        <p:spPr bwMode="auto">
          <a:xfrm>
            <a:off x="5073650" y="3419475"/>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rPr>
              <a:t>low</a:t>
            </a:r>
            <a:endParaRPr lang="en-US" altLang="zh-CN" sz="2800"/>
          </a:p>
        </p:txBody>
      </p:sp>
      <p:sp useBgFill="1">
        <p:nvSpPr>
          <p:cNvPr id="187407" name="AutoShape 2063"/>
          <p:cNvSpPr>
            <a:spLocks noChangeArrowheads="1"/>
          </p:cNvSpPr>
          <p:nvPr/>
        </p:nvSpPr>
        <p:spPr bwMode="auto">
          <a:xfrm>
            <a:off x="1143000" y="2895600"/>
            <a:ext cx="152400" cy="838200"/>
          </a:xfrm>
          <a:prstGeom prst="upArrow">
            <a:avLst>
              <a:gd name="adj1" fmla="val 50000"/>
              <a:gd name="adj2" fmla="val 137500"/>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useBgFill="1">
        <p:nvSpPr>
          <p:cNvPr id="187408" name="Text Box 2064"/>
          <p:cNvSpPr txBox="1">
            <a:spLocks noChangeArrowheads="1"/>
          </p:cNvSpPr>
          <p:nvPr/>
        </p:nvSpPr>
        <p:spPr bwMode="auto">
          <a:xfrm>
            <a:off x="1339850" y="3419475"/>
            <a:ext cx="717550" cy="51911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6600"/>
                </a:solidFill>
              </a:rPr>
              <a:t>      </a:t>
            </a:r>
            <a:endParaRPr lang="en-US" altLang="zh-CN" sz="2800"/>
          </a:p>
        </p:txBody>
      </p:sp>
      <p:sp>
        <p:nvSpPr>
          <p:cNvPr id="187409" name="AutoShape 2065"/>
          <p:cNvSpPr>
            <a:spLocks noChangeArrowheads="1"/>
          </p:cNvSpPr>
          <p:nvPr/>
        </p:nvSpPr>
        <p:spPr bwMode="auto">
          <a:xfrm>
            <a:off x="6153150" y="2819400"/>
            <a:ext cx="152400" cy="914400"/>
          </a:xfrm>
          <a:prstGeom prst="upArrow">
            <a:avLst>
              <a:gd name="adj1" fmla="val 50000"/>
              <a:gd name="adj2" fmla="val 150000"/>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10" name="Text Box 2066"/>
          <p:cNvSpPr txBox="1">
            <a:spLocks noChangeArrowheads="1"/>
          </p:cNvSpPr>
          <p:nvPr/>
        </p:nvSpPr>
        <p:spPr bwMode="auto">
          <a:xfrm>
            <a:off x="5867400" y="3824288"/>
            <a:ext cx="73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800000"/>
                </a:solidFill>
              </a:rPr>
              <a:t>mid</a:t>
            </a:r>
            <a:endParaRPr lang="en-US" altLang="zh-CN" sz="2800"/>
          </a:p>
        </p:txBody>
      </p:sp>
      <p:sp useBgFill="1">
        <p:nvSpPr>
          <p:cNvPr id="187411" name="AutoShape 2067"/>
          <p:cNvSpPr>
            <a:spLocks noChangeArrowheads="1"/>
          </p:cNvSpPr>
          <p:nvPr/>
        </p:nvSpPr>
        <p:spPr bwMode="auto">
          <a:xfrm>
            <a:off x="4267200" y="2819400"/>
            <a:ext cx="152400" cy="914400"/>
          </a:xfrm>
          <a:prstGeom prst="upArrow">
            <a:avLst>
              <a:gd name="adj1" fmla="val 50000"/>
              <a:gd name="adj2" fmla="val 150000"/>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useBgFill="1">
        <p:nvSpPr>
          <p:cNvPr id="187413" name="Text Box 2069"/>
          <p:cNvSpPr txBox="1">
            <a:spLocks noChangeArrowheads="1"/>
          </p:cNvSpPr>
          <p:nvPr/>
        </p:nvSpPr>
        <p:spPr bwMode="auto">
          <a:xfrm>
            <a:off x="3962400" y="3810000"/>
            <a:ext cx="717550" cy="51911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800000"/>
                </a:solidFill>
              </a:rPr>
              <a:t>      </a:t>
            </a:r>
            <a:endParaRPr lang="en-US" altLang="zh-CN" sz="2800"/>
          </a:p>
        </p:txBody>
      </p:sp>
      <p:sp useBgFill="1">
        <p:nvSpPr>
          <p:cNvPr id="187414" name="AutoShape 2070"/>
          <p:cNvSpPr>
            <a:spLocks noChangeArrowheads="1"/>
          </p:cNvSpPr>
          <p:nvPr/>
        </p:nvSpPr>
        <p:spPr bwMode="auto">
          <a:xfrm>
            <a:off x="7467600" y="2895600"/>
            <a:ext cx="152400" cy="838200"/>
          </a:xfrm>
          <a:prstGeom prst="upArrow">
            <a:avLst>
              <a:gd name="adj1" fmla="val 50000"/>
              <a:gd name="adj2" fmla="val 137500"/>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useBgFill="1">
        <p:nvSpPr>
          <p:cNvPr id="187415" name="Text Box 2071"/>
          <p:cNvSpPr txBox="1">
            <a:spLocks noChangeArrowheads="1"/>
          </p:cNvSpPr>
          <p:nvPr/>
        </p:nvSpPr>
        <p:spPr bwMode="auto">
          <a:xfrm>
            <a:off x="7664450" y="3429000"/>
            <a:ext cx="806450" cy="519113"/>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       </a:t>
            </a:r>
          </a:p>
        </p:txBody>
      </p:sp>
      <p:sp>
        <p:nvSpPr>
          <p:cNvPr id="187416" name="AutoShape 2072"/>
          <p:cNvSpPr>
            <a:spLocks noChangeArrowheads="1"/>
          </p:cNvSpPr>
          <p:nvPr/>
        </p:nvSpPr>
        <p:spPr bwMode="auto">
          <a:xfrm>
            <a:off x="5486400" y="2895600"/>
            <a:ext cx="152400" cy="838200"/>
          </a:xfrm>
          <a:prstGeom prst="upArrow">
            <a:avLst>
              <a:gd name="adj1" fmla="val 50000"/>
              <a:gd name="adj2" fmla="val 137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17" name="Text Box 2073"/>
          <p:cNvSpPr txBox="1">
            <a:spLocks noChangeArrowheads="1"/>
          </p:cNvSpPr>
          <p:nvPr/>
        </p:nvSpPr>
        <p:spPr bwMode="auto">
          <a:xfrm>
            <a:off x="5683250" y="34290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2"/>
                </a:solidFill>
              </a:rPr>
              <a:t>high</a:t>
            </a:r>
            <a:endParaRPr lang="en-US" altLang="zh-CN" sz="2800"/>
          </a:p>
        </p:txBody>
      </p:sp>
      <p:sp useBgFill="1">
        <p:nvSpPr>
          <p:cNvPr id="187418" name="AutoShape 2074"/>
          <p:cNvSpPr>
            <a:spLocks noChangeArrowheads="1"/>
          </p:cNvSpPr>
          <p:nvPr/>
        </p:nvSpPr>
        <p:spPr bwMode="auto">
          <a:xfrm>
            <a:off x="6153150" y="2819400"/>
            <a:ext cx="152400" cy="914400"/>
          </a:xfrm>
          <a:prstGeom prst="upArrow">
            <a:avLst>
              <a:gd name="adj1" fmla="val 50000"/>
              <a:gd name="adj2" fmla="val 150000"/>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useBgFill="1">
        <p:nvSpPr>
          <p:cNvPr id="187419" name="Text Box 2075"/>
          <p:cNvSpPr txBox="1">
            <a:spLocks noChangeArrowheads="1"/>
          </p:cNvSpPr>
          <p:nvPr/>
        </p:nvSpPr>
        <p:spPr bwMode="auto">
          <a:xfrm>
            <a:off x="5867400" y="3824288"/>
            <a:ext cx="717550" cy="519112"/>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      </a:t>
            </a:r>
          </a:p>
        </p:txBody>
      </p:sp>
      <p:sp>
        <p:nvSpPr>
          <p:cNvPr id="187420" name="AutoShape 2076"/>
          <p:cNvSpPr>
            <a:spLocks noChangeArrowheads="1"/>
          </p:cNvSpPr>
          <p:nvPr/>
        </p:nvSpPr>
        <p:spPr bwMode="auto">
          <a:xfrm>
            <a:off x="5010150" y="2895600"/>
            <a:ext cx="152400" cy="914400"/>
          </a:xfrm>
          <a:prstGeom prst="upArrow">
            <a:avLst>
              <a:gd name="adj1" fmla="val 50000"/>
              <a:gd name="adj2" fmla="val 150000"/>
            </a:avLst>
          </a:prstGeom>
          <a:solidFill>
            <a:srgbClr val="8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7421" name="Text Box 2077"/>
          <p:cNvSpPr txBox="1">
            <a:spLocks noChangeArrowheads="1"/>
          </p:cNvSpPr>
          <p:nvPr/>
        </p:nvSpPr>
        <p:spPr bwMode="auto">
          <a:xfrm>
            <a:off x="4724400" y="3824288"/>
            <a:ext cx="73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800000"/>
                </a:solidFill>
              </a:rPr>
              <a:t>mid</a:t>
            </a:r>
            <a:endParaRPr lang="en-US" altLang="zh-CN" sz="2800"/>
          </a:p>
        </p:txBody>
      </p:sp>
      <p:sp>
        <p:nvSpPr>
          <p:cNvPr id="187422" name="Text Box 2078"/>
          <p:cNvSpPr txBox="1">
            <a:spLocks noChangeArrowheads="1"/>
          </p:cNvSpPr>
          <p:nvPr/>
        </p:nvSpPr>
        <p:spPr bwMode="auto">
          <a:xfrm>
            <a:off x="831850" y="4572000"/>
            <a:ext cx="5391150"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600" b="1">
                <a:solidFill>
                  <a:srgbClr val="006600"/>
                </a:solidFill>
                <a:ea typeface="隶书" pitchFamily="49" charset="-122"/>
              </a:rPr>
              <a:t>low</a:t>
            </a:r>
            <a:r>
              <a:rPr lang="en-US" altLang="zh-CN" sz="3600">
                <a:solidFill>
                  <a:srgbClr val="800000"/>
                </a:solidFill>
                <a:latin typeface="隶书" pitchFamily="49" charset="-122"/>
                <a:ea typeface="隶书" pitchFamily="49" charset="-122"/>
              </a:rPr>
              <a:t> </a:t>
            </a:r>
            <a:r>
              <a:rPr lang="zh-CN" altLang="en-US" sz="3600">
                <a:solidFill>
                  <a:srgbClr val="800000"/>
                </a:solidFill>
                <a:latin typeface="隶书" pitchFamily="49" charset="-122"/>
                <a:ea typeface="隶书" pitchFamily="49" charset="-122"/>
              </a:rPr>
              <a:t>指示查找区间的下界</a:t>
            </a:r>
          </a:p>
          <a:p>
            <a:pPr>
              <a:lnSpc>
                <a:spcPct val="120000"/>
              </a:lnSpc>
            </a:pPr>
            <a:r>
              <a:rPr lang="en-US" altLang="zh-CN" sz="3600" b="1">
                <a:solidFill>
                  <a:schemeClr val="accent2"/>
                </a:solidFill>
                <a:ea typeface="隶书" pitchFamily="49" charset="-122"/>
              </a:rPr>
              <a:t>high</a:t>
            </a:r>
            <a:r>
              <a:rPr lang="en-US" altLang="zh-CN" sz="3600">
                <a:solidFill>
                  <a:srgbClr val="800000"/>
                </a:solidFill>
                <a:latin typeface="隶书" pitchFamily="49" charset="-122"/>
                <a:ea typeface="隶书" pitchFamily="49" charset="-122"/>
              </a:rPr>
              <a:t> </a:t>
            </a:r>
            <a:r>
              <a:rPr lang="zh-CN" altLang="en-US" sz="3600">
                <a:solidFill>
                  <a:srgbClr val="800000"/>
                </a:solidFill>
                <a:latin typeface="隶书" pitchFamily="49" charset="-122"/>
                <a:ea typeface="隶书" pitchFamily="49" charset="-122"/>
              </a:rPr>
              <a:t>指示查找区间的上界</a:t>
            </a:r>
          </a:p>
          <a:p>
            <a:pPr>
              <a:lnSpc>
                <a:spcPct val="120000"/>
              </a:lnSpc>
            </a:pPr>
            <a:r>
              <a:rPr lang="en-US" altLang="zh-CN" sz="3600" b="1">
                <a:solidFill>
                  <a:srgbClr val="CC0000"/>
                </a:solidFill>
                <a:ea typeface="隶书" pitchFamily="49" charset="-122"/>
              </a:rPr>
              <a:t>mid</a:t>
            </a:r>
            <a:r>
              <a:rPr lang="en-US" altLang="zh-CN" sz="3600">
                <a:solidFill>
                  <a:srgbClr val="800000"/>
                </a:solidFill>
                <a:ea typeface="隶书" pitchFamily="49" charset="-122"/>
              </a:rPr>
              <a:t> = (low+high)/2</a:t>
            </a:r>
            <a:endParaRPr lang="en-US" altLang="zh-CN" sz="3600">
              <a:latin typeface="隶书" pitchFamily="49" charset="-122"/>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7398"/>
                                        </p:tgtEl>
                                        <p:attrNameLst>
                                          <p:attrName>style.visibility</p:attrName>
                                        </p:attrNameLst>
                                      </p:cBhvr>
                                      <p:to>
                                        <p:strVal val="visible"/>
                                      </p:to>
                                    </p:set>
                                    <p:anim calcmode="lin" valueType="num">
                                      <p:cBhvr additive="base">
                                        <p:cTn id="7" dur="500" fill="hold"/>
                                        <p:tgtEl>
                                          <p:spTgt spid="187398"/>
                                        </p:tgtEl>
                                        <p:attrNameLst>
                                          <p:attrName>ppt_x</p:attrName>
                                        </p:attrNameLst>
                                      </p:cBhvr>
                                      <p:tavLst>
                                        <p:tav tm="0">
                                          <p:val>
                                            <p:strVal val="#ppt_x"/>
                                          </p:val>
                                        </p:tav>
                                        <p:tav tm="100000">
                                          <p:val>
                                            <p:strVal val="#ppt_x"/>
                                          </p:val>
                                        </p:tav>
                                      </p:tavLst>
                                    </p:anim>
                                    <p:anim calcmode="lin" valueType="num">
                                      <p:cBhvr additive="base">
                                        <p:cTn id="8" dur="500" fill="hold"/>
                                        <p:tgtEl>
                                          <p:spTgt spid="18739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7394"/>
                                        </p:tgtEl>
                                        <p:attrNameLst>
                                          <p:attrName>style.visibility</p:attrName>
                                        </p:attrNameLst>
                                      </p:cBhvr>
                                      <p:to>
                                        <p:strVal val="visible"/>
                                      </p:to>
                                    </p:set>
                                    <p:anim calcmode="lin" valueType="num">
                                      <p:cBhvr additive="base">
                                        <p:cTn id="13" dur="500" fill="hold"/>
                                        <p:tgtEl>
                                          <p:spTgt spid="187394"/>
                                        </p:tgtEl>
                                        <p:attrNameLst>
                                          <p:attrName>ppt_x</p:attrName>
                                        </p:attrNameLst>
                                      </p:cBhvr>
                                      <p:tavLst>
                                        <p:tav tm="0">
                                          <p:val>
                                            <p:strVal val="#ppt_x"/>
                                          </p:val>
                                        </p:tav>
                                        <p:tav tm="100000">
                                          <p:val>
                                            <p:strVal val="#ppt_x"/>
                                          </p:val>
                                        </p:tav>
                                      </p:tavLst>
                                    </p:anim>
                                    <p:anim calcmode="lin" valueType="num">
                                      <p:cBhvr additive="base">
                                        <p:cTn id="14" dur="500" fill="hold"/>
                                        <p:tgtEl>
                                          <p:spTgt spid="187394"/>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87395"/>
                                        </p:tgtEl>
                                        <p:attrNameLst>
                                          <p:attrName>style.visibility</p:attrName>
                                        </p:attrNameLst>
                                      </p:cBhvr>
                                      <p:to>
                                        <p:strVal val="visible"/>
                                      </p:to>
                                    </p:set>
                                    <p:anim calcmode="lin" valueType="num">
                                      <p:cBhvr additive="base">
                                        <p:cTn id="18" dur="500" fill="hold"/>
                                        <p:tgtEl>
                                          <p:spTgt spid="187395"/>
                                        </p:tgtEl>
                                        <p:attrNameLst>
                                          <p:attrName>ppt_x</p:attrName>
                                        </p:attrNameLst>
                                      </p:cBhvr>
                                      <p:tavLst>
                                        <p:tav tm="0">
                                          <p:val>
                                            <p:strVal val="0-#ppt_w/2"/>
                                          </p:val>
                                        </p:tav>
                                        <p:tav tm="100000">
                                          <p:val>
                                            <p:strVal val="#ppt_x"/>
                                          </p:val>
                                        </p:tav>
                                      </p:tavLst>
                                    </p:anim>
                                    <p:anim calcmode="lin" valueType="num">
                                      <p:cBhvr additive="base">
                                        <p:cTn id="19" dur="500" fill="hold"/>
                                        <p:tgtEl>
                                          <p:spTgt spid="187395"/>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2" presetClass="entr" presetSubtype="1" fill="hold" grpId="0" nodeType="afterEffect">
                                  <p:stCondLst>
                                    <p:cond delay="0"/>
                                  </p:stCondLst>
                                  <p:childTnLst>
                                    <p:set>
                                      <p:cBhvr>
                                        <p:cTn id="22" dur="1" fill="hold">
                                          <p:stCondLst>
                                            <p:cond delay="0"/>
                                          </p:stCondLst>
                                        </p:cTn>
                                        <p:tgtEl>
                                          <p:spTgt spid="187396"/>
                                        </p:tgtEl>
                                        <p:attrNameLst>
                                          <p:attrName>style.visibility</p:attrName>
                                        </p:attrNameLst>
                                      </p:cBhvr>
                                      <p:to>
                                        <p:strVal val="visible"/>
                                      </p:to>
                                    </p:set>
                                    <p:anim calcmode="lin" valueType="num">
                                      <p:cBhvr additive="base">
                                        <p:cTn id="23" dur="500" fill="hold"/>
                                        <p:tgtEl>
                                          <p:spTgt spid="187396"/>
                                        </p:tgtEl>
                                        <p:attrNameLst>
                                          <p:attrName>ppt_x</p:attrName>
                                        </p:attrNameLst>
                                      </p:cBhvr>
                                      <p:tavLst>
                                        <p:tav tm="0">
                                          <p:val>
                                            <p:strVal val="#ppt_x"/>
                                          </p:val>
                                        </p:tav>
                                        <p:tav tm="100000">
                                          <p:val>
                                            <p:strVal val="#ppt_x"/>
                                          </p:val>
                                        </p:tav>
                                      </p:tavLst>
                                    </p:anim>
                                    <p:anim calcmode="lin" valueType="num">
                                      <p:cBhvr additive="base">
                                        <p:cTn id="24" dur="500" fill="hold"/>
                                        <p:tgtEl>
                                          <p:spTgt spid="187396"/>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1500"/>
                            </p:stCondLst>
                            <p:childTnLst>
                              <p:par>
                                <p:cTn id="26" presetID="2" presetClass="entr" presetSubtype="1" fill="hold" grpId="0" nodeType="afterEffect">
                                  <p:stCondLst>
                                    <p:cond delay="0"/>
                                  </p:stCondLst>
                                  <p:childTnLst>
                                    <p:set>
                                      <p:cBhvr>
                                        <p:cTn id="27" dur="1" fill="hold">
                                          <p:stCondLst>
                                            <p:cond delay="0"/>
                                          </p:stCondLst>
                                        </p:cTn>
                                        <p:tgtEl>
                                          <p:spTgt spid="187397"/>
                                        </p:tgtEl>
                                        <p:attrNameLst>
                                          <p:attrName>style.visibility</p:attrName>
                                        </p:attrNameLst>
                                      </p:cBhvr>
                                      <p:to>
                                        <p:strVal val="visible"/>
                                      </p:to>
                                    </p:set>
                                    <p:anim calcmode="lin" valueType="num">
                                      <p:cBhvr additive="base">
                                        <p:cTn id="28" dur="500" fill="hold"/>
                                        <p:tgtEl>
                                          <p:spTgt spid="187397"/>
                                        </p:tgtEl>
                                        <p:attrNameLst>
                                          <p:attrName>ppt_x</p:attrName>
                                        </p:attrNameLst>
                                      </p:cBhvr>
                                      <p:tavLst>
                                        <p:tav tm="0">
                                          <p:val>
                                            <p:strVal val="#ppt_x"/>
                                          </p:val>
                                        </p:tav>
                                        <p:tav tm="100000">
                                          <p:val>
                                            <p:strVal val="#ppt_x"/>
                                          </p:val>
                                        </p:tav>
                                      </p:tavLst>
                                    </p:anim>
                                    <p:anim calcmode="lin" valueType="num">
                                      <p:cBhvr additive="base">
                                        <p:cTn id="29" dur="500" fill="hold"/>
                                        <p:tgtEl>
                                          <p:spTgt spid="187397"/>
                                        </p:tgtEl>
                                        <p:attrNameLst>
                                          <p:attrName>ppt_y</p:attrName>
                                        </p:attrNameLst>
                                      </p:cBhvr>
                                      <p:tavLst>
                                        <p:tav tm="0">
                                          <p:val>
                                            <p:strVal val="0-#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187422"/>
                                        </p:tgtEl>
                                        <p:attrNameLst>
                                          <p:attrName>style.visibility</p:attrName>
                                        </p:attrNameLst>
                                      </p:cBhvr>
                                      <p:to>
                                        <p:strVal val="visible"/>
                                      </p:to>
                                    </p:set>
                                    <p:animEffect transition="in" filter="strips(downRight)">
                                      <p:cBhvr>
                                        <p:cTn id="34" dur="500"/>
                                        <p:tgtEl>
                                          <p:spTgt spid="18742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7399"/>
                                        </p:tgtEl>
                                        <p:attrNameLst>
                                          <p:attrName>style.visibility</p:attrName>
                                        </p:attrNameLst>
                                      </p:cBhvr>
                                      <p:to>
                                        <p:strVal val="visible"/>
                                      </p:to>
                                    </p:set>
                                    <p:animEffect transition="in" filter="wipe(left)">
                                      <p:cBhvr>
                                        <p:cTn id="39" dur="500"/>
                                        <p:tgtEl>
                                          <p:spTgt spid="187399"/>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87402"/>
                                        </p:tgtEl>
                                        <p:attrNameLst>
                                          <p:attrName>style.visibility</p:attrName>
                                        </p:attrNameLst>
                                      </p:cBhvr>
                                      <p:to>
                                        <p:strVal val="visible"/>
                                      </p:to>
                                    </p:set>
                                    <p:animEffect transition="in" filter="wipe(left)">
                                      <p:cBhvr>
                                        <p:cTn id="43" dur="500"/>
                                        <p:tgtEl>
                                          <p:spTgt spid="18740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87401"/>
                                        </p:tgtEl>
                                        <p:attrNameLst>
                                          <p:attrName>style.visibility</p:attrName>
                                        </p:attrNameLst>
                                      </p:cBhvr>
                                      <p:to>
                                        <p:strVal val="visible"/>
                                      </p:to>
                                    </p:set>
                                    <p:animEffect transition="in" filter="wipe(left)">
                                      <p:cBhvr>
                                        <p:cTn id="48" dur="500"/>
                                        <p:tgtEl>
                                          <p:spTgt spid="187401"/>
                                        </p:tgtEl>
                                      </p:cBhvr>
                                    </p:animEffec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87403"/>
                                        </p:tgtEl>
                                        <p:attrNameLst>
                                          <p:attrName>style.visibility</p:attrName>
                                        </p:attrNameLst>
                                      </p:cBhvr>
                                      <p:to>
                                        <p:strVal val="visible"/>
                                      </p:to>
                                    </p:set>
                                    <p:animEffect transition="in" filter="wipe(left)">
                                      <p:cBhvr>
                                        <p:cTn id="52" dur="500"/>
                                        <p:tgtEl>
                                          <p:spTgt spid="1874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7400"/>
                                        </p:tgtEl>
                                        <p:attrNameLst>
                                          <p:attrName>style.visibility</p:attrName>
                                        </p:attrNameLst>
                                      </p:cBhvr>
                                      <p:to>
                                        <p:strVal val="visible"/>
                                      </p:to>
                                    </p:set>
                                    <p:animEffect transition="in" filter="wipe(left)">
                                      <p:cBhvr>
                                        <p:cTn id="57" dur="500"/>
                                        <p:tgtEl>
                                          <p:spTgt spid="187400"/>
                                        </p:tgtEl>
                                      </p:cBhvr>
                                    </p:animEffec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87404"/>
                                        </p:tgtEl>
                                        <p:attrNameLst>
                                          <p:attrName>style.visibility</p:attrName>
                                        </p:attrNameLst>
                                      </p:cBhvr>
                                      <p:to>
                                        <p:strVal val="visible"/>
                                      </p:to>
                                    </p:set>
                                    <p:animEffect transition="in" filter="wipe(left)">
                                      <p:cBhvr>
                                        <p:cTn id="61" dur="500"/>
                                        <p:tgtEl>
                                          <p:spTgt spid="18740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7407"/>
                                        </p:tgtEl>
                                        <p:attrNameLst>
                                          <p:attrName>style.visibility</p:attrName>
                                        </p:attrNameLst>
                                      </p:cBhvr>
                                      <p:to>
                                        <p:strVal val="visible"/>
                                      </p:to>
                                    </p:set>
                                    <p:animEffect transition="in" filter="wipe(left)">
                                      <p:cBhvr>
                                        <p:cTn id="66" dur="500"/>
                                        <p:tgtEl>
                                          <p:spTgt spid="187407"/>
                                        </p:tgtEl>
                                      </p:cBhvr>
                                    </p:animEffect>
                                  </p:childTnLst>
                                </p:cTn>
                              </p:par>
                            </p:childTnLst>
                          </p:cTn>
                        </p:par>
                        <p:par>
                          <p:cTn id="67" fill="hold" nodeType="afterGroup">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187408"/>
                                        </p:tgtEl>
                                        <p:attrNameLst>
                                          <p:attrName>style.visibility</p:attrName>
                                        </p:attrNameLst>
                                      </p:cBhvr>
                                      <p:to>
                                        <p:strVal val="visible"/>
                                      </p:to>
                                    </p:set>
                                    <p:animEffect transition="in" filter="wipe(left)">
                                      <p:cBhvr>
                                        <p:cTn id="70" dur="500"/>
                                        <p:tgtEl>
                                          <p:spTgt spid="187408"/>
                                        </p:tgtEl>
                                      </p:cBhvr>
                                    </p:animEffect>
                                  </p:childTnLst>
                                </p:cTn>
                              </p:par>
                            </p:childTnLst>
                          </p:cTn>
                        </p:par>
                        <p:par>
                          <p:cTn id="71" fill="hold" nodeType="afterGroup">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187405"/>
                                        </p:tgtEl>
                                        <p:attrNameLst>
                                          <p:attrName>style.visibility</p:attrName>
                                        </p:attrNameLst>
                                      </p:cBhvr>
                                      <p:to>
                                        <p:strVal val="visible"/>
                                      </p:to>
                                    </p:set>
                                    <p:animEffect transition="in" filter="wipe(left)">
                                      <p:cBhvr>
                                        <p:cTn id="74" dur="500"/>
                                        <p:tgtEl>
                                          <p:spTgt spid="187405"/>
                                        </p:tgtEl>
                                      </p:cBhvr>
                                    </p:animEffect>
                                  </p:childTnLst>
                                </p:cTn>
                              </p:par>
                            </p:childTnLst>
                          </p:cTn>
                        </p:par>
                        <p:par>
                          <p:cTn id="75" fill="hold" nodeType="afterGroup">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187406"/>
                                        </p:tgtEl>
                                        <p:attrNameLst>
                                          <p:attrName>style.visibility</p:attrName>
                                        </p:attrNameLst>
                                      </p:cBhvr>
                                      <p:to>
                                        <p:strVal val="visible"/>
                                      </p:to>
                                    </p:set>
                                    <p:animEffect transition="in" filter="wipe(left)">
                                      <p:cBhvr>
                                        <p:cTn id="78" dur="500"/>
                                        <p:tgtEl>
                                          <p:spTgt spid="18740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87411"/>
                                        </p:tgtEl>
                                        <p:attrNameLst>
                                          <p:attrName>style.visibility</p:attrName>
                                        </p:attrNameLst>
                                      </p:cBhvr>
                                      <p:to>
                                        <p:strVal val="visible"/>
                                      </p:to>
                                    </p:set>
                                    <p:animEffect transition="in" filter="wipe(left)">
                                      <p:cBhvr>
                                        <p:cTn id="83" dur="500"/>
                                        <p:tgtEl>
                                          <p:spTgt spid="187411"/>
                                        </p:tgtEl>
                                      </p:cBhvr>
                                    </p:animEffect>
                                  </p:childTnLst>
                                </p:cTn>
                              </p:par>
                            </p:childTnLst>
                          </p:cTn>
                        </p:par>
                        <p:par>
                          <p:cTn id="84" fill="hold" nodeType="afterGroup">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87413"/>
                                        </p:tgtEl>
                                        <p:attrNameLst>
                                          <p:attrName>style.visibility</p:attrName>
                                        </p:attrNameLst>
                                      </p:cBhvr>
                                      <p:to>
                                        <p:strVal val="visible"/>
                                      </p:to>
                                    </p:set>
                                    <p:animEffect transition="in" filter="wipe(left)">
                                      <p:cBhvr>
                                        <p:cTn id="87" dur="500"/>
                                        <p:tgtEl>
                                          <p:spTgt spid="187413"/>
                                        </p:tgtEl>
                                      </p:cBhvr>
                                    </p:animEffect>
                                  </p:childTnLst>
                                </p:cTn>
                              </p:par>
                            </p:childTnLst>
                          </p:cTn>
                        </p:par>
                        <p:par>
                          <p:cTn id="88" fill="hold" nodeType="afterGroup">
                            <p:stCondLst>
                              <p:cond delay="1000"/>
                            </p:stCondLst>
                            <p:childTnLst>
                              <p:par>
                                <p:cTn id="89" presetID="22" presetClass="entr" presetSubtype="8" fill="hold" grpId="0" nodeType="afterEffect">
                                  <p:stCondLst>
                                    <p:cond delay="0"/>
                                  </p:stCondLst>
                                  <p:childTnLst>
                                    <p:set>
                                      <p:cBhvr>
                                        <p:cTn id="90" dur="1" fill="hold">
                                          <p:stCondLst>
                                            <p:cond delay="0"/>
                                          </p:stCondLst>
                                        </p:cTn>
                                        <p:tgtEl>
                                          <p:spTgt spid="187409"/>
                                        </p:tgtEl>
                                        <p:attrNameLst>
                                          <p:attrName>style.visibility</p:attrName>
                                        </p:attrNameLst>
                                      </p:cBhvr>
                                      <p:to>
                                        <p:strVal val="visible"/>
                                      </p:to>
                                    </p:set>
                                    <p:animEffect transition="in" filter="wipe(left)">
                                      <p:cBhvr>
                                        <p:cTn id="91" dur="500"/>
                                        <p:tgtEl>
                                          <p:spTgt spid="187409"/>
                                        </p:tgtEl>
                                      </p:cBhvr>
                                    </p:animEffect>
                                  </p:childTnLst>
                                </p:cTn>
                              </p:par>
                            </p:childTnLst>
                          </p:cTn>
                        </p:par>
                        <p:par>
                          <p:cTn id="92" fill="hold" nodeType="afterGroup">
                            <p:stCondLst>
                              <p:cond delay="1500"/>
                            </p:stCondLst>
                            <p:childTnLst>
                              <p:par>
                                <p:cTn id="93" presetID="22" presetClass="entr" presetSubtype="8" fill="hold" grpId="0" nodeType="afterEffect">
                                  <p:stCondLst>
                                    <p:cond delay="0"/>
                                  </p:stCondLst>
                                  <p:childTnLst>
                                    <p:set>
                                      <p:cBhvr>
                                        <p:cTn id="94" dur="1" fill="hold">
                                          <p:stCondLst>
                                            <p:cond delay="0"/>
                                          </p:stCondLst>
                                        </p:cTn>
                                        <p:tgtEl>
                                          <p:spTgt spid="187410"/>
                                        </p:tgtEl>
                                        <p:attrNameLst>
                                          <p:attrName>style.visibility</p:attrName>
                                        </p:attrNameLst>
                                      </p:cBhvr>
                                      <p:to>
                                        <p:strVal val="visible"/>
                                      </p:to>
                                    </p:set>
                                    <p:animEffect transition="in" filter="wipe(left)">
                                      <p:cBhvr>
                                        <p:cTn id="95" dur="500"/>
                                        <p:tgtEl>
                                          <p:spTgt spid="18741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87414"/>
                                        </p:tgtEl>
                                        <p:attrNameLst>
                                          <p:attrName>style.visibility</p:attrName>
                                        </p:attrNameLst>
                                      </p:cBhvr>
                                      <p:to>
                                        <p:strVal val="visible"/>
                                      </p:to>
                                    </p:set>
                                    <p:animEffect transition="in" filter="wipe(left)">
                                      <p:cBhvr>
                                        <p:cTn id="100" dur="500"/>
                                        <p:tgtEl>
                                          <p:spTgt spid="187414"/>
                                        </p:tgtEl>
                                      </p:cBhvr>
                                    </p:animEffect>
                                  </p:childTnLst>
                                </p:cTn>
                              </p:par>
                            </p:childTnLst>
                          </p:cTn>
                        </p:par>
                        <p:par>
                          <p:cTn id="101" fill="hold" nodeType="afterGroup">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187415"/>
                                        </p:tgtEl>
                                        <p:attrNameLst>
                                          <p:attrName>style.visibility</p:attrName>
                                        </p:attrNameLst>
                                      </p:cBhvr>
                                      <p:to>
                                        <p:strVal val="visible"/>
                                      </p:to>
                                    </p:set>
                                    <p:animEffect transition="in" filter="wipe(left)">
                                      <p:cBhvr>
                                        <p:cTn id="104" dur="500"/>
                                        <p:tgtEl>
                                          <p:spTgt spid="187415"/>
                                        </p:tgtEl>
                                      </p:cBhvr>
                                    </p:animEffect>
                                  </p:childTnLst>
                                </p:cTn>
                              </p:par>
                            </p:childTnLst>
                          </p:cTn>
                        </p:par>
                        <p:par>
                          <p:cTn id="105" fill="hold" nodeType="afterGroup">
                            <p:stCondLst>
                              <p:cond delay="1000"/>
                            </p:stCondLst>
                            <p:childTnLst>
                              <p:par>
                                <p:cTn id="106" presetID="22" presetClass="entr" presetSubtype="8" fill="hold" grpId="0" nodeType="afterEffect">
                                  <p:stCondLst>
                                    <p:cond delay="0"/>
                                  </p:stCondLst>
                                  <p:childTnLst>
                                    <p:set>
                                      <p:cBhvr>
                                        <p:cTn id="107" dur="1" fill="hold">
                                          <p:stCondLst>
                                            <p:cond delay="0"/>
                                          </p:stCondLst>
                                        </p:cTn>
                                        <p:tgtEl>
                                          <p:spTgt spid="187416"/>
                                        </p:tgtEl>
                                        <p:attrNameLst>
                                          <p:attrName>style.visibility</p:attrName>
                                        </p:attrNameLst>
                                      </p:cBhvr>
                                      <p:to>
                                        <p:strVal val="visible"/>
                                      </p:to>
                                    </p:set>
                                    <p:animEffect transition="in" filter="wipe(left)">
                                      <p:cBhvr>
                                        <p:cTn id="108" dur="500"/>
                                        <p:tgtEl>
                                          <p:spTgt spid="187416"/>
                                        </p:tgtEl>
                                      </p:cBhvr>
                                    </p:animEffect>
                                  </p:childTnLst>
                                </p:cTn>
                              </p:par>
                            </p:childTnLst>
                          </p:cTn>
                        </p:par>
                        <p:par>
                          <p:cTn id="109" fill="hold" nodeType="afterGroup">
                            <p:stCondLst>
                              <p:cond delay="1500"/>
                            </p:stCondLst>
                            <p:childTnLst>
                              <p:par>
                                <p:cTn id="110" presetID="22" presetClass="entr" presetSubtype="8" fill="hold" grpId="0" nodeType="afterEffect">
                                  <p:stCondLst>
                                    <p:cond delay="0"/>
                                  </p:stCondLst>
                                  <p:childTnLst>
                                    <p:set>
                                      <p:cBhvr>
                                        <p:cTn id="111" dur="1" fill="hold">
                                          <p:stCondLst>
                                            <p:cond delay="0"/>
                                          </p:stCondLst>
                                        </p:cTn>
                                        <p:tgtEl>
                                          <p:spTgt spid="187417"/>
                                        </p:tgtEl>
                                        <p:attrNameLst>
                                          <p:attrName>style.visibility</p:attrName>
                                        </p:attrNameLst>
                                      </p:cBhvr>
                                      <p:to>
                                        <p:strVal val="visible"/>
                                      </p:to>
                                    </p:set>
                                    <p:animEffect transition="in" filter="wipe(left)">
                                      <p:cBhvr>
                                        <p:cTn id="112" dur="500"/>
                                        <p:tgtEl>
                                          <p:spTgt spid="18741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187418"/>
                                        </p:tgtEl>
                                        <p:attrNameLst>
                                          <p:attrName>style.visibility</p:attrName>
                                        </p:attrNameLst>
                                      </p:cBhvr>
                                      <p:to>
                                        <p:strVal val="visible"/>
                                      </p:to>
                                    </p:set>
                                    <p:animEffect transition="in" filter="wipe(left)">
                                      <p:cBhvr>
                                        <p:cTn id="117" dur="500"/>
                                        <p:tgtEl>
                                          <p:spTgt spid="187418"/>
                                        </p:tgtEl>
                                      </p:cBhvr>
                                    </p:animEffect>
                                  </p:childTnLst>
                                </p:cTn>
                              </p:par>
                            </p:childTnLst>
                          </p:cTn>
                        </p:par>
                        <p:par>
                          <p:cTn id="118" fill="hold" nodeType="afterGroup">
                            <p:stCondLst>
                              <p:cond delay="500"/>
                            </p:stCondLst>
                            <p:childTnLst>
                              <p:par>
                                <p:cTn id="119" presetID="22" presetClass="entr" presetSubtype="8" fill="hold" grpId="0" nodeType="afterEffect">
                                  <p:stCondLst>
                                    <p:cond delay="0"/>
                                  </p:stCondLst>
                                  <p:childTnLst>
                                    <p:set>
                                      <p:cBhvr>
                                        <p:cTn id="120" dur="1" fill="hold">
                                          <p:stCondLst>
                                            <p:cond delay="0"/>
                                          </p:stCondLst>
                                        </p:cTn>
                                        <p:tgtEl>
                                          <p:spTgt spid="187419"/>
                                        </p:tgtEl>
                                        <p:attrNameLst>
                                          <p:attrName>style.visibility</p:attrName>
                                        </p:attrNameLst>
                                      </p:cBhvr>
                                      <p:to>
                                        <p:strVal val="visible"/>
                                      </p:to>
                                    </p:set>
                                    <p:animEffect transition="in" filter="wipe(left)">
                                      <p:cBhvr>
                                        <p:cTn id="121" dur="500"/>
                                        <p:tgtEl>
                                          <p:spTgt spid="187419"/>
                                        </p:tgtEl>
                                      </p:cBhvr>
                                    </p:animEffect>
                                  </p:childTnLst>
                                </p:cTn>
                              </p:par>
                            </p:childTnLst>
                          </p:cTn>
                        </p:par>
                        <p:par>
                          <p:cTn id="122" fill="hold" nodeType="afterGroup">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187420"/>
                                        </p:tgtEl>
                                        <p:attrNameLst>
                                          <p:attrName>style.visibility</p:attrName>
                                        </p:attrNameLst>
                                      </p:cBhvr>
                                      <p:to>
                                        <p:strVal val="visible"/>
                                      </p:to>
                                    </p:set>
                                    <p:animEffect transition="in" filter="wipe(left)">
                                      <p:cBhvr>
                                        <p:cTn id="125" dur="500"/>
                                        <p:tgtEl>
                                          <p:spTgt spid="187420"/>
                                        </p:tgtEl>
                                      </p:cBhvr>
                                    </p:animEffect>
                                  </p:childTnLst>
                                </p:cTn>
                              </p:par>
                            </p:childTnLst>
                          </p:cTn>
                        </p:par>
                        <p:par>
                          <p:cTn id="126" fill="hold" nodeType="afterGroup">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187421"/>
                                        </p:tgtEl>
                                        <p:attrNameLst>
                                          <p:attrName>style.visibility</p:attrName>
                                        </p:attrNameLst>
                                      </p:cBhvr>
                                      <p:to>
                                        <p:strVal val="visible"/>
                                      </p:to>
                                    </p:set>
                                    <p:animEffect transition="in" filter="wipe(left)">
                                      <p:cBhvr>
                                        <p:cTn id="129" dur="500"/>
                                        <p:tgtEl>
                                          <p:spTgt spid="187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autoUpdateAnimBg="0"/>
      <p:bldP spid="187396" grpId="0" animBg="1"/>
      <p:bldP spid="187397" grpId="0" autoUpdateAnimBg="0"/>
      <p:bldP spid="187398" grpId="0" autoUpdateAnimBg="0"/>
      <p:bldP spid="187399" grpId="0" animBg="1"/>
      <p:bldP spid="187400" grpId="0" animBg="1"/>
      <p:bldP spid="187401" grpId="0" animBg="1"/>
      <p:bldP spid="187402" grpId="0" autoUpdateAnimBg="0"/>
      <p:bldP spid="187403" grpId="0" autoUpdateAnimBg="0"/>
      <p:bldP spid="187404" grpId="0" autoUpdateAnimBg="0"/>
      <p:bldP spid="187405" grpId="0" animBg="1"/>
      <p:bldP spid="187406" grpId="0" autoUpdateAnimBg="0"/>
      <p:bldP spid="187407" grpId="0" animBg="1"/>
      <p:bldP spid="187408" grpId="0" animBg="1" autoUpdateAnimBg="0"/>
      <p:bldP spid="187409" grpId="0" animBg="1"/>
      <p:bldP spid="187410" grpId="0" autoUpdateAnimBg="0"/>
      <p:bldP spid="187411" grpId="0" animBg="1"/>
      <p:bldP spid="187413" grpId="0" animBg="1" autoUpdateAnimBg="0"/>
      <p:bldP spid="187414" grpId="0" animBg="1"/>
      <p:bldP spid="187415" grpId="0" animBg="1" autoUpdateAnimBg="0"/>
      <p:bldP spid="187416" grpId="0" animBg="1"/>
      <p:bldP spid="187417" grpId="0" autoUpdateAnimBg="0"/>
      <p:bldP spid="187418" grpId="0" animBg="1"/>
      <p:bldP spid="187419" grpId="0" animBg="1" autoUpdateAnimBg="0"/>
      <p:bldP spid="187420" grpId="0" animBg="1"/>
      <p:bldP spid="187421" grpId="0" autoUpdateAnimBg="0"/>
      <p:bldP spid="18742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28600" y="228600"/>
            <a:ext cx="8874125" cy="656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800000"/>
                </a:solidFill>
                <a:ea typeface="楷体_GB2312" pitchFamily="49" charset="-122"/>
              </a:rPr>
              <a:t>int</a:t>
            </a:r>
            <a:r>
              <a:rPr lang="en-US" altLang="zh-CN" sz="3600">
                <a:solidFill>
                  <a:srgbClr val="800000"/>
                </a:solidFill>
                <a:ea typeface="楷体_GB2312" pitchFamily="49" charset="-122"/>
              </a:rPr>
              <a:t> Search_Bin ( SSTable ST, KeyType key ) </a:t>
            </a:r>
            <a:r>
              <a:rPr lang="en-US" altLang="zh-CN" sz="3600" b="1">
                <a:solidFill>
                  <a:srgbClr val="800000"/>
                </a:solidFill>
                <a:ea typeface="楷体_GB2312" pitchFamily="49" charset="-122"/>
              </a:rPr>
              <a:t>{</a:t>
            </a:r>
            <a:endParaRPr lang="en-US" altLang="zh-CN" sz="3600">
              <a:solidFill>
                <a:srgbClr val="800000"/>
              </a:solidFill>
              <a:ea typeface="楷体_GB2312" pitchFamily="49" charset="-122"/>
            </a:endParaRPr>
          </a:p>
          <a:p>
            <a:r>
              <a:rPr lang="en-US" altLang="zh-CN" sz="3600">
                <a:solidFill>
                  <a:srgbClr val="800000"/>
                </a:solidFill>
                <a:ea typeface="楷体_GB2312" pitchFamily="49" charset="-122"/>
              </a:rPr>
              <a:t>   </a:t>
            </a:r>
            <a:r>
              <a:rPr lang="en-US" altLang="zh-CN" sz="3600">
                <a:solidFill>
                  <a:srgbClr val="006600"/>
                </a:solidFill>
                <a:ea typeface="楷体_GB2312" pitchFamily="49" charset="-122"/>
              </a:rPr>
              <a:t>low = 1</a:t>
            </a:r>
            <a:r>
              <a:rPr lang="en-US" altLang="zh-CN" sz="3600">
                <a:solidFill>
                  <a:srgbClr val="800000"/>
                </a:solidFill>
                <a:ea typeface="楷体_GB2312" pitchFamily="49" charset="-122"/>
              </a:rPr>
              <a:t>;  </a:t>
            </a:r>
            <a:r>
              <a:rPr lang="en-US" altLang="zh-CN" sz="3600">
                <a:solidFill>
                  <a:schemeClr val="accent2"/>
                </a:solidFill>
                <a:ea typeface="楷体_GB2312" pitchFamily="49" charset="-122"/>
              </a:rPr>
              <a:t>high = ST.length</a:t>
            </a:r>
            <a:r>
              <a:rPr lang="en-US" altLang="zh-CN" sz="3600">
                <a:solidFill>
                  <a:srgbClr val="800000"/>
                </a:solidFill>
                <a:ea typeface="楷体_GB2312" pitchFamily="49" charset="-122"/>
              </a:rPr>
              <a:t>;     </a:t>
            </a:r>
            <a:r>
              <a:rPr lang="en-US" altLang="zh-CN" sz="2800">
                <a:solidFill>
                  <a:srgbClr val="800000"/>
                </a:solidFill>
                <a:ea typeface="楷体_GB2312" pitchFamily="49" charset="-122"/>
              </a:rPr>
              <a:t>// </a:t>
            </a:r>
            <a:r>
              <a:rPr lang="zh-CN" altLang="en-US" sz="2800">
                <a:solidFill>
                  <a:srgbClr val="800000"/>
                </a:solidFill>
                <a:ea typeface="楷体_GB2312" pitchFamily="49" charset="-122"/>
              </a:rPr>
              <a:t>置区间初值</a:t>
            </a:r>
            <a:endParaRPr lang="zh-CN" altLang="en-US" sz="3600">
              <a:solidFill>
                <a:srgbClr val="800000"/>
              </a:solidFill>
              <a:ea typeface="楷体_GB2312" pitchFamily="49" charset="-122"/>
            </a:endParaRPr>
          </a:p>
          <a:p>
            <a:r>
              <a:rPr lang="zh-CN" altLang="en-US" sz="3600">
                <a:solidFill>
                  <a:srgbClr val="800000"/>
                </a:solidFill>
                <a:ea typeface="楷体_GB2312" pitchFamily="49" charset="-122"/>
              </a:rPr>
              <a:t>   </a:t>
            </a:r>
            <a:r>
              <a:rPr lang="en-US" altLang="zh-CN" sz="3600" b="1">
                <a:solidFill>
                  <a:srgbClr val="800000"/>
                </a:solidFill>
                <a:ea typeface="楷体_GB2312" pitchFamily="49" charset="-122"/>
              </a:rPr>
              <a:t>while</a:t>
            </a:r>
            <a:r>
              <a:rPr lang="en-US" altLang="zh-CN" sz="3600">
                <a:solidFill>
                  <a:srgbClr val="800000"/>
                </a:solidFill>
                <a:ea typeface="楷体_GB2312" pitchFamily="49" charset="-122"/>
              </a:rPr>
              <a:t> (low &lt;= high) </a:t>
            </a:r>
            <a:r>
              <a:rPr lang="en-US" altLang="zh-CN" sz="3600" b="1">
                <a:solidFill>
                  <a:srgbClr val="800000"/>
                </a:solidFill>
                <a:ea typeface="楷体_GB2312" pitchFamily="49" charset="-122"/>
              </a:rPr>
              <a:t>{</a:t>
            </a:r>
            <a:endParaRPr lang="en-US" altLang="zh-CN" sz="3600">
              <a:solidFill>
                <a:srgbClr val="800000"/>
              </a:solidFill>
              <a:ea typeface="楷体_GB2312" pitchFamily="49" charset="-122"/>
            </a:endParaRPr>
          </a:p>
          <a:p>
            <a:r>
              <a:rPr lang="en-US" altLang="zh-CN" sz="3600">
                <a:solidFill>
                  <a:srgbClr val="800000"/>
                </a:solidFill>
                <a:ea typeface="楷体_GB2312" pitchFamily="49" charset="-122"/>
              </a:rPr>
              <a:t>      mid = (low + high) / 2;</a:t>
            </a:r>
          </a:p>
          <a:p>
            <a:r>
              <a:rPr lang="en-US" altLang="zh-CN" sz="3600">
                <a:solidFill>
                  <a:srgbClr val="800000"/>
                </a:solidFill>
                <a:ea typeface="楷体_GB2312" pitchFamily="49" charset="-122"/>
              </a:rPr>
              <a:t>      </a:t>
            </a:r>
            <a:r>
              <a:rPr lang="en-US" altLang="zh-CN" sz="3600" b="1">
                <a:solidFill>
                  <a:srgbClr val="CC0000"/>
                </a:solidFill>
                <a:ea typeface="楷体_GB2312" pitchFamily="49" charset="-122"/>
              </a:rPr>
              <a:t>if </a:t>
            </a:r>
            <a:r>
              <a:rPr lang="zh-CN" altLang="en-US" sz="3600">
                <a:solidFill>
                  <a:srgbClr val="CC0000"/>
                </a:solidFill>
                <a:ea typeface="楷体_GB2312" pitchFamily="49" charset="-122"/>
              </a:rPr>
              <a:t>（</a:t>
            </a:r>
            <a:r>
              <a:rPr lang="en-US" altLang="zh-CN" sz="3600">
                <a:solidFill>
                  <a:srgbClr val="CC0000"/>
                </a:solidFill>
                <a:ea typeface="楷体_GB2312" pitchFamily="49" charset="-122"/>
              </a:rPr>
              <a:t>EQ (key , ST.elem[mid].key) )</a:t>
            </a:r>
          </a:p>
          <a:p>
            <a:r>
              <a:rPr lang="en-US" altLang="zh-CN" sz="3600">
                <a:solidFill>
                  <a:srgbClr val="CC0000"/>
                </a:solidFill>
                <a:ea typeface="楷体_GB2312" pitchFamily="49" charset="-122"/>
              </a:rPr>
              <a:t>        </a:t>
            </a:r>
            <a:r>
              <a:rPr lang="en-US" altLang="zh-CN" sz="3600" b="1">
                <a:solidFill>
                  <a:srgbClr val="CC0000"/>
                </a:solidFill>
                <a:ea typeface="楷体_GB2312" pitchFamily="49" charset="-122"/>
              </a:rPr>
              <a:t>return </a:t>
            </a:r>
            <a:r>
              <a:rPr lang="en-US" altLang="zh-CN" sz="3600">
                <a:solidFill>
                  <a:srgbClr val="CC0000"/>
                </a:solidFill>
                <a:ea typeface="楷体_GB2312" pitchFamily="49" charset="-122"/>
              </a:rPr>
              <a:t> mid;        </a:t>
            </a:r>
            <a:r>
              <a:rPr lang="en-US" altLang="zh-CN" sz="2800">
                <a:solidFill>
                  <a:srgbClr val="CC0000"/>
                </a:solidFill>
                <a:ea typeface="楷体_GB2312" pitchFamily="49" charset="-122"/>
              </a:rPr>
              <a:t>// </a:t>
            </a:r>
            <a:r>
              <a:rPr lang="zh-CN" altLang="en-US" sz="2800">
                <a:solidFill>
                  <a:srgbClr val="CC0000"/>
                </a:solidFill>
                <a:ea typeface="楷体_GB2312" pitchFamily="49" charset="-122"/>
              </a:rPr>
              <a:t>找到待查元素</a:t>
            </a:r>
            <a:endParaRPr lang="zh-CN" altLang="en-US" sz="2800">
              <a:solidFill>
                <a:srgbClr val="800000"/>
              </a:solidFill>
              <a:ea typeface="楷体_GB2312" pitchFamily="49" charset="-122"/>
            </a:endParaRPr>
          </a:p>
          <a:p>
            <a:r>
              <a:rPr lang="zh-CN" altLang="en-US" sz="3600">
                <a:solidFill>
                  <a:srgbClr val="800000"/>
                </a:solidFill>
                <a:ea typeface="楷体_GB2312" pitchFamily="49" charset="-122"/>
              </a:rPr>
              <a:t>      </a:t>
            </a:r>
            <a:r>
              <a:rPr lang="en-US" altLang="zh-CN" sz="3600" b="1">
                <a:solidFill>
                  <a:srgbClr val="800000"/>
                </a:solidFill>
                <a:ea typeface="楷体_GB2312" pitchFamily="49" charset="-122"/>
              </a:rPr>
              <a:t>else  if</a:t>
            </a:r>
            <a:r>
              <a:rPr lang="en-US" altLang="zh-CN" sz="3600">
                <a:solidFill>
                  <a:srgbClr val="800000"/>
                </a:solidFill>
                <a:ea typeface="楷体_GB2312" pitchFamily="49" charset="-122"/>
              </a:rPr>
              <a:t> ( LT (key , ST.elem[mid].key) )</a:t>
            </a:r>
          </a:p>
          <a:p>
            <a:r>
              <a:rPr lang="en-US" altLang="zh-CN" sz="3600">
                <a:solidFill>
                  <a:srgbClr val="800000"/>
                </a:solidFill>
                <a:ea typeface="楷体_GB2312" pitchFamily="49" charset="-122"/>
              </a:rPr>
              <a:t>        </a:t>
            </a:r>
            <a:r>
              <a:rPr lang="en-US" altLang="zh-CN" sz="3600">
                <a:solidFill>
                  <a:schemeClr val="accent2"/>
                </a:solidFill>
                <a:ea typeface="楷体_GB2312" pitchFamily="49" charset="-122"/>
              </a:rPr>
              <a:t>high = mid - 1</a:t>
            </a:r>
            <a:r>
              <a:rPr lang="en-US" altLang="zh-CN" sz="3600">
                <a:solidFill>
                  <a:srgbClr val="800000"/>
                </a:solidFill>
                <a:ea typeface="楷体_GB2312" pitchFamily="49" charset="-122"/>
              </a:rPr>
              <a:t>;       </a:t>
            </a:r>
            <a:r>
              <a:rPr lang="en-US" altLang="zh-CN" sz="2800">
                <a:solidFill>
                  <a:srgbClr val="800000"/>
                </a:solidFill>
                <a:ea typeface="楷体_GB2312" pitchFamily="49" charset="-122"/>
              </a:rPr>
              <a:t>// </a:t>
            </a:r>
            <a:r>
              <a:rPr lang="zh-CN" altLang="en-US" sz="2800">
                <a:solidFill>
                  <a:srgbClr val="800000"/>
                </a:solidFill>
                <a:ea typeface="楷体_GB2312" pitchFamily="49" charset="-122"/>
              </a:rPr>
              <a:t>继续在前半区间进行查找</a:t>
            </a:r>
            <a:endParaRPr lang="zh-CN" altLang="en-US" sz="3600">
              <a:solidFill>
                <a:srgbClr val="800000"/>
              </a:solidFill>
              <a:ea typeface="楷体_GB2312" pitchFamily="49" charset="-122"/>
            </a:endParaRPr>
          </a:p>
          <a:p>
            <a:r>
              <a:rPr lang="zh-CN" altLang="en-US" sz="3600">
                <a:solidFill>
                  <a:srgbClr val="800000"/>
                </a:solidFill>
                <a:ea typeface="楷体_GB2312" pitchFamily="49" charset="-122"/>
              </a:rPr>
              <a:t>      </a:t>
            </a:r>
            <a:r>
              <a:rPr lang="en-US" altLang="zh-CN" sz="3600" b="1">
                <a:solidFill>
                  <a:srgbClr val="800000"/>
                </a:solidFill>
                <a:ea typeface="楷体_GB2312" pitchFamily="49" charset="-122"/>
              </a:rPr>
              <a:t>else</a:t>
            </a:r>
            <a:r>
              <a:rPr lang="en-US" altLang="zh-CN" sz="3600">
                <a:solidFill>
                  <a:srgbClr val="800000"/>
                </a:solidFill>
                <a:ea typeface="楷体_GB2312" pitchFamily="49" charset="-122"/>
              </a:rPr>
              <a:t>  </a:t>
            </a:r>
            <a:r>
              <a:rPr lang="en-US" altLang="zh-CN" sz="3600">
                <a:solidFill>
                  <a:srgbClr val="006600"/>
                </a:solidFill>
                <a:ea typeface="楷体_GB2312" pitchFamily="49" charset="-122"/>
              </a:rPr>
              <a:t>low = mid + 1</a:t>
            </a:r>
            <a:r>
              <a:rPr lang="en-US" altLang="zh-CN" sz="3600">
                <a:solidFill>
                  <a:srgbClr val="800000"/>
                </a:solidFill>
                <a:ea typeface="楷体_GB2312" pitchFamily="49" charset="-122"/>
              </a:rPr>
              <a:t>; /</a:t>
            </a:r>
            <a:r>
              <a:rPr lang="en-US" altLang="zh-CN" sz="2800">
                <a:solidFill>
                  <a:srgbClr val="800000"/>
                </a:solidFill>
                <a:ea typeface="楷体_GB2312" pitchFamily="49" charset="-122"/>
              </a:rPr>
              <a:t>/ </a:t>
            </a:r>
            <a:r>
              <a:rPr lang="zh-CN" altLang="en-US" sz="2800">
                <a:solidFill>
                  <a:srgbClr val="800000"/>
                </a:solidFill>
                <a:ea typeface="楷体_GB2312" pitchFamily="49" charset="-122"/>
              </a:rPr>
              <a:t>继续在后半区间进行查找</a:t>
            </a:r>
            <a:endParaRPr lang="zh-CN" altLang="en-US" sz="3600">
              <a:solidFill>
                <a:srgbClr val="800000"/>
              </a:solidFill>
              <a:ea typeface="楷体_GB2312" pitchFamily="49" charset="-122"/>
            </a:endParaRPr>
          </a:p>
          <a:p>
            <a:r>
              <a:rPr lang="zh-CN" altLang="en-US" sz="3600">
                <a:solidFill>
                  <a:srgbClr val="800000"/>
                </a:solidFill>
                <a:ea typeface="楷体_GB2312" pitchFamily="49" charset="-122"/>
              </a:rPr>
              <a:t>   </a:t>
            </a:r>
            <a:r>
              <a:rPr lang="en-US" altLang="zh-CN" sz="3600" b="1">
                <a:solidFill>
                  <a:srgbClr val="800000"/>
                </a:solidFill>
                <a:ea typeface="楷体_GB2312" pitchFamily="49" charset="-122"/>
              </a:rPr>
              <a:t>}</a:t>
            </a:r>
          </a:p>
          <a:p>
            <a:r>
              <a:rPr lang="en-US" altLang="zh-CN" sz="3600" b="1">
                <a:solidFill>
                  <a:srgbClr val="800000"/>
                </a:solidFill>
                <a:ea typeface="楷体_GB2312" pitchFamily="49" charset="-122"/>
              </a:rPr>
              <a:t>   return</a:t>
            </a:r>
            <a:r>
              <a:rPr lang="en-US" altLang="zh-CN" sz="3600">
                <a:solidFill>
                  <a:srgbClr val="800000"/>
                </a:solidFill>
                <a:ea typeface="楷体_GB2312" pitchFamily="49" charset="-122"/>
              </a:rPr>
              <a:t> 0;                 </a:t>
            </a:r>
            <a:r>
              <a:rPr lang="en-US" altLang="zh-CN" sz="2800">
                <a:solidFill>
                  <a:srgbClr val="800000"/>
                </a:solidFill>
                <a:ea typeface="楷体_GB2312" pitchFamily="49" charset="-122"/>
              </a:rPr>
              <a:t>// </a:t>
            </a:r>
            <a:r>
              <a:rPr lang="zh-CN" altLang="en-US" sz="2800">
                <a:solidFill>
                  <a:srgbClr val="800000"/>
                </a:solidFill>
                <a:ea typeface="楷体_GB2312" pitchFamily="49" charset="-122"/>
              </a:rPr>
              <a:t>顺序表中不存在待查元素</a:t>
            </a:r>
            <a:endParaRPr lang="zh-CN" altLang="en-US" sz="3600">
              <a:solidFill>
                <a:srgbClr val="800000"/>
              </a:solidFill>
              <a:ea typeface="楷体_GB2312" pitchFamily="49" charset="-122"/>
            </a:endParaRPr>
          </a:p>
          <a:p>
            <a:r>
              <a:rPr lang="en-US" altLang="zh-CN" sz="2800" b="1">
                <a:solidFill>
                  <a:srgbClr val="800000"/>
                </a:solidFill>
                <a:ea typeface="楷体_GB2312" pitchFamily="49" charset="-122"/>
              </a:rPr>
              <a:t>}</a:t>
            </a:r>
            <a:r>
              <a:rPr lang="en-US" altLang="zh-CN" sz="2800">
                <a:solidFill>
                  <a:srgbClr val="800000"/>
                </a:solidFill>
                <a:ea typeface="楷体_GB2312" pitchFamily="49" charset="-122"/>
              </a:rPr>
              <a:t> // Search_Bin</a:t>
            </a:r>
            <a:endParaRPr lang="en-US" altLang="zh-CN" sz="36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strips(upRight)">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685800" y="381000"/>
            <a:ext cx="7772400" cy="1143000"/>
          </a:xfrm>
        </p:spPr>
        <p:txBody>
          <a:bodyPr/>
          <a:lstStyle/>
          <a:p>
            <a:pPr algn="just"/>
            <a:r>
              <a:rPr lang="zh-CN" altLang="en-US" b="1">
                <a:solidFill>
                  <a:srgbClr val="660033"/>
                </a:solidFill>
                <a:ea typeface="楷体_GB2312" pitchFamily="49" charset="-122"/>
              </a:rPr>
              <a:t>对查找表经常进行的</a:t>
            </a:r>
            <a:r>
              <a:rPr lang="zh-CN" altLang="en-US" b="1">
                <a:solidFill>
                  <a:srgbClr val="0000FF"/>
                </a:solidFill>
                <a:ea typeface="楷体_GB2312" pitchFamily="49" charset="-122"/>
              </a:rPr>
              <a:t>操作</a:t>
            </a:r>
            <a:r>
              <a:rPr lang="en-US" altLang="zh-CN" b="1">
                <a:solidFill>
                  <a:schemeClr val="tx1"/>
                </a:solidFill>
                <a:ea typeface="楷体_GB2312" pitchFamily="49" charset="-122"/>
              </a:rPr>
              <a:t>:</a:t>
            </a:r>
          </a:p>
        </p:txBody>
      </p:sp>
      <p:sp>
        <p:nvSpPr>
          <p:cNvPr id="17411" name="Rectangle 3"/>
          <p:cNvSpPr>
            <a:spLocks noGrp="1" noChangeArrowheads="1"/>
          </p:cNvSpPr>
          <p:nvPr>
            <p:ph type="body" idx="4294967295"/>
          </p:nvPr>
        </p:nvSpPr>
        <p:spPr>
          <a:xfrm>
            <a:off x="685800" y="1676400"/>
            <a:ext cx="7772400" cy="4495800"/>
          </a:xfrm>
        </p:spPr>
        <p:txBody>
          <a:bodyPr/>
          <a:lstStyle/>
          <a:p>
            <a:pPr algn="just">
              <a:lnSpc>
                <a:spcPct val="125000"/>
              </a:lnSpc>
            </a:pPr>
            <a:r>
              <a:rPr lang="en-US" altLang="zh-CN" sz="3600">
                <a:ea typeface="楷体_GB2312" pitchFamily="49" charset="-122"/>
              </a:rPr>
              <a:t>1</a:t>
            </a:r>
            <a:r>
              <a:rPr lang="zh-CN" altLang="en-US" sz="3600">
                <a:ea typeface="楷体_GB2312" pitchFamily="49" charset="-122"/>
              </a:rPr>
              <a:t>）</a:t>
            </a:r>
            <a:r>
              <a:rPr lang="zh-CN" altLang="en-US" sz="3600" b="1">
                <a:solidFill>
                  <a:srgbClr val="0000FF"/>
                </a:solidFill>
                <a:ea typeface="楷体_GB2312" pitchFamily="49" charset="-122"/>
              </a:rPr>
              <a:t>查询</a:t>
            </a:r>
            <a:r>
              <a:rPr lang="zh-CN" altLang="en-US" sz="3600">
                <a:ea typeface="楷体_GB2312" pitchFamily="49" charset="-122"/>
              </a:rPr>
              <a:t>某个</a:t>
            </a:r>
            <a:r>
              <a:rPr lang="zh-CN" altLang="en-US" sz="3600">
                <a:solidFill>
                  <a:srgbClr val="FF0000"/>
                </a:solidFill>
                <a:ea typeface="楷体_GB2312" pitchFamily="49" charset="-122"/>
              </a:rPr>
              <a:t>“特定的”</a:t>
            </a:r>
            <a:r>
              <a:rPr lang="zh-CN" altLang="en-US" sz="3600">
                <a:ea typeface="楷体_GB2312" pitchFamily="49" charset="-122"/>
              </a:rPr>
              <a:t>数据元素是否在查找表中；</a:t>
            </a:r>
          </a:p>
          <a:p>
            <a:pPr algn="just">
              <a:lnSpc>
                <a:spcPct val="125000"/>
              </a:lnSpc>
            </a:pPr>
            <a:r>
              <a:rPr lang="en-US" altLang="zh-CN" sz="3600">
                <a:ea typeface="楷体_GB2312" pitchFamily="49" charset="-122"/>
              </a:rPr>
              <a:t>2</a:t>
            </a:r>
            <a:r>
              <a:rPr lang="zh-CN" altLang="en-US" sz="3600">
                <a:ea typeface="楷体_GB2312" pitchFamily="49" charset="-122"/>
              </a:rPr>
              <a:t>）</a:t>
            </a:r>
            <a:r>
              <a:rPr lang="zh-CN" altLang="en-US" sz="3600" b="1">
                <a:solidFill>
                  <a:srgbClr val="0000FF"/>
                </a:solidFill>
                <a:ea typeface="楷体_GB2312" pitchFamily="49" charset="-122"/>
              </a:rPr>
              <a:t>检索</a:t>
            </a:r>
            <a:r>
              <a:rPr lang="zh-CN" altLang="en-US" sz="3600">
                <a:ea typeface="楷体_GB2312" pitchFamily="49" charset="-122"/>
              </a:rPr>
              <a:t>某个</a:t>
            </a:r>
            <a:r>
              <a:rPr lang="zh-CN" altLang="en-US" sz="3600">
                <a:solidFill>
                  <a:srgbClr val="FF0000"/>
                </a:solidFill>
                <a:ea typeface="楷体_GB2312" pitchFamily="49" charset="-122"/>
              </a:rPr>
              <a:t>“特定的”</a:t>
            </a:r>
            <a:r>
              <a:rPr lang="zh-CN" altLang="en-US" sz="3600">
                <a:ea typeface="楷体_GB2312" pitchFamily="49" charset="-122"/>
              </a:rPr>
              <a:t>数据元素的各种属性；</a:t>
            </a:r>
          </a:p>
          <a:p>
            <a:pPr algn="just">
              <a:lnSpc>
                <a:spcPct val="125000"/>
              </a:lnSpc>
            </a:pPr>
            <a:r>
              <a:rPr lang="en-US" altLang="zh-CN" sz="3600">
                <a:ea typeface="楷体_GB2312" pitchFamily="49" charset="-122"/>
              </a:rPr>
              <a:t>3</a:t>
            </a:r>
            <a:r>
              <a:rPr lang="zh-CN" altLang="en-US" sz="3600">
                <a:ea typeface="楷体_GB2312" pitchFamily="49" charset="-122"/>
              </a:rPr>
              <a:t>）在查找表中</a:t>
            </a:r>
            <a:r>
              <a:rPr lang="zh-CN" altLang="en-US" sz="3600" b="1">
                <a:solidFill>
                  <a:srgbClr val="0000FF"/>
                </a:solidFill>
                <a:ea typeface="楷体_GB2312" pitchFamily="49" charset="-122"/>
              </a:rPr>
              <a:t>插入</a:t>
            </a:r>
            <a:r>
              <a:rPr lang="zh-CN" altLang="en-US" sz="3600">
                <a:ea typeface="楷体_GB2312" pitchFamily="49" charset="-122"/>
              </a:rPr>
              <a:t>一个数据元素；</a:t>
            </a:r>
          </a:p>
          <a:p>
            <a:pPr algn="just">
              <a:lnSpc>
                <a:spcPct val="125000"/>
              </a:lnSpc>
            </a:pPr>
            <a:r>
              <a:rPr lang="en-US" altLang="zh-CN" sz="3600">
                <a:ea typeface="楷体_GB2312" pitchFamily="49" charset="-122"/>
              </a:rPr>
              <a:t>4</a:t>
            </a:r>
            <a:r>
              <a:rPr lang="zh-CN" altLang="en-US" sz="3600">
                <a:ea typeface="楷体_GB2312" pitchFamily="49" charset="-122"/>
              </a:rPr>
              <a:t>）从查找表中</a:t>
            </a:r>
            <a:r>
              <a:rPr lang="zh-CN" altLang="en-US" sz="3600" b="1">
                <a:solidFill>
                  <a:srgbClr val="0000FF"/>
                </a:solidFill>
                <a:ea typeface="楷体_GB2312" pitchFamily="49" charset="-122"/>
              </a:rPr>
              <a:t>删去</a:t>
            </a:r>
            <a:r>
              <a:rPr lang="zh-CN" altLang="en-US" sz="3600">
                <a:ea typeface="楷体_GB2312" pitchFamily="49" charset="-122"/>
              </a:rPr>
              <a:t>某个数据元素。</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Effect transition="in" filter="wipe(left)">
                                      <p:cBhvr>
                                        <p:cTn id="13" dur="500"/>
                                        <p:tgtEl>
                                          <p:spTgt spid="1741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411">
                                            <p:txEl>
                                              <p:pRg st="1" end="1"/>
                                            </p:txEl>
                                          </p:spTgt>
                                        </p:tgtEl>
                                        <p:attrNameLst>
                                          <p:attrName>style.visibility</p:attrName>
                                        </p:attrNameLst>
                                      </p:cBhvr>
                                      <p:to>
                                        <p:strVal val="visible"/>
                                      </p:to>
                                    </p:set>
                                    <p:animEffect transition="in" filter="wipe(left)">
                                      <p:cBhvr>
                                        <p:cTn id="18" dur="500"/>
                                        <p:tgtEl>
                                          <p:spTgt spid="1741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411">
                                            <p:txEl>
                                              <p:pRg st="2" end="2"/>
                                            </p:txEl>
                                          </p:spTgt>
                                        </p:tgtEl>
                                        <p:attrNameLst>
                                          <p:attrName>style.visibility</p:attrName>
                                        </p:attrNameLst>
                                      </p:cBhvr>
                                      <p:to>
                                        <p:strVal val="visible"/>
                                      </p:to>
                                    </p:set>
                                    <p:animEffect transition="in" filter="wipe(left)">
                                      <p:cBhvr>
                                        <p:cTn id="23" dur="500"/>
                                        <p:tgtEl>
                                          <p:spTgt spid="1741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411">
                                            <p:txEl>
                                              <p:pRg st="3" end="3"/>
                                            </p:txEl>
                                          </p:spTgt>
                                        </p:tgtEl>
                                        <p:attrNameLst>
                                          <p:attrName>style.visibility</p:attrName>
                                        </p:attrNameLst>
                                      </p:cBhvr>
                                      <p:to>
                                        <p:strVal val="visible"/>
                                      </p:to>
                                    </p:set>
                                    <p:animEffect transition="in" filter="wipe(left)">
                                      <p:cBhvr>
                                        <p:cTn id="28"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28600" y="304800"/>
            <a:ext cx="70707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zh-CN">
              <a:ea typeface="楷体_GB2312" pitchFamily="49" charset="-122"/>
            </a:endParaRPr>
          </a:p>
          <a:p>
            <a:endParaRPr lang="en-US" altLang="zh-CN">
              <a:ea typeface="楷体_GB2312" pitchFamily="49" charset="-122"/>
            </a:endParaRPr>
          </a:p>
          <a:p>
            <a:r>
              <a:rPr lang="zh-CN" altLang="en-US" sz="3600">
                <a:ea typeface="楷体_GB2312" pitchFamily="49" charset="-122"/>
              </a:rPr>
              <a:t>先看一个具体的情况，假设：</a:t>
            </a:r>
            <a:r>
              <a:rPr lang="en-US" altLang="zh-CN" sz="3600">
                <a:ea typeface="楷体_GB2312" pitchFamily="49" charset="-122"/>
              </a:rPr>
              <a:t>n=11</a:t>
            </a:r>
            <a:endParaRPr lang="en-US" altLang="zh-CN" sz="3600"/>
          </a:p>
        </p:txBody>
      </p:sp>
      <p:sp>
        <p:nvSpPr>
          <p:cNvPr id="41987" name="Text Box 3"/>
          <p:cNvSpPr txBox="1">
            <a:spLocks noChangeArrowheads="1"/>
          </p:cNvSpPr>
          <p:nvPr/>
        </p:nvSpPr>
        <p:spPr bwMode="auto">
          <a:xfrm>
            <a:off x="228600" y="228600"/>
            <a:ext cx="680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chemeClr val="accent2"/>
                </a:solidFill>
                <a:ea typeface="楷体_GB2312" pitchFamily="49" charset="-122"/>
              </a:rPr>
              <a:t>分析</a:t>
            </a:r>
            <a:r>
              <a:rPr lang="zh-CN" altLang="en-US" sz="4000" b="1">
                <a:solidFill>
                  <a:srgbClr val="6600CC"/>
                </a:solidFill>
                <a:ea typeface="楷体_GB2312" pitchFamily="49" charset="-122"/>
              </a:rPr>
              <a:t>折半查找</a:t>
            </a:r>
            <a:r>
              <a:rPr lang="zh-CN" altLang="en-US" sz="4000">
                <a:solidFill>
                  <a:schemeClr val="accent2"/>
                </a:solidFill>
                <a:ea typeface="楷体_GB2312" pitchFamily="49" charset="-122"/>
              </a:rPr>
              <a:t>的平均查找长度</a:t>
            </a:r>
            <a:endParaRPr lang="zh-CN" altLang="en-US">
              <a:ea typeface="楷体_GB2312" pitchFamily="49" charset="-122"/>
            </a:endParaRPr>
          </a:p>
        </p:txBody>
      </p:sp>
      <p:sp>
        <p:nvSpPr>
          <p:cNvPr id="42012" name="Oval 28"/>
          <p:cNvSpPr>
            <a:spLocks noChangeArrowheads="1"/>
          </p:cNvSpPr>
          <p:nvPr/>
        </p:nvSpPr>
        <p:spPr bwMode="auto">
          <a:xfrm>
            <a:off x="4267200" y="3352800"/>
            <a:ext cx="609600" cy="533400"/>
          </a:xfrm>
          <a:prstGeom prst="ellipse">
            <a:avLst/>
          </a:prstGeom>
          <a:solidFill>
            <a:srgbClr val="CCFFCC"/>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6600"/>
                </a:solidFill>
              </a:rPr>
              <a:t>6</a:t>
            </a:r>
            <a:endParaRPr lang="en-US" altLang="zh-CN"/>
          </a:p>
        </p:txBody>
      </p:sp>
      <p:sp>
        <p:nvSpPr>
          <p:cNvPr id="42014" name="Oval 30"/>
          <p:cNvSpPr>
            <a:spLocks noChangeArrowheads="1"/>
          </p:cNvSpPr>
          <p:nvPr/>
        </p:nvSpPr>
        <p:spPr bwMode="auto">
          <a:xfrm>
            <a:off x="1295400" y="3810000"/>
            <a:ext cx="609600" cy="533400"/>
          </a:xfrm>
          <a:prstGeom prst="ellipse">
            <a:avLst/>
          </a:prstGeom>
          <a:solidFill>
            <a:srgbClr val="99CC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chemeClr val="accent2"/>
                </a:solidFill>
              </a:rPr>
              <a:t>3</a:t>
            </a:r>
            <a:endParaRPr lang="en-US" altLang="zh-CN"/>
          </a:p>
        </p:txBody>
      </p:sp>
      <p:sp>
        <p:nvSpPr>
          <p:cNvPr id="42015" name="Oval 31"/>
          <p:cNvSpPr>
            <a:spLocks noChangeArrowheads="1"/>
          </p:cNvSpPr>
          <p:nvPr/>
        </p:nvSpPr>
        <p:spPr bwMode="auto">
          <a:xfrm>
            <a:off x="6400800" y="3810000"/>
            <a:ext cx="609600" cy="533400"/>
          </a:xfrm>
          <a:prstGeom prst="ellipse">
            <a:avLst/>
          </a:prstGeom>
          <a:solidFill>
            <a:srgbClr val="99CC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chemeClr val="accent2"/>
                </a:solidFill>
              </a:rPr>
              <a:t>9</a:t>
            </a:r>
            <a:endParaRPr lang="en-US" altLang="zh-CN" b="1"/>
          </a:p>
        </p:txBody>
      </p:sp>
      <p:sp>
        <p:nvSpPr>
          <p:cNvPr id="42016" name="Oval 32"/>
          <p:cNvSpPr>
            <a:spLocks noChangeArrowheads="1"/>
          </p:cNvSpPr>
          <p:nvPr/>
        </p:nvSpPr>
        <p:spPr bwMode="auto">
          <a:xfrm>
            <a:off x="381000" y="4419600"/>
            <a:ext cx="609600" cy="533400"/>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FF00FF"/>
                </a:solidFill>
              </a:rPr>
              <a:t>1</a:t>
            </a:r>
            <a:endParaRPr lang="en-US" altLang="zh-CN"/>
          </a:p>
        </p:txBody>
      </p:sp>
      <p:sp>
        <p:nvSpPr>
          <p:cNvPr id="42017" name="Oval 33"/>
          <p:cNvSpPr>
            <a:spLocks noChangeArrowheads="1"/>
          </p:cNvSpPr>
          <p:nvPr/>
        </p:nvSpPr>
        <p:spPr bwMode="auto">
          <a:xfrm>
            <a:off x="2286000" y="4343400"/>
            <a:ext cx="609600" cy="533400"/>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FF00FF"/>
                </a:solidFill>
              </a:rPr>
              <a:t>4</a:t>
            </a:r>
            <a:endParaRPr lang="en-US" altLang="zh-CN"/>
          </a:p>
        </p:txBody>
      </p:sp>
      <p:sp>
        <p:nvSpPr>
          <p:cNvPr id="42018" name="Rectangle 34"/>
          <p:cNvSpPr>
            <a:spLocks noChangeArrowheads="1"/>
          </p:cNvSpPr>
          <p:nvPr/>
        </p:nvSpPr>
        <p:spPr bwMode="auto">
          <a:xfrm>
            <a:off x="228600" y="54864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0" name="Rectangle 36"/>
          <p:cNvSpPr>
            <a:spLocks noChangeArrowheads="1"/>
          </p:cNvSpPr>
          <p:nvPr/>
        </p:nvSpPr>
        <p:spPr bwMode="auto">
          <a:xfrm>
            <a:off x="1066800" y="59436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1" name="Rectangle 37"/>
          <p:cNvSpPr>
            <a:spLocks noChangeArrowheads="1"/>
          </p:cNvSpPr>
          <p:nvPr/>
        </p:nvSpPr>
        <p:spPr bwMode="auto">
          <a:xfrm>
            <a:off x="1828800" y="59436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2" name="Rectangle 38"/>
          <p:cNvSpPr>
            <a:spLocks noChangeArrowheads="1"/>
          </p:cNvSpPr>
          <p:nvPr/>
        </p:nvSpPr>
        <p:spPr bwMode="auto">
          <a:xfrm>
            <a:off x="2362200" y="52578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3" name="Rectangle 39"/>
          <p:cNvSpPr>
            <a:spLocks noChangeArrowheads="1"/>
          </p:cNvSpPr>
          <p:nvPr/>
        </p:nvSpPr>
        <p:spPr bwMode="auto">
          <a:xfrm>
            <a:off x="3124200" y="59436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4" name="Rectangle 40"/>
          <p:cNvSpPr>
            <a:spLocks noChangeArrowheads="1"/>
          </p:cNvSpPr>
          <p:nvPr/>
        </p:nvSpPr>
        <p:spPr bwMode="auto">
          <a:xfrm>
            <a:off x="3886200" y="59436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5" name="Rectangle 41"/>
          <p:cNvSpPr>
            <a:spLocks noChangeArrowheads="1"/>
          </p:cNvSpPr>
          <p:nvPr/>
        </p:nvSpPr>
        <p:spPr bwMode="auto">
          <a:xfrm>
            <a:off x="4572000" y="52578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6" name="Rectangle 42"/>
          <p:cNvSpPr>
            <a:spLocks noChangeArrowheads="1"/>
          </p:cNvSpPr>
          <p:nvPr/>
        </p:nvSpPr>
        <p:spPr bwMode="auto">
          <a:xfrm>
            <a:off x="5410200" y="59436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7" name="Rectangle 43"/>
          <p:cNvSpPr>
            <a:spLocks noChangeArrowheads="1"/>
          </p:cNvSpPr>
          <p:nvPr/>
        </p:nvSpPr>
        <p:spPr bwMode="auto">
          <a:xfrm>
            <a:off x="6172200" y="59436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8" name="Rectangle 44"/>
          <p:cNvSpPr>
            <a:spLocks noChangeArrowheads="1"/>
          </p:cNvSpPr>
          <p:nvPr/>
        </p:nvSpPr>
        <p:spPr bwMode="auto">
          <a:xfrm>
            <a:off x="6934200" y="52578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29" name="Rectangle 45"/>
          <p:cNvSpPr>
            <a:spLocks noChangeArrowheads="1"/>
          </p:cNvSpPr>
          <p:nvPr/>
        </p:nvSpPr>
        <p:spPr bwMode="auto">
          <a:xfrm>
            <a:off x="7848600" y="59436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0" name="Rectangle 46"/>
          <p:cNvSpPr>
            <a:spLocks noChangeArrowheads="1"/>
          </p:cNvSpPr>
          <p:nvPr/>
        </p:nvSpPr>
        <p:spPr bwMode="auto">
          <a:xfrm>
            <a:off x="8534400" y="5943600"/>
            <a:ext cx="304800" cy="4572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1" name="Oval 47"/>
          <p:cNvSpPr>
            <a:spLocks noChangeArrowheads="1"/>
          </p:cNvSpPr>
          <p:nvPr/>
        </p:nvSpPr>
        <p:spPr bwMode="auto">
          <a:xfrm>
            <a:off x="1295400" y="5105400"/>
            <a:ext cx="609600" cy="533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6600CC"/>
                </a:solidFill>
              </a:rPr>
              <a:t>2</a:t>
            </a:r>
            <a:endParaRPr lang="en-US" altLang="zh-CN"/>
          </a:p>
        </p:txBody>
      </p:sp>
      <p:sp>
        <p:nvSpPr>
          <p:cNvPr id="42032" name="Oval 48"/>
          <p:cNvSpPr>
            <a:spLocks noChangeArrowheads="1"/>
          </p:cNvSpPr>
          <p:nvPr/>
        </p:nvSpPr>
        <p:spPr bwMode="auto">
          <a:xfrm>
            <a:off x="3352800" y="5029200"/>
            <a:ext cx="609600" cy="533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6600CC"/>
                </a:solidFill>
              </a:rPr>
              <a:t>5</a:t>
            </a:r>
            <a:endParaRPr lang="en-US" altLang="zh-CN"/>
          </a:p>
        </p:txBody>
      </p:sp>
      <p:sp>
        <p:nvSpPr>
          <p:cNvPr id="42033" name="Oval 49"/>
          <p:cNvSpPr>
            <a:spLocks noChangeArrowheads="1"/>
          </p:cNvSpPr>
          <p:nvPr/>
        </p:nvSpPr>
        <p:spPr bwMode="auto">
          <a:xfrm>
            <a:off x="4953000" y="4343400"/>
            <a:ext cx="609600" cy="533400"/>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FF00FF"/>
                </a:solidFill>
              </a:rPr>
              <a:t>7</a:t>
            </a:r>
            <a:endParaRPr lang="en-US" altLang="zh-CN"/>
          </a:p>
        </p:txBody>
      </p:sp>
      <p:sp>
        <p:nvSpPr>
          <p:cNvPr id="42034" name="Oval 50"/>
          <p:cNvSpPr>
            <a:spLocks noChangeArrowheads="1"/>
          </p:cNvSpPr>
          <p:nvPr/>
        </p:nvSpPr>
        <p:spPr bwMode="auto">
          <a:xfrm>
            <a:off x="5638800" y="5029200"/>
            <a:ext cx="609600" cy="533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6600CC"/>
                </a:solidFill>
              </a:rPr>
              <a:t>8</a:t>
            </a:r>
            <a:endParaRPr lang="en-US" altLang="zh-CN"/>
          </a:p>
        </p:txBody>
      </p:sp>
      <p:sp>
        <p:nvSpPr>
          <p:cNvPr id="42035" name="Oval 51"/>
          <p:cNvSpPr>
            <a:spLocks noChangeArrowheads="1"/>
          </p:cNvSpPr>
          <p:nvPr/>
        </p:nvSpPr>
        <p:spPr bwMode="auto">
          <a:xfrm>
            <a:off x="7315200" y="4419600"/>
            <a:ext cx="609600" cy="533400"/>
          </a:xfrm>
          <a:prstGeom prst="ellipse">
            <a:avLst/>
          </a:prstGeom>
          <a:solidFill>
            <a:srgbClr val="FF99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FF00FF"/>
                </a:solidFill>
              </a:rPr>
              <a:t>10</a:t>
            </a:r>
            <a:endParaRPr lang="en-US" altLang="zh-CN"/>
          </a:p>
        </p:txBody>
      </p:sp>
      <p:sp>
        <p:nvSpPr>
          <p:cNvPr id="42036" name="Oval 52"/>
          <p:cNvSpPr>
            <a:spLocks noChangeArrowheads="1"/>
          </p:cNvSpPr>
          <p:nvPr/>
        </p:nvSpPr>
        <p:spPr bwMode="auto">
          <a:xfrm>
            <a:off x="8001000" y="5105400"/>
            <a:ext cx="609600" cy="533400"/>
          </a:xfrm>
          <a:prstGeom prst="ellipse">
            <a:avLst/>
          </a:prstGeom>
          <a:solidFill>
            <a:srgbClr val="9D9DFF"/>
          </a:solidFill>
          <a:ln>
            <a:noFill/>
          </a:ln>
          <a:effectLst/>
          <a:extLst>
            <a:ext uri="{91240B29-F687-4F45-9708-019B960494DF}">
              <a14:hiddenLine xmlns:a14="http://schemas.microsoft.com/office/drawing/2010/main" w="38100" cap="sq">
                <a:solidFill>
                  <a:srgbClr val="00808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6600CC"/>
                </a:solidFill>
              </a:rPr>
              <a:t>11</a:t>
            </a:r>
            <a:endParaRPr lang="en-US" altLang="zh-CN"/>
          </a:p>
        </p:txBody>
      </p:sp>
      <p:sp>
        <p:nvSpPr>
          <p:cNvPr id="42037" name="Line 53"/>
          <p:cNvSpPr>
            <a:spLocks noChangeShapeType="1"/>
          </p:cNvSpPr>
          <p:nvPr/>
        </p:nvSpPr>
        <p:spPr bwMode="auto">
          <a:xfrm flipH="1">
            <a:off x="1905000" y="3657600"/>
            <a:ext cx="22860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8" name="Line 54"/>
          <p:cNvSpPr>
            <a:spLocks noChangeShapeType="1"/>
          </p:cNvSpPr>
          <p:nvPr/>
        </p:nvSpPr>
        <p:spPr bwMode="auto">
          <a:xfrm>
            <a:off x="4953000" y="3657600"/>
            <a:ext cx="1524000" cy="228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39" name="Line 55"/>
          <p:cNvSpPr>
            <a:spLocks noChangeShapeType="1"/>
          </p:cNvSpPr>
          <p:nvPr/>
        </p:nvSpPr>
        <p:spPr bwMode="auto">
          <a:xfrm flipH="1">
            <a:off x="914400" y="4267200"/>
            <a:ext cx="381000" cy="228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0" name="Line 56"/>
          <p:cNvSpPr>
            <a:spLocks noChangeShapeType="1"/>
          </p:cNvSpPr>
          <p:nvPr/>
        </p:nvSpPr>
        <p:spPr bwMode="auto">
          <a:xfrm flipH="1">
            <a:off x="381000" y="4953000"/>
            <a:ext cx="152400" cy="5334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2" name="Line 58"/>
          <p:cNvSpPr>
            <a:spLocks noChangeShapeType="1"/>
          </p:cNvSpPr>
          <p:nvPr/>
        </p:nvSpPr>
        <p:spPr bwMode="auto">
          <a:xfrm>
            <a:off x="990600" y="4800600"/>
            <a:ext cx="3810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3" name="Line 59"/>
          <p:cNvSpPr>
            <a:spLocks noChangeShapeType="1"/>
          </p:cNvSpPr>
          <p:nvPr/>
        </p:nvSpPr>
        <p:spPr bwMode="auto">
          <a:xfrm flipH="1">
            <a:off x="1219200" y="5562600"/>
            <a:ext cx="1524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4" name="Line 60"/>
          <p:cNvSpPr>
            <a:spLocks noChangeShapeType="1"/>
          </p:cNvSpPr>
          <p:nvPr/>
        </p:nvSpPr>
        <p:spPr bwMode="auto">
          <a:xfrm>
            <a:off x="1828800" y="5562600"/>
            <a:ext cx="1524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5" name="Line 61"/>
          <p:cNvSpPr>
            <a:spLocks noChangeShapeType="1"/>
          </p:cNvSpPr>
          <p:nvPr/>
        </p:nvSpPr>
        <p:spPr bwMode="auto">
          <a:xfrm>
            <a:off x="1828800" y="4267200"/>
            <a:ext cx="457200" cy="1524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6" name="Line 62"/>
          <p:cNvSpPr>
            <a:spLocks noChangeShapeType="1"/>
          </p:cNvSpPr>
          <p:nvPr/>
        </p:nvSpPr>
        <p:spPr bwMode="auto">
          <a:xfrm>
            <a:off x="2514600" y="4876800"/>
            <a:ext cx="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7" name="Line 63"/>
          <p:cNvSpPr>
            <a:spLocks noChangeShapeType="1"/>
          </p:cNvSpPr>
          <p:nvPr/>
        </p:nvSpPr>
        <p:spPr bwMode="auto">
          <a:xfrm>
            <a:off x="3810000" y="5486400"/>
            <a:ext cx="228600" cy="4572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8" name="Line 64"/>
          <p:cNvSpPr>
            <a:spLocks noChangeShapeType="1"/>
          </p:cNvSpPr>
          <p:nvPr/>
        </p:nvSpPr>
        <p:spPr bwMode="auto">
          <a:xfrm>
            <a:off x="2895600" y="4724400"/>
            <a:ext cx="5334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49" name="Line 65"/>
          <p:cNvSpPr>
            <a:spLocks noChangeShapeType="1"/>
          </p:cNvSpPr>
          <p:nvPr/>
        </p:nvSpPr>
        <p:spPr bwMode="auto">
          <a:xfrm flipH="1">
            <a:off x="3276600" y="5486400"/>
            <a:ext cx="152400" cy="4572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1" name="Line 67"/>
          <p:cNvSpPr>
            <a:spLocks noChangeShapeType="1"/>
          </p:cNvSpPr>
          <p:nvPr/>
        </p:nvSpPr>
        <p:spPr bwMode="auto">
          <a:xfrm flipH="1">
            <a:off x="5486400" y="4038600"/>
            <a:ext cx="914400" cy="4572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2" name="Line 68"/>
          <p:cNvSpPr>
            <a:spLocks noChangeShapeType="1"/>
          </p:cNvSpPr>
          <p:nvPr/>
        </p:nvSpPr>
        <p:spPr bwMode="auto">
          <a:xfrm flipH="1">
            <a:off x="4724400" y="4800600"/>
            <a:ext cx="304800" cy="4572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3" name="Line 69"/>
          <p:cNvSpPr>
            <a:spLocks noChangeShapeType="1"/>
          </p:cNvSpPr>
          <p:nvPr/>
        </p:nvSpPr>
        <p:spPr bwMode="auto">
          <a:xfrm>
            <a:off x="5486400" y="4800600"/>
            <a:ext cx="304800" cy="2286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4" name="Line 70"/>
          <p:cNvSpPr>
            <a:spLocks noChangeShapeType="1"/>
          </p:cNvSpPr>
          <p:nvPr/>
        </p:nvSpPr>
        <p:spPr bwMode="auto">
          <a:xfrm flipH="1">
            <a:off x="5638800" y="5562600"/>
            <a:ext cx="1524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6" name="Line 72"/>
          <p:cNvSpPr>
            <a:spLocks noChangeShapeType="1"/>
          </p:cNvSpPr>
          <p:nvPr/>
        </p:nvSpPr>
        <p:spPr bwMode="auto">
          <a:xfrm>
            <a:off x="6096000" y="5562600"/>
            <a:ext cx="2286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7" name="Line 73"/>
          <p:cNvSpPr>
            <a:spLocks noChangeShapeType="1"/>
          </p:cNvSpPr>
          <p:nvPr/>
        </p:nvSpPr>
        <p:spPr bwMode="auto">
          <a:xfrm>
            <a:off x="7010400" y="4114800"/>
            <a:ext cx="53340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8" name="Line 74"/>
          <p:cNvSpPr>
            <a:spLocks noChangeShapeType="1"/>
          </p:cNvSpPr>
          <p:nvPr/>
        </p:nvSpPr>
        <p:spPr bwMode="auto">
          <a:xfrm flipH="1">
            <a:off x="7086600" y="4876800"/>
            <a:ext cx="304800" cy="3810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59" name="Line 75"/>
          <p:cNvSpPr>
            <a:spLocks noChangeShapeType="1"/>
          </p:cNvSpPr>
          <p:nvPr/>
        </p:nvSpPr>
        <p:spPr bwMode="auto">
          <a:xfrm>
            <a:off x="7924800" y="4800600"/>
            <a:ext cx="30480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60" name="Line 76"/>
          <p:cNvSpPr>
            <a:spLocks noChangeShapeType="1"/>
          </p:cNvSpPr>
          <p:nvPr/>
        </p:nvSpPr>
        <p:spPr bwMode="auto">
          <a:xfrm flipH="1">
            <a:off x="8001000" y="5638800"/>
            <a:ext cx="152400" cy="304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61" name="Line 77"/>
          <p:cNvSpPr>
            <a:spLocks noChangeShapeType="1"/>
          </p:cNvSpPr>
          <p:nvPr/>
        </p:nvSpPr>
        <p:spPr bwMode="auto">
          <a:xfrm>
            <a:off x="8458200" y="5638800"/>
            <a:ext cx="152400" cy="30480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062" name="Text Box 78"/>
          <p:cNvSpPr txBox="1">
            <a:spLocks noChangeArrowheads="1"/>
          </p:cNvSpPr>
          <p:nvPr/>
        </p:nvSpPr>
        <p:spPr bwMode="auto">
          <a:xfrm>
            <a:off x="228600" y="3124200"/>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00006C"/>
                </a:solidFill>
                <a:ea typeface="隶书" pitchFamily="49" charset="-122"/>
              </a:rPr>
              <a:t>判定树</a:t>
            </a:r>
            <a:endParaRPr lang="zh-CN" altLang="en-US" sz="3600">
              <a:ea typeface="隶书" pitchFamily="49" charset="-122"/>
            </a:endParaRPr>
          </a:p>
        </p:txBody>
      </p:sp>
      <p:graphicFrame>
        <p:nvGraphicFramePr>
          <p:cNvPr id="42063" name="Object 79"/>
          <p:cNvGraphicFramePr>
            <a:graphicFrameLocks noChangeAspect="1"/>
          </p:cNvGraphicFramePr>
          <p:nvPr/>
        </p:nvGraphicFramePr>
        <p:xfrm>
          <a:off x="414338" y="1785938"/>
          <a:ext cx="8505825" cy="1266825"/>
        </p:xfrm>
        <a:graphic>
          <a:graphicData uri="http://schemas.openxmlformats.org/presentationml/2006/ole">
            <mc:AlternateContent xmlns:mc="http://schemas.openxmlformats.org/markup-compatibility/2006">
              <mc:Choice xmlns:v="urn:schemas-microsoft-com:vml" Requires="v">
                <p:oleObj spid="_x0000_s253953" name="文档" r:id="rId3" imgW="8503920" imgH="1267920" progId="Word.Document.8">
                  <p:embed/>
                </p:oleObj>
              </mc:Choice>
              <mc:Fallback>
                <p:oleObj name="文档" r:id="rId3" imgW="8503920" imgH="1267920" progId="Word.Document.8">
                  <p:embed/>
                  <p:pic>
                    <p:nvPicPr>
                      <p:cNvPr id="0" name="Object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1785938"/>
                        <a:ext cx="850582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64" name="Text Box 80"/>
          <p:cNvSpPr txBox="1">
            <a:spLocks noChangeArrowheads="1"/>
          </p:cNvSpPr>
          <p:nvPr/>
        </p:nvSpPr>
        <p:spPr bwMode="auto">
          <a:xfrm>
            <a:off x="4692650" y="225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chemeClr val="accent1"/>
                </a:solidFill>
              </a:rPr>
              <a:t>1</a:t>
            </a:r>
            <a:endParaRPr lang="en-US" altLang="zh-CN"/>
          </a:p>
        </p:txBody>
      </p:sp>
      <p:sp>
        <p:nvSpPr>
          <p:cNvPr id="42065" name="Text Box 81"/>
          <p:cNvSpPr txBox="1">
            <a:spLocks noChangeArrowheads="1"/>
          </p:cNvSpPr>
          <p:nvPr/>
        </p:nvSpPr>
        <p:spPr bwMode="auto">
          <a:xfrm>
            <a:off x="2635250" y="225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chemeClr val="accent2"/>
                </a:solidFill>
              </a:rPr>
              <a:t>2</a:t>
            </a:r>
            <a:endParaRPr lang="en-US" altLang="zh-CN"/>
          </a:p>
        </p:txBody>
      </p:sp>
      <p:sp>
        <p:nvSpPr>
          <p:cNvPr id="42066" name="Text Box 82"/>
          <p:cNvSpPr txBox="1">
            <a:spLocks noChangeArrowheads="1"/>
          </p:cNvSpPr>
          <p:nvPr/>
        </p:nvSpPr>
        <p:spPr bwMode="auto">
          <a:xfrm>
            <a:off x="6781800" y="225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chemeClr val="accent2"/>
                </a:solidFill>
              </a:rPr>
              <a:t>2</a:t>
            </a:r>
            <a:endParaRPr lang="en-US" altLang="zh-CN"/>
          </a:p>
        </p:txBody>
      </p:sp>
      <p:sp>
        <p:nvSpPr>
          <p:cNvPr id="42067" name="Text Box 83"/>
          <p:cNvSpPr txBox="1">
            <a:spLocks noChangeArrowheads="1"/>
          </p:cNvSpPr>
          <p:nvPr/>
        </p:nvSpPr>
        <p:spPr bwMode="auto">
          <a:xfrm>
            <a:off x="1263650" y="225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FF00FF"/>
                </a:solidFill>
              </a:rPr>
              <a:t>3</a:t>
            </a:r>
            <a:endParaRPr lang="en-US" altLang="zh-CN"/>
          </a:p>
        </p:txBody>
      </p:sp>
      <p:sp>
        <p:nvSpPr>
          <p:cNvPr id="42068" name="Text Box 84"/>
          <p:cNvSpPr txBox="1">
            <a:spLocks noChangeArrowheads="1"/>
          </p:cNvSpPr>
          <p:nvPr/>
        </p:nvSpPr>
        <p:spPr bwMode="auto">
          <a:xfrm>
            <a:off x="3321050" y="225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FF00FF"/>
                </a:solidFill>
              </a:rPr>
              <a:t>3</a:t>
            </a:r>
            <a:endParaRPr lang="en-US" altLang="zh-CN"/>
          </a:p>
        </p:txBody>
      </p:sp>
      <p:sp>
        <p:nvSpPr>
          <p:cNvPr id="42069" name="Text Box 85"/>
          <p:cNvSpPr txBox="1">
            <a:spLocks noChangeArrowheads="1"/>
          </p:cNvSpPr>
          <p:nvPr/>
        </p:nvSpPr>
        <p:spPr bwMode="auto">
          <a:xfrm>
            <a:off x="5410200" y="225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FF00FF"/>
                </a:solidFill>
              </a:rPr>
              <a:t>3</a:t>
            </a:r>
            <a:endParaRPr lang="en-US" altLang="zh-CN"/>
          </a:p>
        </p:txBody>
      </p:sp>
      <p:sp>
        <p:nvSpPr>
          <p:cNvPr id="42070" name="Text Box 86"/>
          <p:cNvSpPr txBox="1">
            <a:spLocks noChangeArrowheads="1"/>
          </p:cNvSpPr>
          <p:nvPr/>
        </p:nvSpPr>
        <p:spPr bwMode="auto">
          <a:xfrm>
            <a:off x="7467600" y="225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FF00FF"/>
                </a:solidFill>
              </a:rPr>
              <a:t>3</a:t>
            </a:r>
            <a:endParaRPr lang="en-US" altLang="zh-CN"/>
          </a:p>
        </p:txBody>
      </p:sp>
      <p:sp>
        <p:nvSpPr>
          <p:cNvPr id="42071" name="Text Box 87"/>
          <p:cNvSpPr txBox="1">
            <a:spLocks noChangeArrowheads="1"/>
          </p:cNvSpPr>
          <p:nvPr/>
        </p:nvSpPr>
        <p:spPr bwMode="auto">
          <a:xfrm>
            <a:off x="1965325" y="225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9D9DFF"/>
                </a:solidFill>
              </a:rPr>
              <a:t>4</a:t>
            </a:r>
            <a:endParaRPr lang="en-US" altLang="zh-CN"/>
          </a:p>
        </p:txBody>
      </p:sp>
      <p:sp>
        <p:nvSpPr>
          <p:cNvPr id="42072" name="Text Box 88"/>
          <p:cNvSpPr txBox="1">
            <a:spLocks noChangeArrowheads="1"/>
          </p:cNvSpPr>
          <p:nvPr/>
        </p:nvSpPr>
        <p:spPr bwMode="auto">
          <a:xfrm>
            <a:off x="4006850" y="225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9D9DFF"/>
                </a:solidFill>
              </a:rPr>
              <a:t>4</a:t>
            </a:r>
            <a:endParaRPr lang="en-US" altLang="zh-CN"/>
          </a:p>
        </p:txBody>
      </p:sp>
      <p:sp>
        <p:nvSpPr>
          <p:cNvPr id="42073" name="Text Box 89"/>
          <p:cNvSpPr txBox="1">
            <a:spLocks noChangeArrowheads="1"/>
          </p:cNvSpPr>
          <p:nvPr/>
        </p:nvSpPr>
        <p:spPr bwMode="auto">
          <a:xfrm>
            <a:off x="6080125" y="225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9D9DFF"/>
                </a:solidFill>
              </a:rPr>
              <a:t>4</a:t>
            </a:r>
            <a:endParaRPr lang="en-US" altLang="zh-CN"/>
          </a:p>
        </p:txBody>
      </p:sp>
      <p:sp>
        <p:nvSpPr>
          <p:cNvPr id="42074" name="Text Box 90"/>
          <p:cNvSpPr txBox="1">
            <a:spLocks noChangeArrowheads="1"/>
          </p:cNvSpPr>
          <p:nvPr/>
        </p:nvSpPr>
        <p:spPr bwMode="auto">
          <a:xfrm>
            <a:off x="8137525" y="2254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9D9DFF"/>
                </a:solidFill>
              </a:rPr>
              <a:t>4</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1986"/>
                                        </p:tgtEl>
                                        <p:attrNameLst>
                                          <p:attrName>style.visibility</p:attrName>
                                        </p:attrNameLst>
                                      </p:cBhvr>
                                      <p:to>
                                        <p:strVal val="visible"/>
                                      </p:to>
                                    </p:set>
                                    <p:animEffect transition="in" filter="blinds(horizontal)">
                                      <p:cBhvr>
                                        <p:cTn id="13" dur="500"/>
                                        <p:tgtEl>
                                          <p:spTgt spid="419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42063"/>
                                        </p:tgtEl>
                                        <p:attrNameLst>
                                          <p:attrName>style.visibility</p:attrName>
                                        </p:attrNameLst>
                                      </p:cBhvr>
                                      <p:to>
                                        <p:strVal val="visible"/>
                                      </p:to>
                                    </p:set>
                                    <p:animEffect transition="in" filter="dissolve">
                                      <p:cBhvr>
                                        <p:cTn id="18" dur="500"/>
                                        <p:tgtEl>
                                          <p:spTgt spid="420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06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20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206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206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20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206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207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207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207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207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20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42012"/>
                                        </p:tgtEl>
                                        <p:attrNameLst>
                                          <p:attrName>style.visibility</p:attrName>
                                        </p:attrNameLst>
                                      </p:cBhvr>
                                      <p:to>
                                        <p:strVal val="visible"/>
                                      </p:to>
                                    </p:set>
                                  </p:childTnLst>
                                </p:cTn>
                              </p:par>
                            </p:childTnLst>
                          </p:cTn>
                        </p:par>
                        <p:par>
                          <p:cTn id="67" fill="hold" nodeType="afterGroup">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42037"/>
                                        </p:tgtEl>
                                        <p:attrNameLst>
                                          <p:attrName>style.visibility</p:attrName>
                                        </p:attrNameLst>
                                      </p:cBhvr>
                                      <p:to>
                                        <p:strVal val="visible"/>
                                      </p:to>
                                    </p:set>
                                  </p:childTnLst>
                                </p:cTn>
                              </p:par>
                            </p:childTnLst>
                          </p:cTn>
                        </p:par>
                        <p:par>
                          <p:cTn id="70" fill="hold" nodeType="afterGroup">
                            <p:stCondLst>
                              <p:cond delay="1000"/>
                            </p:stCondLst>
                            <p:childTnLst>
                              <p:par>
                                <p:cTn id="71" presetID="1" presetClass="entr" presetSubtype="0" fill="hold" grpId="0" nodeType="afterEffect">
                                  <p:stCondLst>
                                    <p:cond delay="0"/>
                                  </p:stCondLst>
                                  <p:childTnLst>
                                    <p:set>
                                      <p:cBhvr>
                                        <p:cTn id="72" dur="1" fill="hold">
                                          <p:stCondLst>
                                            <p:cond delay="499"/>
                                          </p:stCondLst>
                                        </p:cTn>
                                        <p:tgtEl>
                                          <p:spTgt spid="42014"/>
                                        </p:tgtEl>
                                        <p:attrNameLst>
                                          <p:attrName>style.visibility</p:attrName>
                                        </p:attrNameLst>
                                      </p:cBhvr>
                                      <p:to>
                                        <p:strVal val="visible"/>
                                      </p:to>
                                    </p:set>
                                  </p:childTnLst>
                                </p:cTn>
                              </p:par>
                            </p:childTnLst>
                          </p:cTn>
                        </p:par>
                        <p:par>
                          <p:cTn id="73" fill="hold" nodeType="afterGroup">
                            <p:stCondLst>
                              <p:cond delay="1500"/>
                            </p:stCondLst>
                            <p:childTnLst>
                              <p:par>
                                <p:cTn id="74" presetID="1" presetClass="entr" presetSubtype="0" fill="hold" grpId="0" nodeType="afterEffect">
                                  <p:stCondLst>
                                    <p:cond delay="0"/>
                                  </p:stCondLst>
                                  <p:childTnLst>
                                    <p:set>
                                      <p:cBhvr>
                                        <p:cTn id="75" dur="1" fill="hold">
                                          <p:stCondLst>
                                            <p:cond delay="499"/>
                                          </p:stCondLst>
                                        </p:cTn>
                                        <p:tgtEl>
                                          <p:spTgt spid="42038"/>
                                        </p:tgtEl>
                                        <p:attrNameLst>
                                          <p:attrName>style.visibility</p:attrName>
                                        </p:attrNameLst>
                                      </p:cBhvr>
                                      <p:to>
                                        <p:strVal val="visible"/>
                                      </p:to>
                                    </p:set>
                                  </p:childTnLst>
                                </p:cTn>
                              </p:par>
                            </p:childTnLst>
                          </p:cTn>
                        </p:par>
                        <p:par>
                          <p:cTn id="76" fill="hold" nodeType="afterGroup">
                            <p:stCondLst>
                              <p:cond delay="2000"/>
                            </p:stCondLst>
                            <p:childTnLst>
                              <p:par>
                                <p:cTn id="77" presetID="1" presetClass="entr" presetSubtype="0" fill="hold" grpId="0" nodeType="afterEffect">
                                  <p:stCondLst>
                                    <p:cond delay="0"/>
                                  </p:stCondLst>
                                  <p:childTnLst>
                                    <p:set>
                                      <p:cBhvr>
                                        <p:cTn id="78" dur="1" fill="hold">
                                          <p:stCondLst>
                                            <p:cond delay="499"/>
                                          </p:stCondLst>
                                        </p:cTn>
                                        <p:tgtEl>
                                          <p:spTgt spid="42015"/>
                                        </p:tgtEl>
                                        <p:attrNameLst>
                                          <p:attrName>style.visibility</p:attrName>
                                        </p:attrNameLst>
                                      </p:cBhvr>
                                      <p:to>
                                        <p:strVal val="visible"/>
                                      </p:to>
                                    </p:set>
                                  </p:childTnLst>
                                </p:cTn>
                              </p:par>
                            </p:childTnLst>
                          </p:cTn>
                        </p:par>
                        <p:par>
                          <p:cTn id="79" fill="hold" nodeType="afterGroup">
                            <p:stCondLst>
                              <p:cond delay="2500"/>
                            </p:stCondLst>
                            <p:childTnLst>
                              <p:par>
                                <p:cTn id="80" presetID="1" presetClass="entr" presetSubtype="0" fill="hold" grpId="0" nodeType="afterEffect">
                                  <p:stCondLst>
                                    <p:cond delay="0"/>
                                  </p:stCondLst>
                                  <p:childTnLst>
                                    <p:set>
                                      <p:cBhvr>
                                        <p:cTn id="81" dur="1" fill="hold">
                                          <p:stCondLst>
                                            <p:cond delay="499"/>
                                          </p:stCondLst>
                                        </p:cTn>
                                        <p:tgtEl>
                                          <p:spTgt spid="42039"/>
                                        </p:tgtEl>
                                        <p:attrNameLst>
                                          <p:attrName>style.visibility</p:attrName>
                                        </p:attrNameLst>
                                      </p:cBhvr>
                                      <p:to>
                                        <p:strVal val="visible"/>
                                      </p:to>
                                    </p:set>
                                  </p:childTnLst>
                                </p:cTn>
                              </p:par>
                            </p:childTnLst>
                          </p:cTn>
                        </p:par>
                        <p:par>
                          <p:cTn id="82" fill="hold" nodeType="afterGroup">
                            <p:stCondLst>
                              <p:cond delay="3000"/>
                            </p:stCondLst>
                            <p:childTnLst>
                              <p:par>
                                <p:cTn id="83" presetID="1" presetClass="entr" presetSubtype="0" fill="hold" grpId="0" nodeType="afterEffect">
                                  <p:stCondLst>
                                    <p:cond delay="0"/>
                                  </p:stCondLst>
                                  <p:childTnLst>
                                    <p:set>
                                      <p:cBhvr>
                                        <p:cTn id="84" dur="1" fill="hold">
                                          <p:stCondLst>
                                            <p:cond delay="499"/>
                                          </p:stCondLst>
                                        </p:cTn>
                                        <p:tgtEl>
                                          <p:spTgt spid="42016"/>
                                        </p:tgtEl>
                                        <p:attrNameLst>
                                          <p:attrName>style.visibility</p:attrName>
                                        </p:attrNameLst>
                                      </p:cBhvr>
                                      <p:to>
                                        <p:strVal val="visible"/>
                                      </p:to>
                                    </p:set>
                                  </p:childTnLst>
                                </p:cTn>
                              </p:par>
                            </p:childTnLst>
                          </p:cTn>
                        </p:par>
                        <p:par>
                          <p:cTn id="85" fill="hold" nodeType="afterGroup">
                            <p:stCondLst>
                              <p:cond delay="3500"/>
                            </p:stCondLst>
                            <p:childTnLst>
                              <p:par>
                                <p:cTn id="86" presetID="1" presetClass="entr" presetSubtype="0" fill="hold" grpId="0" nodeType="afterEffect">
                                  <p:stCondLst>
                                    <p:cond delay="0"/>
                                  </p:stCondLst>
                                  <p:childTnLst>
                                    <p:set>
                                      <p:cBhvr>
                                        <p:cTn id="87" dur="1" fill="hold">
                                          <p:stCondLst>
                                            <p:cond delay="499"/>
                                          </p:stCondLst>
                                        </p:cTn>
                                        <p:tgtEl>
                                          <p:spTgt spid="42045"/>
                                        </p:tgtEl>
                                        <p:attrNameLst>
                                          <p:attrName>style.visibility</p:attrName>
                                        </p:attrNameLst>
                                      </p:cBhvr>
                                      <p:to>
                                        <p:strVal val="visible"/>
                                      </p:to>
                                    </p:set>
                                  </p:childTnLst>
                                </p:cTn>
                              </p:par>
                            </p:childTnLst>
                          </p:cTn>
                        </p:par>
                        <p:par>
                          <p:cTn id="88" fill="hold" nodeType="afterGroup">
                            <p:stCondLst>
                              <p:cond delay="4000"/>
                            </p:stCondLst>
                            <p:childTnLst>
                              <p:par>
                                <p:cTn id="89" presetID="1" presetClass="entr" presetSubtype="0" fill="hold" grpId="0" nodeType="afterEffect">
                                  <p:stCondLst>
                                    <p:cond delay="0"/>
                                  </p:stCondLst>
                                  <p:childTnLst>
                                    <p:set>
                                      <p:cBhvr>
                                        <p:cTn id="90" dur="1" fill="hold">
                                          <p:stCondLst>
                                            <p:cond delay="499"/>
                                          </p:stCondLst>
                                        </p:cTn>
                                        <p:tgtEl>
                                          <p:spTgt spid="42017"/>
                                        </p:tgtEl>
                                        <p:attrNameLst>
                                          <p:attrName>style.visibility</p:attrName>
                                        </p:attrNameLst>
                                      </p:cBhvr>
                                      <p:to>
                                        <p:strVal val="visible"/>
                                      </p:to>
                                    </p:set>
                                  </p:childTnLst>
                                </p:cTn>
                              </p:par>
                            </p:childTnLst>
                          </p:cTn>
                        </p:par>
                        <p:par>
                          <p:cTn id="91" fill="hold" nodeType="afterGroup">
                            <p:stCondLst>
                              <p:cond delay="4500"/>
                            </p:stCondLst>
                            <p:childTnLst>
                              <p:par>
                                <p:cTn id="92" presetID="1" presetClass="entr" presetSubtype="0" fill="hold" grpId="0" nodeType="afterEffect">
                                  <p:stCondLst>
                                    <p:cond delay="0"/>
                                  </p:stCondLst>
                                  <p:childTnLst>
                                    <p:set>
                                      <p:cBhvr>
                                        <p:cTn id="93" dur="1" fill="hold">
                                          <p:stCondLst>
                                            <p:cond delay="499"/>
                                          </p:stCondLst>
                                        </p:cTn>
                                        <p:tgtEl>
                                          <p:spTgt spid="42051"/>
                                        </p:tgtEl>
                                        <p:attrNameLst>
                                          <p:attrName>style.visibility</p:attrName>
                                        </p:attrNameLst>
                                      </p:cBhvr>
                                      <p:to>
                                        <p:strVal val="visible"/>
                                      </p:to>
                                    </p:set>
                                  </p:childTnLst>
                                </p:cTn>
                              </p:par>
                            </p:childTnLst>
                          </p:cTn>
                        </p:par>
                        <p:par>
                          <p:cTn id="94" fill="hold" nodeType="afterGroup">
                            <p:stCondLst>
                              <p:cond delay="5000"/>
                            </p:stCondLst>
                            <p:childTnLst>
                              <p:par>
                                <p:cTn id="95" presetID="1" presetClass="entr" presetSubtype="0" fill="hold" grpId="0" nodeType="afterEffect">
                                  <p:stCondLst>
                                    <p:cond delay="0"/>
                                  </p:stCondLst>
                                  <p:childTnLst>
                                    <p:set>
                                      <p:cBhvr>
                                        <p:cTn id="96" dur="1" fill="hold">
                                          <p:stCondLst>
                                            <p:cond delay="499"/>
                                          </p:stCondLst>
                                        </p:cTn>
                                        <p:tgtEl>
                                          <p:spTgt spid="42033"/>
                                        </p:tgtEl>
                                        <p:attrNameLst>
                                          <p:attrName>style.visibility</p:attrName>
                                        </p:attrNameLst>
                                      </p:cBhvr>
                                      <p:to>
                                        <p:strVal val="visible"/>
                                      </p:to>
                                    </p:set>
                                  </p:childTnLst>
                                </p:cTn>
                              </p:par>
                            </p:childTnLst>
                          </p:cTn>
                        </p:par>
                        <p:par>
                          <p:cTn id="97" fill="hold" nodeType="afterGroup">
                            <p:stCondLst>
                              <p:cond delay="5500"/>
                            </p:stCondLst>
                            <p:childTnLst>
                              <p:par>
                                <p:cTn id="98" presetID="1" presetClass="entr" presetSubtype="0" fill="hold" grpId="0" nodeType="afterEffect">
                                  <p:stCondLst>
                                    <p:cond delay="0"/>
                                  </p:stCondLst>
                                  <p:childTnLst>
                                    <p:set>
                                      <p:cBhvr>
                                        <p:cTn id="99" dur="1" fill="hold">
                                          <p:stCondLst>
                                            <p:cond delay="499"/>
                                          </p:stCondLst>
                                        </p:cTn>
                                        <p:tgtEl>
                                          <p:spTgt spid="42057"/>
                                        </p:tgtEl>
                                        <p:attrNameLst>
                                          <p:attrName>style.visibility</p:attrName>
                                        </p:attrNameLst>
                                      </p:cBhvr>
                                      <p:to>
                                        <p:strVal val="visible"/>
                                      </p:to>
                                    </p:set>
                                  </p:childTnLst>
                                </p:cTn>
                              </p:par>
                            </p:childTnLst>
                          </p:cTn>
                        </p:par>
                        <p:par>
                          <p:cTn id="100" fill="hold" nodeType="afterGroup">
                            <p:stCondLst>
                              <p:cond delay="6000"/>
                            </p:stCondLst>
                            <p:childTnLst>
                              <p:par>
                                <p:cTn id="101" presetID="1" presetClass="entr" presetSubtype="0" fill="hold" grpId="0" nodeType="afterEffect">
                                  <p:stCondLst>
                                    <p:cond delay="0"/>
                                  </p:stCondLst>
                                  <p:childTnLst>
                                    <p:set>
                                      <p:cBhvr>
                                        <p:cTn id="102" dur="1" fill="hold">
                                          <p:stCondLst>
                                            <p:cond delay="499"/>
                                          </p:stCondLst>
                                        </p:cTn>
                                        <p:tgtEl>
                                          <p:spTgt spid="42035"/>
                                        </p:tgtEl>
                                        <p:attrNameLst>
                                          <p:attrName>style.visibility</p:attrName>
                                        </p:attrNameLst>
                                      </p:cBhvr>
                                      <p:to>
                                        <p:strVal val="visible"/>
                                      </p:to>
                                    </p:set>
                                  </p:childTnLst>
                                </p:cTn>
                              </p:par>
                            </p:childTnLst>
                          </p:cTn>
                        </p:par>
                        <p:par>
                          <p:cTn id="103" fill="hold" nodeType="afterGroup">
                            <p:stCondLst>
                              <p:cond delay="6500"/>
                            </p:stCondLst>
                            <p:childTnLst>
                              <p:par>
                                <p:cTn id="104" presetID="1" presetClass="entr" presetSubtype="0" fill="hold" grpId="0" nodeType="afterEffect">
                                  <p:stCondLst>
                                    <p:cond delay="0"/>
                                  </p:stCondLst>
                                  <p:childTnLst>
                                    <p:set>
                                      <p:cBhvr>
                                        <p:cTn id="105" dur="1" fill="hold">
                                          <p:stCondLst>
                                            <p:cond delay="499"/>
                                          </p:stCondLst>
                                        </p:cTn>
                                        <p:tgtEl>
                                          <p:spTgt spid="42040"/>
                                        </p:tgtEl>
                                        <p:attrNameLst>
                                          <p:attrName>style.visibility</p:attrName>
                                        </p:attrNameLst>
                                      </p:cBhvr>
                                      <p:to>
                                        <p:strVal val="visible"/>
                                      </p:to>
                                    </p:set>
                                  </p:childTnLst>
                                </p:cTn>
                              </p:par>
                            </p:childTnLst>
                          </p:cTn>
                        </p:par>
                        <p:par>
                          <p:cTn id="106" fill="hold" nodeType="afterGroup">
                            <p:stCondLst>
                              <p:cond delay="7000"/>
                            </p:stCondLst>
                            <p:childTnLst>
                              <p:par>
                                <p:cTn id="107" presetID="1" presetClass="entr" presetSubtype="0" fill="hold" grpId="0" nodeType="afterEffect">
                                  <p:stCondLst>
                                    <p:cond delay="0"/>
                                  </p:stCondLst>
                                  <p:childTnLst>
                                    <p:set>
                                      <p:cBhvr>
                                        <p:cTn id="108" dur="1" fill="hold">
                                          <p:stCondLst>
                                            <p:cond delay="499"/>
                                          </p:stCondLst>
                                        </p:cTn>
                                        <p:tgtEl>
                                          <p:spTgt spid="42042"/>
                                        </p:tgtEl>
                                        <p:attrNameLst>
                                          <p:attrName>style.visibility</p:attrName>
                                        </p:attrNameLst>
                                      </p:cBhvr>
                                      <p:to>
                                        <p:strVal val="visible"/>
                                      </p:to>
                                    </p:set>
                                  </p:childTnLst>
                                </p:cTn>
                              </p:par>
                            </p:childTnLst>
                          </p:cTn>
                        </p:par>
                        <p:par>
                          <p:cTn id="109" fill="hold" nodeType="afterGroup">
                            <p:stCondLst>
                              <p:cond delay="7500"/>
                            </p:stCondLst>
                            <p:childTnLst>
                              <p:par>
                                <p:cTn id="110" presetID="1" presetClass="entr" presetSubtype="0" fill="hold" grpId="0" nodeType="afterEffect">
                                  <p:stCondLst>
                                    <p:cond delay="0"/>
                                  </p:stCondLst>
                                  <p:childTnLst>
                                    <p:set>
                                      <p:cBhvr>
                                        <p:cTn id="111" dur="1" fill="hold">
                                          <p:stCondLst>
                                            <p:cond delay="499"/>
                                          </p:stCondLst>
                                        </p:cTn>
                                        <p:tgtEl>
                                          <p:spTgt spid="42031"/>
                                        </p:tgtEl>
                                        <p:attrNameLst>
                                          <p:attrName>style.visibility</p:attrName>
                                        </p:attrNameLst>
                                      </p:cBhvr>
                                      <p:to>
                                        <p:strVal val="visible"/>
                                      </p:to>
                                    </p:set>
                                  </p:childTnLst>
                                </p:cTn>
                              </p:par>
                            </p:childTnLst>
                          </p:cTn>
                        </p:par>
                        <p:par>
                          <p:cTn id="112" fill="hold" nodeType="afterGroup">
                            <p:stCondLst>
                              <p:cond delay="8000"/>
                            </p:stCondLst>
                            <p:childTnLst>
                              <p:par>
                                <p:cTn id="113" presetID="1" presetClass="entr" presetSubtype="0" fill="hold" grpId="0" nodeType="afterEffect">
                                  <p:stCondLst>
                                    <p:cond delay="0"/>
                                  </p:stCondLst>
                                  <p:childTnLst>
                                    <p:set>
                                      <p:cBhvr>
                                        <p:cTn id="114" dur="1" fill="hold">
                                          <p:stCondLst>
                                            <p:cond delay="499"/>
                                          </p:stCondLst>
                                        </p:cTn>
                                        <p:tgtEl>
                                          <p:spTgt spid="42046"/>
                                        </p:tgtEl>
                                        <p:attrNameLst>
                                          <p:attrName>style.visibility</p:attrName>
                                        </p:attrNameLst>
                                      </p:cBhvr>
                                      <p:to>
                                        <p:strVal val="visible"/>
                                      </p:to>
                                    </p:set>
                                  </p:childTnLst>
                                </p:cTn>
                              </p:par>
                            </p:childTnLst>
                          </p:cTn>
                        </p:par>
                        <p:par>
                          <p:cTn id="115" fill="hold" nodeType="afterGroup">
                            <p:stCondLst>
                              <p:cond delay="8500"/>
                            </p:stCondLst>
                            <p:childTnLst>
                              <p:par>
                                <p:cTn id="116" presetID="1" presetClass="entr" presetSubtype="0" fill="hold" grpId="0" nodeType="afterEffect">
                                  <p:stCondLst>
                                    <p:cond delay="0"/>
                                  </p:stCondLst>
                                  <p:childTnLst>
                                    <p:set>
                                      <p:cBhvr>
                                        <p:cTn id="117" dur="1" fill="hold">
                                          <p:stCondLst>
                                            <p:cond delay="499"/>
                                          </p:stCondLst>
                                        </p:cTn>
                                        <p:tgtEl>
                                          <p:spTgt spid="42048"/>
                                        </p:tgtEl>
                                        <p:attrNameLst>
                                          <p:attrName>style.visibility</p:attrName>
                                        </p:attrNameLst>
                                      </p:cBhvr>
                                      <p:to>
                                        <p:strVal val="visible"/>
                                      </p:to>
                                    </p:set>
                                  </p:childTnLst>
                                </p:cTn>
                              </p:par>
                            </p:childTnLst>
                          </p:cTn>
                        </p:par>
                        <p:par>
                          <p:cTn id="118" fill="hold" nodeType="afterGroup">
                            <p:stCondLst>
                              <p:cond delay="9000"/>
                            </p:stCondLst>
                            <p:childTnLst>
                              <p:par>
                                <p:cTn id="119" presetID="1" presetClass="entr" presetSubtype="0" fill="hold" grpId="0" nodeType="afterEffect">
                                  <p:stCondLst>
                                    <p:cond delay="0"/>
                                  </p:stCondLst>
                                  <p:childTnLst>
                                    <p:set>
                                      <p:cBhvr>
                                        <p:cTn id="120" dur="1" fill="hold">
                                          <p:stCondLst>
                                            <p:cond delay="499"/>
                                          </p:stCondLst>
                                        </p:cTn>
                                        <p:tgtEl>
                                          <p:spTgt spid="42032"/>
                                        </p:tgtEl>
                                        <p:attrNameLst>
                                          <p:attrName>style.visibility</p:attrName>
                                        </p:attrNameLst>
                                      </p:cBhvr>
                                      <p:to>
                                        <p:strVal val="visible"/>
                                      </p:to>
                                    </p:set>
                                  </p:childTnLst>
                                </p:cTn>
                              </p:par>
                            </p:childTnLst>
                          </p:cTn>
                        </p:par>
                        <p:par>
                          <p:cTn id="121" fill="hold" nodeType="afterGroup">
                            <p:stCondLst>
                              <p:cond delay="9500"/>
                            </p:stCondLst>
                            <p:childTnLst>
                              <p:par>
                                <p:cTn id="122" presetID="1" presetClass="entr" presetSubtype="0" fill="hold" grpId="0" nodeType="afterEffect">
                                  <p:stCondLst>
                                    <p:cond delay="0"/>
                                  </p:stCondLst>
                                  <p:childTnLst>
                                    <p:set>
                                      <p:cBhvr>
                                        <p:cTn id="123" dur="1" fill="hold">
                                          <p:stCondLst>
                                            <p:cond delay="499"/>
                                          </p:stCondLst>
                                        </p:cTn>
                                        <p:tgtEl>
                                          <p:spTgt spid="42052"/>
                                        </p:tgtEl>
                                        <p:attrNameLst>
                                          <p:attrName>style.visibility</p:attrName>
                                        </p:attrNameLst>
                                      </p:cBhvr>
                                      <p:to>
                                        <p:strVal val="visible"/>
                                      </p:to>
                                    </p:set>
                                  </p:childTnLst>
                                </p:cTn>
                              </p:par>
                            </p:childTnLst>
                          </p:cTn>
                        </p:par>
                        <p:par>
                          <p:cTn id="124" fill="hold" nodeType="afterGroup">
                            <p:stCondLst>
                              <p:cond delay="10000"/>
                            </p:stCondLst>
                            <p:childTnLst>
                              <p:par>
                                <p:cTn id="125" presetID="1" presetClass="entr" presetSubtype="0" fill="hold" grpId="0" nodeType="afterEffect">
                                  <p:stCondLst>
                                    <p:cond delay="0"/>
                                  </p:stCondLst>
                                  <p:childTnLst>
                                    <p:set>
                                      <p:cBhvr>
                                        <p:cTn id="126" dur="1" fill="hold">
                                          <p:stCondLst>
                                            <p:cond delay="499"/>
                                          </p:stCondLst>
                                        </p:cTn>
                                        <p:tgtEl>
                                          <p:spTgt spid="42053"/>
                                        </p:tgtEl>
                                        <p:attrNameLst>
                                          <p:attrName>style.visibility</p:attrName>
                                        </p:attrNameLst>
                                      </p:cBhvr>
                                      <p:to>
                                        <p:strVal val="visible"/>
                                      </p:to>
                                    </p:set>
                                  </p:childTnLst>
                                </p:cTn>
                              </p:par>
                            </p:childTnLst>
                          </p:cTn>
                        </p:par>
                        <p:par>
                          <p:cTn id="127" fill="hold" nodeType="afterGroup">
                            <p:stCondLst>
                              <p:cond delay="10500"/>
                            </p:stCondLst>
                            <p:childTnLst>
                              <p:par>
                                <p:cTn id="128" presetID="1" presetClass="entr" presetSubtype="0" fill="hold" grpId="0" nodeType="afterEffect">
                                  <p:stCondLst>
                                    <p:cond delay="0"/>
                                  </p:stCondLst>
                                  <p:childTnLst>
                                    <p:set>
                                      <p:cBhvr>
                                        <p:cTn id="129" dur="1" fill="hold">
                                          <p:stCondLst>
                                            <p:cond delay="499"/>
                                          </p:stCondLst>
                                        </p:cTn>
                                        <p:tgtEl>
                                          <p:spTgt spid="42034"/>
                                        </p:tgtEl>
                                        <p:attrNameLst>
                                          <p:attrName>style.visibility</p:attrName>
                                        </p:attrNameLst>
                                      </p:cBhvr>
                                      <p:to>
                                        <p:strVal val="visible"/>
                                      </p:to>
                                    </p:set>
                                  </p:childTnLst>
                                </p:cTn>
                              </p:par>
                            </p:childTnLst>
                          </p:cTn>
                        </p:par>
                        <p:par>
                          <p:cTn id="130" fill="hold" nodeType="afterGroup">
                            <p:stCondLst>
                              <p:cond delay="11000"/>
                            </p:stCondLst>
                            <p:childTnLst>
                              <p:par>
                                <p:cTn id="131" presetID="1" presetClass="entr" presetSubtype="0" fill="hold" grpId="0" nodeType="afterEffect">
                                  <p:stCondLst>
                                    <p:cond delay="0"/>
                                  </p:stCondLst>
                                  <p:childTnLst>
                                    <p:set>
                                      <p:cBhvr>
                                        <p:cTn id="132" dur="1" fill="hold">
                                          <p:stCondLst>
                                            <p:cond delay="499"/>
                                          </p:stCondLst>
                                        </p:cTn>
                                        <p:tgtEl>
                                          <p:spTgt spid="42058"/>
                                        </p:tgtEl>
                                        <p:attrNameLst>
                                          <p:attrName>style.visibility</p:attrName>
                                        </p:attrNameLst>
                                      </p:cBhvr>
                                      <p:to>
                                        <p:strVal val="visible"/>
                                      </p:to>
                                    </p:set>
                                  </p:childTnLst>
                                </p:cTn>
                              </p:par>
                            </p:childTnLst>
                          </p:cTn>
                        </p:par>
                        <p:par>
                          <p:cTn id="133" fill="hold" nodeType="afterGroup">
                            <p:stCondLst>
                              <p:cond delay="11500"/>
                            </p:stCondLst>
                            <p:childTnLst>
                              <p:par>
                                <p:cTn id="134" presetID="1" presetClass="entr" presetSubtype="0" fill="hold" grpId="0" nodeType="afterEffect">
                                  <p:stCondLst>
                                    <p:cond delay="0"/>
                                  </p:stCondLst>
                                  <p:childTnLst>
                                    <p:set>
                                      <p:cBhvr>
                                        <p:cTn id="135" dur="1" fill="hold">
                                          <p:stCondLst>
                                            <p:cond delay="499"/>
                                          </p:stCondLst>
                                        </p:cTn>
                                        <p:tgtEl>
                                          <p:spTgt spid="42059"/>
                                        </p:tgtEl>
                                        <p:attrNameLst>
                                          <p:attrName>style.visibility</p:attrName>
                                        </p:attrNameLst>
                                      </p:cBhvr>
                                      <p:to>
                                        <p:strVal val="visible"/>
                                      </p:to>
                                    </p:set>
                                  </p:childTnLst>
                                </p:cTn>
                              </p:par>
                            </p:childTnLst>
                          </p:cTn>
                        </p:par>
                        <p:par>
                          <p:cTn id="136" fill="hold" nodeType="afterGroup">
                            <p:stCondLst>
                              <p:cond delay="12000"/>
                            </p:stCondLst>
                            <p:childTnLst>
                              <p:par>
                                <p:cTn id="137" presetID="1" presetClass="entr" presetSubtype="0" fill="hold" grpId="0" nodeType="afterEffect">
                                  <p:stCondLst>
                                    <p:cond delay="0"/>
                                  </p:stCondLst>
                                  <p:childTnLst>
                                    <p:set>
                                      <p:cBhvr>
                                        <p:cTn id="138" dur="1" fill="hold">
                                          <p:stCondLst>
                                            <p:cond delay="499"/>
                                          </p:stCondLst>
                                        </p:cTn>
                                        <p:tgtEl>
                                          <p:spTgt spid="42036"/>
                                        </p:tgtEl>
                                        <p:attrNameLst>
                                          <p:attrName>style.visibility</p:attrName>
                                        </p:attrNameLst>
                                      </p:cBhvr>
                                      <p:to>
                                        <p:strVal val="visible"/>
                                      </p:to>
                                    </p:set>
                                  </p:childTnLst>
                                </p:cTn>
                              </p:par>
                            </p:childTnLst>
                          </p:cTn>
                        </p:par>
                        <p:par>
                          <p:cTn id="139" fill="hold" nodeType="afterGroup">
                            <p:stCondLst>
                              <p:cond delay="12500"/>
                            </p:stCondLst>
                            <p:childTnLst>
                              <p:par>
                                <p:cTn id="140" presetID="1" presetClass="entr" presetSubtype="0" fill="hold" grpId="0" nodeType="afterEffect">
                                  <p:stCondLst>
                                    <p:cond delay="0"/>
                                  </p:stCondLst>
                                  <p:childTnLst>
                                    <p:set>
                                      <p:cBhvr>
                                        <p:cTn id="141" dur="1" fill="hold">
                                          <p:stCondLst>
                                            <p:cond delay="499"/>
                                          </p:stCondLst>
                                        </p:cTn>
                                        <p:tgtEl>
                                          <p:spTgt spid="42043"/>
                                        </p:tgtEl>
                                        <p:attrNameLst>
                                          <p:attrName>style.visibility</p:attrName>
                                        </p:attrNameLst>
                                      </p:cBhvr>
                                      <p:to>
                                        <p:strVal val="visible"/>
                                      </p:to>
                                    </p:set>
                                  </p:childTnLst>
                                </p:cTn>
                              </p:par>
                            </p:childTnLst>
                          </p:cTn>
                        </p:par>
                        <p:par>
                          <p:cTn id="142" fill="hold" nodeType="afterGroup">
                            <p:stCondLst>
                              <p:cond delay="13000"/>
                            </p:stCondLst>
                            <p:childTnLst>
                              <p:par>
                                <p:cTn id="143" presetID="1" presetClass="entr" presetSubtype="0" fill="hold" grpId="0" nodeType="afterEffect">
                                  <p:stCondLst>
                                    <p:cond delay="0"/>
                                  </p:stCondLst>
                                  <p:childTnLst>
                                    <p:set>
                                      <p:cBhvr>
                                        <p:cTn id="144" dur="1" fill="hold">
                                          <p:stCondLst>
                                            <p:cond delay="499"/>
                                          </p:stCondLst>
                                        </p:cTn>
                                        <p:tgtEl>
                                          <p:spTgt spid="42044"/>
                                        </p:tgtEl>
                                        <p:attrNameLst>
                                          <p:attrName>style.visibility</p:attrName>
                                        </p:attrNameLst>
                                      </p:cBhvr>
                                      <p:to>
                                        <p:strVal val="visible"/>
                                      </p:to>
                                    </p:set>
                                  </p:childTnLst>
                                </p:cTn>
                              </p:par>
                            </p:childTnLst>
                          </p:cTn>
                        </p:par>
                        <p:par>
                          <p:cTn id="145" fill="hold" nodeType="afterGroup">
                            <p:stCondLst>
                              <p:cond delay="13500"/>
                            </p:stCondLst>
                            <p:childTnLst>
                              <p:par>
                                <p:cTn id="146" presetID="1" presetClass="entr" presetSubtype="0" fill="hold" grpId="0" nodeType="afterEffect">
                                  <p:stCondLst>
                                    <p:cond delay="0"/>
                                  </p:stCondLst>
                                  <p:childTnLst>
                                    <p:set>
                                      <p:cBhvr>
                                        <p:cTn id="147" dur="1" fill="hold">
                                          <p:stCondLst>
                                            <p:cond delay="499"/>
                                          </p:stCondLst>
                                        </p:cTn>
                                        <p:tgtEl>
                                          <p:spTgt spid="42049"/>
                                        </p:tgtEl>
                                        <p:attrNameLst>
                                          <p:attrName>style.visibility</p:attrName>
                                        </p:attrNameLst>
                                      </p:cBhvr>
                                      <p:to>
                                        <p:strVal val="visible"/>
                                      </p:to>
                                    </p:set>
                                  </p:childTnLst>
                                </p:cTn>
                              </p:par>
                            </p:childTnLst>
                          </p:cTn>
                        </p:par>
                        <p:par>
                          <p:cTn id="148" fill="hold" nodeType="afterGroup">
                            <p:stCondLst>
                              <p:cond delay="14000"/>
                            </p:stCondLst>
                            <p:childTnLst>
                              <p:par>
                                <p:cTn id="149" presetID="1" presetClass="entr" presetSubtype="0" fill="hold" grpId="0" nodeType="afterEffect">
                                  <p:stCondLst>
                                    <p:cond delay="0"/>
                                  </p:stCondLst>
                                  <p:childTnLst>
                                    <p:set>
                                      <p:cBhvr>
                                        <p:cTn id="150" dur="1" fill="hold">
                                          <p:stCondLst>
                                            <p:cond delay="499"/>
                                          </p:stCondLst>
                                        </p:cTn>
                                        <p:tgtEl>
                                          <p:spTgt spid="42047"/>
                                        </p:tgtEl>
                                        <p:attrNameLst>
                                          <p:attrName>style.visibility</p:attrName>
                                        </p:attrNameLst>
                                      </p:cBhvr>
                                      <p:to>
                                        <p:strVal val="visible"/>
                                      </p:to>
                                    </p:set>
                                  </p:childTnLst>
                                </p:cTn>
                              </p:par>
                            </p:childTnLst>
                          </p:cTn>
                        </p:par>
                        <p:par>
                          <p:cTn id="151" fill="hold" nodeType="afterGroup">
                            <p:stCondLst>
                              <p:cond delay="14500"/>
                            </p:stCondLst>
                            <p:childTnLst>
                              <p:par>
                                <p:cTn id="152" presetID="1" presetClass="entr" presetSubtype="0" fill="hold" grpId="0" nodeType="afterEffect">
                                  <p:stCondLst>
                                    <p:cond delay="0"/>
                                  </p:stCondLst>
                                  <p:childTnLst>
                                    <p:set>
                                      <p:cBhvr>
                                        <p:cTn id="153" dur="1" fill="hold">
                                          <p:stCondLst>
                                            <p:cond delay="499"/>
                                          </p:stCondLst>
                                        </p:cTn>
                                        <p:tgtEl>
                                          <p:spTgt spid="42054"/>
                                        </p:tgtEl>
                                        <p:attrNameLst>
                                          <p:attrName>style.visibility</p:attrName>
                                        </p:attrNameLst>
                                      </p:cBhvr>
                                      <p:to>
                                        <p:strVal val="visible"/>
                                      </p:to>
                                    </p:set>
                                  </p:childTnLst>
                                </p:cTn>
                              </p:par>
                            </p:childTnLst>
                          </p:cTn>
                        </p:par>
                        <p:par>
                          <p:cTn id="154" fill="hold" nodeType="afterGroup">
                            <p:stCondLst>
                              <p:cond delay="15000"/>
                            </p:stCondLst>
                            <p:childTnLst>
                              <p:par>
                                <p:cTn id="155" presetID="1" presetClass="entr" presetSubtype="0" fill="hold" grpId="0" nodeType="afterEffect">
                                  <p:stCondLst>
                                    <p:cond delay="0"/>
                                  </p:stCondLst>
                                  <p:childTnLst>
                                    <p:set>
                                      <p:cBhvr>
                                        <p:cTn id="156" dur="1" fill="hold">
                                          <p:stCondLst>
                                            <p:cond delay="499"/>
                                          </p:stCondLst>
                                        </p:cTn>
                                        <p:tgtEl>
                                          <p:spTgt spid="42056"/>
                                        </p:tgtEl>
                                        <p:attrNameLst>
                                          <p:attrName>style.visibility</p:attrName>
                                        </p:attrNameLst>
                                      </p:cBhvr>
                                      <p:to>
                                        <p:strVal val="visible"/>
                                      </p:to>
                                    </p:set>
                                  </p:childTnLst>
                                </p:cTn>
                              </p:par>
                            </p:childTnLst>
                          </p:cTn>
                        </p:par>
                        <p:par>
                          <p:cTn id="157" fill="hold" nodeType="afterGroup">
                            <p:stCondLst>
                              <p:cond delay="15500"/>
                            </p:stCondLst>
                            <p:childTnLst>
                              <p:par>
                                <p:cTn id="158" presetID="1" presetClass="entr" presetSubtype="0" fill="hold" grpId="0" nodeType="afterEffect">
                                  <p:stCondLst>
                                    <p:cond delay="0"/>
                                  </p:stCondLst>
                                  <p:childTnLst>
                                    <p:set>
                                      <p:cBhvr>
                                        <p:cTn id="159" dur="1" fill="hold">
                                          <p:stCondLst>
                                            <p:cond delay="499"/>
                                          </p:stCondLst>
                                        </p:cTn>
                                        <p:tgtEl>
                                          <p:spTgt spid="42060"/>
                                        </p:tgtEl>
                                        <p:attrNameLst>
                                          <p:attrName>style.visibility</p:attrName>
                                        </p:attrNameLst>
                                      </p:cBhvr>
                                      <p:to>
                                        <p:strVal val="visible"/>
                                      </p:to>
                                    </p:set>
                                  </p:childTnLst>
                                </p:cTn>
                              </p:par>
                            </p:childTnLst>
                          </p:cTn>
                        </p:par>
                        <p:par>
                          <p:cTn id="160" fill="hold" nodeType="afterGroup">
                            <p:stCondLst>
                              <p:cond delay="16000"/>
                            </p:stCondLst>
                            <p:childTnLst>
                              <p:par>
                                <p:cTn id="161" presetID="1" presetClass="entr" presetSubtype="0" fill="hold" grpId="0" nodeType="afterEffect">
                                  <p:stCondLst>
                                    <p:cond delay="0"/>
                                  </p:stCondLst>
                                  <p:childTnLst>
                                    <p:set>
                                      <p:cBhvr>
                                        <p:cTn id="162" dur="1" fill="hold">
                                          <p:stCondLst>
                                            <p:cond delay="499"/>
                                          </p:stCondLst>
                                        </p:cTn>
                                        <p:tgtEl>
                                          <p:spTgt spid="42061"/>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42018"/>
                                        </p:tgtEl>
                                        <p:attrNameLst>
                                          <p:attrName>style.visibility</p:attrName>
                                        </p:attrNameLst>
                                      </p:cBhvr>
                                      <p:to>
                                        <p:strVal val="visible"/>
                                      </p:to>
                                    </p:set>
                                    <p:anim calcmode="lin" valueType="num">
                                      <p:cBhvr additive="base">
                                        <p:cTn id="167" dur="500" fill="hold"/>
                                        <p:tgtEl>
                                          <p:spTgt spid="42018"/>
                                        </p:tgtEl>
                                        <p:attrNameLst>
                                          <p:attrName>ppt_x</p:attrName>
                                        </p:attrNameLst>
                                      </p:cBhvr>
                                      <p:tavLst>
                                        <p:tav tm="0">
                                          <p:val>
                                            <p:strVal val="#ppt_x"/>
                                          </p:val>
                                        </p:tav>
                                        <p:tav tm="100000">
                                          <p:val>
                                            <p:strVal val="#ppt_x"/>
                                          </p:val>
                                        </p:tav>
                                      </p:tavLst>
                                    </p:anim>
                                    <p:anim calcmode="lin" valueType="num">
                                      <p:cBhvr additive="base">
                                        <p:cTn id="168" dur="500" fill="hold"/>
                                        <p:tgtEl>
                                          <p:spTgt spid="42018"/>
                                        </p:tgtEl>
                                        <p:attrNameLst>
                                          <p:attrName>ppt_y</p:attrName>
                                        </p:attrNameLst>
                                      </p:cBhvr>
                                      <p:tavLst>
                                        <p:tav tm="0">
                                          <p:val>
                                            <p:strVal val="1+#ppt_h/2"/>
                                          </p:val>
                                        </p:tav>
                                        <p:tav tm="100000">
                                          <p:val>
                                            <p:strVal val="#ppt_y"/>
                                          </p:val>
                                        </p:tav>
                                      </p:tavLst>
                                    </p:anim>
                                  </p:childTnLst>
                                </p:cTn>
                              </p:par>
                            </p:childTnLst>
                          </p:cTn>
                        </p:par>
                        <p:par>
                          <p:cTn id="169" fill="hold" nodeType="afterGroup">
                            <p:stCondLst>
                              <p:cond delay="500"/>
                            </p:stCondLst>
                            <p:childTnLst>
                              <p:par>
                                <p:cTn id="170" presetID="2" presetClass="entr" presetSubtype="4" fill="hold" grpId="0" nodeType="afterEffect">
                                  <p:stCondLst>
                                    <p:cond delay="0"/>
                                  </p:stCondLst>
                                  <p:childTnLst>
                                    <p:set>
                                      <p:cBhvr>
                                        <p:cTn id="171" dur="1" fill="hold">
                                          <p:stCondLst>
                                            <p:cond delay="0"/>
                                          </p:stCondLst>
                                        </p:cTn>
                                        <p:tgtEl>
                                          <p:spTgt spid="42020"/>
                                        </p:tgtEl>
                                        <p:attrNameLst>
                                          <p:attrName>style.visibility</p:attrName>
                                        </p:attrNameLst>
                                      </p:cBhvr>
                                      <p:to>
                                        <p:strVal val="visible"/>
                                      </p:to>
                                    </p:set>
                                    <p:anim calcmode="lin" valueType="num">
                                      <p:cBhvr additive="base">
                                        <p:cTn id="172" dur="500" fill="hold"/>
                                        <p:tgtEl>
                                          <p:spTgt spid="42020"/>
                                        </p:tgtEl>
                                        <p:attrNameLst>
                                          <p:attrName>ppt_x</p:attrName>
                                        </p:attrNameLst>
                                      </p:cBhvr>
                                      <p:tavLst>
                                        <p:tav tm="0">
                                          <p:val>
                                            <p:strVal val="#ppt_x"/>
                                          </p:val>
                                        </p:tav>
                                        <p:tav tm="100000">
                                          <p:val>
                                            <p:strVal val="#ppt_x"/>
                                          </p:val>
                                        </p:tav>
                                      </p:tavLst>
                                    </p:anim>
                                    <p:anim calcmode="lin" valueType="num">
                                      <p:cBhvr additive="base">
                                        <p:cTn id="173" dur="500" fill="hold"/>
                                        <p:tgtEl>
                                          <p:spTgt spid="42020"/>
                                        </p:tgtEl>
                                        <p:attrNameLst>
                                          <p:attrName>ppt_y</p:attrName>
                                        </p:attrNameLst>
                                      </p:cBhvr>
                                      <p:tavLst>
                                        <p:tav tm="0">
                                          <p:val>
                                            <p:strVal val="1+#ppt_h/2"/>
                                          </p:val>
                                        </p:tav>
                                        <p:tav tm="100000">
                                          <p:val>
                                            <p:strVal val="#ppt_y"/>
                                          </p:val>
                                        </p:tav>
                                      </p:tavLst>
                                    </p:anim>
                                  </p:childTnLst>
                                </p:cTn>
                              </p:par>
                            </p:childTnLst>
                          </p:cTn>
                        </p:par>
                        <p:par>
                          <p:cTn id="174" fill="hold" nodeType="afterGroup">
                            <p:stCondLst>
                              <p:cond delay="1000"/>
                            </p:stCondLst>
                            <p:childTnLst>
                              <p:par>
                                <p:cTn id="175" presetID="2" presetClass="entr" presetSubtype="4" fill="hold" grpId="0" nodeType="afterEffect">
                                  <p:stCondLst>
                                    <p:cond delay="0"/>
                                  </p:stCondLst>
                                  <p:childTnLst>
                                    <p:set>
                                      <p:cBhvr>
                                        <p:cTn id="176" dur="1" fill="hold">
                                          <p:stCondLst>
                                            <p:cond delay="0"/>
                                          </p:stCondLst>
                                        </p:cTn>
                                        <p:tgtEl>
                                          <p:spTgt spid="42021"/>
                                        </p:tgtEl>
                                        <p:attrNameLst>
                                          <p:attrName>style.visibility</p:attrName>
                                        </p:attrNameLst>
                                      </p:cBhvr>
                                      <p:to>
                                        <p:strVal val="visible"/>
                                      </p:to>
                                    </p:set>
                                    <p:anim calcmode="lin" valueType="num">
                                      <p:cBhvr additive="base">
                                        <p:cTn id="177" dur="500" fill="hold"/>
                                        <p:tgtEl>
                                          <p:spTgt spid="42021"/>
                                        </p:tgtEl>
                                        <p:attrNameLst>
                                          <p:attrName>ppt_x</p:attrName>
                                        </p:attrNameLst>
                                      </p:cBhvr>
                                      <p:tavLst>
                                        <p:tav tm="0">
                                          <p:val>
                                            <p:strVal val="#ppt_x"/>
                                          </p:val>
                                        </p:tav>
                                        <p:tav tm="100000">
                                          <p:val>
                                            <p:strVal val="#ppt_x"/>
                                          </p:val>
                                        </p:tav>
                                      </p:tavLst>
                                    </p:anim>
                                    <p:anim calcmode="lin" valueType="num">
                                      <p:cBhvr additive="base">
                                        <p:cTn id="178" dur="500" fill="hold"/>
                                        <p:tgtEl>
                                          <p:spTgt spid="42021"/>
                                        </p:tgtEl>
                                        <p:attrNameLst>
                                          <p:attrName>ppt_y</p:attrName>
                                        </p:attrNameLst>
                                      </p:cBhvr>
                                      <p:tavLst>
                                        <p:tav tm="0">
                                          <p:val>
                                            <p:strVal val="1+#ppt_h/2"/>
                                          </p:val>
                                        </p:tav>
                                        <p:tav tm="100000">
                                          <p:val>
                                            <p:strVal val="#ppt_y"/>
                                          </p:val>
                                        </p:tav>
                                      </p:tavLst>
                                    </p:anim>
                                  </p:childTnLst>
                                </p:cTn>
                              </p:par>
                            </p:childTnLst>
                          </p:cTn>
                        </p:par>
                        <p:par>
                          <p:cTn id="179" fill="hold" nodeType="afterGroup">
                            <p:stCondLst>
                              <p:cond delay="1500"/>
                            </p:stCondLst>
                            <p:childTnLst>
                              <p:par>
                                <p:cTn id="180" presetID="2" presetClass="entr" presetSubtype="4" fill="hold" grpId="0" nodeType="afterEffect">
                                  <p:stCondLst>
                                    <p:cond delay="0"/>
                                  </p:stCondLst>
                                  <p:childTnLst>
                                    <p:set>
                                      <p:cBhvr>
                                        <p:cTn id="181" dur="1" fill="hold">
                                          <p:stCondLst>
                                            <p:cond delay="0"/>
                                          </p:stCondLst>
                                        </p:cTn>
                                        <p:tgtEl>
                                          <p:spTgt spid="42022"/>
                                        </p:tgtEl>
                                        <p:attrNameLst>
                                          <p:attrName>style.visibility</p:attrName>
                                        </p:attrNameLst>
                                      </p:cBhvr>
                                      <p:to>
                                        <p:strVal val="visible"/>
                                      </p:to>
                                    </p:set>
                                    <p:anim calcmode="lin" valueType="num">
                                      <p:cBhvr additive="base">
                                        <p:cTn id="182" dur="500" fill="hold"/>
                                        <p:tgtEl>
                                          <p:spTgt spid="42022"/>
                                        </p:tgtEl>
                                        <p:attrNameLst>
                                          <p:attrName>ppt_x</p:attrName>
                                        </p:attrNameLst>
                                      </p:cBhvr>
                                      <p:tavLst>
                                        <p:tav tm="0">
                                          <p:val>
                                            <p:strVal val="#ppt_x"/>
                                          </p:val>
                                        </p:tav>
                                        <p:tav tm="100000">
                                          <p:val>
                                            <p:strVal val="#ppt_x"/>
                                          </p:val>
                                        </p:tav>
                                      </p:tavLst>
                                    </p:anim>
                                    <p:anim calcmode="lin" valueType="num">
                                      <p:cBhvr additive="base">
                                        <p:cTn id="183" dur="500" fill="hold"/>
                                        <p:tgtEl>
                                          <p:spTgt spid="42022"/>
                                        </p:tgtEl>
                                        <p:attrNameLst>
                                          <p:attrName>ppt_y</p:attrName>
                                        </p:attrNameLst>
                                      </p:cBhvr>
                                      <p:tavLst>
                                        <p:tav tm="0">
                                          <p:val>
                                            <p:strVal val="1+#ppt_h/2"/>
                                          </p:val>
                                        </p:tav>
                                        <p:tav tm="100000">
                                          <p:val>
                                            <p:strVal val="#ppt_y"/>
                                          </p:val>
                                        </p:tav>
                                      </p:tavLst>
                                    </p:anim>
                                  </p:childTnLst>
                                </p:cTn>
                              </p:par>
                            </p:childTnLst>
                          </p:cTn>
                        </p:par>
                        <p:par>
                          <p:cTn id="184" fill="hold" nodeType="afterGroup">
                            <p:stCondLst>
                              <p:cond delay="2000"/>
                            </p:stCondLst>
                            <p:childTnLst>
                              <p:par>
                                <p:cTn id="185" presetID="2" presetClass="entr" presetSubtype="4" fill="hold" grpId="0" nodeType="afterEffect">
                                  <p:stCondLst>
                                    <p:cond delay="0"/>
                                  </p:stCondLst>
                                  <p:childTnLst>
                                    <p:set>
                                      <p:cBhvr>
                                        <p:cTn id="186" dur="1" fill="hold">
                                          <p:stCondLst>
                                            <p:cond delay="0"/>
                                          </p:stCondLst>
                                        </p:cTn>
                                        <p:tgtEl>
                                          <p:spTgt spid="42023"/>
                                        </p:tgtEl>
                                        <p:attrNameLst>
                                          <p:attrName>style.visibility</p:attrName>
                                        </p:attrNameLst>
                                      </p:cBhvr>
                                      <p:to>
                                        <p:strVal val="visible"/>
                                      </p:to>
                                    </p:set>
                                    <p:anim calcmode="lin" valueType="num">
                                      <p:cBhvr additive="base">
                                        <p:cTn id="187" dur="500" fill="hold"/>
                                        <p:tgtEl>
                                          <p:spTgt spid="42023"/>
                                        </p:tgtEl>
                                        <p:attrNameLst>
                                          <p:attrName>ppt_x</p:attrName>
                                        </p:attrNameLst>
                                      </p:cBhvr>
                                      <p:tavLst>
                                        <p:tav tm="0">
                                          <p:val>
                                            <p:strVal val="#ppt_x"/>
                                          </p:val>
                                        </p:tav>
                                        <p:tav tm="100000">
                                          <p:val>
                                            <p:strVal val="#ppt_x"/>
                                          </p:val>
                                        </p:tav>
                                      </p:tavLst>
                                    </p:anim>
                                    <p:anim calcmode="lin" valueType="num">
                                      <p:cBhvr additive="base">
                                        <p:cTn id="188" dur="500" fill="hold"/>
                                        <p:tgtEl>
                                          <p:spTgt spid="42023"/>
                                        </p:tgtEl>
                                        <p:attrNameLst>
                                          <p:attrName>ppt_y</p:attrName>
                                        </p:attrNameLst>
                                      </p:cBhvr>
                                      <p:tavLst>
                                        <p:tav tm="0">
                                          <p:val>
                                            <p:strVal val="1+#ppt_h/2"/>
                                          </p:val>
                                        </p:tav>
                                        <p:tav tm="100000">
                                          <p:val>
                                            <p:strVal val="#ppt_y"/>
                                          </p:val>
                                        </p:tav>
                                      </p:tavLst>
                                    </p:anim>
                                  </p:childTnLst>
                                </p:cTn>
                              </p:par>
                            </p:childTnLst>
                          </p:cTn>
                        </p:par>
                        <p:par>
                          <p:cTn id="189" fill="hold" nodeType="afterGroup">
                            <p:stCondLst>
                              <p:cond delay="2500"/>
                            </p:stCondLst>
                            <p:childTnLst>
                              <p:par>
                                <p:cTn id="190" presetID="2" presetClass="entr" presetSubtype="4" fill="hold" grpId="0" nodeType="afterEffect">
                                  <p:stCondLst>
                                    <p:cond delay="0"/>
                                  </p:stCondLst>
                                  <p:childTnLst>
                                    <p:set>
                                      <p:cBhvr>
                                        <p:cTn id="191" dur="1" fill="hold">
                                          <p:stCondLst>
                                            <p:cond delay="0"/>
                                          </p:stCondLst>
                                        </p:cTn>
                                        <p:tgtEl>
                                          <p:spTgt spid="42024"/>
                                        </p:tgtEl>
                                        <p:attrNameLst>
                                          <p:attrName>style.visibility</p:attrName>
                                        </p:attrNameLst>
                                      </p:cBhvr>
                                      <p:to>
                                        <p:strVal val="visible"/>
                                      </p:to>
                                    </p:set>
                                    <p:anim calcmode="lin" valueType="num">
                                      <p:cBhvr additive="base">
                                        <p:cTn id="192" dur="500" fill="hold"/>
                                        <p:tgtEl>
                                          <p:spTgt spid="42024"/>
                                        </p:tgtEl>
                                        <p:attrNameLst>
                                          <p:attrName>ppt_x</p:attrName>
                                        </p:attrNameLst>
                                      </p:cBhvr>
                                      <p:tavLst>
                                        <p:tav tm="0">
                                          <p:val>
                                            <p:strVal val="#ppt_x"/>
                                          </p:val>
                                        </p:tav>
                                        <p:tav tm="100000">
                                          <p:val>
                                            <p:strVal val="#ppt_x"/>
                                          </p:val>
                                        </p:tav>
                                      </p:tavLst>
                                    </p:anim>
                                    <p:anim calcmode="lin" valueType="num">
                                      <p:cBhvr additive="base">
                                        <p:cTn id="193" dur="500" fill="hold"/>
                                        <p:tgtEl>
                                          <p:spTgt spid="42024"/>
                                        </p:tgtEl>
                                        <p:attrNameLst>
                                          <p:attrName>ppt_y</p:attrName>
                                        </p:attrNameLst>
                                      </p:cBhvr>
                                      <p:tavLst>
                                        <p:tav tm="0">
                                          <p:val>
                                            <p:strVal val="1+#ppt_h/2"/>
                                          </p:val>
                                        </p:tav>
                                        <p:tav tm="100000">
                                          <p:val>
                                            <p:strVal val="#ppt_y"/>
                                          </p:val>
                                        </p:tav>
                                      </p:tavLst>
                                    </p:anim>
                                  </p:childTnLst>
                                </p:cTn>
                              </p:par>
                            </p:childTnLst>
                          </p:cTn>
                        </p:par>
                        <p:par>
                          <p:cTn id="194" fill="hold" nodeType="afterGroup">
                            <p:stCondLst>
                              <p:cond delay="3000"/>
                            </p:stCondLst>
                            <p:childTnLst>
                              <p:par>
                                <p:cTn id="195" presetID="2" presetClass="entr" presetSubtype="4" fill="hold" grpId="0" nodeType="afterEffect">
                                  <p:stCondLst>
                                    <p:cond delay="0"/>
                                  </p:stCondLst>
                                  <p:childTnLst>
                                    <p:set>
                                      <p:cBhvr>
                                        <p:cTn id="196" dur="1" fill="hold">
                                          <p:stCondLst>
                                            <p:cond delay="0"/>
                                          </p:stCondLst>
                                        </p:cTn>
                                        <p:tgtEl>
                                          <p:spTgt spid="42025"/>
                                        </p:tgtEl>
                                        <p:attrNameLst>
                                          <p:attrName>style.visibility</p:attrName>
                                        </p:attrNameLst>
                                      </p:cBhvr>
                                      <p:to>
                                        <p:strVal val="visible"/>
                                      </p:to>
                                    </p:set>
                                    <p:anim calcmode="lin" valueType="num">
                                      <p:cBhvr additive="base">
                                        <p:cTn id="197" dur="500" fill="hold"/>
                                        <p:tgtEl>
                                          <p:spTgt spid="42025"/>
                                        </p:tgtEl>
                                        <p:attrNameLst>
                                          <p:attrName>ppt_x</p:attrName>
                                        </p:attrNameLst>
                                      </p:cBhvr>
                                      <p:tavLst>
                                        <p:tav tm="0">
                                          <p:val>
                                            <p:strVal val="#ppt_x"/>
                                          </p:val>
                                        </p:tav>
                                        <p:tav tm="100000">
                                          <p:val>
                                            <p:strVal val="#ppt_x"/>
                                          </p:val>
                                        </p:tav>
                                      </p:tavLst>
                                    </p:anim>
                                    <p:anim calcmode="lin" valueType="num">
                                      <p:cBhvr additive="base">
                                        <p:cTn id="198" dur="500" fill="hold"/>
                                        <p:tgtEl>
                                          <p:spTgt spid="42025"/>
                                        </p:tgtEl>
                                        <p:attrNameLst>
                                          <p:attrName>ppt_y</p:attrName>
                                        </p:attrNameLst>
                                      </p:cBhvr>
                                      <p:tavLst>
                                        <p:tav tm="0">
                                          <p:val>
                                            <p:strVal val="1+#ppt_h/2"/>
                                          </p:val>
                                        </p:tav>
                                        <p:tav tm="100000">
                                          <p:val>
                                            <p:strVal val="#ppt_y"/>
                                          </p:val>
                                        </p:tav>
                                      </p:tavLst>
                                    </p:anim>
                                  </p:childTnLst>
                                </p:cTn>
                              </p:par>
                            </p:childTnLst>
                          </p:cTn>
                        </p:par>
                        <p:par>
                          <p:cTn id="199" fill="hold" nodeType="afterGroup">
                            <p:stCondLst>
                              <p:cond delay="3500"/>
                            </p:stCondLst>
                            <p:childTnLst>
                              <p:par>
                                <p:cTn id="200" presetID="2" presetClass="entr" presetSubtype="4" fill="hold" grpId="0" nodeType="afterEffect">
                                  <p:stCondLst>
                                    <p:cond delay="0"/>
                                  </p:stCondLst>
                                  <p:childTnLst>
                                    <p:set>
                                      <p:cBhvr>
                                        <p:cTn id="201" dur="1" fill="hold">
                                          <p:stCondLst>
                                            <p:cond delay="0"/>
                                          </p:stCondLst>
                                        </p:cTn>
                                        <p:tgtEl>
                                          <p:spTgt spid="42026"/>
                                        </p:tgtEl>
                                        <p:attrNameLst>
                                          <p:attrName>style.visibility</p:attrName>
                                        </p:attrNameLst>
                                      </p:cBhvr>
                                      <p:to>
                                        <p:strVal val="visible"/>
                                      </p:to>
                                    </p:set>
                                    <p:anim calcmode="lin" valueType="num">
                                      <p:cBhvr additive="base">
                                        <p:cTn id="202" dur="500" fill="hold"/>
                                        <p:tgtEl>
                                          <p:spTgt spid="42026"/>
                                        </p:tgtEl>
                                        <p:attrNameLst>
                                          <p:attrName>ppt_x</p:attrName>
                                        </p:attrNameLst>
                                      </p:cBhvr>
                                      <p:tavLst>
                                        <p:tav tm="0">
                                          <p:val>
                                            <p:strVal val="#ppt_x"/>
                                          </p:val>
                                        </p:tav>
                                        <p:tav tm="100000">
                                          <p:val>
                                            <p:strVal val="#ppt_x"/>
                                          </p:val>
                                        </p:tav>
                                      </p:tavLst>
                                    </p:anim>
                                    <p:anim calcmode="lin" valueType="num">
                                      <p:cBhvr additive="base">
                                        <p:cTn id="203" dur="500" fill="hold"/>
                                        <p:tgtEl>
                                          <p:spTgt spid="42026"/>
                                        </p:tgtEl>
                                        <p:attrNameLst>
                                          <p:attrName>ppt_y</p:attrName>
                                        </p:attrNameLst>
                                      </p:cBhvr>
                                      <p:tavLst>
                                        <p:tav tm="0">
                                          <p:val>
                                            <p:strVal val="1+#ppt_h/2"/>
                                          </p:val>
                                        </p:tav>
                                        <p:tav tm="100000">
                                          <p:val>
                                            <p:strVal val="#ppt_y"/>
                                          </p:val>
                                        </p:tav>
                                      </p:tavLst>
                                    </p:anim>
                                  </p:childTnLst>
                                </p:cTn>
                              </p:par>
                            </p:childTnLst>
                          </p:cTn>
                        </p:par>
                        <p:par>
                          <p:cTn id="204" fill="hold" nodeType="afterGroup">
                            <p:stCondLst>
                              <p:cond delay="4000"/>
                            </p:stCondLst>
                            <p:childTnLst>
                              <p:par>
                                <p:cTn id="205" presetID="2" presetClass="entr" presetSubtype="4" fill="hold" grpId="0" nodeType="afterEffect">
                                  <p:stCondLst>
                                    <p:cond delay="0"/>
                                  </p:stCondLst>
                                  <p:childTnLst>
                                    <p:set>
                                      <p:cBhvr>
                                        <p:cTn id="206" dur="1" fill="hold">
                                          <p:stCondLst>
                                            <p:cond delay="0"/>
                                          </p:stCondLst>
                                        </p:cTn>
                                        <p:tgtEl>
                                          <p:spTgt spid="42027"/>
                                        </p:tgtEl>
                                        <p:attrNameLst>
                                          <p:attrName>style.visibility</p:attrName>
                                        </p:attrNameLst>
                                      </p:cBhvr>
                                      <p:to>
                                        <p:strVal val="visible"/>
                                      </p:to>
                                    </p:set>
                                    <p:anim calcmode="lin" valueType="num">
                                      <p:cBhvr additive="base">
                                        <p:cTn id="207" dur="500" fill="hold"/>
                                        <p:tgtEl>
                                          <p:spTgt spid="42027"/>
                                        </p:tgtEl>
                                        <p:attrNameLst>
                                          <p:attrName>ppt_x</p:attrName>
                                        </p:attrNameLst>
                                      </p:cBhvr>
                                      <p:tavLst>
                                        <p:tav tm="0">
                                          <p:val>
                                            <p:strVal val="#ppt_x"/>
                                          </p:val>
                                        </p:tav>
                                        <p:tav tm="100000">
                                          <p:val>
                                            <p:strVal val="#ppt_x"/>
                                          </p:val>
                                        </p:tav>
                                      </p:tavLst>
                                    </p:anim>
                                    <p:anim calcmode="lin" valueType="num">
                                      <p:cBhvr additive="base">
                                        <p:cTn id="208" dur="500" fill="hold"/>
                                        <p:tgtEl>
                                          <p:spTgt spid="42027"/>
                                        </p:tgtEl>
                                        <p:attrNameLst>
                                          <p:attrName>ppt_y</p:attrName>
                                        </p:attrNameLst>
                                      </p:cBhvr>
                                      <p:tavLst>
                                        <p:tav tm="0">
                                          <p:val>
                                            <p:strVal val="1+#ppt_h/2"/>
                                          </p:val>
                                        </p:tav>
                                        <p:tav tm="100000">
                                          <p:val>
                                            <p:strVal val="#ppt_y"/>
                                          </p:val>
                                        </p:tav>
                                      </p:tavLst>
                                    </p:anim>
                                  </p:childTnLst>
                                </p:cTn>
                              </p:par>
                            </p:childTnLst>
                          </p:cTn>
                        </p:par>
                        <p:par>
                          <p:cTn id="209" fill="hold" nodeType="afterGroup">
                            <p:stCondLst>
                              <p:cond delay="4500"/>
                            </p:stCondLst>
                            <p:childTnLst>
                              <p:par>
                                <p:cTn id="210" presetID="2" presetClass="entr" presetSubtype="4" fill="hold" grpId="0" nodeType="afterEffect">
                                  <p:stCondLst>
                                    <p:cond delay="0"/>
                                  </p:stCondLst>
                                  <p:childTnLst>
                                    <p:set>
                                      <p:cBhvr>
                                        <p:cTn id="211" dur="1" fill="hold">
                                          <p:stCondLst>
                                            <p:cond delay="0"/>
                                          </p:stCondLst>
                                        </p:cTn>
                                        <p:tgtEl>
                                          <p:spTgt spid="42028"/>
                                        </p:tgtEl>
                                        <p:attrNameLst>
                                          <p:attrName>style.visibility</p:attrName>
                                        </p:attrNameLst>
                                      </p:cBhvr>
                                      <p:to>
                                        <p:strVal val="visible"/>
                                      </p:to>
                                    </p:set>
                                    <p:anim calcmode="lin" valueType="num">
                                      <p:cBhvr additive="base">
                                        <p:cTn id="212" dur="500" fill="hold"/>
                                        <p:tgtEl>
                                          <p:spTgt spid="42028"/>
                                        </p:tgtEl>
                                        <p:attrNameLst>
                                          <p:attrName>ppt_x</p:attrName>
                                        </p:attrNameLst>
                                      </p:cBhvr>
                                      <p:tavLst>
                                        <p:tav tm="0">
                                          <p:val>
                                            <p:strVal val="#ppt_x"/>
                                          </p:val>
                                        </p:tav>
                                        <p:tav tm="100000">
                                          <p:val>
                                            <p:strVal val="#ppt_x"/>
                                          </p:val>
                                        </p:tav>
                                      </p:tavLst>
                                    </p:anim>
                                    <p:anim calcmode="lin" valueType="num">
                                      <p:cBhvr additive="base">
                                        <p:cTn id="213" dur="500" fill="hold"/>
                                        <p:tgtEl>
                                          <p:spTgt spid="42028"/>
                                        </p:tgtEl>
                                        <p:attrNameLst>
                                          <p:attrName>ppt_y</p:attrName>
                                        </p:attrNameLst>
                                      </p:cBhvr>
                                      <p:tavLst>
                                        <p:tav tm="0">
                                          <p:val>
                                            <p:strVal val="1+#ppt_h/2"/>
                                          </p:val>
                                        </p:tav>
                                        <p:tav tm="100000">
                                          <p:val>
                                            <p:strVal val="#ppt_y"/>
                                          </p:val>
                                        </p:tav>
                                      </p:tavLst>
                                    </p:anim>
                                  </p:childTnLst>
                                </p:cTn>
                              </p:par>
                            </p:childTnLst>
                          </p:cTn>
                        </p:par>
                        <p:par>
                          <p:cTn id="214" fill="hold" nodeType="afterGroup">
                            <p:stCondLst>
                              <p:cond delay="5000"/>
                            </p:stCondLst>
                            <p:childTnLst>
                              <p:par>
                                <p:cTn id="215" presetID="2" presetClass="entr" presetSubtype="4" fill="hold" grpId="0" nodeType="afterEffect">
                                  <p:stCondLst>
                                    <p:cond delay="0"/>
                                  </p:stCondLst>
                                  <p:childTnLst>
                                    <p:set>
                                      <p:cBhvr>
                                        <p:cTn id="216" dur="1" fill="hold">
                                          <p:stCondLst>
                                            <p:cond delay="0"/>
                                          </p:stCondLst>
                                        </p:cTn>
                                        <p:tgtEl>
                                          <p:spTgt spid="42029"/>
                                        </p:tgtEl>
                                        <p:attrNameLst>
                                          <p:attrName>style.visibility</p:attrName>
                                        </p:attrNameLst>
                                      </p:cBhvr>
                                      <p:to>
                                        <p:strVal val="visible"/>
                                      </p:to>
                                    </p:set>
                                    <p:anim calcmode="lin" valueType="num">
                                      <p:cBhvr additive="base">
                                        <p:cTn id="217" dur="500" fill="hold"/>
                                        <p:tgtEl>
                                          <p:spTgt spid="42029"/>
                                        </p:tgtEl>
                                        <p:attrNameLst>
                                          <p:attrName>ppt_x</p:attrName>
                                        </p:attrNameLst>
                                      </p:cBhvr>
                                      <p:tavLst>
                                        <p:tav tm="0">
                                          <p:val>
                                            <p:strVal val="#ppt_x"/>
                                          </p:val>
                                        </p:tav>
                                        <p:tav tm="100000">
                                          <p:val>
                                            <p:strVal val="#ppt_x"/>
                                          </p:val>
                                        </p:tav>
                                      </p:tavLst>
                                    </p:anim>
                                    <p:anim calcmode="lin" valueType="num">
                                      <p:cBhvr additive="base">
                                        <p:cTn id="218" dur="500" fill="hold"/>
                                        <p:tgtEl>
                                          <p:spTgt spid="42029"/>
                                        </p:tgtEl>
                                        <p:attrNameLst>
                                          <p:attrName>ppt_y</p:attrName>
                                        </p:attrNameLst>
                                      </p:cBhvr>
                                      <p:tavLst>
                                        <p:tav tm="0">
                                          <p:val>
                                            <p:strVal val="1+#ppt_h/2"/>
                                          </p:val>
                                        </p:tav>
                                        <p:tav tm="100000">
                                          <p:val>
                                            <p:strVal val="#ppt_y"/>
                                          </p:val>
                                        </p:tav>
                                      </p:tavLst>
                                    </p:anim>
                                  </p:childTnLst>
                                </p:cTn>
                              </p:par>
                            </p:childTnLst>
                          </p:cTn>
                        </p:par>
                        <p:par>
                          <p:cTn id="219" fill="hold" nodeType="afterGroup">
                            <p:stCondLst>
                              <p:cond delay="5500"/>
                            </p:stCondLst>
                            <p:childTnLst>
                              <p:par>
                                <p:cTn id="220" presetID="2" presetClass="entr" presetSubtype="4" fill="hold" grpId="0" nodeType="afterEffect">
                                  <p:stCondLst>
                                    <p:cond delay="0"/>
                                  </p:stCondLst>
                                  <p:childTnLst>
                                    <p:set>
                                      <p:cBhvr>
                                        <p:cTn id="221" dur="1" fill="hold">
                                          <p:stCondLst>
                                            <p:cond delay="0"/>
                                          </p:stCondLst>
                                        </p:cTn>
                                        <p:tgtEl>
                                          <p:spTgt spid="42030"/>
                                        </p:tgtEl>
                                        <p:attrNameLst>
                                          <p:attrName>style.visibility</p:attrName>
                                        </p:attrNameLst>
                                      </p:cBhvr>
                                      <p:to>
                                        <p:strVal val="visible"/>
                                      </p:to>
                                    </p:set>
                                    <p:anim calcmode="lin" valueType="num">
                                      <p:cBhvr additive="base">
                                        <p:cTn id="222" dur="500" fill="hold"/>
                                        <p:tgtEl>
                                          <p:spTgt spid="42030"/>
                                        </p:tgtEl>
                                        <p:attrNameLst>
                                          <p:attrName>ppt_x</p:attrName>
                                        </p:attrNameLst>
                                      </p:cBhvr>
                                      <p:tavLst>
                                        <p:tav tm="0">
                                          <p:val>
                                            <p:strVal val="#ppt_x"/>
                                          </p:val>
                                        </p:tav>
                                        <p:tav tm="100000">
                                          <p:val>
                                            <p:strVal val="#ppt_x"/>
                                          </p:val>
                                        </p:tav>
                                      </p:tavLst>
                                    </p:anim>
                                    <p:anim calcmode="lin" valueType="num">
                                      <p:cBhvr additive="base">
                                        <p:cTn id="223" dur="500" fill="hold"/>
                                        <p:tgtEl>
                                          <p:spTgt spid="42030"/>
                                        </p:tgtEl>
                                        <p:attrNameLst>
                                          <p:attrName>ppt_y</p:attrName>
                                        </p:attrNameLst>
                                      </p:cBhvr>
                                      <p:tavLst>
                                        <p:tav tm="0">
                                          <p:val>
                                            <p:strVal val="1+#ppt_h/2"/>
                                          </p:val>
                                        </p:tav>
                                        <p:tav tm="100000">
                                          <p:val>
                                            <p:strVal val="#ppt_y"/>
                                          </p:val>
                                        </p:tav>
                                      </p:tavLst>
                                    </p:anim>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 presetClass="entr" presetSubtype="8" fill="hold" grpId="0" nodeType="clickEffect">
                                  <p:stCondLst>
                                    <p:cond delay="0"/>
                                  </p:stCondLst>
                                  <p:childTnLst>
                                    <p:set>
                                      <p:cBhvr>
                                        <p:cTn id="227" dur="1" fill="hold">
                                          <p:stCondLst>
                                            <p:cond delay="0"/>
                                          </p:stCondLst>
                                        </p:cTn>
                                        <p:tgtEl>
                                          <p:spTgt spid="42062"/>
                                        </p:tgtEl>
                                        <p:attrNameLst>
                                          <p:attrName>style.visibility</p:attrName>
                                        </p:attrNameLst>
                                      </p:cBhvr>
                                      <p:to>
                                        <p:strVal val="visible"/>
                                      </p:to>
                                    </p:set>
                                    <p:anim calcmode="lin" valueType="num">
                                      <p:cBhvr additive="base">
                                        <p:cTn id="228" dur="500" fill="hold"/>
                                        <p:tgtEl>
                                          <p:spTgt spid="42062"/>
                                        </p:tgtEl>
                                        <p:attrNameLst>
                                          <p:attrName>ppt_x</p:attrName>
                                        </p:attrNameLst>
                                      </p:cBhvr>
                                      <p:tavLst>
                                        <p:tav tm="0">
                                          <p:val>
                                            <p:strVal val="0-#ppt_w/2"/>
                                          </p:val>
                                        </p:tav>
                                        <p:tav tm="100000">
                                          <p:val>
                                            <p:strVal val="#ppt_x"/>
                                          </p:val>
                                        </p:tav>
                                      </p:tavLst>
                                    </p:anim>
                                    <p:anim calcmode="lin" valueType="num">
                                      <p:cBhvr additive="base">
                                        <p:cTn id="229" dur="500" fill="hold"/>
                                        <p:tgtEl>
                                          <p:spTgt spid="420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2012" grpId="0" animBg="1" autoUpdateAnimBg="0"/>
      <p:bldP spid="42014" grpId="0" animBg="1" autoUpdateAnimBg="0"/>
      <p:bldP spid="42015" grpId="0" animBg="1" autoUpdateAnimBg="0"/>
      <p:bldP spid="42016" grpId="0" animBg="1" autoUpdateAnimBg="0"/>
      <p:bldP spid="42017" grpId="0" animBg="1" autoUpdateAnimBg="0"/>
      <p:bldP spid="42018" grpId="0" animBg="1"/>
      <p:bldP spid="42020" grpId="0" animBg="1"/>
      <p:bldP spid="42021" grpId="0" animBg="1"/>
      <p:bldP spid="42022" grpId="0" animBg="1"/>
      <p:bldP spid="42023" grpId="0" animBg="1"/>
      <p:bldP spid="42024" grpId="0" animBg="1"/>
      <p:bldP spid="42025" grpId="0" animBg="1"/>
      <p:bldP spid="42026" grpId="0" animBg="1"/>
      <p:bldP spid="42027" grpId="0" animBg="1"/>
      <p:bldP spid="42028" grpId="0" animBg="1"/>
      <p:bldP spid="42029" grpId="0" animBg="1"/>
      <p:bldP spid="42030" grpId="0" animBg="1"/>
      <p:bldP spid="42031" grpId="0" animBg="1" autoUpdateAnimBg="0"/>
      <p:bldP spid="42032" grpId="0" animBg="1" autoUpdateAnimBg="0"/>
      <p:bldP spid="42033" grpId="0" animBg="1" autoUpdateAnimBg="0"/>
      <p:bldP spid="42034" grpId="0" animBg="1" autoUpdateAnimBg="0"/>
      <p:bldP spid="42035" grpId="0" animBg="1" autoUpdateAnimBg="0"/>
      <p:bldP spid="42036" grpId="0" animBg="1" autoUpdateAnimBg="0"/>
      <p:bldP spid="42037" grpId="0" animBg="1"/>
      <p:bldP spid="42038" grpId="0" animBg="1"/>
      <p:bldP spid="42039" grpId="0" animBg="1"/>
      <p:bldP spid="42040" grpId="0" animBg="1"/>
      <p:bldP spid="42042" grpId="0" animBg="1"/>
      <p:bldP spid="42043" grpId="0" animBg="1"/>
      <p:bldP spid="42044" grpId="0" animBg="1"/>
      <p:bldP spid="42045" grpId="0" animBg="1"/>
      <p:bldP spid="42046" grpId="0" animBg="1"/>
      <p:bldP spid="42047" grpId="0" animBg="1"/>
      <p:bldP spid="42048" grpId="0" animBg="1"/>
      <p:bldP spid="42049" grpId="0" animBg="1"/>
      <p:bldP spid="42051" grpId="0" animBg="1"/>
      <p:bldP spid="42052" grpId="0" animBg="1"/>
      <p:bldP spid="42053" grpId="0" animBg="1"/>
      <p:bldP spid="42054" grpId="0" animBg="1"/>
      <p:bldP spid="42056" grpId="0" animBg="1"/>
      <p:bldP spid="42057" grpId="0" animBg="1"/>
      <p:bldP spid="42058" grpId="0" animBg="1"/>
      <p:bldP spid="42059" grpId="0" animBg="1"/>
      <p:bldP spid="42060" grpId="0" animBg="1"/>
      <p:bldP spid="42061" grpId="0" animBg="1"/>
      <p:bldP spid="42062" grpId="0" autoUpdateAnimBg="0"/>
      <p:bldP spid="42064" grpId="0" autoUpdateAnimBg="0"/>
      <p:bldP spid="42065" grpId="0" autoUpdateAnimBg="0"/>
      <p:bldP spid="42066" grpId="0" autoUpdateAnimBg="0"/>
      <p:bldP spid="42067" grpId="0" autoUpdateAnimBg="0"/>
      <p:bldP spid="42068" grpId="0" autoUpdateAnimBg="0"/>
      <p:bldP spid="42069" grpId="0" autoUpdateAnimBg="0"/>
      <p:bldP spid="42070" grpId="0" autoUpdateAnimBg="0"/>
      <p:bldP spid="42071" grpId="0" autoUpdateAnimBg="0"/>
      <p:bldP spid="42072" grpId="0" autoUpdateAnimBg="0"/>
      <p:bldP spid="42073" grpId="0" autoUpdateAnimBg="0"/>
      <p:bldP spid="4207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2514600"/>
            <a:ext cx="6232525" cy="307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3600">
                <a:solidFill>
                  <a:srgbClr val="990033"/>
                </a:solidFill>
                <a:ea typeface="楷体_GB2312" pitchFamily="49" charset="-122"/>
              </a:rPr>
              <a:t>假设 </a:t>
            </a:r>
            <a:r>
              <a:rPr lang="en-US" altLang="zh-CN" sz="3600">
                <a:solidFill>
                  <a:srgbClr val="990033"/>
                </a:solidFill>
                <a:ea typeface="楷体_GB2312" pitchFamily="49" charset="-122"/>
              </a:rPr>
              <a:t>n=2</a:t>
            </a:r>
            <a:r>
              <a:rPr lang="en-US" altLang="zh-CN" sz="3600" baseline="30000">
                <a:solidFill>
                  <a:srgbClr val="990033"/>
                </a:solidFill>
                <a:ea typeface="楷体_GB2312" pitchFamily="49" charset="-122"/>
              </a:rPr>
              <a:t>h</a:t>
            </a:r>
            <a:r>
              <a:rPr lang="en-US" altLang="zh-CN" sz="3600">
                <a:solidFill>
                  <a:srgbClr val="990033"/>
                </a:solidFill>
                <a:ea typeface="楷体_GB2312" pitchFamily="49" charset="-122"/>
              </a:rPr>
              <a:t>-1 </a:t>
            </a:r>
            <a:r>
              <a:rPr lang="zh-CN" altLang="en-US" sz="3600">
                <a:solidFill>
                  <a:srgbClr val="990033"/>
                </a:solidFill>
                <a:ea typeface="楷体_GB2312" pitchFamily="49" charset="-122"/>
              </a:rPr>
              <a:t>并且查找概率相等</a:t>
            </a:r>
          </a:p>
          <a:p>
            <a:pPr>
              <a:lnSpc>
                <a:spcPct val="150000"/>
              </a:lnSpc>
            </a:pPr>
            <a:r>
              <a:rPr lang="zh-CN" altLang="en-US" sz="3600">
                <a:solidFill>
                  <a:srgbClr val="990033"/>
                </a:solidFill>
                <a:ea typeface="楷体_GB2312" pitchFamily="49" charset="-122"/>
              </a:rPr>
              <a:t>则  </a:t>
            </a:r>
          </a:p>
          <a:p>
            <a:pPr>
              <a:lnSpc>
                <a:spcPct val="115000"/>
              </a:lnSpc>
            </a:pPr>
            <a:r>
              <a:rPr lang="zh-CN" altLang="en-US" sz="3600">
                <a:solidFill>
                  <a:srgbClr val="990033"/>
                </a:solidFill>
                <a:ea typeface="楷体_GB2312" pitchFamily="49" charset="-122"/>
              </a:rPr>
              <a:t>  </a:t>
            </a:r>
          </a:p>
          <a:p>
            <a:pPr>
              <a:lnSpc>
                <a:spcPct val="115000"/>
              </a:lnSpc>
            </a:pPr>
            <a:r>
              <a:rPr lang="zh-CN" altLang="en-US" sz="3600">
                <a:solidFill>
                  <a:srgbClr val="990033"/>
                </a:solidFill>
                <a:ea typeface="楷体_GB2312" pitchFamily="49" charset="-122"/>
              </a:rPr>
              <a:t>在</a:t>
            </a:r>
            <a:r>
              <a:rPr lang="en-US" altLang="zh-CN" sz="3600">
                <a:solidFill>
                  <a:srgbClr val="990033"/>
                </a:solidFill>
                <a:ea typeface="楷体_GB2312" pitchFamily="49" charset="-122"/>
              </a:rPr>
              <a:t>n&gt;50</a:t>
            </a:r>
            <a:r>
              <a:rPr lang="zh-CN" altLang="en-US" sz="3600">
                <a:solidFill>
                  <a:srgbClr val="990033"/>
                </a:solidFill>
                <a:ea typeface="楷体_GB2312" pitchFamily="49" charset="-122"/>
              </a:rPr>
              <a:t>时，可得近似结果</a:t>
            </a:r>
            <a:r>
              <a:rPr lang="zh-CN" altLang="en-US" sz="4000">
                <a:solidFill>
                  <a:srgbClr val="990033"/>
                </a:solidFill>
                <a:ea typeface="楷体_GB2312" pitchFamily="49" charset="-122"/>
              </a:rPr>
              <a:t> </a:t>
            </a:r>
          </a:p>
        </p:txBody>
      </p:sp>
      <p:sp>
        <p:nvSpPr>
          <p:cNvPr id="43011" name="Text Box 3"/>
          <p:cNvSpPr txBox="1">
            <a:spLocks noChangeArrowheads="1"/>
          </p:cNvSpPr>
          <p:nvPr/>
        </p:nvSpPr>
        <p:spPr bwMode="auto">
          <a:xfrm>
            <a:off x="609600" y="152400"/>
            <a:ext cx="82296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4400">
                <a:ea typeface="楷体_GB2312" pitchFamily="49" charset="-122"/>
              </a:rPr>
              <a:t>       </a:t>
            </a:r>
            <a:r>
              <a:rPr lang="zh-CN" altLang="en-US" sz="3600">
                <a:solidFill>
                  <a:schemeClr val="accent2"/>
                </a:solidFill>
                <a:ea typeface="楷体_GB2312" pitchFamily="49" charset="-122"/>
              </a:rPr>
              <a:t>一般情况下，表长为 </a:t>
            </a:r>
            <a:r>
              <a:rPr lang="en-US" altLang="zh-CN" sz="3600">
                <a:solidFill>
                  <a:schemeClr val="accent2"/>
                </a:solidFill>
                <a:ea typeface="楷体_GB2312" pitchFamily="49" charset="-122"/>
              </a:rPr>
              <a:t>n </a:t>
            </a:r>
            <a:r>
              <a:rPr lang="zh-CN" altLang="en-US" sz="3600">
                <a:solidFill>
                  <a:schemeClr val="accent2"/>
                </a:solidFill>
                <a:ea typeface="楷体_GB2312" pitchFamily="49" charset="-122"/>
              </a:rPr>
              <a:t>的折半查找的判定树的深度和含有 </a:t>
            </a:r>
            <a:r>
              <a:rPr lang="en-US" altLang="zh-CN" sz="3600">
                <a:solidFill>
                  <a:schemeClr val="accent2"/>
                </a:solidFill>
                <a:ea typeface="楷体_GB2312" pitchFamily="49" charset="-122"/>
              </a:rPr>
              <a:t>n </a:t>
            </a:r>
            <a:r>
              <a:rPr lang="zh-CN" altLang="en-US" sz="3600">
                <a:solidFill>
                  <a:schemeClr val="accent2"/>
                </a:solidFill>
                <a:ea typeface="楷体_GB2312" pitchFamily="49" charset="-122"/>
              </a:rPr>
              <a:t>个结点的完全二叉树的深度相同。</a:t>
            </a:r>
            <a:endParaRPr lang="zh-CN" altLang="en-US"/>
          </a:p>
        </p:txBody>
      </p:sp>
      <p:graphicFrame>
        <p:nvGraphicFramePr>
          <p:cNvPr id="43012" name="Object 4"/>
          <p:cNvGraphicFramePr>
            <a:graphicFrameLocks noChangeAspect="1"/>
          </p:cNvGraphicFramePr>
          <p:nvPr/>
        </p:nvGraphicFramePr>
        <p:xfrm>
          <a:off x="1066800" y="3505200"/>
          <a:ext cx="7924800" cy="1270000"/>
        </p:xfrm>
        <a:graphic>
          <a:graphicData uri="http://schemas.openxmlformats.org/presentationml/2006/ole">
            <mc:AlternateContent xmlns:mc="http://schemas.openxmlformats.org/markup-compatibility/2006">
              <mc:Choice xmlns:v="urn:schemas-microsoft-com:vml" Requires="v">
                <p:oleObj spid="_x0000_s43022" name="公式" r:id="rId3" imgW="3314520" imgH="482400" progId="Equation.3">
                  <p:embed/>
                </p:oleObj>
              </mc:Choice>
              <mc:Fallback>
                <p:oleObj name="公式" r:id="rId3" imgW="3314520" imgH="48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505200"/>
                        <a:ext cx="79248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3" name="Object 5"/>
          <p:cNvGraphicFramePr>
            <a:graphicFrameLocks noChangeAspect="1"/>
          </p:cNvGraphicFramePr>
          <p:nvPr/>
        </p:nvGraphicFramePr>
        <p:xfrm>
          <a:off x="1295400" y="5705475"/>
          <a:ext cx="4572000" cy="771525"/>
        </p:xfrm>
        <a:graphic>
          <a:graphicData uri="http://schemas.openxmlformats.org/presentationml/2006/ole">
            <mc:AlternateContent xmlns:mc="http://schemas.openxmlformats.org/markup-compatibility/2006">
              <mc:Choice xmlns:v="urn:schemas-microsoft-com:vml" Requires="v">
                <p:oleObj spid="_x0000_s43023" name="公式" r:id="rId5" imgW="1384200" imgH="228600" progId="Equation.3">
                  <p:embed/>
                </p:oleObj>
              </mc:Choice>
              <mc:Fallback>
                <p:oleObj name="公式" r:id="rId5" imgW="13842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705475"/>
                        <a:ext cx="45720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9" name="AutoShape 11">
            <a:hlinkClick r:id="rId7" action="ppaction://hlinksldjump" highlightClick="1"/>
          </p:cNvPr>
          <p:cNvSpPr>
            <a:spLocks noChangeArrowheads="1"/>
          </p:cNvSpPr>
          <p:nvPr/>
        </p:nvSpPr>
        <p:spPr bwMode="auto">
          <a:xfrm>
            <a:off x="83820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additive="base">
                                        <p:cTn id="7" dur="500" fill="hold"/>
                                        <p:tgtEl>
                                          <p:spTgt spid="43011"/>
                                        </p:tgtEl>
                                        <p:attrNameLst>
                                          <p:attrName>ppt_x</p:attrName>
                                        </p:attrNameLst>
                                      </p:cBhvr>
                                      <p:tavLst>
                                        <p:tav tm="0">
                                          <p:val>
                                            <p:strVal val="#ppt_x"/>
                                          </p:val>
                                        </p:tav>
                                        <p:tav tm="100000">
                                          <p:val>
                                            <p:strVal val="#ppt_x"/>
                                          </p:val>
                                        </p:tav>
                                      </p:tavLst>
                                    </p:anim>
                                    <p:anim calcmode="lin" valueType="num">
                                      <p:cBhvr additive="base">
                                        <p:cTn id="8" dur="500" fill="hold"/>
                                        <p:tgtEl>
                                          <p:spTgt spid="4301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3010"/>
                                        </p:tgtEl>
                                        <p:attrNameLst>
                                          <p:attrName>style.visibility</p:attrName>
                                        </p:attrNameLst>
                                      </p:cBhvr>
                                      <p:to>
                                        <p:strVal val="visible"/>
                                      </p:to>
                                    </p:set>
                                    <p:animEffect transition="in" filter="wipe(left)">
                                      <p:cBhvr>
                                        <p:cTn id="13" dur="500"/>
                                        <p:tgtEl>
                                          <p:spTgt spid="43010"/>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43012"/>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43013"/>
                                        </p:tgtEl>
                                        <p:attrNameLst>
                                          <p:attrName>style.visibility</p:attrName>
                                        </p:attrNameLst>
                                      </p:cBhvr>
                                      <p:to>
                                        <p:strVal val="visible"/>
                                      </p:to>
                                    </p:set>
                                  </p:childTnLst>
                                </p:cTn>
                              </p:par>
                            </p:childTnLst>
                          </p:cTn>
                        </p:par>
                        <p:par>
                          <p:cTn id="20" fill="hold" nodeType="afterGroup">
                            <p:stCondLst>
                              <p:cond delay="1500"/>
                            </p:stCondLst>
                            <p:childTnLst>
                              <p:par>
                                <p:cTn id="21" presetID="2" presetClass="entr" presetSubtype="6" fill="hold" grpId="0" nodeType="afterEffect">
                                  <p:stCondLst>
                                    <p:cond delay="0"/>
                                  </p:stCondLst>
                                  <p:childTnLst>
                                    <p:set>
                                      <p:cBhvr>
                                        <p:cTn id="22" dur="1" fill="hold">
                                          <p:stCondLst>
                                            <p:cond delay="0"/>
                                          </p:stCondLst>
                                        </p:cTn>
                                        <p:tgtEl>
                                          <p:spTgt spid="43019"/>
                                        </p:tgtEl>
                                        <p:attrNameLst>
                                          <p:attrName>style.visibility</p:attrName>
                                        </p:attrNameLst>
                                      </p:cBhvr>
                                      <p:to>
                                        <p:strVal val="visible"/>
                                      </p:to>
                                    </p:set>
                                    <p:anim calcmode="lin" valueType="num">
                                      <p:cBhvr additive="base">
                                        <p:cTn id="23" dur="500" fill="hold"/>
                                        <p:tgtEl>
                                          <p:spTgt spid="43019"/>
                                        </p:tgtEl>
                                        <p:attrNameLst>
                                          <p:attrName>ppt_x</p:attrName>
                                        </p:attrNameLst>
                                      </p:cBhvr>
                                      <p:tavLst>
                                        <p:tav tm="0">
                                          <p:val>
                                            <p:strVal val="1+#ppt_w/2"/>
                                          </p:val>
                                        </p:tav>
                                        <p:tav tm="100000">
                                          <p:val>
                                            <p:strVal val="#ppt_x"/>
                                          </p:val>
                                        </p:tav>
                                      </p:tavLst>
                                    </p:anim>
                                    <p:anim calcmode="lin" valueType="num">
                                      <p:cBhvr additive="base">
                                        <p:cTn id="24" dur="500" fill="hold"/>
                                        <p:tgtEl>
                                          <p:spTgt spid="430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utoUpdateAnimBg="0"/>
      <p:bldP spid="430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447800" y="2514600"/>
            <a:ext cx="7343775"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600">
                <a:ea typeface="楷体_GB2312" pitchFamily="49" charset="-122"/>
              </a:rPr>
              <a:t>关键字</a:t>
            </a:r>
            <a:r>
              <a:rPr lang="en-US" altLang="zh-CN" sz="3600">
                <a:ea typeface="楷体_GB2312" pitchFamily="49" charset="-122"/>
              </a:rPr>
              <a:t>:    </a:t>
            </a:r>
            <a:r>
              <a:rPr lang="en-US" altLang="zh-CN" sz="3600">
                <a:solidFill>
                  <a:srgbClr val="008000"/>
                </a:solidFill>
                <a:ea typeface="楷体_GB2312" pitchFamily="49" charset="-122"/>
              </a:rPr>
              <a:t>A     B     C      D      E</a:t>
            </a:r>
          </a:p>
          <a:p>
            <a:pPr>
              <a:lnSpc>
                <a:spcPct val="120000"/>
              </a:lnSpc>
            </a:pPr>
            <a:r>
              <a:rPr lang="en-US" altLang="zh-CN" sz="3600">
                <a:ea typeface="楷体_GB2312" pitchFamily="49" charset="-122"/>
              </a:rPr>
              <a:t>  Pi:         </a:t>
            </a:r>
            <a:r>
              <a:rPr lang="en-US" altLang="zh-CN" sz="3600">
                <a:solidFill>
                  <a:srgbClr val="0033CC"/>
                </a:solidFill>
                <a:ea typeface="楷体_GB2312" pitchFamily="49" charset="-122"/>
              </a:rPr>
              <a:t>0.2   0.3  0.05   0.3   0.15</a:t>
            </a:r>
            <a:r>
              <a:rPr lang="en-US" altLang="zh-CN" sz="3600">
                <a:ea typeface="楷体_GB2312" pitchFamily="49" charset="-122"/>
              </a:rPr>
              <a:t>  </a:t>
            </a:r>
          </a:p>
          <a:p>
            <a:pPr>
              <a:lnSpc>
                <a:spcPct val="120000"/>
              </a:lnSpc>
            </a:pPr>
            <a:r>
              <a:rPr lang="en-US" altLang="zh-CN" sz="3600">
                <a:ea typeface="楷体_GB2312" pitchFamily="49" charset="-122"/>
              </a:rPr>
              <a:t>  Ci:          </a:t>
            </a:r>
            <a:r>
              <a:rPr lang="en-US" altLang="zh-CN" sz="3600" b="1">
                <a:solidFill>
                  <a:srgbClr val="6600CC"/>
                </a:solidFill>
                <a:ea typeface="楷体_GB2312" pitchFamily="49" charset="-122"/>
              </a:rPr>
              <a:t>2      3      1       2       3</a:t>
            </a:r>
            <a:endParaRPr lang="en-US" altLang="zh-CN" sz="3600">
              <a:solidFill>
                <a:srgbClr val="6600CC"/>
              </a:solidFill>
            </a:endParaRPr>
          </a:p>
        </p:txBody>
      </p:sp>
      <p:sp>
        <p:nvSpPr>
          <p:cNvPr id="44035" name="Text Box 3"/>
          <p:cNvSpPr txBox="1">
            <a:spLocks noChangeArrowheads="1"/>
          </p:cNvSpPr>
          <p:nvPr/>
        </p:nvSpPr>
        <p:spPr bwMode="auto">
          <a:xfrm>
            <a:off x="533400" y="152400"/>
            <a:ext cx="47529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b="1">
                <a:solidFill>
                  <a:srgbClr val="006600"/>
                </a:solidFill>
                <a:ea typeface="隶书" pitchFamily="49" charset="-122"/>
              </a:rPr>
              <a:t>三、静态查找树表</a:t>
            </a:r>
          </a:p>
        </p:txBody>
      </p:sp>
      <p:sp>
        <p:nvSpPr>
          <p:cNvPr id="44036" name="Text Box 4"/>
          <p:cNvSpPr txBox="1">
            <a:spLocks noChangeArrowheads="1"/>
          </p:cNvSpPr>
          <p:nvPr/>
        </p:nvSpPr>
        <p:spPr bwMode="auto">
          <a:xfrm>
            <a:off x="457200" y="1025525"/>
            <a:ext cx="80010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600">
                <a:solidFill>
                  <a:srgbClr val="800000"/>
                </a:solidFill>
                <a:ea typeface="楷体_GB2312" pitchFamily="49" charset="-122"/>
              </a:rPr>
              <a:t>   </a:t>
            </a:r>
            <a:r>
              <a:rPr lang="zh-CN" altLang="en-US" sz="3600">
                <a:solidFill>
                  <a:srgbClr val="800000"/>
                </a:solidFill>
                <a:ea typeface="楷体_GB2312" pitchFamily="49" charset="-122"/>
              </a:rPr>
              <a:t>在</a:t>
            </a:r>
            <a:r>
              <a:rPr lang="zh-CN" altLang="en-US" sz="3600" b="1">
                <a:solidFill>
                  <a:srgbClr val="800000"/>
                </a:solidFill>
                <a:ea typeface="楷体_GB2312" pitchFamily="49" charset="-122"/>
              </a:rPr>
              <a:t>不等概率查找</a:t>
            </a:r>
            <a:r>
              <a:rPr lang="zh-CN" altLang="en-US" sz="3600">
                <a:solidFill>
                  <a:srgbClr val="CC6600"/>
                </a:solidFill>
                <a:ea typeface="楷体_GB2312" pitchFamily="49" charset="-122"/>
              </a:rPr>
              <a:t>的情况下，</a:t>
            </a:r>
            <a:r>
              <a:rPr lang="zh-CN" altLang="en-US" sz="3600" b="1">
                <a:solidFill>
                  <a:srgbClr val="CC6600"/>
                </a:solidFill>
                <a:ea typeface="楷体_GB2312" pitchFamily="49" charset="-122"/>
              </a:rPr>
              <a:t>折半查找</a:t>
            </a:r>
            <a:r>
              <a:rPr lang="zh-CN" altLang="en-US" sz="3600" b="1">
                <a:solidFill>
                  <a:srgbClr val="800000"/>
                </a:solidFill>
                <a:ea typeface="楷体_GB2312" pitchFamily="49" charset="-122"/>
              </a:rPr>
              <a:t>不是</a:t>
            </a:r>
            <a:r>
              <a:rPr lang="zh-CN" altLang="en-US" sz="3600">
                <a:solidFill>
                  <a:srgbClr val="CC6600"/>
                </a:solidFill>
                <a:ea typeface="楷体_GB2312" pitchFamily="49" charset="-122"/>
              </a:rPr>
              <a:t>有序表最好的查找方法。</a:t>
            </a:r>
          </a:p>
        </p:txBody>
      </p:sp>
      <p:sp>
        <p:nvSpPr>
          <p:cNvPr id="44037" name="Text Box 5"/>
          <p:cNvSpPr txBox="1">
            <a:spLocks noChangeArrowheads="1"/>
          </p:cNvSpPr>
          <p:nvPr/>
        </p:nvSpPr>
        <p:spPr bwMode="auto">
          <a:xfrm>
            <a:off x="76200" y="2471738"/>
            <a:ext cx="1379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FF3300"/>
                </a:solidFill>
                <a:ea typeface="楷体_GB2312" pitchFamily="49" charset="-122"/>
              </a:rPr>
              <a:t>例如</a:t>
            </a:r>
            <a:r>
              <a:rPr lang="en-US" altLang="zh-CN" sz="4000" b="1">
                <a:solidFill>
                  <a:srgbClr val="FF3300"/>
                </a:solidFill>
                <a:ea typeface="楷体_GB2312" pitchFamily="49" charset="-122"/>
              </a:rPr>
              <a:t>:</a:t>
            </a:r>
            <a:endParaRPr lang="en-US" altLang="zh-CN">
              <a:solidFill>
                <a:srgbClr val="CC0000"/>
              </a:solidFill>
            </a:endParaRPr>
          </a:p>
        </p:txBody>
      </p:sp>
      <p:sp>
        <p:nvSpPr>
          <p:cNvPr id="44038" name="Text Box 6"/>
          <p:cNvSpPr txBox="1">
            <a:spLocks noChangeArrowheads="1"/>
          </p:cNvSpPr>
          <p:nvPr/>
        </p:nvSpPr>
        <p:spPr bwMode="auto">
          <a:xfrm>
            <a:off x="76200" y="4343400"/>
            <a:ext cx="8953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ea typeface="楷体_GB2312" pitchFamily="49" charset="-122"/>
              </a:rPr>
              <a:t>此时 </a:t>
            </a:r>
            <a:r>
              <a:rPr lang="en-US" altLang="zh-CN" sz="3200">
                <a:solidFill>
                  <a:srgbClr val="990033"/>
                </a:solidFill>
                <a:ea typeface="楷体_GB2312" pitchFamily="49" charset="-122"/>
              </a:rPr>
              <a:t>ASL=2</a:t>
            </a:r>
            <a:r>
              <a:rPr lang="en-US" altLang="zh-CN" sz="3200">
                <a:solidFill>
                  <a:srgbClr val="990033"/>
                </a:solidFill>
                <a:ea typeface="楷体_GB2312" pitchFamily="49" charset="-122"/>
                <a:sym typeface="Symbol" pitchFamily="18" charset="2"/>
              </a:rPr>
              <a:t>0.2+30.3+10.05+20.3+30.15=</a:t>
            </a:r>
            <a:r>
              <a:rPr lang="en-US" altLang="zh-CN" sz="4000" b="1">
                <a:solidFill>
                  <a:srgbClr val="990033"/>
                </a:solidFill>
                <a:ea typeface="楷体_GB2312" pitchFamily="49" charset="-122"/>
              </a:rPr>
              <a:t>2.4</a:t>
            </a:r>
            <a:endParaRPr lang="en-US" altLang="zh-CN"/>
          </a:p>
        </p:txBody>
      </p:sp>
      <p:sp>
        <p:nvSpPr>
          <p:cNvPr id="44039" name="Text Box 7"/>
          <p:cNvSpPr txBox="1">
            <a:spLocks noChangeArrowheads="1"/>
          </p:cNvSpPr>
          <p:nvPr/>
        </p:nvSpPr>
        <p:spPr bwMode="auto">
          <a:xfrm>
            <a:off x="212725" y="5149850"/>
            <a:ext cx="747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ea typeface="楷体_GB2312" pitchFamily="49" charset="-122"/>
              </a:rPr>
              <a:t>若改变</a:t>
            </a:r>
            <a:r>
              <a:rPr lang="en-US" altLang="zh-CN" sz="3600">
                <a:ea typeface="楷体_GB2312" pitchFamily="49" charset="-122"/>
              </a:rPr>
              <a:t>Ci</a:t>
            </a:r>
            <a:r>
              <a:rPr lang="zh-CN" altLang="en-US" sz="3600">
                <a:ea typeface="楷体_GB2312" pitchFamily="49" charset="-122"/>
              </a:rPr>
              <a:t>的值    </a:t>
            </a:r>
            <a:r>
              <a:rPr lang="en-US" altLang="zh-CN" sz="3600" b="1">
                <a:solidFill>
                  <a:srgbClr val="6600CC"/>
                </a:solidFill>
                <a:ea typeface="楷体_GB2312" pitchFamily="49" charset="-122"/>
              </a:rPr>
              <a:t>2      1      3        2      3</a:t>
            </a:r>
            <a:endParaRPr lang="en-US" altLang="zh-CN"/>
          </a:p>
        </p:txBody>
      </p:sp>
      <p:sp>
        <p:nvSpPr>
          <p:cNvPr id="44040" name="Text Box 8"/>
          <p:cNvSpPr txBox="1">
            <a:spLocks noChangeArrowheads="1"/>
          </p:cNvSpPr>
          <p:nvPr/>
        </p:nvSpPr>
        <p:spPr bwMode="auto">
          <a:xfrm>
            <a:off x="228600" y="5867400"/>
            <a:ext cx="85471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ea typeface="楷体_GB2312" pitchFamily="49" charset="-122"/>
              </a:rPr>
              <a:t>则 </a:t>
            </a:r>
            <a:r>
              <a:rPr lang="en-US" altLang="zh-CN" sz="3200">
                <a:solidFill>
                  <a:srgbClr val="990033"/>
                </a:solidFill>
                <a:ea typeface="楷体_GB2312" pitchFamily="49" charset="-122"/>
              </a:rPr>
              <a:t>ASL=2</a:t>
            </a:r>
            <a:r>
              <a:rPr lang="en-US" altLang="zh-CN" sz="3200">
                <a:solidFill>
                  <a:srgbClr val="990033"/>
                </a:solidFill>
                <a:ea typeface="楷体_GB2312" pitchFamily="49" charset="-122"/>
                <a:sym typeface="Symbol" pitchFamily="18" charset="2"/>
              </a:rPr>
              <a:t>0.2+10.3+30.05+20.3+30.15=</a:t>
            </a:r>
            <a:r>
              <a:rPr lang="en-US" altLang="zh-CN" sz="4000" b="1">
                <a:solidFill>
                  <a:srgbClr val="990033"/>
                </a:solidFill>
                <a:ea typeface="楷体_GB2312" pitchFamily="49" charset="-122"/>
              </a:rPr>
              <a:t>1.9</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wipe(left)">
                                      <p:cBhvr>
                                        <p:cTn id="7" dur="5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barn(inVertical)">
                                      <p:cBhvr>
                                        <p:cTn id="12" dur="500"/>
                                        <p:tgtEl>
                                          <p:spTgt spid="44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9" fill="hold" grpId="0" nodeType="clickEffect">
                                  <p:stCondLst>
                                    <p:cond delay="0"/>
                                  </p:stCondLst>
                                  <p:childTnLst>
                                    <p:set>
                                      <p:cBhvr>
                                        <p:cTn id="16" dur="1" fill="hold">
                                          <p:stCondLst>
                                            <p:cond delay="0"/>
                                          </p:stCondLst>
                                        </p:cTn>
                                        <p:tgtEl>
                                          <p:spTgt spid="44034"/>
                                        </p:tgtEl>
                                        <p:attrNameLst>
                                          <p:attrName>style.visibility</p:attrName>
                                        </p:attrNameLst>
                                      </p:cBhvr>
                                      <p:to>
                                        <p:strVal val="visible"/>
                                      </p:to>
                                    </p:set>
                                    <p:animEffect transition="in" filter="strips(upLeft)">
                                      <p:cBhvr>
                                        <p:cTn id="17" dur="500"/>
                                        <p:tgtEl>
                                          <p:spTgt spid="440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8"/>
                                        </p:tgtEl>
                                        <p:attrNameLst>
                                          <p:attrName>style.visibility</p:attrName>
                                        </p:attrNameLst>
                                      </p:cBhvr>
                                      <p:to>
                                        <p:strVal val="visible"/>
                                      </p:to>
                                    </p:set>
                                    <p:animEffect transition="in" filter="wipe(left)">
                                      <p:cBhvr>
                                        <p:cTn id="22" dur="500"/>
                                        <p:tgtEl>
                                          <p:spTgt spid="440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4039"/>
                                        </p:tgtEl>
                                        <p:attrNameLst>
                                          <p:attrName>style.visibility</p:attrName>
                                        </p:attrNameLst>
                                      </p:cBhvr>
                                      <p:to>
                                        <p:strVal val="visible"/>
                                      </p:to>
                                    </p:set>
                                    <p:animEffect transition="in" filter="barn(outVertical)">
                                      <p:cBhvr>
                                        <p:cTn id="27" dur="500"/>
                                        <p:tgtEl>
                                          <p:spTgt spid="440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40"/>
                                        </p:tgtEl>
                                        <p:attrNameLst>
                                          <p:attrName>style.visibility</p:attrName>
                                        </p:attrNameLst>
                                      </p:cBhvr>
                                      <p:to>
                                        <p:strVal val="visible"/>
                                      </p:to>
                                    </p:set>
                                    <p:animEffect transition="in" filter="wipe(left)">
                                      <p:cBhvr>
                                        <p:cTn id="32" dur="5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6" grpId="0" autoUpdateAnimBg="0"/>
      <p:bldP spid="44037" grpId="0" autoUpdateAnimBg="0"/>
      <p:bldP spid="44038" grpId="0" autoUpdateAnimBg="0"/>
      <p:bldP spid="44039" grpId="0" autoUpdateAnimBg="0"/>
      <p:bldP spid="4404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04800" y="884238"/>
            <a:ext cx="7804150"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20000"/>
              </a:lnSpc>
            </a:pPr>
            <a:r>
              <a:rPr lang="en-US" altLang="zh-CN" sz="4400">
                <a:ea typeface="楷体_GB2312" pitchFamily="49" charset="-122"/>
              </a:rPr>
              <a:t> </a:t>
            </a:r>
            <a:r>
              <a:rPr lang="zh-CN" altLang="en-US" sz="4400">
                <a:solidFill>
                  <a:schemeClr val="accent2"/>
                </a:solidFill>
                <a:ea typeface="楷体_GB2312" pitchFamily="49" charset="-122"/>
              </a:rPr>
              <a:t>使   </a:t>
            </a:r>
          </a:p>
          <a:p>
            <a:pPr>
              <a:lnSpc>
                <a:spcPct val="220000"/>
              </a:lnSpc>
            </a:pPr>
            <a:r>
              <a:rPr lang="zh-CN" altLang="en-US" sz="4000">
                <a:solidFill>
                  <a:schemeClr val="accent2"/>
                </a:solidFill>
                <a:ea typeface="楷体_GB2312" pitchFamily="49" charset="-122"/>
              </a:rPr>
              <a:t>达最小的判定树称为</a:t>
            </a:r>
            <a:r>
              <a:rPr lang="zh-CN" altLang="en-US" sz="4000">
                <a:solidFill>
                  <a:srgbClr val="FF00FF"/>
                </a:solidFill>
                <a:ea typeface="楷体_GB2312" pitchFamily="49" charset="-122"/>
              </a:rPr>
              <a:t>最优二叉树</a:t>
            </a:r>
            <a:r>
              <a:rPr lang="zh-CN" altLang="en-US" sz="4000">
                <a:ea typeface="楷体_GB2312" pitchFamily="49" charset="-122"/>
              </a:rPr>
              <a:t>，</a:t>
            </a:r>
            <a:endParaRPr lang="zh-CN" altLang="en-US" sz="4400">
              <a:ea typeface="楷体_GB2312" pitchFamily="49" charset="-122"/>
            </a:endParaRPr>
          </a:p>
          <a:p>
            <a:pPr>
              <a:lnSpc>
                <a:spcPct val="220000"/>
              </a:lnSpc>
            </a:pPr>
            <a:r>
              <a:rPr lang="zh-CN" altLang="en-US" sz="4400">
                <a:solidFill>
                  <a:schemeClr val="accent2"/>
                </a:solidFill>
                <a:ea typeface="楷体_GB2312" pitchFamily="49" charset="-122"/>
              </a:rPr>
              <a:t>其中</a:t>
            </a:r>
            <a:r>
              <a:rPr lang="en-US" altLang="zh-CN" sz="4400">
                <a:solidFill>
                  <a:schemeClr val="accent2"/>
                </a:solidFill>
                <a:ea typeface="楷体_GB2312" pitchFamily="49" charset="-122"/>
              </a:rPr>
              <a:t>:</a:t>
            </a:r>
            <a:r>
              <a:rPr lang="en-US" altLang="zh-CN" sz="4400">
                <a:ea typeface="楷体_GB2312" pitchFamily="49" charset="-122"/>
              </a:rPr>
              <a:t>   </a:t>
            </a:r>
          </a:p>
          <a:p>
            <a:pPr>
              <a:lnSpc>
                <a:spcPct val="130000"/>
              </a:lnSpc>
            </a:pPr>
            <a:endParaRPr lang="en-US" altLang="zh-CN" sz="4400"/>
          </a:p>
        </p:txBody>
      </p:sp>
      <p:graphicFrame>
        <p:nvGraphicFramePr>
          <p:cNvPr id="45059" name="Object 3"/>
          <p:cNvGraphicFramePr>
            <a:graphicFrameLocks noChangeAspect="1"/>
          </p:cNvGraphicFramePr>
          <p:nvPr/>
        </p:nvGraphicFramePr>
        <p:xfrm>
          <a:off x="1295400" y="1066800"/>
          <a:ext cx="7539038" cy="1854200"/>
        </p:xfrm>
        <a:graphic>
          <a:graphicData uri="http://schemas.openxmlformats.org/presentationml/2006/ole">
            <mc:AlternateContent xmlns:mc="http://schemas.openxmlformats.org/markup-compatibility/2006">
              <mc:Choice xmlns:v="urn:schemas-microsoft-com:vml" Requires="v">
                <p:oleObj spid="_x0000_s254978" name="公式" r:id="rId3" imgW="2273040" imgH="634680" progId="Equation.3">
                  <p:embed/>
                </p:oleObj>
              </mc:Choice>
              <mc:Fallback>
                <p:oleObj name="公式" r:id="rId3" imgW="2273040" imgH="6346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66800"/>
                        <a:ext cx="7539038" cy="185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0" name="Object 4"/>
          <p:cNvGraphicFramePr>
            <a:graphicFrameLocks noChangeAspect="1"/>
          </p:cNvGraphicFramePr>
          <p:nvPr/>
        </p:nvGraphicFramePr>
        <p:xfrm>
          <a:off x="1768475" y="3962400"/>
          <a:ext cx="5456238" cy="1517650"/>
        </p:xfrm>
        <a:graphic>
          <a:graphicData uri="http://schemas.openxmlformats.org/presentationml/2006/ole">
            <mc:AlternateContent xmlns:mc="http://schemas.openxmlformats.org/markup-compatibility/2006">
              <mc:Choice xmlns:v="urn:schemas-microsoft-com:vml" Requires="v">
                <p:oleObj spid="_x0000_s254979" name="公式" r:id="rId5" imgW="1269720" imgH="533160" progId="Equation.3">
                  <p:embed/>
                </p:oleObj>
              </mc:Choice>
              <mc:Fallback>
                <p:oleObj name="公式" r:id="rId5" imgW="1269720" imgH="53316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8475" y="3962400"/>
                        <a:ext cx="5456238"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1" name="Text Box 5"/>
          <p:cNvSpPr txBox="1">
            <a:spLocks noChangeArrowheads="1"/>
          </p:cNvSpPr>
          <p:nvPr/>
        </p:nvSpPr>
        <p:spPr bwMode="auto">
          <a:xfrm>
            <a:off x="533400" y="457200"/>
            <a:ext cx="14970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CC0000"/>
                </a:solidFill>
                <a:ea typeface="楷体_GB2312" pitchFamily="49" charset="-122"/>
              </a:rPr>
              <a:t>定义</a:t>
            </a:r>
            <a:r>
              <a:rPr lang="en-US" altLang="zh-CN" sz="4400" b="1">
                <a:solidFill>
                  <a:srgbClr val="CC0000"/>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additive="base">
                                        <p:cTn id="7" dur="500" fill="hold"/>
                                        <p:tgtEl>
                                          <p:spTgt spid="45061"/>
                                        </p:tgtEl>
                                        <p:attrNameLst>
                                          <p:attrName>ppt_x</p:attrName>
                                        </p:attrNameLst>
                                      </p:cBhvr>
                                      <p:tavLst>
                                        <p:tav tm="0">
                                          <p:val>
                                            <p:strVal val="0-#ppt_w/2"/>
                                          </p:val>
                                        </p:tav>
                                        <p:tav tm="100000">
                                          <p:val>
                                            <p:strVal val="#ppt_x"/>
                                          </p:val>
                                        </p:tav>
                                      </p:tavLst>
                                    </p:anim>
                                    <p:anim calcmode="lin" valueType="num">
                                      <p:cBhvr additive="base">
                                        <p:cTn id="8" dur="500" fill="hold"/>
                                        <p:tgtEl>
                                          <p:spTgt spid="4506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5058"/>
                                        </p:tgtEl>
                                        <p:attrNameLst>
                                          <p:attrName>style.visibility</p:attrName>
                                        </p:attrNameLst>
                                      </p:cBhvr>
                                      <p:to>
                                        <p:strVal val="visible"/>
                                      </p:to>
                                    </p:set>
                                    <p:animEffect transition="in" filter="wipe(left)">
                                      <p:cBhvr>
                                        <p:cTn id="13" dur="500"/>
                                        <p:tgtEl>
                                          <p:spTgt spid="45058"/>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45059"/>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6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33400" y="1319213"/>
            <a:ext cx="8401050"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ea typeface="楷体_GB2312" pitchFamily="49" charset="-122"/>
              </a:rPr>
              <a:t>为计算方便，令 </a:t>
            </a:r>
            <a:r>
              <a:rPr lang="en-US" altLang="zh-CN" sz="3600">
                <a:ea typeface="楷体_GB2312" pitchFamily="49" charset="-122"/>
              </a:rPr>
              <a:t>w</a:t>
            </a:r>
            <a:r>
              <a:rPr lang="en-US" altLang="zh-CN" sz="3600" baseline="-25000">
                <a:ea typeface="楷体_GB2312" pitchFamily="49" charset="-122"/>
              </a:rPr>
              <a:t>i</a:t>
            </a:r>
            <a:r>
              <a:rPr lang="en-US" altLang="zh-CN" sz="3600">
                <a:ea typeface="楷体_GB2312" pitchFamily="49" charset="-122"/>
              </a:rPr>
              <a:t> = </a:t>
            </a:r>
            <a:r>
              <a:rPr lang="en-US" altLang="zh-CN" sz="3600">
                <a:ea typeface="楷体_GB2312" pitchFamily="49" charset="-122"/>
                <a:sym typeface="Symbol" pitchFamily="18" charset="2"/>
              </a:rPr>
              <a:t></a:t>
            </a:r>
            <a:r>
              <a:rPr lang="en-US" altLang="zh-CN" sz="3600">
                <a:ea typeface="楷体_GB2312" pitchFamily="49" charset="-122"/>
              </a:rPr>
              <a:t>p</a:t>
            </a:r>
            <a:r>
              <a:rPr lang="en-US" altLang="zh-CN" sz="3600" baseline="-25000">
                <a:ea typeface="楷体_GB2312" pitchFamily="49" charset="-122"/>
              </a:rPr>
              <a:t>i</a:t>
            </a:r>
          </a:p>
          <a:p>
            <a:pPr>
              <a:lnSpc>
                <a:spcPct val="130000"/>
              </a:lnSpc>
            </a:pPr>
            <a:r>
              <a:rPr lang="zh-CN" altLang="en-US" sz="3600">
                <a:ea typeface="楷体_GB2312" pitchFamily="49" charset="-122"/>
              </a:rPr>
              <a:t>选择二叉树的根结点，</a:t>
            </a:r>
          </a:p>
          <a:p>
            <a:pPr>
              <a:lnSpc>
                <a:spcPct val="130000"/>
              </a:lnSpc>
            </a:pPr>
            <a:r>
              <a:rPr lang="zh-CN" altLang="en-US" sz="3600">
                <a:ea typeface="楷体_GB2312" pitchFamily="49" charset="-122"/>
              </a:rPr>
              <a:t>使                                                   达最小</a:t>
            </a:r>
            <a:r>
              <a:rPr lang="zh-CN" altLang="en-US" sz="4400">
                <a:ea typeface="楷体_GB2312" pitchFamily="49" charset="-122"/>
              </a:rPr>
              <a:t>    </a:t>
            </a:r>
          </a:p>
          <a:p>
            <a:endParaRPr lang="en-US" altLang="zh-CN"/>
          </a:p>
        </p:txBody>
      </p:sp>
      <p:graphicFrame>
        <p:nvGraphicFramePr>
          <p:cNvPr id="46083" name="Object 3"/>
          <p:cNvGraphicFramePr>
            <a:graphicFrameLocks noChangeAspect="1"/>
          </p:cNvGraphicFramePr>
          <p:nvPr/>
        </p:nvGraphicFramePr>
        <p:xfrm>
          <a:off x="1524000" y="2705100"/>
          <a:ext cx="4953000" cy="1104900"/>
        </p:xfrm>
        <a:graphic>
          <a:graphicData uri="http://schemas.openxmlformats.org/presentationml/2006/ole">
            <mc:AlternateContent xmlns:mc="http://schemas.openxmlformats.org/markup-compatibility/2006">
              <mc:Choice xmlns:v="urn:schemas-microsoft-com:vml" Requires="v">
                <p:oleObj spid="_x0000_s256003" name="公式" r:id="rId3" imgW="1295280" imgH="482400" progId="Equation.3">
                  <p:embed/>
                </p:oleObj>
              </mc:Choice>
              <mc:Fallback>
                <p:oleObj name="公式" r:id="rId3" imgW="129528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705100"/>
                        <a:ext cx="49530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4" name="Object 4"/>
          <p:cNvGraphicFramePr>
            <a:graphicFrameLocks noChangeAspect="1"/>
          </p:cNvGraphicFramePr>
          <p:nvPr/>
        </p:nvGraphicFramePr>
        <p:xfrm>
          <a:off x="2971800" y="5867400"/>
          <a:ext cx="5181600" cy="762000"/>
        </p:xfrm>
        <a:graphic>
          <a:graphicData uri="http://schemas.openxmlformats.org/presentationml/2006/ole">
            <mc:AlternateContent xmlns:mc="http://schemas.openxmlformats.org/markup-compatibility/2006">
              <mc:Choice xmlns:v="urn:schemas-microsoft-com:vml" Requires="v">
                <p:oleObj spid="_x0000_s256004" name="公式" r:id="rId5" imgW="1968480" imgH="253800" progId="Equation.3">
                  <p:embed/>
                </p:oleObj>
              </mc:Choice>
              <mc:Fallback>
                <p:oleObj name="公式" r:id="rId5" imgW="1968480" imgH="253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867400"/>
                        <a:ext cx="5181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5" name="Text Box 5"/>
          <p:cNvSpPr txBox="1">
            <a:spLocks noChangeArrowheads="1"/>
          </p:cNvSpPr>
          <p:nvPr/>
        </p:nvSpPr>
        <p:spPr bwMode="auto">
          <a:xfrm>
            <a:off x="381000" y="346075"/>
            <a:ext cx="8566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ea typeface="楷体_GB2312" pitchFamily="49" charset="-122"/>
              </a:rPr>
              <a:t>介绍一种</a:t>
            </a:r>
            <a:r>
              <a:rPr lang="zh-CN" altLang="en-US" sz="4400">
                <a:solidFill>
                  <a:srgbClr val="FF00FF"/>
                </a:solidFill>
                <a:ea typeface="楷体_GB2312" pitchFamily="49" charset="-122"/>
              </a:rPr>
              <a:t>次优二叉树</a:t>
            </a:r>
            <a:r>
              <a:rPr lang="zh-CN" altLang="en-US" sz="4400">
                <a:ea typeface="楷体_GB2312" pitchFamily="49" charset="-122"/>
              </a:rPr>
              <a:t>的构造方法：</a:t>
            </a:r>
          </a:p>
        </p:txBody>
      </p:sp>
      <p:sp>
        <p:nvSpPr>
          <p:cNvPr id="46086" name="Text Box 6"/>
          <p:cNvSpPr txBox="1">
            <a:spLocks noChangeArrowheads="1"/>
          </p:cNvSpPr>
          <p:nvPr/>
        </p:nvSpPr>
        <p:spPr bwMode="auto">
          <a:xfrm>
            <a:off x="304800" y="4000500"/>
            <a:ext cx="61722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sz="3600">
                <a:solidFill>
                  <a:srgbClr val="A50021"/>
                </a:solidFill>
                <a:ea typeface="楷体_GB2312" pitchFamily="49" charset="-122"/>
              </a:rPr>
              <a:t>为便于计算，引入累计权值和   </a:t>
            </a:r>
          </a:p>
          <a:p>
            <a:pPr>
              <a:lnSpc>
                <a:spcPct val="150000"/>
              </a:lnSpc>
            </a:pPr>
            <a:r>
              <a:rPr lang="zh-CN" altLang="en-US" sz="3600">
                <a:solidFill>
                  <a:srgbClr val="A50021"/>
                </a:solidFill>
                <a:ea typeface="楷体_GB2312" pitchFamily="49" charset="-122"/>
              </a:rPr>
              <a:t>并设 </a:t>
            </a:r>
            <a:r>
              <a:rPr lang="en-US" altLang="zh-CN" sz="3600">
                <a:solidFill>
                  <a:srgbClr val="A50021"/>
                </a:solidFill>
                <a:ea typeface="楷体_GB2312" pitchFamily="49" charset="-122"/>
              </a:rPr>
              <a:t>w</a:t>
            </a:r>
            <a:r>
              <a:rPr lang="en-US" altLang="zh-CN" sz="3600" i="1" baseline="-25000">
                <a:solidFill>
                  <a:srgbClr val="A50021"/>
                </a:solidFill>
                <a:ea typeface="楷体_GB2312" pitchFamily="49" charset="-122"/>
              </a:rPr>
              <a:t>l</a:t>
            </a:r>
            <a:r>
              <a:rPr lang="en-US" altLang="zh-CN" sz="3600" baseline="-25000">
                <a:solidFill>
                  <a:srgbClr val="A50021"/>
                </a:solidFill>
                <a:ea typeface="楷体_GB2312" pitchFamily="49" charset="-122"/>
              </a:rPr>
              <a:t>-1 </a:t>
            </a:r>
            <a:r>
              <a:rPr lang="en-US" altLang="zh-CN" sz="3600">
                <a:solidFill>
                  <a:srgbClr val="A50021"/>
                </a:solidFill>
                <a:ea typeface="楷体_GB2312" pitchFamily="49" charset="-122"/>
              </a:rPr>
              <a:t>= 0 </a:t>
            </a:r>
            <a:r>
              <a:rPr lang="zh-CN" altLang="en-US" sz="3600">
                <a:solidFill>
                  <a:srgbClr val="A50021"/>
                </a:solidFill>
                <a:ea typeface="楷体_GB2312" pitchFamily="49" charset="-122"/>
              </a:rPr>
              <a:t>和 </a:t>
            </a:r>
            <a:r>
              <a:rPr lang="en-US" altLang="zh-CN" sz="3600">
                <a:solidFill>
                  <a:srgbClr val="A50021"/>
                </a:solidFill>
                <a:ea typeface="楷体_GB2312" pitchFamily="49" charset="-122"/>
              </a:rPr>
              <a:t>sw</a:t>
            </a:r>
            <a:r>
              <a:rPr lang="en-US" altLang="zh-CN" sz="3600" i="1" baseline="-25000">
                <a:solidFill>
                  <a:srgbClr val="A50021"/>
                </a:solidFill>
                <a:ea typeface="楷体_GB2312" pitchFamily="49" charset="-122"/>
              </a:rPr>
              <a:t>l</a:t>
            </a:r>
            <a:r>
              <a:rPr lang="en-US" altLang="zh-CN" sz="3600" baseline="-25000">
                <a:solidFill>
                  <a:srgbClr val="A50021"/>
                </a:solidFill>
                <a:ea typeface="楷体_GB2312" pitchFamily="49" charset="-122"/>
              </a:rPr>
              <a:t>-1</a:t>
            </a:r>
            <a:r>
              <a:rPr lang="en-US" altLang="zh-CN" sz="3600">
                <a:solidFill>
                  <a:srgbClr val="A50021"/>
                </a:solidFill>
                <a:ea typeface="楷体_GB2312" pitchFamily="49" charset="-122"/>
              </a:rPr>
              <a:t> = 0</a:t>
            </a:r>
            <a:r>
              <a:rPr lang="zh-CN" altLang="en-US" sz="3600">
                <a:solidFill>
                  <a:srgbClr val="A50021"/>
                </a:solidFill>
                <a:ea typeface="楷体_GB2312" pitchFamily="49" charset="-122"/>
              </a:rPr>
              <a:t>，</a:t>
            </a:r>
          </a:p>
          <a:p>
            <a:pPr>
              <a:lnSpc>
                <a:spcPct val="150000"/>
              </a:lnSpc>
            </a:pPr>
            <a:r>
              <a:rPr lang="zh-CN" altLang="en-US" sz="3600">
                <a:solidFill>
                  <a:srgbClr val="A50021"/>
                </a:solidFill>
                <a:ea typeface="楷体_GB2312" pitchFamily="49" charset="-122"/>
              </a:rPr>
              <a:t>则推导可得</a:t>
            </a:r>
            <a:endParaRPr lang="zh-CN" altLang="en-US" sz="4400">
              <a:ea typeface="楷体_GB2312" pitchFamily="49" charset="-122"/>
            </a:endParaRPr>
          </a:p>
        </p:txBody>
      </p:sp>
      <p:graphicFrame>
        <p:nvGraphicFramePr>
          <p:cNvPr id="46087" name="Object 7"/>
          <p:cNvGraphicFramePr>
            <a:graphicFrameLocks noChangeAspect="1"/>
          </p:cNvGraphicFramePr>
          <p:nvPr/>
        </p:nvGraphicFramePr>
        <p:xfrm>
          <a:off x="6629400" y="4191000"/>
          <a:ext cx="1701800" cy="850900"/>
        </p:xfrm>
        <a:graphic>
          <a:graphicData uri="http://schemas.openxmlformats.org/presentationml/2006/ole">
            <mc:AlternateContent xmlns:mc="http://schemas.openxmlformats.org/markup-compatibility/2006">
              <mc:Choice xmlns:v="urn:schemas-microsoft-com:vml" Requires="v">
                <p:oleObj spid="_x0000_s256005" name="公式" r:id="rId7" imgW="1701720" imgH="850680" progId="Equation.3">
                  <p:embed/>
                </p:oleObj>
              </mc:Choice>
              <mc:Fallback>
                <p:oleObj name="公式" r:id="rId7" imgW="1701720" imgH="8506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4191000"/>
                        <a:ext cx="17018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500" fill="hold"/>
                                        <p:tgtEl>
                                          <p:spTgt spid="46085"/>
                                        </p:tgtEl>
                                        <p:attrNameLst>
                                          <p:attrName>ppt_x</p:attrName>
                                        </p:attrNameLst>
                                      </p:cBhvr>
                                      <p:tavLst>
                                        <p:tav tm="0">
                                          <p:val>
                                            <p:strVal val="0-#ppt_w/2"/>
                                          </p:val>
                                        </p:tav>
                                        <p:tav tm="100000">
                                          <p:val>
                                            <p:strVal val="#ppt_x"/>
                                          </p:val>
                                        </p:tav>
                                      </p:tavLst>
                                    </p:anim>
                                    <p:anim calcmode="lin" valueType="num">
                                      <p:cBhvr additive="base">
                                        <p:cTn id="8"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46082"/>
                                        </p:tgtEl>
                                        <p:attrNameLst>
                                          <p:attrName>style.visibility</p:attrName>
                                        </p:attrNameLst>
                                      </p:cBhvr>
                                      <p:to>
                                        <p:strVal val="visible"/>
                                      </p:to>
                                    </p:set>
                                    <p:animEffect transition="in" filter="barn(outHorizontal)">
                                      <p:cBhvr>
                                        <p:cTn id="13" dur="500"/>
                                        <p:tgtEl>
                                          <p:spTgt spid="46082"/>
                                        </p:tgtEl>
                                      </p:cBhvr>
                                    </p:animEffec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4608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6086"/>
                                        </p:tgtEl>
                                        <p:attrNameLst>
                                          <p:attrName>style.visibility</p:attrName>
                                        </p:attrNameLst>
                                      </p:cBhvr>
                                      <p:to>
                                        <p:strVal val="visible"/>
                                      </p:to>
                                    </p:set>
                                    <p:anim calcmode="lin" valueType="num">
                                      <p:cBhvr additive="base">
                                        <p:cTn id="21" dur="500" fill="hold"/>
                                        <p:tgtEl>
                                          <p:spTgt spid="46086"/>
                                        </p:tgtEl>
                                        <p:attrNameLst>
                                          <p:attrName>ppt_x</p:attrName>
                                        </p:attrNameLst>
                                      </p:cBhvr>
                                      <p:tavLst>
                                        <p:tav tm="0">
                                          <p:val>
                                            <p:strVal val="0-#ppt_w/2"/>
                                          </p:val>
                                        </p:tav>
                                        <p:tav tm="100000">
                                          <p:val>
                                            <p:strVal val="#ppt_x"/>
                                          </p:val>
                                        </p:tav>
                                      </p:tavLst>
                                    </p:anim>
                                    <p:anim calcmode="lin" valueType="num">
                                      <p:cBhvr additive="base">
                                        <p:cTn id="22" dur="500" fill="hold"/>
                                        <p:tgtEl>
                                          <p:spTgt spid="46086"/>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2" presetClass="entr" presetSubtype="4" fill="hold" nodeType="afterEffect">
                                  <p:stCondLst>
                                    <p:cond delay="0"/>
                                  </p:stCondLst>
                                  <p:childTnLst>
                                    <p:set>
                                      <p:cBhvr>
                                        <p:cTn id="25" dur="1" fill="hold">
                                          <p:stCondLst>
                                            <p:cond delay="0"/>
                                          </p:stCondLst>
                                        </p:cTn>
                                        <p:tgtEl>
                                          <p:spTgt spid="46084"/>
                                        </p:tgtEl>
                                        <p:attrNameLst>
                                          <p:attrName>style.visibility</p:attrName>
                                        </p:attrNameLst>
                                      </p:cBhvr>
                                      <p:to>
                                        <p:strVal val="visible"/>
                                      </p:to>
                                    </p:set>
                                    <p:anim calcmode="lin" valueType="num">
                                      <p:cBhvr additive="base">
                                        <p:cTn id="26" dur="500" fill="hold"/>
                                        <p:tgtEl>
                                          <p:spTgt spid="46084"/>
                                        </p:tgtEl>
                                        <p:attrNameLst>
                                          <p:attrName>ppt_x</p:attrName>
                                        </p:attrNameLst>
                                      </p:cBhvr>
                                      <p:tavLst>
                                        <p:tav tm="0">
                                          <p:val>
                                            <p:strVal val="#ppt_x"/>
                                          </p:val>
                                        </p:tav>
                                        <p:tav tm="100000">
                                          <p:val>
                                            <p:strVal val="#ppt_x"/>
                                          </p:val>
                                        </p:tav>
                                      </p:tavLst>
                                    </p:anim>
                                    <p:anim calcmode="lin" valueType="num">
                                      <p:cBhvr additive="base">
                                        <p:cTn id="27"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5" grpId="0" autoUpdateAnimBg="0"/>
      <p:bldP spid="46086"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9442" name="Object 2"/>
          <p:cNvGraphicFramePr>
            <a:graphicFrameLocks noChangeAspect="1"/>
          </p:cNvGraphicFramePr>
          <p:nvPr/>
        </p:nvGraphicFramePr>
        <p:xfrm>
          <a:off x="533400" y="1295400"/>
          <a:ext cx="8077200" cy="5181600"/>
        </p:xfrm>
        <a:graphic>
          <a:graphicData uri="http://schemas.openxmlformats.org/presentationml/2006/ole">
            <mc:AlternateContent xmlns:mc="http://schemas.openxmlformats.org/markup-compatibility/2006">
              <mc:Choice xmlns:v="urn:schemas-microsoft-com:vml" Requires="v">
                <p:oleObj spid="_x0000_s257025" name="文档" r:id="rId3" imgW="5406480" imgH="4001400" progId="Word.Document.8">
                  <p:embed/>
                </p:oleObj>
              </mc:Choice>
              <mc:Fallback>
                <p:oleObj name="文档" r:id="rId3" imgW="5406480" imgH="40014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9443" name="Line 3"/>
          <p:cNvSpPr>
            <a:spLocks noChangeShapeType="1"/>
          </p:cNvSpPr>
          <p:nvPr/>
        </p:nvSpPr>
        <p:spPr bwMode="auto">
          <a:xfrm>
            <a:off x="533400" y="6248400"/>
            <a:ext cx="807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44" name="Line 4"/>
          <p:cNvSpPr>
            <a:spLocks noChangeShapeType="1"/>
          </p:cNvSpPr>
          <p:nvPr/>
        </p:nvSpPr>
        <p:spPr bwMode="auto">
          <a:xfrm>
            <a:off x="8610600" y="1219200"/>
            <a:ext cx="0" cy="502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45" name="Text Box 5"/>
          <p:cNvSpPr txBox="1">
            <a:spLocks noChangeArrowheads="1"/>
          </p:cNvSpPr>
          <p:nvPr/>
        </p:nvSpPr>
        <p:spPr bwMode="auto">
          <a:xfrm>
            <a:off x="2178050" y="2727325"/>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CC"/>
                </a:solidFill>
              </a:rPr>
              <a:t>0</a:t>
            </a:r>
            <a:endParaRPr lang="en-US" altLang="zh-CN"/>
          </a:p>
        </p:txBody>
      </p:sp>
      <p:sp>
        <p:nvSpPr>
          <p:cNvPr id="189447" name="Text Box 7"/>
          <p:cNvSpPr txBox="1">
            <a:spLocks noChangeArrowheads="1"/>
          </p:cNvSpPr>
          <p:nvPr/>
        </p:nvSpPr>
        <p:spPr bwMode="auto">
          <a:xfrm>
            <a:off x="2990850" y="2727325"/>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CC"/>
                </a:solidFill>
              </a:rPr>
              <a:t>2</a:t>
            </a:r>
            <a:endParaRPr lang="en-US" altLang="zh-CN"/>
          </a:p>
        </p:txBody>
      </p:sp>
      <p:sp>
        <p:nvSpPr>
          <p:cNvPr id="189448" name="Text Box 8"/>
          <p:cNvSpPr txBox="1">
            <a:spLocks noChangeArrowheads="1"/>
          </p:cNvSpPr>
          <p:nvPr/>
        </p:nvSpPr>
        <p:spPr bwMode="auto">
          <a:xfrm>
            <a:off x="3829050" y="2727325"/>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CC"/>
                </a:solidFill>
              </a:rPr>
              <a:t>3</a:t>
            </a:r>
            <a:endParaRPr lang="en-US" altLang="zh-CN"/>
          </a:p>
        </p:txBody>
      </p:sp>
      <p:sp>
        <p:nvSpPr>
          <p:cNvPr id="189449" name="Text Box 9"/>
          <p:cNvSpPr txBox="1">
            <a:spLocks noChangeArrowheads="1"/>
          </p:cNvSpPr>
          <p:nvPr/>
        </p:nvSpPr>
        <p:spPr bwMode="auto">
          <a:xfrm>
            <a:off x="4667250" y="2727325"/>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CC"/>
                </a:solidFill>
              </a:rPr>
              <a:t>8</a:t>
            </a:r>
            <a:endParaRPr lang="en-US" altLang="zh-CN"/>
          </a:p>
        </p:txBody>
      </p:sp>
      <p:sp>
        <p:nvSpPr>
          <p:cNvPr id="189450" name="Text Box 10"/>
          <p:cNvSpPr txBox="1">
            <a:spLocks noChangeArrowheads="1"/>
          </p:cNvSpPr>
          <p:nvPr/>
        </p:nvSpPr>
        <p:spPr bwMode="auto">
          <a:xfrm>
            <a:off x="5334000" y="2727325"/>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CC"/>
                </a:solidFill>
              </a:rPr>
              <a:t>11</a:t>
            </a:r>
            <a:endParaRPr lang="en-US" altLang="zh-CN"/>
          </a:p>
        </p:txBody>
      </p:sp>
      <p:sp>
        <p:nvSpPr>
          <p:cNvPr id="189451" name="Text Box 11"/>
          <p:cNvSpPr txBox="1">
            <a:spLocks noChangeArrowheads="1"/>
          </p:cNvSpPr>
          <p:nvPr/>
        </p:nvSpPr>
        <p:spPr bwMode="auto">
          <a:xfrm>
            <a:off x="6165850" y="2727325"/>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CC"/>
                </a:solidFill>
              </a:rPr>
              <a:t>15</a:t>
            </a:r>
            <a:endParaRPr lang="en-US" altLang="zh-CN"/>
          </a:p>
        </p:txBody>
      </p:sp>
      <p:sp>
        <p:nvSpPr>
          <p:cNvPr id="189452" name="Text Box 12"/>
          <p:cNvSpPr txBox="1">
            <a:spLocks noChangeArrowheads="1"/>
          </p:cNvSpPr>
          <p:nvPr/>
        </p:nvSpPr>
        <p:spPr bwMode="auto">
          <a:xfrm>
            <a:off x="7029450" y="2727325"/>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CC"/>
                </a:solidFill>
              </a:rPr>
              <a:t>18</a:t>
            </a:r>
            <a:endParaRPr lang="en-US" altLang="zh-CN"/>
          </a:p>
        </p:txBody>
      </p:sp>
      <p:sp>
        <p:nvSpPr>
          <p:cNvPr id="189453" name="Text Box 13"/>
          <p:cNvSpPr txBox="1">
            <a:spLocks noChangeArrowheads="1"/>
          </p:cNvSpPr>
          <p:nvPr/>
        </p:nvSpPr>
        <p:spPr bwMode="auto">
          <a:xfrm>
            <a:off x="7842250" y="2727325"/>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6600CC"/>
                </a:solidFill>
              </a:rPr>
              <a:t>23</a:t>
            </a:r>
            <a:endParaRPr lang="en-US" altLang="zh-CN"/>
          </a:p>
        </p:txBody>
      </p:sp>
      <p:sp>
        <p:nvSpPr>
          <p:cNvPr id="189454" name="Text Box 14"/>
          <p:cNvSpPr txBox="1">
            <a:spLocks noChangeArrowheads="1"/>
          </p:cNvSpPr>
          <p:nvPr/>
        </p:nvSpPr>
        <p:spPr bwMode="auto">
          <a:xfrm>
            <a:off x="365125" y="288925"/>
            <a:ext cx="1379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A50021"/>
                </a:solidFill>
                <a:ea typeface="楷体_GB2312" pitchFamily="49" charset="-122"/>
              </a:rPr>
              <a:t>例如</a:t>
            </a:r>
            <a:r>
              <a:rPr lang="en-US" altLang="zh-CN" sz="4000" b="1">
                <a:solidFill>
                  <a:srgbClr val="A50021"/>
                </a:solidFill>
                <a:ea typeface="楷体_GB2312" pitchFamily="49" charset="-122"/>
              </a:rPr>
              <a:t>:</a:t>
            </a:r>
            <a:endParaRPr lang="en-US" altLang="zh-CN" sz="4000">
              <a:ea typeface="楷体_GB2312" pitchFamily="49" charset="-122"/>
            </a:endParaRPr>
          </a:p>
        </p:txBody>
      </p:sp>
      <p:sp>
        <p:nvSpPr>
          <p:cNvPr id="189455" name="AutoShape 15"/>
          <p:cNvSpPr>
            <a:spLocks noChangeArrowheads="1"/>
          </p:cNvSpPr>
          <p:nvPr/>
        </p:nvSpPr>
        <p:spPr bwMode="auto">
          <a:xfrm>
            <a:off x="3124200" y="381000"/>
            <a:ext cx="152400" cy="838200"/>
          </a:xfrm>
          <a:prstGeom prst="downArrow">
            <a:avLst>
              <a:gd name="adj1" fmla="val 50000"/>
              <a:gd name="adj2" fmla="val 137500"/>
            </a:avLst>
          </a:prstGeom>
          <a:solidFill>
            <a:srgbClr val="99C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9456" name="Text Box 16"/>
          <p:cNvSpPr txBox="1">
            <a:spLocks noChangeArrowheads="1"/>
          </p:cNvSpPr>
          <p:nvPr/>
        </p:nvSpPr>
        <p:spPr bwMode="auto">
          <a:xfrm>
            <a:off x="3284538" y="247650"/>
            <a:ext cx="296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rgbClr val="6600CC"/>
                </a:solidFill>
              </a:rPr>
              <a:t>l</a:t>
            </a:r>
            <a:endParaRPr lang="en-US" altLang="zh-CN">
              <a:solidFill>
                <a:srgbClr val="99CCFF"/>
              </a:solidFill>
            </a:endParaRPr>
          </a:p>
        </p:txBody>
      </p:sp>
      <p:sp>
        <p:nvSpPr>
          <p:cNvPr id="189457" name="AutoShape 17"/>
          <p:cNvSpPr>
            <a:spLocks noChangeArrowheads="1"/>
          </p:cNvSpPr>
          <p:nvPr/>
        </p:nvSpPr>
        <p:spPr bwMode="auto">
          <a:xfrm>
            <a:off x="8001000" y="381000"/>
            <a:ext cx="152400" cy="838200"/>
          </a:xfrm>
          <a:prstGeom prst="downArrow">
            <a:avLst>
              <a:gd name="adj1" fmla="val 50000"/>
              <a:gd name="adj2" fmla="val 137500"/>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9458" name="Text Box 18"/>
          <p:cNvSpPr txBox="1">
            <a:spLocks noChangeArrowheads="1"/>
          </p:cNvSpPr>
          <p:nvPr/>
        </p:nvSpPr>
        <p:spPr bwMode="auto">
          <a:xfrm>
            <a:off x="8161338" y="2286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rgbClr val="FF00FF"/>
                </a:solidFill>
              </a:rPr>
              <a:t>h</a:t>
            </a:r>
            <a:endParaRPr lang="en-US" altLang="zh-CN">
              <a:solidFill>
                <a:srgbClr val="99CCFF"/>
              </a:solidFill>
            </a:endParaRPr>
          </a:p>
        </p:txBody>
      </p:sp>
      <p:sp>
        <p:nvSpPr>
          <p:cNvPr id="189459" name="Text Box 19"/>
          <p:cNvSpPr txBox="1">
            <a:spLocks noChangeArrowheads="1"/>
          </p:cNvSpPr>
          <p:nvPr/>
        </p:nvSpPr>
        <p:spPr bwMode="auto">
          <a:xfrm>
            <a:off x="2889250" y="3429000"/>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21</a:t>
            </a:r>
            <a:endParaRPr lang="en-US" altLang="zh-CN" sz="4000"/>
          </a:p>
        </p:txBody>
      </p:sp>
      <p:sp>
        <p:nvSpPr>
          <p:cNvPr id="189460" name="Text Box 20"/>
          <p:cNvSpPr txBox="1">
            <a:spLocks noChangeArrowheads="1"/>
          </p:cNvSpPr>
          <p:nvPr/>
        </p:nvSpPr>
        <p:spPr bwMode="auto">
          <a:xfrm>
            <a:off x="3727450" y="3429000"/>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18</a:t>
            </a:r>
            <a:endParaRPr lang="en-US" altLang="zh-CN" sz="4000"/>
          </a:p>
        </p:txBody>
      </p:sp>
      <p:sp>
        <p:nvSpPr>
          <p:cNvPr id="189461" name="Text Box 21"/>
          <p:cNvSpPr txBox="1">
            <a:spLocks noChangeArrowheads="1"/>
          </p:cNvSpPr>
          <p:nvPr/>
        </p:nvSpPr>
        <p:spPr bwMode="auto">
          <a:xfrm>
            <a:off x="4565650" y="3429000"/>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12</a:t>
            </a:r>
            <a:endParaRPr lang="en-US" altLang="zh-CN" sz="4000"/>
          </a:p>
        </p:txBody>
      </p:sp>
      <p:sp>
        <p:nvSpPr>
          <p:cNvPr id="189462" name="Text Box 22"/>
          <p:cNvSpPr txBox="1">
            <a:spLocks noChangeArrowheads="1"/>
          </p:cNvSpPr>
          <p:nvPr/>
        </p:nvSpPr>
        <p:spPr bwMode="auto">
          <a:xfrm>
            <a:off x="5486400" y="3429000"/>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4</a:t>
            </a:r>
            <a:endParaRPr lang="en-US" altLang="zh-CN" sz="4000"/>
          </a:p>
        </p:txBody>
      </p:sp>
      <p:sp>
        <p:nvSpPr>
          <p:cNvPr id="189463" name="Text Box 23"/>
          <p:cNvSpPr txBox="1">
            <a:spLocks noChangeArrowheads="1"/>
          </p:cNvSpPr>
          <p:nvPr/>
        </p:nvSpPr>
        <p:spPr bwMode="auto">
          <a:xfrm>
            <a:off x="6172200" y="3429000"/>
            <a:ext cx="685800" cy="7016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a:solidFill>
                  <a:srgbClr val="A50021"/>
                </a:solidFill>
              </a:rPr>
              <a:t>3</a:t>
            </a:r>
            <a:endParaRPr lang="en-US" altLang="zh-CN" sz="4000"/>
          </a:p>
        </p:txBody>
      </p:sp>
      <p:sp>
        <p:nvSpPr>
          <p:cNvPr id="189464" name="Text Box 24"/>
          <p:cNvSpPr txBox="1">
            <a:spLocks noChangeArrowheads="1"/>
          </p:cNvSpPr>
          <p:nvPr/>
        </p:nvSpPr>
        <p:spPr bwMode="auto">
          <a:xfrm>
            <a:off x="7010400" y="3429000"/>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10</a:t>
            </a:r>
            <a:endParaRPr lang="en-US" altLang="zh-CN" sz="4000"/>
          </a:p>
        </p:txBody>
      </p:sp>
      <p:sp>
        <p:nvSpPr>
          <p:cNvPr id="189465" name="Text Box 25"/>
          <p:cNvSpPr txBox="1">
            <a:spLocks noChangeArrowheads="1"/>
          </p:cNvSpPr>
          <p:nvPr/>
        </p:nvSpPr>
        <p:spPr bwMode="auto">
          <a:xfrm>
            <a:off x="7842250" y="3429000"/>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18</a:t>
            </a:r>
            <a:endParaRPr lang="en-US" altLang="zh-CN" sz="4000"/>
          </a:p>
        </p:txBody>
      </p:sp>
      <p:sp>
        <p:nvSpPr>
          <p:cNvPr id="189466" name="AutoShape 26"/>
          <p:cNvSpPr>
            <a:spLocks noChangeArrowheads="1"/>
          </p:cNvSpPr>
          <p:nvPr/>
        </p:nvSpPr>
        <p:spPr bwMode="auto">
          <a:xfrm>
            <a:off x="5638800" y="381000"/>
            <a:ext cx="152400" cy="838200"/>
          </a:xfrm>
          <a:prstGeom prst="downArrow">
            <a:avLst>
              <a:gd name="adj1" fmla="val 50000"/>
              <a:gd name="adj2" fmla="val 137500"/>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9467" name="Text Box 27"/>
          <p:cNvSpPr txBox="1">
            <a:spLocks noChangeArrowheads="1"/>
          </p:cNvSpPr>
          <p:nvPr/>
        </p:nvSpPr>
        <p:spPr bwMode="auto">
          <a:xfrm>
            <a:off x="5799138" y="2286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rgbClr val="FF00FF"/>
                </a:solidFill>
              </a:rPr>
              <a:t>h</a:t>
            </a:r>
            <a:endParaRPr lang="en-US" altLang="zh-CN">
              <a:solidFill>
                <a:srgbClr val="99CCFF"/>
              </a:solidFill>
            </a:endParaRPr>
          </a:p>
        </p:txBody>
      </p:sp>
      <p:sp useBgFill="1">
        <p:nvSpPr>
          <p:cNvPr id="189468" name="Rectangle 28"/>
          <p:cNvSpPr>
            <a:spLocks noChangeArrowheads="1"/>
          </p:cNvSpPr>
          <p:nvPr/>
        </p:nvSpPr>
        <p:spPr bwMode="auto">
          <a:xfrm>
            <a:off x="7848600" y="228600"/>
            <a:ext cx="7620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9" name="Text Box 29"/>
          <p:cNvSpPr txBox="1">
            <a:spLocks noChangeArrowheads="1"/>
          </p:cNvSpPr>
          <p:nvPr/>
        </p:nvSpPr>
        <p:spPr bwMode="auto">
          <a:xfrm>
            <a:off x="2990850" y="4114800"/>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9</a:t>
            </a:r>
            <a:endParaRPr lang="en-US" altLang="zh-CN" sz="4000"/>
          </a:p>
        </p:txBody>
      </p:sp>
      <p:sp>
        <p:nvSpPr>
          <p:cNvPr id="189470" name="Text Box 30"/>
          <p:cNvSpPr txBox="1">
            <a:spLocks noChangeArrowheads="1"/>
          </p:cNvSpPr>
          <p:nvPr/>
        </p:nvSpPr>
        <p:spPr bwMode="auto">
          <a:xfrm>
            <a:off x="3829050" y="4114800"/>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6</a:t>
            </a:r>
            <a:endParaRPr lang="en-US" altLang="zh-CN" sz="4000"/>
          </a:p>
        </p:txBody>
      </p:sp>
      <p:sp>
        <p:nvSpPr>
          <p:cNvPr id="189471" name="Text Box 31"/>
          <p:cNvSpPr txBox="1">
            <a:spLocks noChangeArrowheads="1"/>
          </p:cNvSpPr>
          <p:nvPr/>
        </p:nvSpPr>
        <p:spPr bwMode="auto">
          <a:xfrm>
            <a:off x="4572000" y="4191000"/>
            <a:ext cx="685800" cy="7016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a:solidFill>
                  <a:srgbClr val="A50021"/>
                </a:solidFill>
              </a:rPr>
              <a:t>0</a:t>
            </a:r>
            <a:endParaRPr lang="en-US" altLang="zh-CN" sz="4000"/>
          </a:p>
        </p:txBody>
      </p:sp>
      <p:sp>
        <p:nvSpPr>
          <p:cNvPr id="189472" name="Text Box 32"/>
          <p:cNvSpPr txBox="1">
            <a:spLocks noChangeArrowheads="1"/>
          </p:cNvSpPr>
          <p:nvPr/>
        </p:nvSpPr>
        <p:spPr bwMode="auto">
          <a:xfrm>
            <a:off x="5505450" y="4114800"/>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8</a:t>
            </a:r>
            <a:endParaRPr lang="en-US" altLang="zh-CN" sz="4000"/>
          </a:p>
        </p:txBody>
      </p:sp>
      <p:sp>
        <p:nvSpPr>
          <p:cNvPr id="189473" name="Text Box 33"/>
          <p:cNvSpPr txBox="1">
            <a:spLocks noChangeArrowheads="1"/>
          </p:cNvSpPr>
          <p:nvPr/>
        </p:nvSpPr>
        <p:spPr bwMode="auto">
          <a:xfrm>
            <a:off x="6172200" y="5546725"/>
            <a:ext cx="762000"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b="1">
                <a:solidFill>
                  <a:srgbClr val="006600"/>
                </a:solidFill>
              </a:rPr>
              <a:t>E</a:t>
            </a:r>
            <a:endParaRPr lang="en-US" altLang="zh-CN" sz="4000"/>
          </a:p>
        </p:txBody>
      </p:sp>
      <p:sp>
        <p:nvSpPr>
          <p:cNvPr id="189474" name="Text Box 34"/>
          <p:cNvSpPr txBox="1">
            <a:spLocks noChangeArrowheads="1"/>
          </p:cNvSpPr>
          <p:nvPr/>
        </p:nvSpPr>
        <p:spPr bwMode="auto">
          <a:xfrm>
            <a:off x="4495800" y="5546725"/>
            <a:ext cx="762000"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b="1">
                <a:solidFill>
                  <a:srgbClr val="006600"/>
                </a:solidFill>
              </a:rPr>
              <a:t>C</a:t>
            </a:r>
            <a:endParaRPr lang="en-US" altLang="zh-CN" sz="4000"/>
          </a:p>
        </p:txBody>
      </p:sp>
      <p:sp>
        <p:nvSpPr>
          <p:cNvPr id="189475" name="Text Box 35"/>
          <p:cNvSpPr txBox="1">
            <a:spLocks noChangeArrowheads="1"/>
          </p:cNvSpPr>
          <p:nvPr/>
        </p:nvSpPr>
        <p:spPr bwMode="auto">
          <a:xfrm>
            <a:off x="3829050" y="4860925"/>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2</a:t>
            </a:r>
            <a:endParaRPr lang="en-US" altLang="zh-CN" sz="4000"/>
          </a:p>
        </p:txBody>
      </p:sp>
      <p:sp>
        <p:nvSpPr>
          <p:cNvPr id="189476" name="Text Box 36"/>
          <p:cNvSpPr txBox="1">
            <a:spLocks noChangeArrowheads="1"/>
          </p:cNvSpPr>
          <p:nvPr/>
        </p:nvSpPr>
        <p:spPr bwMode="auto">
          <a:xfrm>
            <a:off x="2895600" y="4860925"/>
            <a:ext cx="685800" cy="7016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a:solidFill>
                  <a:srgbClr val="A50021"/>
                </a:solidFill>
              </a:rPr>
              <a:t>1</a:t>
            </a:r>
            <a:endParaRPr lang="en-US" altLang="zh-CN" sz="4000"/>
          </a:p>
        </p:txBody>
      </p:sp>
      <p:sp>
        <p:nvSpPr>
          <p:cNvPr id="189477" name="Text Box 37"/>
          <p:cNvSpPr txBox="1">
            <a:spLocks noChangeArrowheads="1"/>
          </p:cNvSpPr>
          <p:nvPr/>
        </p:nvSpPr>
        <p:spPr bwMode="auto">
          <a:xfrm>
            <a:off x="2895600" y="5546725"/>
            <a:ext cx="685800"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b="1">
                <a:solidFill>
                  <a:srgbClr val="006600"/>
                </a:solidFill>
              </a:rPr>
              <a:t>A</a:t>
            </a:r>
            <a:endParaRPr lang="en-US" altLang="zh-CN" sz="4000"/>
          </a:p>
        </p:txBody>
      </p:sp>
      <p:sp>
        <p:nvSpPr>
          <p:cNvPr id="189478" name="AutoShape 38"/>
          <p:cNvSpPr>
            <a:spLocks noChangeArrowheads="1"/>
          </p:cNvSpPr>
          <p:nvPr/>
        </p:nvSpPr>
        <p:spPr bwMode="auto">
          <a:xfrm>
            <a:off x="3962400" y="381000"/>
            <a:ext cx="152400" cy="838200"/>
          </a:xfrm>
          <a:prstGeom prst="downArrow">
            <a:avLst>
              <a:gd name="adj1" fmla="val 50000"/>
              <a:gd name="adj2" fmla="val 137500"/>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9479" name="Text Box 39"/>
          <p:cNvSpPr txBox="1">
            <a:spLocks noChangeArrowheads="1"/>
          </p:cNvSpPr>
          <p:nvPr/>
        </p:nvSpPr>
        <p:spPr bwMode="auto">
          <a:xfrm>
            <a:off x="4122738" y="2286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rgbClr val="FF00FF"/>
                </a:solidFill>
              </a:rPr>
              <a:t>h</a:t>
            </a:r>
            <a:endParaRPr lang="en-US" altLang="zh-CN">
              <a:solidFill>
                <a:srgbClr val="99CCFF"/>
              </a:solidFill>
            </a:endParaRPr>
          </a:p>
        </p:txBody>
      </p:sp>
      <p:sp useBgFill="1">
        <p:nvSpPr>
          <p:cNvPr id="189480" name="Rectangle 40"/>
          <p:cNvSpPr>
            <a:spLocks noChangeArrowheads="1"/>
          </p:cNvSpPr>
          <p:nvPr/>
        </p:nvSpPr>
        <p:spPr bwMode="auto">
          <a:xfrm>
            <a:off x="5410200" y="304800"/>
            <a:ext cx="7620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81" name="Text Box 41"/>
          <p:cNvSpPr txBox="1">
            <a:spLocks noChangeArrowheads="1"/>
          </p:cNvSpPr>
          <p:nvPr/>
        </p:nvSpPr>
        <p:spPr bwMode="auto">
          <a:xfrm>
            <a:off x="7181850" y="4114800"/>
            <a:ext cx="438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rPr>
              <a:t>5</a:t>
            </a:r>
            <a:endParaRPr lang="en-US" altLang="zh-CN" sz="4000"/>
          </a:p>
        </p:txBody>
      </p:sp>
      <p:sp>
        <p:nvSpPr>
          <p:cNvPr id="189482" name="Text Box 42"/>
          <p:cNvSpPr txBox="1">
            <a:spLocks noChangeArrowheads="1"/>
          </p:cNvSpPr>
          <p:nvPr/>
        </p:nvSpPr>
        <p:spPr bwMode="auto">
          <a:xfrm>
            <a:off x="7867650" y="4114800"/>
            <a:ext cx="666750" cy="7016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a:solidFill>
                  <a:srgbClr val="A50021"/>
                </a:solidFill>
              </a:rPr>
              <a:t>3</a:t>
            </a:r>
            <a:endParaRPr lang="en-US" altLang="zh-CN" sz="4000" b="1">
              <a:solidFill>
                <a:srgbClr val="006600"/>
              </a:solidFill>
            </a:endParaRPr>
          </a:p>
        </p:txBody>
      </p:sp>
      <p:sp>
        <p:nvSpPr>
          <p:cNvPr id="189483" name="AutoShape 43"/>
          <p:cNvSpPr>
            <a:spLocks noChangeArrowheads="1"/>
          </p:cNvSpPr>
          <p:nvPr/>
        </p:nvSpPr>
        <p:spPr bwMode="auto">
          <a:xfrm>
            <a:off x="7162800" y="381000"/>
            <a:ext cx="152400" cy="838200"/>
          </a:xfrm>
          <a:prstGeom prst="downArrow">
            <a:avLst>
              <a:gd name="adj1" fmla="val 50000"/>
              <a:gd name="adj2" fmla="val 137500"/>
            </a:avLst>
          </a:prstGeom>
          <a:solidFill>
            <a:srgbClr val="99CCFF"/>
          </a:solidFill>
          <a:ln w="9525">
            <a:solidFill>
              <a:srgbClr val="99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9484" name="Text Box 44"/>
          <p:cNvSpPr txBox="1">
            <a:spLocks noChangeArrowheads="1"/>
          </p:cNvSpPr>
          <p:nvPr/>
        </p:nvSpPr>
        <p:spPr bwMode="auto">
          <a:xfrm>
            <a:off x="7323138" y="247650"/>
            <a:ext cx="296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rgbClr val="6600CC"/>
                </a:solidFill>
              </a:rPr>
              <a:t>l</a:t>
            </a:r>
            <a:endParaRPr lang="en-US" altLang="zh-CN">
              <a:solidFill>
                <a:srgbClr val="99CCFF"/>
              </a:solidFill>
            </a:endParaRPr>
          </a:p>
        </p:txBody>
      </p:sp>
      <p:sp>
        <p:nvSpPr>
          <p:cNvPr id="189485" name="AutoShape 45"/>
          <p:cNvSpPr>
            <a:spLocks noChangeArrowheads="1"/>
          </p:cNvSpPr>
          <p:nvPr/>
        </p:nvSpPr>
        <p:spPr bwMode="auto">
          <a:xfrm>
            <a:off x="8040688" y="381000"/>
            <a:ext cx="152400" cy="838200"/>
          </a:xfrm>
          <a:prstGeom prst="downArrow">
            <a:avLst>
              <a:gd name="adj1" fmla="val 50000"/>
              <a:gd name="adj2" fmla="val 137500"/>
            </a:avLst>
          </a:prstGeom>
          <a:solidFill>
            <a:srgbClr val="FF99FF"/>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89486" name="Text Box 46"/>
          <p:cNvSpPr txBox="1">
            <a:spLocks noChangeArrowheads="1"/>
          </p:cNvSpPr>
          <p:nvPr/>
        </p:nvSpPr>
        <p:spPr bwMode="auto">
          <a:xfrm>
            <a:off x="8201025" y="228600"/>
            <a:ext cx="409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i="1">
                <a:solidFill>
                  <a:srgbClr val="FF00FF"/>
                </a:solidFill>
              </a:rPr>
              <a:t>h</a:t>
            </a:r>
            <a:endParaRPr lang="en-US" altLang="zh-CN">
              <a:solidFill>
                <a:srgbClr val="99CCFF"/>
              </a:solidFill>
            </a:endParaRPr>
          </a:p>
        </p:txBody>
      </p:sp>
      <p:sp useBgFill="1">
        <p:nvSpPr>
          <p:cNvPr id="189487" name="Rectangle 47"/>
          <p:cNvSpPr>
            <a:spLocks noChangeArrowheads="1"/>
          </p:cNvSpPr>
          <p:nvPr/>
        </p:nvSpPr>
        <p:spPr bwMode="auto">
          <a:xfrm>
            <a:off x="2971800" y="304800"/>
            <a:ext cx="6096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89488" name="Rectangle 48"/>
          <p:cNvSpPr>
            <a:spLocks noChangeArrowheads="1"/>
          </p:cNvSpPr>
          <p:nvPr/>
        </p:nvSpPr>
        <p:spPr bwMode="auto">
          <a:xfrm>
            <a:off x="3810000" y="228600"/>
            <a:ext cx="6858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89" name="Text Box 49"/>
          <p:cNvSpPr txBox="1">
            <a:spLocks noChangeArrowheads="1"/>
          </p:cNvSpPr>
          <p:nvPr/>
        </p:nvSpPr>
        <p:spPr bwMode="auto">
          <a:xfrm>
            <a:off x="7848600" y="5562600"/>
            <a:ext cx="762000"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b="1">
                <a:solidFill>
                  <a:srgbClr val="006600"/>
                </a:solidFill>
              </a:rPr>
              <a:t>G</a:t>
            </a:r>
            <a:endParaRPr lang="en-US" altLang="zh-CN" sz="4000"/>
          </a:p>
        </p:txBody>
      </p:sp>
      <p:sp>
        <p:nvSpPr>
          <p:cNvPr id="189490" name="Text Box 50"/>
          <p:cNvSpPr txBox="1">
            <a:spLocks noChangeArrowheads="1"/>
          </p:cNvSpPr>
          <p:nvPr/>
        </p:nvSpPr>
        <p:spPr bwMode="auto">
          <a:xfrm>
            <a:off x="6172200" y="3429000"/>
            <a:ext cx="685800"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b="1">
                <a:solidFill>
                  <a:srgbClr val="006600"/>
                </a:solidFill>
              </a:rPr>
              <a:t>3</a:t>
            </a:r>
            <a:endParaRPr lang="en-US" altLang="zh-CN" sz="4000"/>
          </a:p>
        </p:txBody>
      </p:sp>
      <p:sp>
        <p:nvSpPr>
          <p:cNvPr id="189491" name="Text Box 51"/>
          <p:cNvSpPr txBox="1">
            <a:spLocks noChangeArrowheads="1"/>
          </p:cNvSpPr>
          <p:nvPr/>
        </p:nvSpPr>
        <p:spPr bwMode="auto">
          <a:xfrm>
            <a:off x="4572000" y="4191000"/>
            <a:ext cx="685800"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b="1">
                <a:solidFill>
                  <a:srgbClr val="006600"/>
                </a:solidFill>
              </a:rPr>
              <a:t>0</a:t>
            </a:r>
            <a:endParaRPr lang="en-US" altLang="zh-CN" sz="4000"/>
          </a:p>
        </p:txBody>
      </p:sp>
      <p:sp>
        <p:nvSpPr>
          <p:cNvPr id="189492" name="Text Box 52"/>
          <p:cNvSpPr txBox="1">
            <a:spLocks noChangeArrowheads="1"/>
          </p:cNvSpPr>
          <p:nvPr/>
        </p:nvSpPr>
        <p:spPr bwMode="auto">
          <a:xfrm>
            <a:off x="2895600" y="4876800"/>
            <a:ext cx="685800"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b="1">
                <a:solidFill>
                  <a:srgbClr val="006600"/>
                </a:solidFill>
              </a:rPr>
              <a:t>1</a:t>
            </a:r>
            <a:endParaRPr lang="en-US" altLang="zh-CN" sz="4000"/>
          </a:p>
        </p:txBody>
      </p:sp>
      <p:sp>
        <p:nvSpPr>
          <p:cNvPr id="189493" name="Text Box 53"/>
          <p:cNvSpPr txBox="1">
            <a:spLocks noChangeArrowheads="1"/>
          </p:cNvSpPr>
          <p:nvPr/>
        </p:nvSpPr>
        <p:spPr bwMode="auto">
          <a:xfrm>
            <a:off x="7848600" y="4114800"/>
            <a:ext cx="666750"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000" b="1">
                <a:solidFill>
                  <a:srgbClr val="006600"/>
                </a:solidFill>
              </a:rPr>
              <a:t>3</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89454"/>
                                        </p:tgtEl>
                                        <p:attrNameLst>
                                          <p:attrName>style.visibility</p:attrName>
                                        </p:attrNameLst>
                                      </p:cBhvr>
                                      <p:to>
                                        <p:strVal val="visible"/>
                                      </p:to>
                                    </p:set>
                                    <p:anim calcmode="lin" valueType="num">
                                      <p:cBhvr additive="base">
                                        <p:cTn id="7" dur="500" fill="hold"/>
                                        <p:tgtEl>
                                          <p:spTgt spid="189454"/>
                                        </p:tgtEl>
                                        <p:attrNameLst>
                                          <p:attrName>ppt_x</p:attrName>
                                        </p:attrNameLst>
                                      </p:cBhvr>
                                      <p:tavLst>
                                        <p:tav tm="0">
                                          <p:val>
                                            <p:strVal val="0-#ppt_w/2"/>
                                          </p:val>
                                        </p:tav>
                                        <p:tav tm="100000">
                                          <p:val>
                                            <p:strVal val="#ppt_x"/>
                                          </p:val>
                                        </p:tav>
                                      </p:tavLst>
                                    </p:anim>
                                    <p:anim calcmode="lin" valueType="num">
                                      <p:cBhvr additive="base">
                                        <p:cTn id="8" dur="500" fill="hold"/>
                                        <p:tgtEl>
                                          <p:spTgt spid="1894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5" fill="hold" nodeType="clickEffect">
                                  <p:stCondLst>
                                    <p:cond delay="0"/>
                                  </p:stCondLst>
                                  <p:childTnLst>
                                    <p:set>
                                      <p:cBhvr>
                                        <p:cTn id="12" dur="1" fill="hold">
                                          <p:stCondLst>
                                            <p:cond delay="0"/>
                                          </p:stCondLst>
                                        </p:cTn>
                                        <p:tgtEl>
                                          <p:spTgt spid="189442"/>
                                        </p:tgtEl>
                                        <p:attrNameLst>
                                          <p:attrName>style.visibility</p:attrName>
                                        </p:attrNameLst>
                                      </p:cBhvr>
                                      <p:to>
                                        <p:strVal val="visible"/>
                                      </p:to>
                                    </p:set>
                                    <p:animEffect transition="in" filter="checkerboard(down)">
                                      <p:cBhvr>
                                        <p:cTn id="13" dur="500"/>
                                        <p:tgtEl>
                                          <p:spTgt spid="189442"/>
                                        </p:tgtEl>
                                      </p:cBhvr>
                                    </p:animEffect>
                                  </p:childTnLst>
                                </p:cTn>
                              </p:par>
                            </p:childTnLst>
                          </p:cTn>
                        </p:par>
                        <p:par>
                          <p:cTn id="14" fill="hold" nodeType="afterGroup">
                            <p:stCondLst>
                              <p:cond delay="500"/>
                            </p:stCondLst>
                            <p:childTnLst>
                              <p:par>
                                <p:cTn id="15" presetID="17" presetClass="entr" presetSubtype="8" fill="hold" grpId="0" nodeType="afterEffect">
                                  <p:stCondLst>
                                    <p:cond delay="0"/>
                                  </p:stCondLst>
                                  <p:childTnLst>
                                    <p:set>
                                      <p:cBhvr>
                                        <p:cTn id="16" dur="1" fill="hold">
                                          <p:stCondLst>
                                            <p:cond delay="0"/>
                                          </p:stCondLst>
                                        </p:cTn>
                                        <p:tgtEl>
                                          <p:spTgt spid="189443"/>
                                        </p:tgtEl>
                                        <p:attrNameLst>
                                          <p:attrName>style.visibility</p:attrName>
                                        </p:attrNameLst>
                                      </p:cBhvr>
                                      <p:to>
                                        <p:strVal val="visible"/>
                                      </p:to>
                                    </p:set>
                                    <p:anim calcmode="lin" valueType="num">
                                      <p:cBhvr>
                                        <p:cTn id="17" dur="500" fill="hold"/>
                                        <p:tgtEl>
                                          <p:spTgt spid="189443"/>
                                        </p:tgtEl>
                                        <p:attrNameLst>
                                          <p:attrName>ppt_x</p:attrName>
                                        </p:attrNameLst>
                                      </p:cBhvr>
                                      <p:tavLst>
                                        <p:tav tm="0">
                                          <p:val>
                                            <p:strVal val="#ppt_x-#ppt_w/2"/>
                                          </p:val>
                                        </p:tav>
                                        <p:tav tm="100000">
                                          <p:val>
                                            <p:strVal val="#ppt_x"/>
                                          </p:val>
                                        </p:tav>
                                      </p:tavLst>
                                    </p:anim>
                                    <p:anim calcmode="lin" valueType="num">
                                      <p:cBhvr>
                                        <p:cTn id="18" dur="500" fill="hold"/>
                                        <p:tgtEl>
                                          <p:spTgt spid="189443"/>
                                        </p:tgtEl>
                                        <p:attrNameLst>
                                          <p:attrName>ppt_y</p:attrName>
                                        </p:attrNameLst>
                                      </p:cBhvr>
                                      <p:tavLst>
                                        <p:tav tm="0">
                                          <p:val>
                                            <p:strVal val="#ppt_y"/>
                                          </p:val>
                                        </p:tav>
                                        <p:tav tm="100000">
                                          <p:val>
                                            <p:strVal val="#ppt_y"/>
                                          </p:val>
                                        </p:tav>
                                      </p:tavLst>
                                    </p:anim>
                                    <p:anim calcmode="lin" valueType="num">
                                      <p:cBhvr>
                                        <p:cTn id="19" dur="500" fill="hold"/>
                                        <p:tgtEl>
                                          <p:spTgt spid="189443"/>
                                        </p:tgtEl>
                                        <p:attrNameLst>
                                          <p:attrName>ppt_w</p:attrName>
                                        </p:attrNameLst>
                                      </p:cBhvr>
                                      <p:tavLst>
                                        <p:tav tm="0">
                                          <p:val>
                                            <p:fltVal val="0"/>
                                          </p:val>
                                        </p:tav>
                                        <p:tav tm="100000">
                                          <p:val>
                                            <p:strVal val="#ppt_w"/>
                                          </p:val>
                                        </p:tav>
                                      </p:tavLst>
                                    </p:anim>
                                    <p:anim calcmode="lin" valueType="num">
                                      <p:cBhvr>
                                        <p:cTn id="20" dur="500" fill="hold"/>
                                        <p:tgtEl>
                                          <p:spTgt spid="189443"/>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1000"/>
                            </p:stCondLst>
                            <p:childTnLst>
                              <p:par>
                                <p:cTn id="22" presetID="17" presetClass="entr" presetSubtype="4" fill="hold" grpId="0" nodeType="afterEffect">
                                  <p:stCondLst>
                                    <p:cond delay="0"/>
                                  </p:stCondLst>
                                  <p:childTnLst>
                                    <p:set>
                                      <p:cBhvr>
                                        <p:cTn id="23" dur="1" fill="hold">
                                          <p:stCondLst>
                                            <p:cond delay="0"/>
                                          </p:stCondLst>
                                        </p:cTn>
                                        <p:tgtEl>
                                          <p:spTgt spid="189444"/>
                                        </p:tgtEl>
                                        <p:attrNameLst>
                                          <p:attrName>style.visibility</p:attrName>
                                        </p:attrNameLst>
                                      </p:cBhvr>
                                      <p:to>
                                        <p:strVal val="visible"/>
                                      </p:to>
                                    </p:set>
                                    <p:anim calcmode="lin" valueType="num">
                                      <p:cBhvr>
                                        <p:cTn id="24" dur="500" fill="hold"/>
                                        <p:tgtEl>
                                          <p:spTgt spid="189444"/>
                                        </p:tgtEl>
                                        <p:attrNameLst>
                                          <p:attrName>ppt_x</p:attrName>
                                        </p:attrNameLst>
                                      </p:cBhvr>
                                      <p:tavLst>
                                        <p:tav tm="0">
                                          <p:val>
                                            <p:strVal val="#ppt_x"/>
                                          </p:val>
                                        </p:tav>
                                        <p:tav tm="100000">
                                          <p:val>
                                            <p:strVal val="#ppt_x"/>
                                          </p:val>
                                        </p:tav>
                                      </p:tavLst>
                                    </p:anim>
                                    <p:anim calcmode="lin" valueType="num">
                                      <p:cBhvr>
                                        <p:cTn id="25" dur="500" fill="hold"/>
                                        <p:tgtEl>
                                          <p:spTgt spid="189444"/>
                                        </p:tgtEl>
                                        <p:attrNameLst>
                                          <p:attrName>ppt_y</p:attrName>
                                        </p:attrNameLst>
                                      </p:cBhvr>
                                      <p:tavLst>
                                        <p:tav tm="0">
                                          <p:val>
                                            <p:strVal val="#ppt_y+#ppt_h/2"/>
                                          </p:val>
                                        </p:tav>
                                        <p:tav tm="100000">
                                          <p:val>
                                            <p:strVal val="#ppt_y"/>
                                          </p:val>
                                        </p:tav>
                                      </p:tavLst>
                                    </p:anim>
                                    <p:anim calcmode="lin" valueType="num">
                                      <p:cBhvr>
                                        <p:cTn id="26" dur="500" fill="hold"/>
                                        <p:tgtEl>
                                          <p:spTgt spid="189444"/>
                                        </p:tgtEl>
                                        <p:attrNameLst>
                                          <p:attrName>ppt_w</p:attrName>
                                        </p:attrNameLst>
                                      </p:cBhvr>
                                      <p:tavLst>
                                        <p:tav tm="0">
                                          <p:val>
                                            <p:strVal val="#ppt_w"/>
                                          </p:val>
                                        </p:tav>
                                        <p:tav tm="100000">
                                          <p:val>
                                            <p:strVal val="#ppt_w"/>
                                          </p:val>
                                        </p:tav>
                                      </p:tavLst>
                                    </p:anim>
                                    <p:anim calcmode="lin" valueType="num">
                                      <p:cBhvr>
                                        <p:cTn id="27" dur="500" fill="hold"/>
                                        <p:tgtEl>
                                          <p:spTgt spid="189444"/>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89445"/>
                                        </p:tgtEl>
                                        <p:attrNameLst>
                                          <p:attrName>style.visibility</p:attrName>
                                        </p:attrNameLst>
                                      </p:cBhvr>
                                      <p:to>
                                        <p:strVal val="visible"/>
                                      </p:to>
                                    </p:set>
                                    <p:animEffect transition="in" filter="slide(fromLeft)">
                                      <p:cBhvr>
                                        <p:cTn id="32" dur="500"/>
                                        <p:tgtEl>
                                          <p:spTgt spid="1894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89447"/>
                                        </p:tgtEl>
                                        <p:attrNameLst>
                                          <p:attrName>style.visibility</p:attrName>
                                        </p:attrNameLst>
                                      </p:cBhvr>
                                      <p:to>
                                        <p:strVal val="visible"/>
                                      </p:to>
                                    </p:set>
                                    <p:animEffect transition="in" filter="slide(fromLeft)">
                                      <p:cBhvr>
                                        <p:cTn id="37" dur="500"/>
                                        <p:tgtEl>
                                          <p:spTgt spid="1894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189448"/>
                                        </p:tgtEl>
                                        <p:attrNameLst>
                                          <p:attrName>style.visibility</p:attrName>
                                        </p:attrNameLst>
                                      </p:cBhvr>
                                      <p:to>
                                        <p:strVal val="visible"/>
                                      </p:to>
                                    </p:set>
                                    <p:animEffect transition="in" filter="slide(fromLeft)">
                                      <p:cBhvr>
                                        <p:cTn id="42" dur="500"/>
                                        <p:tgtEl>
                                          <p:spTgt spid="1894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189449"/>
                                        </p:tgtEl>
                                        <p:attrNameLst>
                                          <p:attrName>style.visibility</p:attrName>
                                        </p:attrNameLst>
                                      </p:cBhvr>
                                      <p:to>
                                        <p:strVal val="visible"/>
                                      </p:to>
                                    </p:set>
                                    <p:animEffect transition="in" filter="slide(fromLeft)">
                                      <p:cBhvr>
                                        <p:cTn id="47" dur="500"/>
                                        <p:tgtEl>
                                          <p:spTgt spid="18944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189450"/>
                                        </p:tgtEl>
                                        <p:attrNameLst>
                                          <p:attrName>style.visibility</p:attrName>
                                        </p:attrNameLst>
                                      </p:cBhvr>
                                      <p:to>
                                        <p:strVal val="visible"/>
                                      </p:to>
                                    </p:set>
                                    <p:animEffect transition="in" filter="slide(fromLeft)">
                                      <p:cBhvr>
                                        <p:cTn id="52" dur="500"/>
                                        <p:tgtEl>
                                          <p:spTgt spid="18945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189451"/>
                                        </p:tgtEl>
                                        <p:attrNameLst>
                                          <p:attrName>style.visibility</p:attrName>
                                        </p:attrNameLst>
                                      </p:cBhvr>
                                      <p:to>
                                        <p:strVal val="visible"/>
                                      </p:to>
                                    </p:set>
                                    <p:animEffect transition="in" filter="slide(fromLeft)">
                                      <p:cBhvr>
                                        <p:cTn id="57" dur="500"/>
                                        <p:tgtEl>
                                          <p:spTgt spid="18945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189452"/>
                                        </p:tgtEl>
                                        <p:attrNameLst>
                                          <p:attrName>style.visibility</p:attrName>
                                        </p:attrNameLst>
                                      </p:cBhvr>
                                      <p:to>
                                        <p:strVal val="visible"/>
                                      </p:to>
                                    </p:set>
                                    <p:animEffect transition="in" filter="slide(fromLeft)">
                                      <p:cBhvr>
                                        <p:cTn id="62" dur="500"/>
                                        <p:tgtEl>
                                          <p:spTgt spid="18945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189453"/>
                                        </p:tgtEl>
                                        <p:attrNameLst>
                                          <p:attrName>style.visibility</p:attrName>
                                        </p:attrNameLst>
                                      </p:cBhvr>
                                      <p:to>
                                        <p:strVal val="visible"/>
                                      </p:to>
                                    </p:set>
                                    <p:animEffect transition="in" filter="slide(fromLeft)">
                                      <p:cBhvr>
                                        <p:cTn id="67" dur="500"/>
                                        <p:tgtEl>
                                          <p:spTgt spid="18945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1" fill="hold" grpId="0" nodeType="clickEffect">
                                  <p:stCondLst>
                                    <p:cond delay="0"/>
                                  </p:stCondLst>
                                  <p:childTnLst>
                                    <p:set>
                                      <p:cBhvr>
                                        <p:cTn id="71" dur="1" fill="hold">
                                          <p:stCondLst>
                                            <p:cond delay="0"/>
                                          </p:stCondLst>
                                        </p:cTn>
                                        <p:tgtEl>
                                          <p:spTgt spid="189455"/>
                                        </p:tgtEl>
                                        <p:attrNameLst>
                                          <p:attrName>style.visibility</p:attrName>
                                        </p:attrNameLst>
                                      </p:cBhvr>
                                      <p:to>
                                        <p:strVal val="visible"/>
                                      </p:to>
                                    </p:set>
                                    <p:anim calcmode="lin" valueType="num">
                                      <p:cBhvr additive="base">
                                        <p:cTn id="72" dur="500" fill="hold"/>
                                        <p:tgtEl>
                                          <p:spTgt spid="189455"/>
                                        </p:tgtEl>
                                        <p:attrNameLst>
                                          <p:attrName>ppt_x</p:attrName>
                                        </p:attrNameLst>
                                      </p:cBhvr>
                                      <p:tavLst>
                                        <p:tav tm="0">
                                          <p:val>
                                            <p:strVal val="#ppt_x"/>
                                          </p:val>
                                        </p:tav>
                                        <p:tav tm="100000">
                                          <p:val>
                                            <p:strVal val="#ppt_x"/>
                                          </p:val>
                                        </p:tav>
                                      </p:tavLst>
                                    </p:anim>
                                    <p:anim calcmode="lin" valueType="num">
                                      <p:cBhvr additive="base">
                                        <p:cTn id="73" dur="500" fill="hold"/>
                                        <p:tgtEl>
                                          <p:spTgt spid="189455"/>
                                        </p:tgtEl>
                                        <p:attrNameLst>
                                          <p:attrName>ppt_y</p:attrName>
                                        </p:attrNameLst>
                                      </p:cBhvr>
                                      <p:tavLst>
                                        <p:tav tm="0">
                                          <p:val>
                                            <p:strVal val="0-#ppt_h/2"/>
                                          </p:val>
                                        </p:tav>
                                        <p:tav tm="100000">
                                          <p:val>
                                            <p:strVal val="#ppt_y"/>
                                          </p:val>
                                        </p:tav>
                                      </p:tavLst>
                                    </p:anim>
                                  </p:childTnLst>
                                </p:cTn>
                              </p:par>
                            </p:childTnLst>
                          </p:cTn>
                        </p:par>
                        <p:par>
                          <p:cTn id="74" fill="hold" nodeType="afterGroup">
                            <p:stCondLst>
                              <p:cond delay="500"/>
                            </p:stCondLst>
                            <p:childTnLst>
                              <p:par>
                                <p:cTn id="75" presetID="2" presetClass="entr" presetSubtype="1" fill="hold" grpId="0" nodeType="afterEffect">
                                  <p:stCondLst>
                                    <p:cond delay="0"/>
                                  </p:stCondLst>
                                  <p:childTnLst>
                                    <p:set>
                                      <p:cBhvr>
                                        <p:cTn id="76" dur="1" fill="hold">
                                          <p:stCondLst>
                                            <p:cond delay="0"/>
                                          </p:stCondLst>
                                        </p:cTn>
                                        <p:tgtEl>
                                          <p:spTgt spid="189456"/>
                                        </p:tgtEl>
                                        <p:attrNameLst>
                                          <p:attrName>style.visibility</p:attrName>
                                        </p:attrNameLst>
                                      </p:cBhvr>
                                      <p:to>
                                        <p:strVal val="visible"/>
                                      </p:to>
                                    </p:set>
                                    <p:anim calcmode="lin" valueType="num">
                                      <p:cBhvr additive="base">
                                        <p:cTn id="77" dur="500" fill="hold"/>
                                        <p:tgtEl>
                                          <p:spTgt spid="189456"/>
                                        </p:tgtEl>
                                        <p:attrNameLst>
                                          <p:attrName>ppt_x</p:attrName>
                                        </p:attrNameLst>
                                      </p:cBhvr>
                                      <p:tavLst>
                                        <p:tav tm="0">
                                          <p:val>
                                            <p:strVal val="#ppt_x"/>
                                          </p:val>
                                        </p:tav>
                                        <p:tav tm="100000">
                                          <p:val>
                                            <p:strVal val="#ppt_x"/>
                                          </p:val>
                                        </p:tav>
                                      </p:tavLst>
                                    </p:anim>
                                    <p:anim calcmode="lin" valueType="num">
                                      <p:cBhvr additive="base">
                                        <p:cTn id="78" dur="500" fill="hold"/>
                                        <p:tgtEl>
                                          <p:spTgt spid="189456"/>
                                        </p:tgtEl>
                                        <p:attrNameLst>
                                          <p:attrName>ppt_y</p:attrName>
                                        </p:attrNameLst>
                                      </p:cBhvr>
                                      <p:tavLst>
                                        <p:tav tm="0">
                                          <p:val>
                                            <p:strVal val="0-#ppt_h/2"/>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1" fill="hold" grpId="0" nodeType="clickEffect">
                                  <p:stCondLst>
                                    <p:cond delay="0"/>
                                  </p:stCondLst>
                                  <p:childTnLst>
                                    <p:set>
                                      <p:cBhvr>
                                        <p:cTn id="82" dur="1" fill="hold">
                                          <p:stCondLst>
                                            <p:cond delay="0"/>
                                          </p:stCondLst>
                                        </p:cTn>
                                        <p:tgtEl>
                                          <p:spTgt spid="189457"/>
                                        </p:tgtEl>
                                        <p:attrNameLst>
                                          <p:attrName>style.visibility</p:attrName>
                                        </p:attrNameLst>
                                      </p:cBhvr>
                                      <p:to>
                                        <p:strVal val="visible"/>
                                      </p:to>
                                    </p:set>
                                    <p:anim calcmode="lin" valueType="num">
                                      <p:cBhvr additive="base">
                                        <p:cTn id="83" dur="500" fill="hold"/>
                                        <p:tgtEl>
                                          <p:spTgt spid="189457"/>
                                        </p:tgtEl>
                                        <p:attrNameLst>
                                          <p:attrName>ppt_x</p:attrName>
                                        </p:attrNameLst>
                                      </p:cBhvr>
                                      <p:tavLst>
                                        <p:tav tm="0">
                                          <p:val>
                                            <p:strVal val="#ppt_x"/>
                                          </p:val>
                                        </p:tav>
                                        <p:tav tm="100000">
                                          <p:val>
                                            <p:strVal val="#ppt_x"/>
                                          </p:val>
                                        </p:tav>
                                      </p:tavLst>
                                    </p:anim>
                                    <p:anim calcmode="lin" valueType="num">
                                      <p:cBhvr additive="base">
                                        <p:cTn id="84" dur="500" fill="hold"/>
                                        <p:tgtEl>
                                          <p:spTgt spid="189457"/>
                                        </p:tgtEl>
                                        <p:attrNameLst>
                                          <p:attrName>ppt_y</p:attrName>
                                        </p:attrNameLst>
                                      </p:cBhvr>
                                      <p:tavLst>
                                        <p:tav tm="0">
                                          <p:val>
                                            <p:strVal val="0-#ppt_h/2"/>
                                          </p:val>
                                        </p:tav>
                                        <p:tav tm="100000">
                                          <p:val>
                                            <p:strVal val="#ppt_y"/>
                                          </p:val>
                                        </p:tav>
                                      </p:tavLst>
                                    </p:anim>
                                  </p:childTnLst>
                                </p:cTn>
                              </p:par>
                            </p:childTnLst>
                          </p:cTn>
                        </p:par>
                        <p:par>
                          <p:cTn id="85" fill="hold" nodeType="afterGroup">
                            <p:stCondLst>
                              <p:cond delay="500"/>
                            </p:stCondLst>
                            <p:childTnLst>
                              <p:par>
                                <p:cTn id="86" presetID="2" presetClass="entr" presetSubtype="1" fill="hold" grpId="0" nodeType="afterEffect">
                                  <p:stCondLst>
                                    <p:cond delay="0"/>
                                  </p:stCondLst>
                                  <p:childTnLst>
                                    <p:set>
                                      <p:cBhvr>
                                        <p:cTn id="87" dur="1" fill="hold">
                                          <p:stCondLst>
                                            <p:cond delay="0"/>
                                          </p:stCondLst>
                                        </p:cTn>
                                        <p:tgtEl>
                                          <p:spTgt spid="189458"/>
                                        </p:tgtEl>
                                        <p:attrNameLst>
                                          <p:attrName>style.visibility</p:attrName>
                                        </p:attrNameLst>
                                      </p:cBhvr>
                                      <p:to>
                                        <p:strVal val="visible"/>
                                      </p:to>
                                    </p:set>
                                    <p:anim calcmode="lin" valueType="num">
                                      <p:cBhvr additive="base">
                                        <p:cTn id="88" dur="500" fill="hold"/>
                                        <p:tgtEl>
                                          <p:spTgt spid="189458"/>
                                        </p:tgtEl>
                                        <p:attrNameLst>
                                          <p:attrName>ppt_x</p:attrName>
                                        </p:attrNameLst>
                                      </p:cBhvr>
                                      <p:tavLst>
                                        <p:tav tm="0">
                                          <p:val>
                                            <p:strVal val="#ppt_x"/>
                                          </p:val>
                                        </p:tav>
                                        <p:tav tm="100000">
                                          <p:val>
                                            <p:strVal val="#ppt_x"/>
                                          </p:val>
                                        </p:tav>
                                      </p:tavLst>
                                    </p:anim>
                                    <p:anim calcmode="lin" valueType="num">
                                      <p:cBhvr additive="base">
                                        <p:cTn id="89" dur="500" fill="hold"/>
                                        <p:tgtEl>
                                          <p:spTgt spid="189458"/>
                                        </p:tgtEl>
                                        <p:attrNameLst>
                                          <p:attrName>ppt_y</p:attrName>
                                        </p:attrNameLst>
                                      </p:cBhvr>
                                      <p:tavLst>
                                        <p:tav tm="0">
                                          <p:val>
                                            <p:strVal val="0-#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89459"/>
                                        </p:tgtEl>
                                        <p:attrNameLst>
                                          <p:attrName>style.visibility</p:attrName>
                                        </p:attrNameLst>
                                      </p:cBhvr>
                                      <p:to>
                                        <p:strVal val="visible"/>
                                      </p:to>
                                    </p:set>
                                    <p:animEffect transition="in" filter="wipe(left)">
                                      <p:cBhvr>
                                        <p:cTn id="94" dur="500"/>
                                        <p:tgtEl>
                                          <p:spTgt spid="189459"/>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89460"/>
                                        </p:tgtEl>
                                        <p:attrNameLst>
                                          <p:attrName>style.visibility</p:attrName>
                                        </p:attrNameLst>
                                      </p:cBhvr>
                                      <p:to>
                                        <p:strVal val="visible"/>
                                      </p:to>
                                    </p:set>
                                    <p:animEffect transition="in" filter="wipe(left)">
                                      <p:cBhvr>
                                        <p:cTn id="99" dur="500"/>
                                        <p:tgtEl>
                                          <p:spTgt spid="18946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89461"/>
                                        </p:tgtEl>
                                        <p:attrNameLst>
                                          <p:attrName>style.visibility</p:attrName>
                                        </p:attrNameLst>
                                      </p:cBhvr>
                                      <p:to>
                                        <p:strVal val="visible"/>
                                      </p:to>
                                    </p:set>
                                    <p:animEffect transition="in" filter="wipe(left)">
                                      <p:cBhvr>
                                        <p:cTn id="104" dur="500"/>
                                        <p:tgtEl>
                                          <p:spTgt spid="18946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89462"/>
                                        </p:tgtEl>
                                        <p:attrNameLst>
                                          <p:attrName>style.visibility</p:attrName>
                                        </p:attrNameLst>
                                      </p:cBhvr>
                                      <p:to>
                                        <p:strVal val="visible"/>
                                      </p:to>
                                    </p:set>
                                    <p:animEffect transition="in" filter="wipe(left)">
                                      <p:cBhvr>
                                        <p:cTn id="109" dur="500"/>
                                        <p:tgtEl>
                                          <p:spTgt spid="18946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89463"/>
                                        </p:tgtEl>
                                        <p:attrNameLst>
                                          <p:attrName>style.visibility</p:attrName>
                                        </p:attrNameLst>
                                      </p:cBhvr>
                                      <p:to>
                                        <p:strVal val="visible"/>
                                      </p:to>
                                    </p:set>
                                    <p:animEffect transition="in" filter="wipe(left)">
                                      <p:cBhvr>
                                        <p:cTn id="114" dur="500"/>
                                        <p:tgtEl>
                                          <p:spTgt spid="18946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89464"/>
                                        </p:tgtEl>
                                        <p:attrNameLst>
                                          <p:attrName>style.visibility</p:attrName>
                                        </p:attrNameLst>
                                      </p:cBhvr>
                                      <p:to>
                                        <p:strVal val="visible"/>
                                      </p:to>
                                    </p:set>
                                    <p:animEffect transition="in" filter="wipe(left)">
                                      <p:cBhvr>
                                        <p:cTn id="119" dur="500"/>
                                        <p:tgtEl>
                                          <p:spTgt spid="189464"/>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189465"/>
                                        </p:tgtEl>
                                        <p:attrNameLst>
                                          <p:attrName>style.visibility</p:attrName>
                                        </p:attrNameLst>
                                      </p:cBhvr>
                                      <p:to>
                                        <p:strVal val="visible"/>
                                      </p:to>
                                    </p:set>
                                    <p:animEffect transition="in" filter="wipe(left)">
                                      <p:cBhvr>
                                        <p:cTn id="124" dur="500"/>
                                        <p:tgtEl>
                                          <p:spTgt spid="18946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189490"/>
                                        </p:tgtEl>
                                        <p:attrNameLst>
                                          <p:attrName>style.visibility</p:attrName>
                                        </p:attrNameLst>
                                      </p:cBhvr>
                                      <p:to>
                                        <p:strVal val="visible"/>
                                      </p:to>
                                    </p:set>
                                    <p:animEffect transition="in" filter="wipe(left)">
                                      <p:cBhvr>
                                        <p:cTn id="129" dur="500"/>
                                        <p:tgtEl>
                                          <p:spTgt spid="189490"/>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189473"/>
                                        </p:tgtEl>
                                        <p:attrNameLst>
                                          <p:attrName>style.visibility</p:attrName>
                                        </p:attrNameLst>
                                      </p:cBhvr>
                                      <p:to>
                                        <p:strVal val="visible"/>
                                      </p:to>
                                    </p:set>
                                    <p:animEffect transition="in" filter="wipe(left)">
                                      <p:cBhvr>
                                        <p:cTn id="134" dur="500"/>
                                        <p:tgtEl>
                                          <p:spTgt spid="189473"/>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1" fill="hold" grpId="0" nodeType="clickEffect">
                                  <p:stCondLst>
                                    <p:cond delay="0"/>
                                  </p:stCondLst>
                                  <p:childTnLst>
                                    <p:set>
                                      <p:cBhvr>
                                        <p:cTn id="138" dur="1" fill="hold">
                                          <p:stCondLst>
                                            <p:cond delay="0"/>
                                          </p:stCondLst>
                                        </p:cTn>
                                        <p:tgtEl>
                                          <p:spTgt spid="189468"/>
                                        </p:tgtEl>
                                        <p:attrNameLst>
                                          <p:attrName>style.visibility</p:attrName>
                                        </p:attrNameLst>
                                      </p:cBhvr>
                                      <p:to>
                                        <p:strVal val="visible"/>
                                      </p:to>
                                    </p:set>
                                    <p:animEffect transition="in" filter="wipe(up)">
                                      <p:cBhvr>
                                        <p:cTn id="139" dur="500"/>
                                        <p:tgtEl>
                                          <p:spTgt spid="189468"/>
                                        </p:tgtEl>
                                      </p:cBhvr>
                                    </p:animEffect>
                                  </p:childTnLst>
                                </p:cTn>
                              </p:par>
                            </p:childTnLst>
                          </p:cTn>
                        </p:par>
                        <p:par>
                          <p:cTn id="140" fill="hold" nodeType="afterGroup">
                            <p:stCondLst>
                              <p:cond delay="500"/>
                            </p:stCondLst>
                            <p:childTnLst>
                              <p:par>
                                <p:cTn id="141" presetID="22" presetClass="entr" presetSubtype="1" fill="hold" grpId="0" nodeType="afterEffect">
                                  <p:stCondLst>
                                    <p:cond delay="0"/>
                                  </p:stCondLst>
                                  <p:childTnLst>
                                    <p:set>
                                      <p:cBhvr>
                                        <p:cTn id="142" dur="1" fill="hold">
                                          <p:stCondLst>
                                            <p:cond delay="0"/>
                                          </p:stCondLst>
                                        </p:cTn>
                                        <p:tgtEl>
                                          <p:spTgt spid="189466"/>
                                        </p:tgtEl>
                                        <p:attrNameLst>
                                          <p:attrName>style.visibility</p:attrName>
                                        </p:attrNameLst>
                                      </p:cBhvr>
                                      <p:to>
                                        <p:strVal val="visible"/>
                                      </p:to>
                                    </p:set>
                                    <p:animEffect transition="in" filter="wipe(up)">
                                      <p:cBhvr>
                                        <p:cTn id="143" dur="500"/>
                                        <p:tgtEl>
                                          <p:spTgt spid="189466"/>
                                        </p:tgtEl>
                                      </p:cBhvr>
                                    </p:animEffect>
                                  </p:childTnLst>
                                </p:cTn>
                              </p:par>
                            </p:childTnLst>
                          </p:cTn>
                        </p:par>
                        <p:par>
                          <p:cTn id="144" fill="hold" nodeType="afterGroup">
                            <p:stCondLst>
                              <p:cond delay="1000"/>
                            </p:stCondLst>
                            <p:childTnLst>
                              <p:par>
                                <p:cTn id="145" presetID="22" presetClass="entr" presetSubtype="1" fill="hold" grpId="0" nodeType="afterEffect">
                                  <p:stCondLst>
                                    <p:cond delay="0"/>
                                  </p:stCondLst>
                                  <p:childTnLst>
                                    <p:set>
                                      <p:cBhvr>
                                        <p:cTn id="146" dur="1" fill="hold">
                                          <p:stCondLst>
                                            <p:cond delay="0"/>
                                          </p:stCondLst>
                                        </p:cTn>
                                        <p:tgtEl>
                                          <p:spTgt spid="189467"/>
                                        </p:tgtEl>
                                        <p:attrNameLst>
                                          <p:attrName>style.visibility</p:attrName>
                                        </p:attrNameLst>
                                      </p:cBhvr>
                                      <p:to>
                                        <p:strVal val="visible"/>
                                      </p:to>
                                    </p:set>
                                    <p:animEffect transition="in" filter="wipe(up)">
                                      <p:cBhvr>
                                        <p:cTn id="147" dur="500"/>
                                        <p:tgtEl>
                                          <p:spTgt spid="189467"/>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89469"/>
                                        </p:tgtEl>
                                        <p:attrNameLst>
                                          <p:attrName>style.visibility</p:attrName>
                                        </p:attrNameLst>
                                      </p:cBhvr>
                                      <p:to>
                                        <p:strVal val="visible"/>
                                      </p:to>
                                    </p:set>
                                    <p:animEffect transition="in" filter="wipe(left)">
                                      <p:cBhvr>
                                        <p:cTn id="152" dur="500"/>
                                        <p:tgtEl>
                                          <p:spTgt spid="189469"/>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189470"/>
                                        </p:tgtEl>
                                        <p:attrNameLst>
                                          <p:attrName>style.visibility</p:attrName>
                                        </p:attrNameLst>
                                      </p:cBhvr>
                                      <p:to>
                                        <p:strVal val="visible"/>
                                      </p:to>
                                    </p:set>
                                    <p:animEffect transition="in" filter="wipe(left)">
                                      <p:cBhvr>
                                        <p:cTn id="157" dur="500"/>
                                        <p:tgtEl>
                                          <p:spTgt spid="189470"/>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189471"/>
                                        </p:tgtEl>
                                        <p:attrNameLst>
                                          <p:attrName>style.visibility</p:attrName>
                                        </p:attrNameLst>
                                      </p:cBhvr>
                                      <p:to>
                                        <p:strVal val="visible"/>
                                      </p:to>
                                    </p:set>
                                    <p:animEffect transition="in" filter="wipe(left)">
                                      <p:cBhvr>
                                        <p:cTn id="162" dur="500"/>
                                        <p:tgtEl>
                                          <p:spTgt spid="189471"/>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189472"/>
                                        </p:tgtEl>
                                        <p:attrNameLst>
                                          <p:attrName>style.visibility</p:attrName>
                                        </p:attrNameLst>
                                      </p:cBhvr>
                                      <p:to>
                                        <p:strVal val="visible"/>
                                      </p:to>
                                    </p:set>
                                    <p:animEffect transition="in" filter="wipe(left)">
                                      <p:cBhvr>
                                        <p:cTn id="167" dur="500"/>
                                        <p:tgtEl>
                                          <p:spTgt spid="189472"/>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189491"/>
                                        </p:tgtEl>
                                        <p:attrNameLst>
                                          <p:attrName>style.visibility</p:attrName>
                                        </p:attrNameLst>
                                      </p:cBhvr>
                                      <p:to>
                                        <p:strVal val="visible"/>
                                      </p:to>
                                    </p:set>
                                    <p:animEffect transition="in" filter="wipe(left)">
                                      <p:cBhvr>
                                        <p:cTn id="172" dur="500"/>
                                        <p:tgtEl>
                                          <p:spTgt spid="189491"/>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189474"/>
                                        </p:tgtEl>
                                        <p:attrNameLst>
                                          <p:attrName>style.visibility</p:attrName>
                                        </p:attrNameLst>
                                      </p:cBhvr>
                                      <p:to>
                                        <p:strVal val="visible"/>
                                      </p:to>
                                    </p:set>
                                    <p:animEffect transition="in" filter="wipe(left)">
                                      <p:cBhvr>
                                        <p:cTn id="177" dur="500"/>
                                        <p:tgtEl>
                                          <p:spTgt spid="189474"/>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1" fill="hold" grpId="0" nodeType="clickEffect">
                                  <p:stCondLst>
                                    <p:cond delay="0"/>
                                  </p:stCondLst>
                                  <p:childTnLst>
                                    <p:set>
                                      <p:cBhvr>
                                        <p:cTn id="181" dur="1" fill="hold">
                                          <p:stCondLst>
                                            <p:cond delay="0"/>
                                          </p:stCondLst>
                                        </p:cTn>
                                        <p:tgtEl>
                                          <p:spTgt spid="189480"/>
                                        </p:tgtEl>
                                        <p:attrNameLst>
                                          <p:attrName>style.visibility</p:attrName>
                                        </p:attrNameLst>
                                      </p:cBhvr>
                                      <p:to>
                                        <p:strVal val="visible"/>
                                      </p:to>
                                    </p:set>
                                    <p:animEffect transition="in" filter="wipe(up)">
                                      <p:cBhvr>
                                        <p:cTn id="182" dur="500"/>
                                        <p:tgtEl>
                                          <p:spTgt spid="189480"/>
                                        </p:tgtEl>
                                      </p:cBhvr>
                                    </p:animEffect>
                                  </p:childTnLst>
                                </p:cTn>
                              </p:par>
                            </p:childTnLst>
                          </p:cTn>
                        </p:par>
                        <p:par>
                          <p:cTn id="183" fill="hold" nodeType="afterGroup">
                            <p:stCondLst>
                              <p:cond delay="500"/>
                            </p:stCondLst>
                            <p:childTnLst>
                              <p:par>
                                <p:cTn id="184" presetID="22" presetClass="entr" presetSubtype="1" fill="hold" grpId="0" nodeType="afterEffect">
                                  <p:stCondLst>
                                    <p:cond delay="0"/>
                                  </p:stCondLst>
                                  <p:childTnLst>
                                    <p:set>
                                      <p:cBhvr>
                                        <p:cTn id="185" dur="1" fill="hold">
                                          <p:stCondLst>
                                            <p:cond delay="0"/>
                                          </p:stCondLst>
                                        </p:cTn>
                                        <p:tgtEl>
                                          <p:spTgt spid="189478"/>
                                        </p:tgtEl>
                                        <p:attrNameLst>
                                          <p:attrName>style.visibility</p:attrName>
                                        </p:attrNameLst>
                                      </p:cBhvr>
                                      <p:to>
                                        <p:strVal val="visible"/>
                                      </p:to>
                                    </p:set>
                                    <p:animEffect transition="in" filter="wipe(up)">
                                      <p:cBhvr>
                                        <p:cTn id="186" dur="500"/>
                                        <p:tgtEl>
                                          <p:spTgt spid="189478"/>
                                        </p:tgtEl>
                                      </p:cBhvr>
                                    </p:animEffect>
                                  </p:childTnLst>
                                </p:cTn>
                              </p:par>
                            </p:childTnLst>
                          </p:cTn>
                        </p:par>
                        <p:par>
                          <p:cTn id="187" fill="hold" nodeType="afterGroup">
                            <p:stCondLst>
                              <p:cond delay="1000"/>
                            </p:stCondLst>
                            <p:childTnLst>
                              <p:par>
                                <p:cTn id="188" presetID="22" presetClass="entr" presetSubtype="1" fill="hold" grpId="0" nodeType="afterEffect">
                                  <p:stCondLst>
                                    <p:cond delay="0"/>
                                  </p:stCondLst>
                                  <p:childTnLst>
                                    <p:set>
                                      <p:cBhvr>
                                        <p:cTn id="189" dur="1" fill="hold">
                                          <p:stCondLst>
                                            <p:cond delay="0"/>
                                          </p:stCondLst>
                                        </p:cTn>
                                        <p:tgtEl>
                                          <p:spTgt spid="189479"/>
                                        </p:tgtEl>
                                        <p:attrNameLst>
                                          <p:attrName>style.visibility</p:attrName>
                                        </p:attrNameLst>
                                      </p:cBhvr>
                                      <p:to>
                                        <p:strVal val="visible"/>
                                      </p:to>
                                    </p:set>
                                    <p:animEffect transition="in" filter="wipe(up)">
                                      <p:cBhvr>
                                        <p:cTn id="190" dur="500"/>
                                        <p:tgtEl>
                                          <p:spTgt spid="189479"/>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189476"/>
                                        </p:tgtEl>
                                        <p:attrNameLst>
                                          <p:attrName>style.visibility</p:attrName>
                                        </p:attrNameLst>
                                      </p:cBhvr>
                                      <p:to>
                                        <p:strVal val="visible"/>
                                      </p:to>
                                    </p:set>
                                    <p:animEffect transition="in" filter="wipe(left)">
                                      <p:cBhvr>
                                        <p:cTn id="195" dur="500"/>
                                        <p:tgtEl>
                                          <p:spTgt spid="189476"/>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189475"/>
                                        </p:tgtEl>
                                        <p:attrNameLst>
                                          <p:attrName>style.visibility</p:attrName>
                                        </p:attrNameLst>
                                      </p:cBhvr>
                                      <p:to>
                                        <p:strVal val="visible"/>
                                      </p:to>
                                    </p:set>
                                    <p:animEffect transition="in" filter="wipe(left)">
                                      <p:cBhvr>
                                        <p:cTn id="200" dur="500"/>
                                        <p:tgtEl>
                                          <p:spTgt spid="189475"/>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189492"/>
                                        </p:tgtEl>
                                        <p:attrNameLst>
                                          <p:attrName>style.visibility</p:attrName>
                                        </p:attrNameLst>
                                      </p:cBhvr>
                                      <p:to>
                                        <p:strVal val="visible"/>
                                      </p:to>
                                    </p:set>
                                    <p:animEffect transition="in" filter="wipe(left)">
                                      <p:cBhvr>
                                        <p:cTn id="205" dur="500"/>
                                        <p:tgtEl>
                                          <p:spTgt spid="189492"/>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189477"/>
                                        </p:tgtEl>
                                        <p:attrNameLst>
                                          <p:attrName>style.visibility</p:attrName>
                                        </p:attrNameLst>
                                      </p:cBhvr>
                                      <p:to>
                                        <p:strVal val="visible"/>
                                      </p:to>
                                    </p:set>
                                    <p:animEffect transition="in" filter="wipe(left)">
                                      <p:cBhvr>
                                        <p:cTn id="210" dur="500"/>
                                        <p:tgtEl>
                                          <p:spTgt spid="189477"/>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22" presetClass="entr" presetSubtype="1" fill="hold" grpId="0" nodeType="clickEffect">
                                  <p:stCondLst>
                                    <p:cond delay="0"/>
                                  </p:stCondLst>
                                  <p:childTnLst>
                                    <p:set>
                                      <p:cBhvr>
                                        <p:cTn id="214" dur="1" fill="hold">
                                          <p:stCondLst>
                                            <p:cond delay="0"/>
                                          </p:stCondLst>
                                        </p:cTn>
                                        <p:tgtEl>
                                          <p:spTgt spid="189487"/>
                                        </p:tgtEl>
                                        <p:attrNameLst>
                                          <p:attrName>style.visibility</p:attrName>
                                        </p:attrNameLst>
                                      </p:cBhvr>
                                      <p:to>
                                        <p:strVal val="visible"/>
                                      </p:to>
                                    </p:set>
                                    <p:animEffect transition="in" filter="wipe(up)">
                                      <p:cBhvr>
                                        <p:cTn id="215" dur="500"/>
                                        <p:tgtEl>
                                          <p:spTgt spid="189487"/>
                                        </p:tgtEl>
                                      </p:cBhvr>
                                    </p:animEffect>
                                  </p:childTnLst>
                                </p:cTn>
                              </p:par>
                            </p:childTnLst>
                          </p:cTn>
                        </p:par>
                        <p:par>
                          <p:cTn id="216" fill="hold" nodeType="afterGroup">
                            <p:stCondLst>
                              <p:cond delay="500"/>
                            </p:stCondLst>
                            <p:childTnLst>
                              <p:par>
                                <p:cTn id="217" presetID="22" presetClass="entr" presetSubtype="1" fill="hold" grpId="0" nodeType="afterEffect">
                                  <p:stCondLst>
                                    <p:cond delay="0"/>
                                  </p:stCondLst>
                                  <p:childTnLst>
                                    <p:set>
                                      <p:cBhvr>
                                        <p:cTn id="218" dur="1" fill="hold">
                                          <p:stCondLst>
                                            <p:cond delay="0"/>
                                          </p:stCondLst>
                                        </p:cTn>
                                        <p:tgtEl>
                                          <p:spTgt spid="189483"/>
                                        </p:tgtEl>
                                        <p:attrNameLst>
                                          <p:attrName>style.visibility</p:attrName>
                                        </p:attrNameLst>
                                      </p:cBhvr>
                                      <p:to>
                                        <p:strVal val="visible"/>
                                      </p:to>
                                    </p:set>
                                    <p:animEffect transition="in" filter="wipe(up)">
                                      <p:cBhvr>
                                        <p:cTn id="219" dur="500"/>
                                        <p:tgtEl>
                                          <p:spTgt spid="189483"/>
                                        </p:tgtEl>
                                      </p:cBhvr>
                                    </p:animEffect>
                                  </p:childTnLst>
                                </p:cTn>
                              </p:par>
                            </p:childTnLst>
                          </p:cTn>
                        </p:par>
                        <p:par>
                          <p:cTn id="220" fill="hold" nodeType="afterGroup">
                            <p:stCondLst>
                              <p:cond delay="1000"/>
                            </p:stCondLst>
                            <p:childTnLst>
                              <p:par>
                                <p:cTn id="221" presetID="22" presetClass="entr" presetSubtype="1" fill="hold" grpId="0" nodeType="afterEffect">
                                  <p:stCondLst>
                                    <p:cond delay="0"/>
                                  </p:stCondLst>
                                  <p:childTnLst>
                                    <p:set>
                                      <p:cBhvr>
                                        <p:cTn id="222" dur="1" fill="hold">
                                          <p:stCondLst>
                                            <p:cond delay="0"/>
                                          </p:stCondLst>
                                        </p:cTn>
                                        <p:tgtEl>
                                          <p:spTgt spid="189484"/>
                                        </p:tgtEl>
                                        <p:attrNameLst>
                                          <p:attrName>style.visibility</p:attrName>
                                        </p:attrNameLst>
                                      </p:cBhvr>
                                      <p:to>
                                        <p:strVal val="visible"/>
                                      </p:to>
                                    </p:set>
                                    <p:animEffect transition="in" filter="wipe(up)">
                                      <p:cBhvr>
                                        <p:cTn id="223" dur="500"/>
                                        <p:tgtEl>
                                          <p:spTgt spid="189484"/>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1" fill="hold" grpId="0" nodeType="clickEffect">
                                  <p:stCondLst>
                                    <p:cond delay="0"/>
                                  </p:stCondLst>
                                  <p:childTnLst>
                                    <p:set>
                                      <p:cBhvr>
                                        <p:cTn id="227" dur="1" fill="hold">
                                          <p:stCondLst>
                                            <p:cond delay="0"/>
                                          </p:stCondLst>
                                        </p:cTn>
                                        <p:tgtEl>
                                          <p:spTgt spid="189488"/>
                                        </p:tgtEl>
                                        <p:attrNameLst>
                                          <p:attrName>style.visibility</p:attrName>
                                        </p:attrNameLst>
                                      </p:cBhvr>
                                      <p:to>
                                        <p:strVal val="visible"/>
                                      </p:to>
                                    </p:set>
                                    <p:animEffect transition="in" filter="wipe(up)">
                                      <p:cBhvr>
                                        <p:cTn id="228" dur="500"/>
                                        <p:tgtEl>
                                          <p:spTgt spid="189488"/>
                                        </p:tgtEl>
                                      </p:cBhvr>
                                    </p:animEffect>
                                  </p:childTnLst>
                                </p:cTn>
                              </p:par>
                            </p:childTnLst>
                          </p:cTn>
                        </p:par>
                        <p:par>
                          <p:cTn id="229" fill="hold" nodeType="afterGroup">
                            <p:stCondLst>
                              <p:cond delay="500"/>
                            </p:stCondLst>
                            <p:childTnLst>
                              <p:par>
                                <p:cTn id="230" presetID="22" presetClass="entr" presetSubtype="1" fill="hold" grpId="0" nodeType="afterEffect">
                                  <p:stCondLst>
                                    <p:cond delay="0"/>
                                  </p:stCondLst>
                                  <p:childTnLst>
                                    <p:set>
                                      <p:cBhvr>
                                        <p:cTn id="231" dur="1" fill="hold">
                                          <p:stCondLst>
                                            <p:cond delay="0"/>
                                          </p:stCondLst>
                                        </p:cTn>
                                        <p:tgtEl>
                                          <p:spTgt spid="189485"/>
                                        </p:tgtEl>
                                        <p:attrNameLst>
                                          <p:attrName>style.visibility</p:attrName>
                                        </p:attrNameLst>
                                      </p:cBhvr>
                                      <p:to>
                                        <p:strVal val="visible"/>
                                      </p:to>
                                    </p:set>
                                    <p:animEffect transition="in" filter="wipe(up)">
                                      <p:cBhvr>
                                        <p:cTn id="232" dur="500"/>
                                        <p:tgtEl>
                                          <p:spTgt spid="189485"/>
                                        </p:tgtEl>
                                      </p:cBhvr>
                                    </p:animEffect>
                                  </p:childTnLst>
                                </p:cTn>
                              </p:par>
                            </p:childTnLst>
                          </p:cTn>
                        </p:par>
                        <p:par>
                          <p:cTn id="233" fill="hold" nodeType="afterGroup">
                            <p:stCondLst>
                              <p:cond delay="1000"/>
                            </p:stCondLst>
                            <p:childTnLst>
                              <p:par>
                                <p:cTn id="234" presetID="22" presetClass="entr" presetSubtype="1" fill="hold" grpId="0" nodeType="afterEffect">
                                  <p:stCondLst>
                                    <p:cond delay="0"/>
                                  </p:stCondLst>
                                  <p:childTnLst>
                                    <p:set>
                                      <p:cBhvr>
                                        <p:cTn id="235" dur="1" fill="hold">
                                          <p:stCondLst>
                                            <p:cond delay="0"/>
                                          </p:stCondLst>
                                        </p:cTn>
                                        <p:tgtEl>
                                          <p:spTgt spid="189486"/>
                                        </p:tgtEl>
                                        <p:attrNameLst>
                                          <p:attrName>style.visibility</p:attrName>
                                        </p:attrNameLst>
                                      </p:cBhvr>
                                      <p:to>
                                        <p:strVal val="visible"/>
                                      </p:to>
                                    </p:set>
                                    <p:animEffect transition="in" filter="wipe(up)">
                                      <p:cBhvr>
                                        <p:cTn id="236" dur="500"/>
                                        <p:tgtEl>
                                          <p:spTgt spid="189486"/>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2" presetClass="entr" presetSubtype="8" fill="hold" grpId="0" nodeType="clickEffect">
                                  <p:stCondLst>
                                    <p:cond delay="0"/>
                                  </p:stCondLst>
                                  <p:childTnLst>
                                    <p:set>
                                      <p:cBhvr>
                                        <p:cTn id="240" dur="1" fill="hold">
                                          <p:stCondLst>
                                            <p:cond delay="0"/>
                                          </p:stCondLst>
                                        </p:cTn>
                                        <p:tgtEl>
                                          <p:spTgt spid="189481"/>
                                        </p:tgtEl>
                                        <p:attrNameLst>
                                          <p:attrName>style.visibility</p:attrName>
                                        </p:attrNameLst>
                                      </p:cBhvr>
                                      <p:to>
                                        <p:strVal val="visible"/>
                                      </p:to>
                                    </p:set>
                                    <p:animEffect transition="in" filter="wipe(left)">
                                      <p:cBhvr>
                                        <p:cTn id="241" dur="500"/>
                                        <p:tgtEl>
                                          <p:spTgt spid="189481"/>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2" presetClass="entr" presetSubtype="8" fill="hold" grpId="0" nodeType="clickEffect">
                                  <p:stCondLst>
                                    <p:cond delay="0"/>
                                  </p:stCondLst>
                                  <p:childTnLst>
                                    <p:set>
                                      <p:cBhvr>
                                        <p:cTn id="245" dur="1" fill="hold">
                                          <p:stCondLst>
                                            <p:cond delay="0"/>
                                          </p:stCondLst>
                                        </p:cTn>
                                        <p:tgtEl>
                                          <p:spTgt spid="189482"/>
                                        </p:tgtEl>
                                        <p:attrNameLst>
                                          <p:attrName>style.visibility</p:attrName>
                                        </p:attrNameLst>
                                      </p:cBhvr>
                                      <p:to>
                                        <p:strVal val="visible"/>
                                      </p:to>
                                    </p:set>
                                    <p:animEffect transition="in" filter="wipe(left)">
                                      <p:cBhvr>
                                        <p:cTn id="246" dur="500"/>
                                        <p:tgtEl>
                                          <p:spTgt spid="189482"/>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2" presetClass="entr" presetSubtype="8" fill="hold" grpId="0" nodeType="clickEffect">
                                  <p:stCondLst>
                                    <p:cond delay="0"/>
                                  </p:stCondLst>
                                  <p:childTnLst>
                                    <p:set>
                                      <p:cBhvr>
                                        <p:cTn id="250" dur="1" fill="hold">
                                          <p:stCondLst>
                                            <p:cond delay="0"/>
                                          </p:stCondLst>
                                        </p:cTn>
                                        <p:tgtEl>
                                          <p:spTgt spid="189493"/>
                                        </p:tgtEl>
                                        <p:attrNameLst>
                                          <p:attrName>style.visibility</p:attrName>
                                        </p:attrNameLst>
                                      </p:cBhvr>
                                      <p:to>
                                        <p:strVal val="visible"/>
                                      </p:to>
                                    </p:set>
                                    <p:animEffect transition="in" filter="wipe(left)">
                                      <p:cBhvr>
                                        <p:cTn id="251" dur="500"/>
                                        <p:tgtEl>
                                          <p:spTgt spid="189493"/>
                                        </p:tgtEl>
                                      </p:cBhvr>
                                    </p:animEffect>
                                  </p:childTnLst>
                                </p:cTn>
                              </p:par>
                            </p:childTnLst>
                          </p:cTn>
                        </p:par>
                        <p:par>
                          <p:cTn id="252" fill="hold" nodeType="afterGroup">
                            <p:stCondLst>
                              <p:cond delay="500"/>
                            </p:stCondLst>
                            <p:childTnLst>
                              <p:par>
                                <p:cTn id="253" presetID="22" presetClass="entr" presetSubtype="8" fill="hold" grpId="0" nodeType="afterEffect">
                                  <p:stCondLst>
                                    <p:cond delay="0"/>
                                  </p:stCondLst>
                                  <p:childTnLst>
                                    <p:set>
                                      <p:cBhvr>
                                        <p:cTn id="254" dur="1" fill="hold">
                                          <p:stCondLst>
                                            <p:cond delay="0"/>
                                          </p:stCondLst>
                                        </p:cTn>
                                        <p:tgtEl>
                                          <p:spTgt spid="189489"/>
                                        </p:tgtEl>
                                        <p:attrNameLst>
                                          <p:attrName>style.visibility</p:attrName>
                                        </p:attrNameLst>
                                      </p:cBhvr>
                                      <p:to>
                                        <p:strVal val="visible"/>
                                      </p:to>
                                    </p:set>
                                    <p:animEffect transition="in" filter="wipe(left)">
                                      <p:cBhvr>
                                        <p:cTn id="255" dur="500"/>
                                        <p:tgtEl>
                                          <p:spTgt spid="189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nimBg="1"/>
      <p:bldP spid="189444" grpId="0" animBg="1"/>
      <p:bldP spid="189445" grpId="0" autoUpdateAnimBg="0"/>
      <p:bldP spid="189447" grpId="0" autoUpdateAnimBg="0"/>
      <p:bldP spid="189448" grpId="0" autoUpdateAnimBg="0"/>
      <p:bldP spid="189449" grpId="0" autoUpdateAnimBg="0"/>
      <p:bldP spid="189450" grpId="0" autoUpdateAnimBg="0"/>
      <p:bldP spid="189451" grpId="0" autoUpdateAnimBg="0"/>
      <p:bldP spid="189452" grpId="0" autoUpdateAnimBg="0"/>
      <p:bldP spid="189453" grpId="0" autoUpdateAnimBg="0"/>
      <p:bldP spid="189454" grpId="0" autoUpdateAnimBg="0"/>
      <p:bldP spid="189455" grpId="0" animBg="1"/>
      <p:bldP spid="189456" grpId="0" autoUpdateAnimBg="0"/>
      <p:bldP spid="189457" grpId="0" animBg="1"/>
      <p:bldP spid="189458" grpId="0" autoUpdateAnimBg="0"/>
      <p:bldP spid="189459" grpId="0" autoUpdateAnimBg="0"/>
      <p:bldP spid="189460" grpId="0" autoUpdateAnimBg="0"/>
      <p:bldP spid="189461" grpId="0" autoUpdateAnimBg="0"/>
      <p:bldP spid="189462" grpId="0" autoUpdateAnimBg="0"/>
      <p:bldP spid="189463" grpId="0" autoUpdateAnimBg="0"/>
      <p:bldP spid="189464" grpId="0" autoUpdateAnimBg="0"/>
      <p:bldP spid="189465" grpId="0" autoUpdateAnimBg="0"/>
      <p:bldP spid="189466" grpId="0" animBg="1"/>
      <p:bldP spid="189467" grpId="0" autoUpdateAnimBg="0"/>
      <p:bldP spid="189468" grpId="0" animBg="1"/>
      <p:bldP spid="189469" grpId="0" autoUpdateAnimBg="0"/>
      <p:bldP spid="189470" grpId="0" autoUpdateAnimBg="0"/>
      <p:bldP spid="189471" grpId="0" autoUpdateAnimBg="0"/>
      <p:bldP spid="189472" grpId="0" autoUpdateAnimBg="0"/>
      <p:bldP spid="189473" grpId="0" animBg="1" autoUpdateAnimBg="0"/>
      <p:bldP spid="189474" grpId="0" animBg="1" autoUpdateAnimBg="0"/>
      <p:bldP spid="189475" grpId="0" autoUpdateAnimBg="0"/>
      <p:bldP spid="189476" grpId="0" autoUpdateAnimBg="0"/>
      <p:bldP spid="189477" grpId="0" animBg="1" autoUpdateAnimBg="0"/>
      <p:bldP spid="189478" grpId="0" animBg="1"/>
      <p:bldP spid="189479" grpId="0" autoUpdateAnimBg="0"/>
      <p:bldP spid="189480" grpId="0" animBg="1"/>
      <p:bldP spid="189481" grpId="0" autoUpdateAnimBg="0"/>
      <p:bldP spid="189482" grpId="0" autoUpdateAnimBg="0"/>
      <p:bldP spid="189483" grpId="0" animBg="1"/>
      <p:bldP spid="189484" grpId="0" autoUpdateAnimBg="0"/>
      <p:bldP spid="189485" grpId="0" animBg="1"/>
      <p:bldP spid="189486" grpId="0" autoUpdateAnimBg="0"/>
      <p:bldP spid="189487" grpId="0" animBg="1"/>
      <p:bldP spid="189488" grpId="0" animBg="1"/>
      <p:bldP spid="189489" grpId="0" animBg="1" autoUpdateAnimBg="0"/>
      <p:bldP spid="189490" grpId="0" animBg="1" autoUpdateAnimBg="0"/>
      <p:bldP spid="189491" grpId="0" animBg="1" autoUpdateAnimBg="0"/>
      <p:bldP spid="189492" grpId="0" animBg="1" autoUpdateAnimBg="0"/>
      <p:bldP spid="189493"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Oval 2"/>
          <p:cNvSpPr>
            <a:spLocks noChangeArrowheads="1"/>
          </p:cNvSpPr>
          <p:nvPr/>
        </p:nvSpPr>
        <p:spPr bwMode="auto">
          <a:xfrm>
            <a:off x="2819400" y="1066800"/>
            <a:ext cx="685800" cy="609600"/>
          </a:xfrm>
          <a:prstGeom prst="ellipse">
            <a:avLst/>
          </a:prstGeom>
          <a:solidFill>
            <a:srgbClr val="CCFFCC"/>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6600"/>
                </a:solidFill>
              </a:rPr>
              <a:t>E</a:t>
            </a:r>
            <a:endParaRPr lang="en-US" altLang="zh-CN" sz="4000"/>
          </a:p>
        </p:txBody>
      </p:sp>
      <p:sp>
        <p:nvSpPr>
          <p:cNvPr id="190468" name="Oval 4"/>
          <p:cNvSpPr>
            <a:spLocks noChangeArrowheads="1"/>
          </p:cNvSpPr>
          <p:nvPr/>
        </p:nvSpPr>
        <p:spPr bwMode="auto">
          <a:xfrm>
            <a:off x="1143000" y="1981200"/>
            <a:ext cx="685800" cy="609600"/>
          </a:xfrm>
          <a:prstGeom prst="ellipse">
            <a:avLst/>
          </a:prstGeom>
          <a:solidFill>
            <a:srgbClr val="CCFFCC"/>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6600"/>
                </a:solidFill>
              </a:rPr>
              <a:t>C</a:t>
            </a:r>
            <a:endParaRPr lang="en-US" altLang="zh-CN" sz="4000"/>
          </a:p>
        </p:txBody>
      </p:sp>
      <p:sp>
        <p:nvSpPr>
          <p:cNvPr id="190469" name="Oval 5"/>
          <p:cNvSpPr>
            <a:spLocks noChangeArrowheads="1"/>
          </p:cNvSpPr>
          <p:nvPr/>
        </p:nvSpPr>
        <p:spPr bwMode="auto">
          <a:xfrm>
            <a:off x="4495800" y="1981200"/>
            <a:ext cx="685800" cy="609600"/>
          </a:xfrm>
          <a:prstGeom prst="ellipse">
            <a:avLst/>
          </a:prstGeom>
          <a:solidFill>
            <a:srgbClr val="CCFFCC"/>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6600"/>
                </a:solidFill>
              </a:rPr>
              <a:t>G</a:t>
            </a:r>
            <a:endParaRPr lang="en-US" altLang="zh-CN" sz="4000"/>
          </a:p>
        </p:txBody>
      </p:sp>
      <p:sp>
        <p:nvSpPr>
          <p:cNvPr id="190470" name="Oval 6"/>
          <p:cNvSpPr>
            <a:spLocks noChangeArrowheads="1"/>
          </p:cNvSpPr>
          <p:nvPr/>
        </p:nvSpPr>
        <p:spPr bwMode="auto">
          <a:xfrm>
            <a:off x="228600" y="3124200"/>
            <a:ext cx="685800" cy="609600"/>
          </a:xfrm>
          <a:prstGeom prst="ellipse">
            <a:avLst/>
          </a:prstGeom>
          <a:solidFill>
            <a:srgbClr val="CCFFCC"/>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6600"/>
                </a:solidFill>
              </a:rPr>
              <a:t>A</a:t>
            </a:r>
            <a:endParaRPr lang="en-US" altLang="zh-CN" sz="4000"/>
          </a:p>
        </p:txBody>
      </p:sp>
      <p:sp>
        <p:nvSpPr>
          <p:cNvPr id="190471" name="Oval 7"/>
          <p:cNvSpPr>
            <a:spLocks noChangeArrowheads="1"/>
          </p:cNvSpPr>
          <p:nvPr/>
        </p:nvSpPr>
        <p:spPr bwMode="auto">
          <a:xfrm>
            <a:off x="762000" y="4267200"/>
            <a:ext cx="685800" cy="609600"/>
          </a:xfrm>
          <a:prstGeom prst="ellipse">
            <a:avLst/>
          </a:prstGeom>
          <a:solidFill>
            <a:srgbClr val="CCFFCC"/>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6600"/>
                </a:solidFill>
              </a:rPr>
              <a:t>B</a:t>
            </a:r>
            <a:endParaRPr lang="en-US" altLang="zh-CN" sz="4000"/>
          </a:p>
        </p:txBody>
      </p:sp>
      <p:sp>
        <p:nvSpPr>
          <p:cNvPr id="190472" name="Oval 8"/>
          <p:cNvSpPr>
            <a:spLocks noChangeArrowheads="1"/>
          </p:cNvSpPr>
          <p:nvPr/>
        </p:nvSpPr>
        <p:spPr bwMode="auto">
          <a:xfrm>
            <a:off x="2057400" y="3124200"/>
            <a:ext cx="685800" cy="609600"/>
          </a:xfrm>
          <a:prstGeom prst="ellipse">
            <a:avLst/>
          </a:prstGeom>
          <a:solidFill>
            <a:srgbClr val="CCFFCC"/>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6600"/>
                </a:solidFill>
              </a:rPr>
              <a:t>D</a:t>
            </a:r>
            <a:endParaRPr lang="en-US" altLang="zh-CN" sz="4000"/>
          </a:p>
        </p:txBody>
      </p:sp>
      <p:sp>
        <p:nvSpPr>
          <p:cNvPr id="190473" name="Oval 9"/>
          <p:cNvSpPr>
            <a:spLocks noChangeArrowheads="1"/>
          </p:cNvSpPr>
          <p:nvPr/>
        </p:nvSpPr>
        <p:spPr bwMode="auto">
          <a:xfrm>
            <a:off x="3429000" y="3124200"/>
            <a:ext cx="685800" cy="609600"/>
          </a:xfrm>
          <a:prstGeom prst="ellipse">
            <a:avLst/>
          </a:prstGeom>
          <a:solidFill>
            <a:srgbClr val="CCFFCC"/>
          </a:solidFill>
          <a:ln w="1905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6600"/>
                </a:solidFill>
              </a:rPr>
              <a:t>F</a:t>
            </a:r>
            <a:endParaRPr lang="en-US" altLang="zh-CN" sz="4000"/>
          </a:p>
        </p:txBody>
      </p:sp>
      <p:sp>
        <p:nvSpPr>
          <p:cNvPr id="190474" name="Line 10"/>
          <p:cNvSpPr>
            <a:spLocks noChangeShapeType="1"/>
          </p:cNvSpPr>
          <p:nvPr/>
        </p:nvSpPr>
        <p:spPr bwMode="auto">
          <a:xfrm flipH="1">
            <a:off x="1676400" y="1371600"/>
            <a:ext cx="1143000" cy="6858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5" name="Line 11"/>
          <p:cNvSpPr>
            <a:spLocks noChangeShapeType="1"/>
          </p:cNvSpPr>
          <p:nvPr/>
        </p:nvSpPr>
        <p:spPr bwMode="auto">
          <a:xfrm flipH="1">
            <a:off x="533400" y="2514600"/>
            <a:ext cx="685800" cy="6096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6" name="Line 12"/>
          <p:cNvSpPr>
            <a:spLocks noChangeShapeType="1"/>
          </p:cNvSpPr>
          <p:nvPr/>
        </p:nvSpPr>
        <p:spPr bwMode="auto">
          <a:xfrm>
            <a:off x="1752600" y="2438400"/>
            <a:ext cx="609600" cy="762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7" name="Line 13"/>
          <p:cNvSpPr>
            <a:spLocks noChangeShapeType="1"/>
          </p:cNvSpPr>
          <p:nvPr/>
        </p:nvSpPr>
        <p:spPr bwMode="auto">
          <a:xfrm>
            <a:off x="685800" y="3657600"/>
            <a:ext cx="304800" cy="6096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8" name="Line 14"/>
          <p:cNvSpPr>
            <a:spLocks noChangeShapeType="1"/>
          </p:cNvSpPr>
          <p:nvPr/>
        </p:nvSpPr>
        <p:spPr bwMode="auto">
          <a:xfrm>
            <a:off x="3505200" y="1371600"/>
            <a:ext cx="1143000" cy="6858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9" name="Line 15"/>
          <p:cNvSpPr>
            <a:spLocks noChangeShapeType="1"/>
          </p:cNvSpPr>
          <p:nvPr/>
        </p:nvSpPr>
        <p:spPr bwMode="auto">
          <a:xfrm flipH="1">
            <a:off x="3962400" y="2438400"/>
            <a:ext cx="609600" cy="762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0" name="Text Box 16"/>
          <p:cNvSpPr txBox="1">
            <a:spLocks noChangeArrowheads="1"/>
          </p:cNvSpPr>
          <p:nvPr/>
        </p:nvSpPr>
        <p:spPr bwMode="auto">
          <a:xfrm>
            <a:off x="542925" y="304800"/>
            <a:ext cx="5400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A50021"/>
                </a:solidFill>
                <a:ea typeface="楷体_GB2312" pitchFamily="49" charset="-122"/>
              </a:rPr>
              <a:t>所得次优二叉树如下所示</a:t>
            </a:r>
            <a:r>
              <a:rPr lang="en-US" altLang="zh-CN" sz="3600" b="1">
                <a:solidFill>
                  <a:srgbClr val="A50021"/>
                </a:solidFill>
                <a:ea typeface="楷体_GB2312" pitchFamily="49" charset="-122"/>
              </a:rPr>
              <a:t>:</a:t>
            </a:r>
            <a:endParaRPr lang="en-US" altLang="zh-CN" sz="3600">
              <a:ea typeface="楷体_GB2312" pitchFamily="49" charset="-122"/>
            </a:endParaRPr>
          </a:p>
        </p:txBody>
      </p:sp>
      <p:sp>
        <p:nvSpPr>
          <p:cNvPr id="190481" name="Text Box 17"/>
          <p:cNvSpPr txBox="1">
            <a:spLocks noChangeArrowheads="1"/>
          </p:cNvSpPr>
          <p:nvPr/>
        </p:nvSpPr>
        <p:spPr bwMode="auto">
          <a:xfrm>
            <a:off x="76200" y="5105400"/>
            <a:ext cx="42767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accent2"/>
                </a:solidFill>
                <a:ea typeface="楷体_GB2312" pitchFamily="49" charset="-122"/>
              </a:rPr>
              <a:t>    </a:t>
            </a:r>
            <a:r>
              <a:rPr lang="zh-CN" altLang="en-US" sz="3200" b="1">
                <a:solidFill>
                  <a:schemeClr val="accent2"/>
                </a:solidFill>
                <a:ea typeface="楷体_GB2312" pitchFamily="49" charset="-122"/>
              </a:rPr>
              <a:t>查找比较“总次数”</a:t>
            </a:r>
          </a:p>
          <a:p>
            <a:r>
              <a:rPr lang="zh-CN" altLang="en-US" sz="3200" b="1">
                <a:solidFill>
                  <a:schemeClr val="accent2"/>
                </a:solidFill>
              </a:rPr>
              <a:t> </a:t>
            </a:r>
            <a:r>
              <a:rPr lang="en-US" altLang="zh-CN" sz="3200" b="1">
                <a:solidFill>
                  <a:schemeClr val="accent2"/>
                </a:solidFill>
              </a:rPr>
              <a:t>= 3</a:t>
            </a:r>
            <a:r>
              <a:rPr lang="en-US" altLang="zh-CN" sz="3200" b="1">
                <a:solidFill>
                  <a:schemeClr val="accent2"/>
                </a:solidFill>
                <a:sym typeface="Symbol" pitchFamily="18" charset="2"/>
              </a:rPr>
              <a:t></a:t>
            </a:r>
            <a:r>
              <a:rPr lang="en-US" altLang="zh-CN" sz="3200" b="1">
                <a:solidFill>
                  <a:srgbClr val="CC0000"/>
                </a:solidFill>
                <a:sym typeface="Symbol" pitchFamily="18" charset="2"/>
              </a:rPr>
              <a:t>2</a:t>
            </a:r>
            <a:r>
              <a:rPr lang="en-US" altLang="zh-CN" sz="3200" b="1">
                <a:solidFill>
                  <a:schemeClr val="accent2"/>
                </a:solidFill>
                <a:sym typeface="Symbol" pitchFamily="18" charset="2"/>
              </a:rPr>
              <a:t>+4</a:t>
            </a:r>
            <a:r>
              <a:rPr lang="en-US" altLang="zh-CN" sz="3200" b="1">
                <a:solidFill>
                  <a:srgbClr val="CC0000"/>
                </a:solidFill>
                <a:sym typeface="Symbol" pitchFamily="18" charset="2"/>
              </a:rPr>
              <a:t>1</a:t>
            </a:r>
            <a:r>
              <a:rPr lang="en-US" altLang="zh-CN" sz="3200" b="1">
                <a:solidFill>
                  <a:schemeClr val="accent2"/>
                </a:solidFill>
                <a:sym typeface="Symbol" pitchFamily="18" charset="2"/>
              </a:rPr>
              <a:t>+2</a:t>
            </a:r>
            <a:r>
              <a:rPr lang="en-US" altLang="zh-CN" sz="3200" b="1">
                <a:solidFill>
                  <a:srgbClr val="CC0000"/>
                </a:solidFill>
                <a:sym typeface="Symbol" pitchFamily="18" charset="2"/>
              </a:rPr>
              <a:t>5</a:t>
            </a:r>
            <a:r>
              <a:rPr lang="en-US" altLang="zh-CN" sz="3200" b="1">
                <a:solidFill>
                  <a:schemeClr val="accent2"/>
                </a:solidFill>
                <a:sym typeface="Symbol" pitchFamily="18" charset="2"/>
              </a:rPr>
              <a:t>+3</a:t>
            </a:r>
            <a:r>
              <a:rPr lang="en-US" altLang="zh-CN" sz="3200" b="1">
                <a:solidFill>
                  <a:srgbClr val="CC0000"/>
                </a:solidFill>
                <a:sym typeface="Symbol" pitchFamily="18" charset="2"/>
              </a:rPr>
              <a:t>3</a:t>
            </a:r>
          </a:p>
          <a:p>
            <a:r>
              <a:rPr lang="en-US" altLang="zh-CN" sz="3200" b="1">
                <a:solidFill>
                  <a:srgbClr val="CC0000"/>
                </a:solidFill>
                <a:sym typeface="Symbol" pitchFamily="18" charset="2"/>
              </a:rPr>
              <a:t>    </a:t>
            </a:r>
            <a:r>
              <a:rPr lang="en-US" altLang="zh-CN" sz="3200" b="1">
                <a:solidFill>
                  <a:schemeClr val="accent2"/>
                </a:solidFill>
                <a:sym typeface="Symbol" pitchFamily="18" charset="2"/>
              </a:rPr>
              <a:t>+1</a:t>
            </a:r>
            <a:r>
              <a:rPr lang="en-US" altLang="zh-CN" sz="3200" b="1">
                <a:solidFill>
                  <a:srgbClr val="CC0000"/>
                </a:solidFill>
                <a:sym typeface="Symbol" pitchFamily="18" charset="2"/>
              </a:rPr>
              <a:t>4</a:t>
            </a:r>
            <a:r>
              <a:rPr lang="en-US" altLang="zh-CN" sz="3200" b="1">
                <a:solidFill>
                  <a:schemeClr val="accent2"/>
                </a:solidFill>
                <a:sym typeface="Symbol" pitchFamily="18" charset="2"/>
              </a:rPr>
              <a:t>+3</a:t>
            </a:r>
            <a:r>
              <a:rPr lang="en-US" altLang="zh-CN" sz="3200" b="1">
                <a:solidFill>
                  <a:srgbClr val="CC0000"/>
                </a:solidFill>
                <a:sym typeface="Symbol" pitchFamily="18" charset="2"/>
              </a:rPr>
              <a:t>3</a:t>
            </a:r>
            <a:r>
              <a:rPr lang="en-US" altLang="zh-CN" sz="3200" b="1">
                <a:solidFill>
                  <a:schemeClr val="accent2"/>
                </a:solidFill>
                <a:sym typeface="Symbol" pitchFamily="18" charset="2"/>
              </a:rPr>
              <a:t>+2</a:t>
            </a:r>
            <a:r>
              <a:rPr lang="en-US" altLang="zh-CN" sz="3200" b="1">
                <a:solidFill>
                  <a:srgbClr val="CC0000"/>
                </a:solidFill>
                <a:sym typeface="Symbol" pitchFamily="18" charset="2"/>
              </a:rPr>
              <a:t>5</a:t>
            </a:r>
            <a:r>
              <a:rPr lang="en-US" altLang="zh-CN" sz="3200" b="1">
                <a:solidFill>
                  <a:schemeClr val="accent2"/>
                </a:solidFill>
                <a:sym typeface="Symbol" pitchFamily="18" charset="2"/>
              </a:rPr>
              <a:t> = </a:t>
            </a:r>
            <a:r>
              <a:rPr lang="en-US" altLang="zh-CN" sz="3600" b="1">
                <a:solidFill>
                  <a:srgbClr val="FF00FF"/>
                </a:solidFill>
                <a:sym typeface="Symbol" pitchFamily="18" charset="2"/>
              </a:rPr>
              <a:t>52</a:t>
            </a:r>
            <a:endParaRPr lang="en-US" altLang="zh-CN" sz="3600"/>
          </a:p>
        </p:txBody>
      </p:sp>
      <p:sp>
        <p:nvSpPr>
          <p:cNvPr id="190482" name="Text Box 18"/>
          <p:cNvSpPr txBox="1">
            <a:spLocks noChangeArrowheads="1"/>
          </p:cNvSpPr>
          <p:nvPr/>
        </p:nvSpPr>
        <p:spPr bwMode="auto">
          <a:xfrm>
            <a:off x="4572000" y="5105400"/>
            <a:ext cx="43783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chemeClr val="accent2"/>
                </a:solidFill>
                <a:ea typeface="楷体_GB2312" pitchFamily="49" charset="-122"/>
              </a:rPr>
              <a:t>     </a:t>
            </a:r>
            <a:r>
              <a:rPr lang="zh-CN" altLang="en-US" sz="3200" b="1">
                <a:solidFill>
                  <a:schemeClr val="accent2"/>
                </a:solidFill>
                <a:ea typeface="楷体_GB2312" pitchFamily="49" charset="-122"/>
              </a:rPr>
              <a:t>查找比较“总次数”</a:t>
            </a:r>
          </a:p>
          <a:p>
            <a:r>
              <a:rPr lang="zh-CN" altLang="en-US" sz="3200" b="1">
                <a:solidFill>
                  <a:schemeClr val="accent2"/>
                </a:solidFill>
              </a:rPr>
              <a:t> </a:t>
            </a:r>
            <a:r>
              <a:rPr lang="en-US" altLang="zh-CN" sz="3200" b="1">
                <a:solidFill>
                  <a:schemeClr val="accent2"/>
                </a:solidFill>
              </a:rPr>
              <a:t>= 3</a:t>
            </a:r>
            <a:r>
              <a:rPr lang="en-US" altLang="zh-CN" sz="3200" b="1">
                <a:solidFill>
                  <a:schemeClr val="accent2"/>
                </a:solidFill>
                <a:sym typeface="Symbol" pitchFamily="18" charset="2"/>
              </a:rPr>
              <a:t></a:t>
            </a:r>
            <a:r>
              <a:rPr lang="en-US" altLang="zh-CN" sz="3200" b="1">
                <a:solidFill>
                  <a:srgbClr val="CC0000"/>
                </a:solidFill>
                <a:sym typeface="Symbol" pitchFamily="18" charset="2"/>
              </a:rPr>
              <a:t>2</a:t>
            </a:r>
            <a:r>
              <a:rPr lang="en-US" altLang="zh-CN" sz="3200" b="1">
                <a:solidFill>
                  <a:schemeClr val="accent2"/>
                </a:solidFill>
                <a:sym typeface="Symbol" pitchFamily="18" charset="2"/>
              </a:rPr>
              <a:t>+2</a:t>
            </a:r>
            <a:r>
              <a:rPr lang="en-US" altLang="zh-CN" sz="3200" b="1">
                <a:solidFill>
                  <a:srgbClr val="CC0000"/>
                </a:solidFill>
                <a:sym typeface="Symbol" pitchFamily="18" charset="2"/>
              </a:rPr>
              <a:t>1</a:t>
            </a:r>
            <a:r>
              <a:rPr lang="en-US" altLang="zh-CN" sz="3200" b="1">
                <a:solidFill>
                  <a:schemeClr val="accent2"/>
                </a:solidFill>
                <a:sym typeface="Symbol" pitchFamily="18" charset="2"/>
              </a:rPr>
              <a:t>+3</a:t>
            </a:r>
            <a:r>
              <a:rPr lang="en-US" altLang="zh-CN" sz="3200" b="1">
                <a:solidFill>
                  <a:srgbClr val="CC0000"/>
                </a:solidFill>
                <a:sym typeface="Symbol" pitchFamily="18" charset="2"/>
              </a:rPr>
              <a:t>5</a:t>
            </a:r>
            <a:r>
              <a:rPr lang="en-US" altLang="zh-CN" sz="3200" b="1">
                <a:solidFill>
                  <a:schemeClr val="accent2"/>
                </a:solidFill>
                <a:sym typeface="Symbol" pitchFamily="18" charset="2"/>
              </a:rPr>
              <a:t>+1</a:t>
            </a:r>
            <a:r>
              <a:rPr lang="en-US" altLang="zh-CN" sz="3200" b="1">
                <a:solidFill>
                  <a:srgbClr val="CC0000"/>
                </a:solidFill>
                <a:sym typeface="Symbol" pitchFamily="18" charset="2"/>
              </a:rPr>
              <a:t>3</a:t>
            </a:r>
          </a:p>
          <a:p>
            <a:r>
              <a:rPr lang="en-US" altLang="zh-CN" sz="3200" b="1">
                <a:solidFill>
                  <a:srgbClr val="CC0000"/>
                </a:solidFill>
                <a:sym typeface="Symbol" pitchFamily="18" charset="2"/>
              </a:rPr>
              <a:t>    </a:t>
            </a:r>
            <a:r>
              <a:rPr lang="en-US" altLang="zh-CN" sz="3200" b="1">
                <a:solidFill>
                  <a:schemeClr val="accent2"/>
                </a:solidFill>
                <a:sym typeface="Symbol" pitchFamily="18" charset="2"/>
              </a:rPr>
              <a:t>+3</a:t>
            </a:r>
            <a:r>
              <a:rPr lang="en-US" altLang="zh-CN" sz="3200" b="1">
                <a:solidFill>
                  <a:srgbClr val="CC0000"/>
                </a:solidFill>
                <a:sym typeface="Symbol" pitchFamily="18" charset="2"/>
              </a:rPr>
              <a:t>4</a:t>
            </a:r>
            <a:r>
              <a:rPr lang="en-US" altLang="zh-CN" sz="3200" b="1">
                <a:solidFill>
                  <a:schemeClr val="accent2"/>
                </a:solidFill>
                <a:sym typeface="Symbol" pitchFamily="18" charset="2"/>
              </a:rPr>
              <a:t>+2</a:t>
            </a:r>
            <a:r>
              <a:rPr lang="en-US" altLang="zh-CN" sz="3200" b="1">
                <a:solidFill>
                  <a:srgbClr val="CC0000"/>
                </a:solidFill>
                <a:sym typeface="Symbol" pitchFamily="18" charset="2"/>
              </a:rPr>
              <a:t>3</a:t>
            </a:r>
            <a:r>
              <a:rPr lang="en-US" altLang="zh-CN" sz="3200" b="1">
                <a:solidFill>
                  <a:schemeClr val="accent2"/>
                </a:solidFill>
                <a:sym typeface="Symbol" pitchFamily="18" charset="2"/>
              </a:rPr>
              <a:t>+3</a:t>
            </a:r>
            <a:r>
              <a:rPr lang="en-US" altLang="zh-CN" sz="3200" b="1">
                <a:solidFill>
                  <a:srgbClr val="CC0000"/>
                </a:solidFill>
                <a:sym typeface="Symbol" pitchFamily="18" charset="2"/>
              </a:rPr>
              <a:t>5</a:t>
            </a:r>
            <a:r>
              <a:rPr lang="en-US" altLang="zh-CN" sz="3200" b="1">
                <a:solidFill>
                  <a:schemeClr val="accent2"/>
                </a:solidFill>
                <a:sym typeface="Symbol" pitchFamily="18" charset="2"/>
              </a:rPr>
              <a:t> = </a:t>
            </a:r>
            <a:r>
              <a:rPr lang="en-US" altLang="zh-CN" sz="3600" b="1">
                <a:solidFill>
                  <a:srgbClr val="FF00FF"/>
                </a:solidFill>
                <a:sym typeface="Symbol" pitchFamily="18" charset="2"/>
              </a:rPr>
              <a:t>59</a:t>
            </a:r>
            <a:endParaRPr lang="en-US" altLang="zh-CN" sz="3600"/>
          </a:p>
        </p:txBody>
      </p:sp>
      <p:sp>
        <p:nvSpPr>
          <p:cNvPr id="190483" name="Text Box 19"/>
          <p:cNvSpPr txBox="1">
            <a:spLocks noChangeArrowheads="1"/>
          </p:cNvSpPr>
          <p:nvPr/>
        </p:nvSpPr>
        <p:spPr bwMode="auto">
          <a:xfrm>
            <a:off x="5562600" y="1524000"/>
            <a:ext cx="3460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a:solidFill>
                  <a:srgbClr val="A50021"/>
                </a:solidFill>
                <a:ea typeface="楷体_GB2312" pitchFamily="49" charset="-122"/>
              </a:rPr>
              <a:t>和折半查找相比较</a:t>
            </a:r>
            <a:endParaRPr lang="zh-CN" altLang="en-US" sz="3600">
              <a:ea typeface="楷体_GB2312" pitchFamily="49" charset="-122"/>
            </a:endParaRPr>
          </a:p>
        </p:txBody>
      </p:sp>
      <p:sp>
        <p:nvSpPr>
          <p:cNvPr id="190484" name="Oval 20"/>
          <p:cNvSpPr>
            <a:spLocks noChangeArrowheads="1"/>
          </p:cNvSpPr>
          <p:nvPr/>
        </p:nvSpPr>
        <p:spPr bwMode="auto">
          <a:xfrm>
            <a:off x="6705600" y="2362200"/>
            <a:ext cx="457200" cy="457200"/>
          </a:xfrm>
          <a:prstGeom prst="ellipse">
            <a:avLst/>
          </a:prstGeom>
          <a:solidFill>
            <a:srgbClr val="99CCFF">
              <a:alpha val="50000"/>
            </a:srgb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chemeClr val="accent2"/>
                </a:solidFill>
              </a:rPr>
              <a:t>D</a:t>
            </a:r>
            <a:endParaRPr lang="en-US" altLang="zh-CN" sz="3600"/>
          </a:p>
        </p:txBody>
      </p:sp>
      <p:sp>
        <p:nvSpPr>
          <p:cNvPr id="190486" name="Oval 22"/>
          <p:cNvSpPr>
            <a:spLocks noChangeArrowheads="1"/>
          </p:cNvSpPr>
          <p:nvPr/>
        </p:nvSpPr>
        <p:spPr bwMode="auto">
          <a:xfrm>
            <a:off x="5486400" y="3200400"/>
            <a:ext cx="457200" cy="457200"/>
          </a:xfrm>
          <a:prstGeom prst="ellipse">
            <a:avLst/>
          </a:prstGeom>
          <a:solidFill>
            <a:srgbClr val="99CCFF">
              <a:alpha val="50000"/>
            </a:srgb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chemeClr val="accent2"/>
                </a:solidFill>
              </a:rPr>
              <a:t>B</a:t>
            </a:r>
            <a:endParaRPr lang="en-US" altLang="zh-CN" sz="3600"/>
          </a:p>
        </p:txBody>
      </p:sp>
      <p:sp>
        <p:nvSpPr>
          <p:cNvPr id="190487" name="Oval 23"/>
          <p:cNvSpPr>
            <a:spLocks noChangeArrowheads="1"/>
          </p:cNvSpPr>
          <p:nvPr/>
        </p:nvSpPr>
        <p:spPr bwMode="auto">
          <a:xfrm>
            <a:off x="4953000" y="4114800"/>
            <a:ext cx="457200" cy="457200"/>
          </a:xfrm>
          <a:prstGeom prst="ellipse">
            <a:avLst/>
          </a:prstGeom>
          <a:solidFill>
            <a:srgbClr val="99CCFF">
              <a:alpha val="50000"/>
            </a:srgb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chemeClr val="accent2"/>
                </a:solidFill>
              </a:rPr>
              <a:t>A</a:t>
            </a:r>
            <a:endParaRPr lang="en-US" altLang="zh-CN" sz="3600"/>
          </a:p>
        </p:txBody>
      </p:sp>
      <p:sp>
        <p:nvSpPr>
          <p:cNvPr id="190488" name="Oval 24"/>
          <p:cNvSpPr>
            <a:spLocks noChangeArrowheads="1"/>
          </p:cNvSpPr>
          <p:nvPr/>
        </p:nvSpPr>
        <p:spPr bwMode="auto">
          <a:xfrm>
            <a:off x="6096000" y="4114800"/>
            <a:ext cx="457200" cy="457200"/>
          </a:xfrm>
          <a:prstGeom prst="ellipse">
            <a:avLst/>
          </a:prstGeom>
          <a:solidFill>
            <a:srgbClr val="99CCFF">
              <a:alpha val="50000"/>
            </a:srgb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chemeClr val="accent2"/>
                </a:solidFill>
              </a:rPr>
              <a:t>C</a:t>
            </a:r>
            <a:endParaRPr lang="en-US" altLang="zh-CN" sz="3600"/>
          </a:p>
        </p:txBody>
      </p:sp>
      <p:sp>
        <p:nvSpPr>
          <p:cNvPr id="190489" name="Oval 25"/>
          <p:cNvSpPr>
            <a:spLocks noChangeArrowheads="1"/>
          </p:cNvSpPr>
          <p:nvPr/>
        </p:nvSpPr>
        <p:spPr bwMode="auto">
          <a:xfrm>
            <a:off x="7924800" y="3200400"/>
            <a:ext cx="457200" cy="457200"/>
          </a:xfrm>
          <a:prstGeom prst="ellipse">
            <a:avLst/>
          </a:prstGeom>
          <a:solidFill>
            <a:srgbClr val="99CCFF">
              <a:alpha val="50000"/>
            </a:srgb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chemeClr val="accent2"/>
                </a:solidFill>
              </a:rPr>
              <a:t>F</a:t>
            </a:r>
            <a:endParaRPr lang="en-US" altLang="zh-CN" sz="3600"/>
          </a:p>
        </p:txBody>
      </p:sp>
      <p:sp>
        <p:nvSpPr>
          <p:cNvPr id="190490" name="Oval 26"/>
          <p:cNvSpPr>
            <a:spLocks noChangeArrowheads="1"/>
          </p:cNvSpPr>
          <p:nvPr/>
        </p:nvSpPr>
        <p:spPr bwMode="auto">
          <a:xfrm>
            <a:off x="7315200" y="4114800"/>
            <a:ext cx="457200" cy="457200"/>
          </a:xfrm>
          <a:prstGeom prst="ellipse">
            <a:avLst/>
          </a:prstGeom>
          <a:solidFill>
            <a:srgbClr val="99CCFF">
              <a:alpha val="50000"/>
            </a:srgb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chemeClr val="accent2"/>
                </a:solidFill>
              </a:rPr>
              <a:t>E</a:t>
            </a:r>
            <a:endParaRPr lang="en-US" altLang="zh-CN" sz="3600"/>
          </a:p>
        </p:txBody>
      </p:sp>
      <p:sp>
        <p:nvSpPr>
          <p:cNvPr id="190491" name="Oval 27"/>
          <p:cNvSpPr>
            <a:spLocks noChangeArrowheads="1"/>
          </p:cNvSpPr>
          <p:nvPr/>
        </p:nvSpPr>
        <p:spPr bwMode="auto">
          <a:xfrm>
            <a:off x="8458200" y="4114800"/>
            <a:ext cx="457200" cy="457200"/>
          </a:xfrm>
          <a:prstGeom prst="ellipse">
            <a:avLst/>
          </a:prstGeom>
          <a:solidFill>
            <a:srgbClr val="99CCFF">
              <a:alpha val="50000"/>
            </a:srgb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chemeClr val="accent2"/>
                </a:solidFill>
              </a:rPr>
              <a:t>G</a:t>
            </a:r>
            <a:endParaRPr lang="en-US" altLang="zh-CN" sz="3600"/>
          </a:p>
        </p:txBody>
      </p:sp>
      <p:sp>
        <p:nvSpPr>
          <p:cNvPr id="190492" name="Line 28"/>
          <p:cNvSpPr>
            <a:spLocks noChangeShapeType="1"/>
          </p:cNvSpPr>
          <p:nvPr/>
        </p:nvSpPr>
        <p:spPr bwMode="auto">
          <a:xfrm flipH="1">
            <a:off x="5715000" y="2590800"/>
            <a:ext cx="9906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3" name="Line 29"/>
          <p:cNvSpPr>
            <a:spLocks noChangeShapeType="1"/>
          </p:cNvSpPr>
          <p:nvPr/>
        </p:nvSpPr>
        <p:spPr bwMode="auto">
          <a:xfrm flipH="1">
            <a:off x="5181600" y="3429000"/>
            <a:ext cx="304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4" name="Line 30"/>
          <p:cNvSpPr>
            <a:spLocks noChangeShapeType="1"/>
          </p:cNvSpPr>
          <p:nvPr/>
        </p:nvSpPr>
        <p:spPr bwMode="auto">
          <a:xfrm>
            <a:off x="5943600" y="3429000"/>
            <a:ext cx="3810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5" name="Line 31"/>
          <p:cNvSpPr>
            <a:spLocks noChangeShapeType="1"/>
          </p:cNvSpPr>
          <p:nvPr/>
        </p:nvSpPr>
        <p:spPr bwMode="auto">
          <a:xfrm>
            <a:off x="7162800" y="2590800"/>
            <a:ext cx="990600" cy="6096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6" name="Line 32"/>
          <p:cNvSpPr>
            <a:spLocks noChangeShapeType="1"/>
          </p:cNvSpPr>
          <p:nvPr/>
        </p:nvSpPr>
        <p:spPr bwMode="auto">
          <a:xfrm flipH="1">
            <a:off x="7543800" y="3429000"/>
            <a:ext cx="3810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7" name="Line 33"/>
          <p:cNvSpPr>
            <a:spLocks noChangeShapeType="1"/>
          </p:cNvSpPr>
          <p:nvPr/>
        </p:nvSpPr>
        <p:spPr bwMode="auto">
          <a:xfrm>
            <a:off x="8382000" y="3429000"/>
            <a:ext cx="304800" cy="6858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0480"/>
                                        </p:tgtEl>
                                        <p:attrNameLst>
                                          <p:attrName>style.visibility</p:attrName>
                                        </p:attrNameLst>
                                      </p:cBhvr>
                                      <p:to>
                                        <p:strVal val="visible"/>
                                      </p:to>
                                    </p:set>
                                    <p:anim calcmode="lin" valueType="num">
                                      <p:cBhvr additive="base">
                                        <p:cTn id="7" dur="500" fill="hold"/>
                                        <p:tgtEl>
                                          <p:spTgt spid="190480"/>
                                        </p:tgtEl>
                                        <p:attrNameLst>
                                          <p:attrName>ppt_x</p:attrName>
                                        </p:attrNameLst>
                                      </p:cBhvr>
                                      <p:tavLst>
                                        <p:tav tm="0">
                                          <p:val>
                                            <p:strVal val="0-#ppt_w/2"/>
                                          </p:val>
                                        </p:tav>
                                        <p:tav tm="100000">
                                          <p:val>
                                            <p:strVal val="#ppt_x"/>
                                          </p:val>
                                        </p:tav>
                                      </p:tavLst>
                                    </p:anim>
                                    <p:anim calcmode="lin" valueType="num">
                                      <p:cBhvr additive="base">
                                        <p:cTn id="8" dur="500" fill="hold"/>
                                        <p:tgtEl>
                                          <p:spTgt spid="1904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90466"/>
                                        </p:tgtEl>
                                        <p:attrNameLst>
                                          <p:attrName>style.visibility</p:attrName>
                                        </p:attrNameLst>
                                      </p:cBhvr>
                                      <p:to>
                                        <p:strVal val="visible"/>
                                      </p:to>
                                    </p:set>
                                    <p:animEffect transition="in" filter="wipe(up)">
                                      <p:cBhvr>
                                        <p:cTn id="12" dur="500"/>
                                        <p:tgtEl>
                                          <p:spTgt spid="190466"/>
                                        </p:tgtEl>
                                      </p:cBhvr>
                                    </p:animEffect>
                                  </p:childTnLst>
                                </p:cTn>
                              </p:par>
                            </p:childTnLst>
                          </p:cTn>
                        </p:par>
                        <p:par>
                          <p:cTn id="13" fill="hold" nodeType="afterGroup">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90474"/>
                                        </p:tgtEl>
                                        <p:attrNameLst>
                                          <p:attrName>style.visibility</p:attrName>
                                        </p:attrNameLst>
                                      </p:cBhvr>
                                      <p:to>
                                        <p:strVal val="visible"/>
                                      </p:to>
                                    </p:set>
                                    <p:animEffect transition="in" filter="wipe(up)">
                                      <p:cBhvr>
                                        <p:cTn id="16" dur="500"/>
                                        <p:tgtEl>
                                          <p:spTgt spid="190474"/>
                                        </p:tgtEl>
                                      </p:cBhvr>
                                    </p:animEffect>
                                  </p:childTnLst>
                                </p:cTn>
                              </p:par>
                            </p:childTnLst>
                          </p:cTn>
                        </p:par>
                        <p:par>
                          <p:cTn id="17" fill="hold" nodeType="afterGroup">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90468"/>
                                        </p:tgtEl>
                                        <p:attrNameLst>
                                          <p:attrName>style.visibility</p:attrName>
                                        </p:attrNameLst>
                                      </p:cBhvr>
                                      <p:to>
                                        <p:strVal val="visible"/>
                                      </p:to>
                                    </p:set>
                                    <p:animEffect transition="in" filter="wipe(up)">
                                      <p:cBhvr>
                                        <p:cTn id="20" dur="500"/>
                                        <p:tgtEl>
                                          <p:spTgt spid="190468"/>
                                        </p:tgtEl>
                                      </p:cBhvr>
                                    </p:animEffect>
                                  </p:childTnLst>
                                </p:cTn>
                              </p:par>
                            </p:childTnLst>
                          </p:cTn>
                        </p:par>
                        <p:par>
                          <p:cTn id="21" fill="hold" nodeType="afterGroup">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190475"/>
                                        </p:tgtEl>
                                        <p:attrNameLst>
                                          <p:attrName>style.visibility</p:attrName>
                                        </p:attrNameLst>
                                      </p:cBhvr>
                                      <p:to>
                                        <p:strVal val="visible"/>
                                      </p:to>
                                    </p:set>
                                    <p:animEffect transition="in" filter="wipe(up)">
                                      <p:cBhvr>
                                        <p:cTn id="24" dur="500"/>
                                        <p:tgtEl>
                                          <p:spTgt spid="190475"/>
                                        </p:tgtEl>
                                      </p:cBhvr>
                                    </p:animEffect>
                                  </p:childTnLst>
                                </p:cTn>
                              </p:par>
                            </p:childTnLst>
                          </p:cTn>
                        </p:par>
                        <p:par>
                          <p:cTn id="25" fill="hold" nodeType="afterGroup">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190470"/>
                                        </p:tgtEl>
                                        <p:attrNameLst>
                                          <p:attrName>style.visibility</p:attrName>
                                        </p:attrNameLst>
                                      </p:cBhvr>
                                      <p:to>
                                        <p:strVal val="visible"/>
                                      </p:to>
                                    </p:set>
                                    <p:animEffect transition="in" filter="wipe(up)">
                                      <p:cBhvr>
                                        <p:cTn id="28" dur="500"/>
                                        <p:tgtEl>
                                          <p:spTgt spid="190470"/>
                                        </p:tgtEl>
                                      </p:cBhvr>
                                    </p:animEffect>
                                  </p:childTnLst>
                                </p:cTn>
                              </p:par>
                            </p:childTnLst>
                          </p:cTn>
                        </p:par>
                        <p:par>
                          <p:cTn id="29" fill="hold" nodeType="afterGroup">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190477"/>
                                        </p:tgtEl>
                                        <p:attrNameLst>
                                          <p:attrName>style.visibility</p:attrName>
                                        </p:attrNameLst>
                                      </p:cBhvr>
                                      <p:to>
                                        <p:strVal val="visible"/>
                                      </p:to>
                                    </p:set>
                                    <p:animEffect transition="in" filter="wipe(up)">
                                      <p:cBhvr>
                                        <p:cTn id="32" dur="500"/>
                                        <p:tgtEl>
                                          <p:spTgt spid="190477"/>
                                        </p:tgtEl>
                                      </p:cBhvr>
                                    </p:animEffect>
                                  </p:childTnLst>
                                </p:cTn>
                              </p:par>
                            </p:childTnLst>
                          </p:cTn>
                        </p:par>
                        <p:par>
                          <p:cTn id="33" fill="hold" nodeType="afterGroup">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190471"/>
                                        </p:tgtEl>
                                        <p:attrNameLst>
                                          <p:attrName>style.visibility</p:attrName>
                                        </p:attrNameLst>
                                      </p:cBhvr>
                                      <p:to>
                                        <p:strVal val="visible"/>
                                      </p:to>
                                    </p:set>
                                    <p:animEffect transition="in" filter="wipe(up)">
                                      <p:cBhvr>
                                        <p:cTn id="36" dur="500"/>
                                        <p:tgtEl>
                                          <p:spTgt spid="190471"/>
                                        </p:tgtEl>
                                      </p:cBhvr>
                                    </p:animEffect>
                                  </p:childTnLst>
                                </p:cTn>
                              </p:par>
                            </p:childTnLst>
                          </p:cTn>
                        </p:par>
                        <p:par>
                          <p:cTn id="37" fill="hold" nodeType="afterGroup">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190476"/>
                                        </p:tgtEl>
                                        <p:attrNameLst>
                                          <p:attrName>style.visibility</p:attrName>
                                        </p:attrNameLst>
                                      </p:cBhvr>
                                      <p:to>
                                        <p:strVal val="visible"/>
                                      </p:to>
                                    </p:set>
                                    <p:animEffect transition="in" filter="wipe(up)">
                                      <p:cBhvr>
                                        <p:cTn id="40" dur="500"/>
                                        <p:tgtEl>
                                          <p:spTgt spid="190476"/>
                                        </p:tgtEl>
                                      </p:cBhvr>
                                    </p:animEffect>
                                  </p:childTnLst>
                                </p:cTn>
                              </p:par>
                            </p:childTnLst>
                          </p:cTn>
                        </p:par>
                        <p:par>
                          <p:cTn id="41" fill="hold" nodeType="afterGroup">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190472"/>
                                        </p:tgtEl>
                                        <p:attrNameLst>
                                          <p:attrName>style.visibility</p:attrName>
                                        </p:attrNameLst>
                                      </p:cBhvr>
                                      <p:to>
                                        <p:strVal val="visible"/>
                                      </p:to>
                                    </p:set>
                                    <p:animEffect transition="in" filter="wipe(up)">
                                      <p:cBhvr>
                                        <p:cTn id="44" dur="500"/>
                                        <p:tgtEl>
                                          <p:spTgt spid="190472"/>
                                        </p:tgtEl>
                                      </p:cBhvr>
                                    </p:animEffect>
                                  </p:childTnLst>
                                </p:cTn>
                              </p:par>
                            </p:childTnLst>
                          </p:cTn>
                        </p:par>
                        <p:par>
                          <p:cTn id="45" fill="hold" nodeType="afterGroup">
                            <p:stCondLst>
                              <p:cond delay="5000"/>
                            </p:stCondLst>
                            <p:childTnLst>
                              <p:par>
                                <p:cTn id="46" presetID="22" presetClass="entr" presetSubtype="1" fill="hold" grpId="0" nodeType="afterEffect">
                                  <p:stCondLst>
                                    <p:cond delay="0"/>
                                  </p:stCondLst>
                                  <p:childTnLst>
                                    <p:set>
                                      <p:cBhvr>
                                        <p:cTn id="47" dur="1" fill="hold">
                                          <p:stCondLst>
                                            <p:cond delay="0"/>
                                          </p:stCondLst>
                                        </p:cTn>
                                        <p:tgtEl>
                                          <p:spTgt spid="190478"/>
                                        </p:tgtEl>
                                        <p:attrNameLst>
                                          <p:attrName>style.visibility</p:attrName>
                                        </p:attrNameLst>
                                      </p:cBhvr>
                                      <p:to>
                                        <p:strVal val="visible"/>
                                      </p:to>
                                    </p:set>
                                    <p:animEffect transition="in" filter="wipe(up)">
                                      <p:cBhvr>
                                        <p:cTn id="48" dur="500"/>
                                        <p:tgtEl>
                                          <p:spTgt spid="190478"/>
                                        </p:tgtEl>
                                      </p:cBhvr>
                                    </p:animEffect>
                                  </p:childTnLst>
                                </p:cTn>
                              </p:par>
                            </p:childTnLst>
                          </p:cTn>
                        </p:par>
                        <p:par>
                          <p:cTn id="49" fill="hold" nodeType="afterGroup">
                            <p:stCondLst>
                              <p:cond delay="5500"/>
                            </p:stCondLst>
                            <p:childTnLst>
                              <p:par>
                                <p:cTn id="50" presetID="22" presetClass="entr" presetSubtype="1" fill="hold" grpId="0" nodeType="afterEffect">
                                  <p:stCondLst>
                                    <p:cond delay="0"/>
                                  </p:stCondLst>
                                  <p:childTnLst>
                                    <p:set>
                                      <p:cBhvr>
                                        <p:cTn id="51" dur="1" fill="hold">
                                          <p:stCondLst>
                                            <p:cond delay="0"/>
                                          </p:stCondLst>
                                        </p:cTn>
                                        <p:tgtEl>
                                          <p:spTgt spid="190469"/>
                                        </p:tgtEl>
                                        <p:attrNameLst>
                                          <p:attrName>style.visibility</p:attrName>
                                        </p:attrNameLst>
                                      </p:cBhvr>
                                      <p:to>
                                        <p:strVal val="visible"/>
                                      </p:to>
                                    </p:set>
                                    <p:animEffect transition="in" filter="wipe(up)">
                                      <p:cBhvr>
                                        <p:cTn id="52" dur="500"/>
                                        <p:tgtEl>
                                          <p:spTgt spid="190469"/>
                                        </p:tgtEl>
                                      </p:cBhvr>
                                    </p:animEffect>
                                  </p:childTnLst>
                                </p:cTn>
                              </p:par>
                            </p:childTnLst>
                          </p:cTn>
                        </p:par>
                        <p:par>
                          <p:cTn id="53" fill="hold" nodeType="afterGroup">
                            <p:stCondLst>
                              <p:cond delay="6000"/>
                            </p:stCondLst>
                            <p:childTnLst>
                              <p:par>
                                <p:cTn id="54" presetID="22" presetClass="entr" presetSubtype="1" fill="hold" grpId="0" nodeType="afterEffect">
                                  <p:stCondLst>
                                    <p:cond delay="0"/>
                                  </p:stCondLst>
                                  <p:childTnLst>
                                    <p:set>
                                      <p:cBhvr>
                                        <p:cTn id="55" dur="1" fill="hold">
                                          <p:stCondLst>
                                            <p:cond delay="0"/>
                                          </p:stCondLst>
                                        </p:cTn>
                                        <p:tgtEl>
                                          <p:spTgt spid="190479"/>
                                        </p:tgtEl>
                                        <p:attrNameLst>
                                          <p:attrName>style.visibility</p:attrName>
                                        </p:attrNameLst>
                                      </p:cBhvr>
                                      <p:to>
                                        <p:strVal val="visible"/>
                                      </p:to>
                                    </p:set>
                                    <p:animEffect transition="in" filter="wipe(up)">
                                      <p:cBhvr>
                                        <p:cTn id="56" dur="500"/>
                                        <p:tgtEl>
                                          <p:spTgt spid="190479"/>
                                        </p:tgtEl>
                                      </p:cBhvr>
                                    </p:animEffect>
                                  </p:childTnLst>
                                </p:cTn>
                              </p:par>
                            </p:childTnLst>
                          </p:cTn>
                        </p:par>
                        <p:par>
                          <p:cTn id="57" fill="hold" nodeType="afterGroup">
                            <p:stCondLst>
                              <p:cond delay="6500"/>
                            </p:stCondLst>
                            <p:childTnLst>
                              <p:par>
                                <p:cTn id="58" presetID="22" presetClass="entr" presetSubtype="1" fill="hold" grpId="0" nodeType="afterEffect">
                                  <p:stCondLst>
                                    <p:cond delay="0"/>
                                  </p:stCondLst>
                                  <p:childTnLst>
                                    <p:set>
                                      <p:cBhvr>
                                        <p:cTn id="59" dur="1" fill="hold">
                                          <p:stCondLst>
                                            <p:cond delay="0"/>
                                          </p:stCondLst>
                                        </p:cTn>
                                        <p:tgtEl>
                                          <p:spTgt spid="190473"/>
                                        </p:tgtEl>
                                        <p:attrNameLst>
                                          <p:attrName>style.visibility</p:attrName>
                                        </p:attrNameLst>
                                      </p:cBhvr>
                                      <p:to>
                                        <p:strVal val="visible"/>
                                      </p:to>
                                    </p:set>
                                    <p:animEffect transition="in" filter="wipe(up)">
                                      <p:cBhvr>
                                        <p:cTn id="60" dur="500"/>
                                        <p:tgtEl>
                                          <p:spTgt spid="19047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190481"/>
                                        </p:tgtEl>
                                        <p:attrNameLst>
                                          <p:attrName>style.visibility</p:attrName>
                                        </p:attrNameLst>
                                      </p:cBhvr>
                                      <p:to>
                                        <p:strVal val="visible"/>
                                      </p:to>
                                    </p:set>
                                    <p:animEffect transition="in" filter="strips(downRight)">
                                      <p:cBhvr>
                                        <p:cTn id="65" dur="500"/>
                                        <p:tgtEl>
                                          <p:spTgt spid="19048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8" fill="hold" grpId="0" nodeType="clickEffect">
                                  <p:stCondLst>
                                    <p:cond delay="0"/>
                                  </p:stCondLst>
                                  <p:childTnLst>
                                    <p:set>
                                      <p:cBhvr>
                                        <p:cTn id="69" dur="1" fill="hold">
                                          <p:stCondLst>
                                            <p:cond delay="0"/>
                                          </p:stCondLst>
                                        </p:cTn>
                                        <p:tgtEl>
                                          <p:spTgt spid="190483"/>
                                        </p:tgtEl>
                                        <p:attrNameLst>
                                          <p:attrName>style.visibility</p:attrName>
                                        </p:attrNameLst>
                                      </p:cBhvr>
                                      <p:to>
                                        <p:strVal val="visible"/>
                                      </p:to>
                                    </p:set>
                                    <p:animEffect transition="in" filter="slide(fromLeft)">
                                      <p:cBhvr>
                                        <p:cTn id="70" dur="500"/>
                                        <p:tgtEl>
                                          <p:spTgt spid="19048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190484"/>
                                        </p:tgtEl>
                                        <p:attrNameLst>
                                          <p:attrName>style.visibility</p:attrName>
                                        </p:attrNameLst>
                                      </p:cBhvr>
                                      <p:to>
                                        <p:strVal val="visible"/>
                                      </p:to>
                                    </p:set>
                                    <p:animEffect transition="in" filter="wipe(up)">
                                      <p:cBhvr>
                                        <p:cTn id="75" dur="500"/>
                                        <p:tgtEl>
                                          <p:spTgt spid="190484"/>
                                        </p:tgtEl>
                                      </p:cBhvr>
                                    </p:animEffect>
                                  </p:childTnLst>
                                </p:cTn>
                              </p:par>
                            </p:childTnLst>
                          </p:cTn>
                        </p:par>
                        <p:par>
                          <p:cTn id="76" fill="hold" nodeType="afterGroup">
                            <p:stCondLst>
                              <p:cond delay="500"/>
                            </p:stCondLst>
                            <p:childTnLst>
                              <p:par>
                                <p:cTn id="77" presetID="22" presetClass="entr" presetSubtype="1" fill="hold" grpId="0" nodeType="afterEffect">
                                  <p:stCondLst>
                                    <p:cond delay="0"/>
                                  </p:stCondLst>
                                  <p:childTnLst>
                                    <p:set>
                                      <p:cBhvr>
                                        <p:cTn id="78" dur="1" fill="hold">
                                          <p:stCondLst>
                                            <p:cond delay="0"/>
                                          </p:stCondLst>
                                        </p:cTn>
                                        <p:tgtEl>
                                          <p:spTgt spid="190492"/>
                                        </p:tgtEl>
                                        <p:attrNameLst>
                                          <p:attrName>style.visibility</p:attrName>
                                        </p:attrNameLst>
                                      </p:cBhvr>
                                      <p:to>
                                        <p:strVal val="visible"/>
                                      </p:to>
                                    </p:set>
                                    <p:animEffect transition="in" filter="wipe(up)">
                                      <p:cBhvr>
                                        <p:cTn id="79" dur="500"/>
                                        <p:tgtEl>
                                          <p:spTgt spid="190492"/>
                                        </p:tgtEl>
                                      </p:cBhvr>
                                    </p:animEffect>
                                  </p:childTnLst>
                                </p:cTn>
                              </p:par>
                            </p:childTnLst>
                          </p:cTn>
                        </p:par>
                        <p:par>
                          <p:cTn id="80" fill="hold" nodeType="afterGroup">
                            <p:stCondLst>
                              <p:cond delay="1000"/>
                            </p:stCondLst>
                            <p:childTnLst>
                              <p:par>
                                <p:cTn id="81" presetID="22" presetClass="entr" presetSubtype="1" fill="hold" grpId="0" nodeType="afterEffect">
                                  <p:stCondLst>
                                    <p:cond delay="0"/>
                                  </p:stCondLst>
                                  <p:childTnLst>
                                    <p:set>
                                      <p:cBhvr>
                                        <p:cTn id="82" dur="1" fill="hold">
                                          <p:stCondLst>
                                            <p:cond delay="0"/>
                                          </p:stCondLst>
                                        </p:cTn>
                                        <p:tgtEl>
                                          <p:spTgt spid="190486"/>
                                        </p:tgtEl>
                                        <p:attrNameLst>
                                          <p:attrName>style.visibility</p:attrName>
                                        </p:attrNameLst>
                                      </p:cBhvr>
                                      <p:to>
                                        <p:strVal val="visible"/>
                                      </p:to>
                                    </p:set>
                                    <p:animEffect transition="in" filter="wipe(up)">
                                      <p:cBhvr>
                                        <p:cTn id="83" dur="500"/>
                                        <p:tgtEl>
                                          <p:spTgt spid="190486"/>
                                        </p:tgtEl>
                                      </p:cBhvr>
                                    </p:animEffect>
                                  </p:childTnLst>
                                </p:cTn>
                              </p:par>
                            </p:childTnLst>
                          </p:cTn>
                        </p:par>
                        <p:par>
                          <p:cTn id="84" fill="hold" nodeType="afterGroup">
                            <p:stCondLst>
                              <p:cond delay="1500"/>
                            </p:stCondLst>
                            <p:childTnLst>
                              <p:par>
                                <p:cTn id="85" presetID="22" presetClass="entr" presetSubtype="1" fill="hold" grpId="0" nodeType="afterEffect">
                                  <p:stCondLst>
                                    <p:cond delay="0"/>
                                  </p:stCondLst>
                                  <p:childTnLst>
                                    <p:set>
                                      <p:cBhvr>
                                        <p:cTn id="86" dur="1" fill="hold">
                                          <p:stCondLst>
                                            <p:cond delay="0"/>
                                          </p:stCondLst>
                                        </p:cTn>
                                        <p:tgtEl>
                                          <p:spTgt spid="190493"/>
                                        </p:tgtEl>
                                        <p:attrNameLst>
                                          <p:attrName>style.visibility</p:attrName>
                                        </p:attrNameLst>
                                      </p:cBhvr>
                                      <p:to>
                                        <p:strVal val="visible"/>
                                      </p:to>
                                    </p:set>
                                    <p:animEffect transition="in" filter="wipe(up)">
                                      <p:cBhvr>
                                        <p:cTn id="87" dur="500"/>
                                        <p:tgtEl>
                                          <p:spTgt spid="190493"/>
                                        </p:tgtEl>
                                      </p:cBhvr>
                                    </p:animEffect>
                                  </p:childTnLst>
                                </p:cTn>
                              </p:par>
                            </p:childTnLst>
                          </p:cTn>
                        </p:par>
                        <p:par>
                          <p:cTn id="88" fill="hold" nodeType="afterGroup">
                            <p:stCondLst>
                              <p:cond delay="2000"/>
                            </p:stCondLst>
                            <p:childTnLst>
                              <p:par>
                                <p:cTn id="89" presetID="22" presetClass="entr" presetSubtype="1" fill="hold" grpId="0" nodeType="afterEffect">
                                  <p:stCondLst>
                                    <p:cond delay="0"/>
                                  </p:stCondLst>
                                  <p:childTnLst>
                                    <p:set>
                                      <p:cBhvr>
                                        <p:cTn id="90" dur="1" fill="hold">
                                          <p:stCondLst>
                                            <p:cond delay="0"/>
                                          </p:stCondLst>
                                        </p:cTn>
                                        <p:tgtEl>
                                          <p:spTgt spid="190487"/>
                                        </p:tgtEl>
                                        <p:attrNameLst>
                                          <p:attrName>style.visibility</p:attrName>
                                        </p:attrNameLst>
                                      </p:cBhvr>
                                      <p:to>
                                        <p:strVal val="visible"/>
                                      </p:to>
                                    </p:set>
                                    <p:animEffect transition="in" filter="wipe(up)">
                                      <p:cBhvr>
                                        <p:cTn id="91" dur="500"/>
                                        <p:tgtEl>
                                          <p:spTgt spid="190487"/>
                                        </p:tgtEl>
                                      </p:cBhvr>
                                    </p:animEffect>
                                  </p:childTnLst>
                                </p:cTn>
                              </p:par>
                            </p:childTnLst>
                          </p:cTn>
                        </p:par>
                        <p:par>
                          <p:cTn id="92" fill="hold" nodeType="afterGroup">
                            <p:stCondLst>
                              <p:cond delay="2500"/>
                            </p:stCondLst>
                            <p:childTnLst>
                              <p:par>
                                <p:cTn id="93" presetID="22" presetClass="entr" presetSubtype="1" fill="hold" grpId="0" nodeType="afterEffect">
                                  <p:stCondLst>
                                    <p:cond delay="0"/>
                                  </p:stCondLst>
                                  <p:childTnLst>
                                    <p:set>
                                      <p:cBhvr>
                                        <p:cTn id="94" dur="1" fill="hold">
                                          <p:stCondLst>
                                            <p:cond delay="0"/>
                                          </p:stCondLst>
                                        </p:cTn>
                                        <p:tgtEl>
                                          <p:spTgt spid="190494"/>
                                        </p:tgtEl>
                                        <p:attrNameLst>
                                          <p:attrName>style.visibility</p:attrName>
                                        </p:attrNameLst>
                                      </p:cBhvr>
                                      <p:to>
                                        <p:strVal val="visible"/>
                                      </p:to>
                                    </p:set>
                                    <p:animEffect transition="in" filter="wipe(up)">
                                      <p:cBhvr>
                                        <p:cTn id="95" dur="500"/>
                                        <p:tgtEl>
                                          <p:spTgt spid="190494"/>
                                        </p:tgtEl>
                                      </p:cBhvr>
                                    </p:animEffect>
                                  </p:childTnLst>
                                </p:cTn>
                              </p:par>
                            </p:childTnLst>
                          </p:cTn>
                        </p:par>
                        <p:par>
                          <p:cTn id="96" fill="hold" nodeType="afterGroup">
                            <p:stCondLst>
                              <p:cond delay="3000"/>
                            </p:stCondLst>
                            <p:childTnLst>
                              <p:par>
                                <p:cTn id="97" presetID="22" presetClass="entr" presetSubtype="1" fill="hold" grpId="0" nodeType="afterEffect">
                                  <p:stCondLst>
                                    <p:cond delay="0"/>
                                  </p:stCondLst>
                                  <p:childTnLst>
                                    <p:set>
                                      <p:cBhvr>
                                        <p:cTn id="98" dur="1" fill="hold">
                                          <p:stCondLst>
                                            <p:cond delay="0"/>
                                          </p:stCondLst>
                                        </p:cTn>
                                        <p:tgtEl>
                                          <p:spTgt spid="190488"/>
                                        </p:tgtEl>
                                        <p:attrNameLst>
                                          <p:attrName>style.visibility</p:attrName>
                                        </p:attrNameLst>
                                      </p:cBhvr>
                                      <p:to>
                                        <p:strVal val="visible"/>
                                      </p:to>
                                    </p:set>
                                    <p:animEffect transition="in" filter="wipe(up)">
                                      <p:cBhvr>
                                        <p:cTn id="99" dur="500"/>
                                        <p:tgtEl>
                                          <p:spTgt spid="190488"/>
                                        </p:tgtEl>
                                      </p:cBhvr>
                                    </p:animEffect>
                                  </p:childTnLst>
                                </p:cTn>
                              </p:par>
                            </p:childTnLst>
                          </p:cTn>
                        </p:par>
                        <p:par>
                          <p:cTn id="100" fill="hold" nodeType="afterGroup">
                            <p:stCondLst>
                              <p:cond delay="3500"/>
                            </p:stCondLst>
                            <p:childTnLst>
                              <p:par>
                                <p:cTn id="101" presetID="22" presetClass="entr" presetSubtype="1" fill="hold" grpId="0" nodeType="afterEffect">
                                  <p:stCondLst>
                                    <p:cond delay="0"/>
                                  </p:stCondLst>
                                  <p:childTnLst>
                                    <p:set>
                                      <p:cBhvr>
                                        <p:cTn id="102" dur="1" fill="hold">
                                          <p:stCondLst>
                                            <p:cond delay="0"/>
                                          </p:stCondLst>
                                        </p:cTn>
                                        <p:tgtEl>
                                          <p:spTgt spid="190495"/>
                                        </p:tgtEl>
                                        <p:attrNameLst>
                                          <p:attrName>style.visibility</p:attrName>
                                        </p:attrNameLst>
                                      </p:cBhvr>
                                      <p:to>
                                        <p:strVal val="visible"/>
                                      </p:to>
                                    </p:set>
                                    <p:animEffect transition="in" filter="wipe(up)">
                                      <p:cBhvr>
                                        <p:cTn id="103" dur="500"/>
                                        <p:tgtEl>
                                          <p:spTgt spid="190495"/>
                                        </p:tgtEl>
                                      </p:cBhvr>
                                    </p:animEffect>
                                  </p:childTnLst>
                                </p:cTn>
                              </p:par>
                            </p:childTnLst>
                          </p:cTn>
                        </p:par>
                        <p:par>
                          <p:cTn id="104" fill="hold" nodeType="afterGroup">
                            <p:stCondLst>
                              <p:cond delay="4000"/>
                            </p:stCondLst>
                            <p:childTnLst>
                              <p:par>
                                <p:cTn id="105" presetID="22" presetClass="entr" presetSubtype="1" fill="hold" grpId="0" nodeType="afterEffect">
                                  <p:stCondLst>
                                    <p:cond delay="0"/>
                                  </p:stCondLst>
                                  <p:childTnLst>
                                    <p:set>
                                      <p:cBhvr>
                                        <p:cTn id="106" dur="1" fill="hold">
                                          <p:stCondLst>
                                            <p:cond delay="0"/>
                                          </p:stCondLst>
                                        </p:cTn>
                                        <p:tgtEl>
                                          <p:spTgt spid="190489"/>
                                        </p:tgtEl>
                                        <p:attrNameLst>
                                          <p:attrName>style.visibility</p:attrName>
                                        </p:attrNameLst>
                                      </p:cBhvr>
                                      <p:to>
                                        <p:strVal val="visible"/>
                                      </p:to>
                                    </p:set>
                                    <p:animEffect transition="in" filter="wipe(up)">
                                      <p:cBhvr>
                                        <p:cTn id="107" dur="500"/>
                                        <p:tgtEl>
                                          <p:spTgt spid="190489"/>
                                        </p:tgtEl>
                                      </p:cBhvr>
                                    </p:animEffect>
                                  </p:childTnLst>
                                </p:cTn>
                              </p:par>
                            </p:childTnLst>
                          </p:cTn>
                        </p:par>
                        <p:par>
                          <p:cTn id="108" fill="hold" nodeType="afterGroup">
                            <p:stCondLst>
                              <p:cond delay="4500"/>
                            </p:stCondLst>
                            <p:childTnLst>
                              <p:par>
                                <p:cTn id="109" presetID="22" presetClass="entr" presetSubtype="1" fill="hold" grpId="0" nodeType="afterEffect">
                                  <p:stCondLst>
                                    <p:cond delay="0"/>
                                  </p:stCondLst>
                                  <p:childTnLst>
                                    <p:set>
                                      <p:cBhvr>
                                        <p:cTn id="110" dur="1" fill="hold">
                                          <p:stCondLst>
                                            <p:cond delay="0"/>
                                          </p:stCondLst>
                                        </p:cTn>
                                        <p:tgtEl>
                                          <p:spTgt spid="190496"/>
                                        </p:tgtEl>
                                        <p:attrNameLst>
                                          <p:attrName>style.visibility</p:attrName>
                                        </p:attrNameLst>
                                      </p:cBhvr>
                                      <p:to>
                                        <p:strVal val="visible"/>
                                      </p:to>
                                    </p:set>
                                    <p:animEffect transition="in" filter="wipe(up)">
                                      <p:cBhvr>
                                        <p:cTn id="111" dur="500"/>
                                        <p:tgtEl>
                                          <p:spTgt spid="190496"/>
                                        </p:tgtEl>
                                      </p:cBhvr>
                                    </p:animEffect>
                                  </p:childTnLst>
                                </p:cTn>
                              </p:par>
                            </p:childTnLst>
                          </p:cTn>
                        </p:par>
                        <p:par>
                          <p:cTn id="112" fill="hold" nodeType="afterGroup">
                            <p:stCondLst>
                              <p:cond delay="5000"/>
                            </p:stCondLst>
                            <p:childTnLst>
                              <p:par>
                                <p:cTn id="113" presetID="22" presetClass="entr" presetSubtype="1" fill="hold" grpId="0" nodeType="afterEffect">
                                  <p:stCondLst>
                                    <p:cond delay="0"/>
                                  </p:stCondLst>
                                  <p:childTnLst>
                                    <p:set>
                                      <p:cBhvr>
                                        <p:cTn id="114" dur="1" fill="hold">
                                          <p:stCondLst>
                                            <p:cond delay="0"/>
                                          </p:stCondLst>
                                        </p:cTn>
                                        <p:tgtEl>
                                          <p:spTgt spid="190490"/>
                                        </p:tgtEl>
                                        <p:attrNameLst>
                                          <p:attrName>style.visibility</p:attrName>
                                        </p:attrNameLst>
                                      </p:cBhvr>
                                      <p:to>
                                        <p:strVal val="visible"/>
                                      </p:to>
                                    </p:set>
                                    <p:animEffect transition="in" filter="wipe(up)">
                                      <p:cBhvr>
                                        <p:cTn id="115" dur="500"/>
                                        <p:tgtEl>
                                          <p:spTgt spid="190490"/>
                                        </p:tgtEl>
                                      </p:cBhvr>
                                    </p:animEffect>
                                  </p:childTnLst>
                                </p:cTn>
                              </p:par>
                            </p:childTnLst>
                          </p:cTn>
                        </p:par>
                        <p:par>
                          <p:cTn id="116" fill="hold" nodeType="afterGroup">
                            <p:stCondLst>
                              <p:cond delay="5500"/>
                            </p:stCondLst>
                            <p:childTnLst>
                              <p:par>
                                <p:cTn id="117" presetID="22" presetClass="entr" presetSubtype="1" fill="hold" grpId="0" nodeType="afterEffect">
                                  <p:stCondLst>
                                    <p:cond delay="0"/>
                                  </p:stCondLst>
                                  <p:childTnLst>
                                    <p:set>
                                      <p:cBhvr>
                                        <p:cTn id="118" dur="1" fill="hold">
                                          <p:stCondLst>
                                            <p:cond delay="0"/>
                                          </p:stCondLst>
                                        </p:cTn>
                                        <p:tgtEl>
                                          <p:spTgt spid="190497"/>
                                        </p:tgtEl>
                                        <p:attrNameLst>
                                          <p:attrName>style.visibility</p:attrName>
                                        </p:attrNameLst>
                                      </p:cBhvr>
                                      <p:to>
                                        <p:strVal val="visible"/>
                                      </p:to>
                                    </p:set>
                                    <p:animEffect transition="in" filter="wipe(up)">
                                      <p:cBhvr>
                                        <p:cTn id="119" dur="500"/>
                                        <p:tgtEl>
                                          <p:spTgt spid="190497"/>
                                        </p:tgtEl>
                                      </p:cBhvr>
                                    </p:animEffect>
                                  </p:childTnLst>
                                </p:cTn>
                              </p:par>
                            </p:childTnLst>
                          </p:cTn>
                        </p:par>
                        <p:par>
                          <p:cTn id="120" fill="hold" nodeType="afterGroup">
                            <p:stCondLst>
                              <p:cond delay="6000"/>
                            </p:stCondLst>
                            <p:childTnLst>
                              <p:par>
                                <p:cTn id="121" presetID="22" presetClass="entr" presetSubtype="1" fill="hold" grpId="0" nodeType="afterEffect">
                                  <p:stCondLst>
                                    <p:cond delay="0"/>
                                  </p:stCondLst>
                                  <p:childTnLst>
                                    <p:set>
                                      <p:cBhvr>
                                        <p:cTn id="122" dur="1" fill="hold">
                                          <p:stCondLst>
                                            <p:cond delay="0"/>
                                          </p:stCondLst>
                                        </p:cTn>
                                        <p:tgtEl>
                                          <p:spTgt spid="190491"/>
                                        </p:tgtEl>
                                        <p:attrNameLst>
                                          <p:attrName>style.visibility</p:attrName>
                                        </p:attrNameLst>
                                      </p:cBhvr>
                                      <p:to>
                                        <p:strVal val="visible"/>
                                      </p:to>
                                    </p:set>
                                    <p:animEffect transition="in" filter="wipe(up)">
                                      <p:cBhvr>
                                        <p:cTn id="123" dur="500"/>
                                        <p:tgtEl>
                                          <p:spTgt spid="190491"/>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8" presetClass="entr" presetSubtype="6" fill="hold" grpId="0" nodeType="clickEffect">
                                  <p:stCondLst>
                                    <p:cond delay="0"/>
                                  </p:stCondLst>
                                  <p:childTnLst>
                                    <p:set>
                                      <p:cBhvr>
                                        <p:cTn id="127" dur="1" fill="hold">
                                          <p:stCondLst>
                                            <p:cond delay="0"/>
                                          </p:stCondLst>
                                        </p:cTn>
                                        <p:tgtEl>
                                          <p:spTgt spid="190482"/>
                                        </p:tgtEl>
                                        <p:attrNameLst>
                                          <p:attrName>style.visibility</p:attrName>
                                        </p:attrNameLst>
                                      </p:cBhvr>
                                      <p:to>
                                        <p:strVal val="visible"/>
                                      </p:to>
                                    </p:set>
                                    <p:animEffect transition="in" filter="strips(downRight)">
                                      <p:cBhvr>
                                        <p:cTn id="128" dur="500"/>
                                        <p:tgtEl>
                                          <p:spTgt spid="19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animBg="1" autoUpdateAnimBg="0"/>
      <p:bldP spid="190468" grpId="0" animBg="1" autoUpdateAnimBg="0"/>
      <p:bldP spid="190469" grpId="0" animBg="1" autoUpdateAnimBg="0"/>
      <p:bldP spid="190470" grpId="0" animBg="1" autoUpdateAnimBg="0"/>
      <p:bldP spid="190471" grpId="0" animBg="1" autoUpdateAnimBg="0"/>
      <p:bldP spid="190472" grpId="0" animBg="1" autoUpdateAnimBg="0"/>
      <p:bldP spid="190473" grpId="0" animBg="1" autoUpdateAnimBg="0"/>
      <p:bldP spid="190474" grpId="0" animBg="1"/>
      <p:bldP spid="190475" grpId="0" animBg="1"/>
      <p:bldP spid="190476" grpId="0" animBg="1"/>
      <p:bldP spid="190477" grpId="0" animBg="1"/>
      <p:bldP spid="190478" grpId="0" animBg="1"/>
      <p:bldP spid="190479" grpId="0" animBg="1"/>
      <p:bldP spid="190480" grpId="0" autoUpdateAnimBg="0"/>
      <p:bldP spid="190481" grpId="0" autoUpdateAnimBg="0"/>
      <p:bldP spid="190482" grpId="0" autoUpdateAnimBg="0"/>
      <p:bldP spid="190483" grpId="0" autoUpdateAnimBg="0"/>
      <p:bldP spid="190484" grpId="0" animBg="1" autoUpdateAnimBg="0"/>
      <p:bldP spid="190486" grpId="0" animBg="1" autoUpdateAnimBg="0"/>
      <p:bldP spid="190487" grpId="0" animBg="1" autoUpdateAnimBg="0"/>
      <p:bldP spid="190488" grpId="0" animBg="1" autoUpdateAnimBg="0"/>
      <p:bldP spid="190489" grpId="0" animBg="1" autoUpdateAnimBg="0"/>
      <p:bldP spid="190490" grpId="0" animBg="1" autoUpdateAnimBg="0"/>
      <p:bldP spid="190491" grpId="0" animBg="1" autoUpdateAnimBg="0"/>
      <p:bldP spid="190492" grpId="0" animBg="1"/>
      <p:bldP spid="190493" grpId="0" animBg="1"/>
      <p:bldP spid="190494" grpId="0" animBg="1"/>
      <p:bldP spid="190495" grpId="0" animBg="1"/>
      <p:bldP spid="190496" grpId="0" animBg="1"/>
      <p:bldP spid="19049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422275" y="1209675"/>
            <a:ext cx="8721725"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A50021"/>
                </a:solidFill>
                <a:ea typeface="楷体_GB2312" pitchFamily="49" charset="-122"/>
              </a:rPr>
              <a:t>Status</a:t>
            </a:r>
            <a:r>
              <a:rPr lang="en-US" altLang="zh-CN" sz="3200">
                <a:solidFill>
                  <a:srgbClr val="A50021"/>
                </a:solidFill>
                <a:ea typeface="楷体_GB2312" pitchFamily="49" charset="-122"/>
              </a:rPr>
              <a:t> </a:t>
            </a:r>
            <a:r>
              <a:rPr lang="en-US" altLang="zh-CN" sz="3200">
                <a:solidFill>
                  <a:srgbClr val="FF00FF"/>
                </a:solidFill>
                <a:ea typeface="楷体_GB2312" pitchFamily="49" charset="-122"/>
              </a:rPr>
              <a:t>SecondOptimal(BiTree </a:t>
            </a:r>
            <a:r>
              <a:rPr lang="en-US" altLang="zh-CN" sz="3200" b="1">
                <a:solidFill>
                  <a:srgbClr val="FF00FF"/>
                </a:solidFill>
                <a:ea typeface="楷体_GB2312" pitchFamily="49" charset="-122"/>
              </a:rPr>
              <a:t>&amp;</a:t>
            </a:r>
            <a:r>
              <a:rPr lang="en-US" altLang="zh-CN" sz="3200">
                <a:solidFill>
                  <a:srgbClr val="FF00FF"/>
                </a:solidFill>
                <a:ea typeface="楷体_GB2312" pitchFamily="49" charset="-122"/>
              </a:rPr>
              <a:t>T, ElemType R[], </a:t>
            </a:r>
          </a:p>
          <a:p>
            <a:pPr>
              <a:lnSpc>
                <a:spcPct val="115000"/>
              </a:lnSpc>
            </a:pPr>
            <a:r>
              <a:rPr lang="en-US" altLang="zh-CN" sz="3200">
                <a:solidFill>
                  <a:srgbClr val="FF00FF"/>
                </a:solidFill>
                <a:ea typeface="楷体_GB2312" pitchFamily="49" charset="-122"/>
              </a:rPr>
              <a:t>                    </a:t>
            </a:r>
            <a:r>
              <a:rPr lang="en-US" altLang="zh-CN" sz="3200" b="1">
                <a:solidFill>
                  <a:srgbClr val="FF00FF"/>
                </a:solidFill>
                <a:ea typeface="楷体_GB2312" pitchFamily="49" charset="-122"/>
              </a:rPr>
              <a:t>float</a:t>
            </a:r>
            <a:r>
              <a:rPr lang="en-US" altLang="zh-CN" sz="3200">
                <a:solidFill>
                  <a:srgbClr val="FF00FF"/>
                </a:solidFill>
                <a:ea typeface="楷体_GB2312" pitchFamily="49" charset="-122"/>
              </a:rPr>
              <a:t> sw[], </a:t>
            </a:r>
            <a:r>
              <a:rPr lang="en-US" altLang="zh-CN" sz="3200" b="1">
                <a:solidFill>
                  <a:srgbClr val="FF00FF"/>
                </a:solidFill>
                <a:ea typeface="楷体_GB2312" pitchFamily="49" charset="-122"/>
              </a:rPr>
              <a:t>int</a:t>
            </a:r>
            <a:r>
              <a:rPr lang="en-US" altLang="zh-CN" sz="3200">
                <a:solidFill>
                  <a:srgbClr val="FF00FF"/>
                </a:solidFill>
                <a:ea typeface="楷体_GB2312" pitchFamily="49" charset="-122"/>
              </a:rPr>
              <a:t> low, </a:t>
            </a:r>
            <a:r>
              <a:rPr lang="en-US" altLang="zh-CN" sz="3200" b="1">
                <a:solidFill>
                  <a:srgbClr val="FF00FF"/>
                </a:solidFill>
                <a:ea typeface="楷体_GB2312" pitchFamily="49" charset="-122"/>
              </a:rPr>
              <a:t>int</a:t>
            </a:r>
            <a:r>
              <a:rPr lang="en-US" altLang="zh-CN" sz="3200">
                <a:solidFill>
                  <a:srgbClr val="FF00FF"/>
                </a:solidFill>
                <a:ea typeface="楷体_GB2312" pitchFamily="49" charset="-122"/>
              </a:rPr>
              <a:t> high)</a:t>
            </a:r>
            <a:r>
              <a:rPr lang="en-US" altLang="zh-CN" sz="3200">
                <a:solidFill>
                  <a:srgbClr val="A50021"/>
                </a:solidFill>
                <a:ea typeface="楷体_GB2312" pitchFamily="49" charset="-122"/>
              </a:rPr>
              <a:t> </a:t>
            </a:r>
            <a:r>
              <a:rPr lang="en-US" altLang="zh-CN" sz="3200" b="1">
                <a:solidFill>
                  <a:srgbClr val="A50021"/>
                </a:solidFill>
                <a:ea typeface="楷体_GB2312" pitchFamily="49" charset="-122"/>
              </a:rPr>
              <a:t>{</a:t>
            </a:r>
            <a:endParaRPr lang="en-US" altLang="zh-CN" sz="3200">
              <a:solidFill>
                <a:srgbClr val="A50021"/>
              </a:solidFill>
              <a:ea typeface="楷体_GB2312" pitchFamily="49" charset="-122"/>
            </a:endParaRPr>
          </a:p>
          <a:p>
            <a:pPr>
              <a:lnSpc>
                <a:spcPct val="115000"/>
              </a:lnSpc>
            </a:pPr>
            <a:r>
              <a:rPr lang="en-US" altLang="zh-CN" sz="3600">
                <a:solidFill>
                  <a:srgbClr val="A50021"/>
                </a:solidFill>
                <a:ea typeface="楷体_GB2312" pitchFamily="49" charset="-122"/>
              </a:rPr>
              <a:t> </a:t>
            </a:r>
            <a:r>
              <a:rPr lang="en-US" altLang="zh-CN" sz="3200">
                <a:solidFill>
                  <a:srgbClr val="A50021"/>
                </a:solidFill>
                <a:ea typeface="楷体_GB2312" pitchFamily="49" charset="-122"/>
              </a:rPr>
              <a:t>// </a:t>
            </a:r>
            <a:r>
              <a:rPr lang="zh-CN" altLang="en-US" sz="3200">
                <a:solidFill>
                  <a:srgbClr val="A50021"/>
                </a:solidFill>
                <a:ea typeface="楷体_GB2312" pitchFamily="49" charset="-122"/>
              </a:rPr>
              <a:t>由有序表</a:t>
            </a:r>
            <a:r>
              <a:rPr lang="en-US" altLang="zh-CN" sz="3200">
                <a:solidFill>
                  <a:srgbClr val="A50021"/>
                </a:solidFill>
                <a:ea typeface="楷体_GB2312" pitchFamily="49" charset="-122"/>
              </a:rPr>
              <a:t>R[low..high]</a:t>
            </a:r>
            <a:r>
              <a:rPr lang="zh-CN" altLang="en-US" sz="3200">
                <a:solidFill>
                  <a:srgbClr val="A50021"/>
                </a:solidFill>
                <a:ea typeface="楷体_GB2312" pitchFamily="49" charset="-122"/>
              </a:rPr>
              <a:t>及其累计权值表</a:t>
            </a:r>
            <a:r>
              <a:rPr lang="en-US" altLang="zh-CN" sz="3200">
                <a:solidFill>
                  <a:srgbClr val="A50021"/>
                </a:solidFill>
                <a:ea typeface="楷体_GB2312" pitchFamily="49" charset="-122"/>
              </a:rPr>
              <a:t>sw</a:t>
            </a:r>
          </a:p>
          <a:p>
            <a:pPr>
              <a:lnSpc>
                <a:spcPct val="150000"/>
              </a:lnSpc>
            </a:pP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递归构造次优查找树</a:t>
            </a:r>
            <a:r>
              <a:rPr lang="en-US" altLang="zh-CN" sz="3200">
                <a:solidFill>
                  <a:srgbClr val="A50021"/>
                </a:solidFill>
                <a:ea typeface="楷体_GB2312" pitchFamily="49" charset="-122"/>
              </a:rPr>
              <a:t>T</a:t>
            </a:r>
            <a:r>
              <a:rPr lang="zh-CN" altLang="en-US" sz="3200">
                <a:solidFill>
                  <a:srgbClr val="A50021"/>
                </a:solidFill>
                <a:ea typeface="楷体_GB2312" pitchFamily="49" charset="-122"/>
              </a:rPr>
              <a:t>。</a:t>
            </a:r>
          </a:p>
          <a:p>
            <a:pPr>
              <a:lnSpc>
                <a:spcPct val="150000"/>
              </a:lnSpc>
            </a:pPr>
            <a:r>
              <a:rPr lang="zh-CN" altLang="en-US" sz="3200">
                <a:solidFill>
                  <a:srgbClr val="A50021"/>
                </a:solidFill>
                <a:ea typeface="楷体_GB2312" pitchFamily="49" charset="-122"/>
              </a:rPr>
              <a:t>  </a:t>
            </a:r>
            <a:r>
              <a:rPr lang="zh-CN" altLang="en-US" sz="3200" b="1">
                <a:solidFill>
                  <a:srgbClr val="006600"/>
                </a:solidFill>
                <a:ea typeface="楷体_GB2312" pitchFamily="49" charset="-122"/>
              </a:rPr>
              <a:t>选择最小的</a:t>
            </a:r>
            <a:r>
              <a:rPr lang="en-US" altLang="zh-CN" sz="3200" b="1">
                <a:solidFill>
                  <a:srgbClr val="006600"/>
                </a:solidFill>
                <a:ea typeface="楷体_GB2312" pitchFamily="49" charset="-122"/>
              </a:rPr>
              <a:t>ΔP</a:t>
            </a:r>
            <a:r>
              <a:rPr lang="en-US" altLang="zh-CN" sz="3200" b="1" baseline="-25000">
                <a:solidFill>
                  <a:srgbClr val="006600"/>
                </a:solidFill>
                <a:ea typeface="楷体_GB2312" pitchFamily="49" charset="-122"/>
              </a:rPr>
              <a:t>i</a:t>
            </a:r>
            <a:r>
              <a:rPr lang="zh-CN" altLang="en-US" sz="3200" b="1">
                <a:solidFill>
                  <a:srgbClr val="006600"/>
                </a:solidFill>
                <a:ea typeface="楷体_GB2312" pitchFamily="49" charset="-122"/>
              </a:rPr>
              <a:t>值</a:t>
            </a:r>
            <a:endParaRPr lang="zh-CN" altLang="en-US" sz="3200">
              <a:solidFill>
                <a:srgbClr val="A50021"/>
              </a:solidFill>
              <a:ea typeface="楷体_GB2312" pitchFamily="49" charset="-122"/>
            </a:endParaRPr>
          </a:p>
          <a:p>
            <a:pPr>
              <a:lnSpc>
                <a:spcPct val="115000"/>
              </a:lnSpc>
            </a:pPr>
            <a:r>
              <a:rPr lang="zh-CN" altLang="en-US" sz="3600" b="1">
                <a:solidFill>
                  <a:srgbClr val="A50021"/>
                </a:solidFill>
                <a:ea typeface="楷体_GB2312" pitchFamily="49" charset="-122"/>
              </a:rPr>
              <a:t>  </a:t>
            </a:r>
            <a:r>
              <a:rPr lang="en-US" altLang="zh-CN" sz="3600" b="1">
                <a:solidFill>
                  <a:srgbClr val="A50021"/>
                </a:solidFill>
                <a:ea typeface="楷体_GB2312" pitchFamily="49" charset="-122"/>
              </a:rPr>
              <a:t>if</a:t>
            </a:r>
            <a:r>
              <a:rPr lang="en-US" altLang="zh-CN" sz="3600">
                <a:solidFill>
                  <a:srgbClr val="A50021"/>
                </a:solidFill>
                <a:ea typeface="楷体_GB2312" pitchFamily="49" charset="-122"/>
              </a:rPr>
              <a:t> (</a:t>
            </a: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(T = (BiTree)</a:t>
            </a:r>
            <a:r>
              <a:rPr lang="en-US" altLang="zh-CN" sz="3600" b="1">
                <a:solidFill>
                  <a:srgbClr val="A50021"/>
                </a:solidFill>
                <a:ea typeface="楷体_GB2312" pitchFamily="49" charset="-122"/>
              </a:rPr>
              <a:t>malloc</a:t>
            </a:r>
            <a:r>
              <a:rPr lang="en-US" altLang="zh-CN" sz="3600">
                <a:solidFill>
                  <a:srgbClr val="A50021"/>
                </a:solidFill>
                <a:ea typeface="楷体_GB2312" pitchFamily="49" charset="-122"/>
              </a:rPr>
              <a:t>(</a:t>
            </a:r>
            <a:r>
              <a:rPr lang="en-US" altLang="zh-CN" sz="3600" b="1">
                <a:solidFill>
                  <a:srgbClr val="A50021"/>
                </a:solidFill>
                <a:ea typeface="楷体_GB2312" pitchFamily="49" charset="-122"/>
              </a:rPr>
              <a:t>sizeof</a:t>
            </a:r>
            <a:r>
              <a:rPr lang="en-US" altLang="zh-CN" sz="3600">
                <a:solidFill>
                  <a:srgbClr val="A50021"/>
                </a:solidFill>
                <a:ea typeface="楷体_GB2312" pitchFamily="49" charset="-122"/>
              </a:rPr>
              <a:t>(BiTNode)))) </a:t>
            </a:r>
          </a:p>
          <a:p>
            <a:pPr>
              <a:lnSpc>
                <a:spcPct val="115000"/>
              </a:lnSpc>
            </a:pPr>
            <a:r>
              <a:rPr lang="en-US" altLang="zh-CN" sz="3600">
                <a:solidFill>
                  <a:srgbClr val="A50021"/>
                </a:solidFill>
                <a:ea typeface="楷体_GB2312" pitchFamily="49" charset="-122"/>
              </a:rPr>
              <a:t>      </a:t>
            </a:r>
            <a:r>
              <a:rPr lang="en-US" altLang="zh-CN" sz="3600" b="1">
                <a:solidFill>
                  <a:srgbClr val="A50021"/>
                </a:solidFill>
                <a:ea typeface="楷体_GB2312" pitchFamily="49" charset="-122"/>
              </a:rPr>
              <a:t>return</a:t>
            </a:r>
            <a:r>
              <a:rPr lang="en-US" altLang="zh-CN" sz="3600">
                <a:solidFill>
                  <a:srgbClr val="A50021"/>
                </a:solidFill>
                <a:ea typeface="楷体_GB2312" pitchFamily="49" charset="-122"/>
              </a:rPr>
              <a:t> ERROR;</a:t>
            </a:r>
          </a:p>
          <a:p>
            <a:pPr>
              <a:lnSpc>
                <a:spcPct val="115000"/>
              </a:lnSpc>
            </a:pPr>
            <a:r>
              <a:rPr lang="en-US" altLang="zh-CN" sz="3600">
                <a:solidFill>
                  <a:srgbClr val="A50021"/>
                </a:solidFill>
                <a:ea typeface="楷体_GB2312" pitchFamily="49" charset="-122"/>
              </a:rPr>
              <a:t>  T-&gt;data = </a:t>
            </a:r>
            <a:r>
              <a:rPr lang="en-US" altLang="zh-CN" sz="3600">
                <a:solidFill>
                  <a:srgbClr val="006600"/>
                </a:solidFill>
                <a:ea typeface="楷体_GB2312" pitchFamily="49" charset="-122"/>
              </a:rPr>
              <a:t>R[i]</a:t>
            </a:r>
            <a:r>
              <a:rPr lang="en-US" altLang="zh-CN" sz="3600">
                <a:solidFill>
                  <a:srgbClr val="A50021"/>
                </a:solidFill>
                <a:ea typeface="楷体_GB2312" pitchFamily="49" charset="-122"/>
              </a:rPr>
              <a:t>;                // </a:t>
            </a:r>
            <a:r>
              <a:rPr lang="zh-CN" altLang="en-US" sz="3600">
                <a:solidFill>
                  <a:srgbClr val="A50021"/>
                </a:solidFill>
                <a:ea typeface="楷体_GB2312" pitchFamily="49" charset="-122"/>
              </a:rPr>
              <a:t>生成结点</a:t>
            </a:r>
            <a:endParaRPr lang="zh-CN" altLang="en-US">
              <a:solidFill>
                <a:srgbClr val="A50021"/>
              </a:solidFill>
            </a:endParaRPr>
          </a:p>
        </p:txBody>
      </p:sp>
      <p:sp>
        <p:nvSpPr>
          <p:cNvPr id="47108" name="Text Box 4"/>
          <p:cNvSpPr txBox="1">
            <a:spLocks noChangeArrowheads="1"/>
          </p:cNvSpPr>
          <p:nvPr/>
        </p:nvSpPr>
        <p:spPr bwMode="auto">
          <a:xfrm>
            <a:off x="381000" y="304800"/>
            <a:ext cx="5772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chemeClr val="accent2"/>
                </a:solidFill>
                <a:ea typeface="楷体_GB2312" pitchFamily="49" charset="-122"/>
              </a:rPr>
              <a:t>构造次优二叉树的算法</a:t>
            </a:r>
            <a:endParaRPr lang="zh-CN" altLang="en-US" sz="4400">
              <a:ea typeface="楷体_GB2312" pitchFamily="49" charset="-122"/>
            </a:endParaRPr>
          </a:p>
        </p:txBody>
      </p:sp>
      <p:sp>
        <p:nvSpPr>
          <p:cNvPr id="47109" name="WordArt 5" descr="绿色大理石"/>
          <p:cNvSpPr>
            <a:spLocks noChangeArrowheads="1" noChangeShapeType="1" noTextEdit="1"/>
          </p:cNvSpPr>
          <p:nvPr/>
        </p:nvSpPr>
        <p:spPr bwMode="auto">
          <a:xfrm>
            <a:off x="7620000" y="6248400"/>
            <a:ext cx="1219200" cy="5334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spcFirstLastPara="1" wrap="none" fromWordArt="1">
            <a:prstTxWarp prst="textArchUp">
              <a:avLst>
                <a:gd name="adj" fmla="val 11015156"/>
              </a:avLst>
            </a:prstTxWarp>
          </a:bodyPr>
          <a:lstStyle/>
          <a:p>
            <a:pPr algn="ctr"/>
            <a:r>
              <a:rPr lang="en-US" altLang="zh-CN" sz="3600" i="1" kern="10">
                <a:blipFill dpi="0" rotWithShape="0">
                  <a:blip r:embed="rId2"/>
                  <a:srcRect/>
                  <a:tile tx="0" ty="0" sx="100000" sy="100000" flip="none" algn="tl"/>
                </a:blipFill>
                <a:latin typeface="宋体"/>
                <a:ea typeface="宋体"/>
              </a:rPr>
              <a:t>CONTINUE</a:t>
            </a:r>
            <a:endParaRPr lang="zh-CN" altLang="en-US" sz="3600" i="1" kern="10">
              <a:blipFill dpi="0" rotWithShape="0">
                <a:blip r:embed="rId2"/>
                <a:srcRect/>
                <a:tile tx="0" ty="0" sx="100000" sy="100000" flip="none" algn="tl"/>
              </a:blipFill>
              <a:latin typeface="宋体"/>
              <a:ea typeface="宋体"/>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7108"/>
                                        </p:tgtEl>
                                        <p:attrNameLst>
                                          <p:attrName>style.visibility</p:attrName>
                                        </p:attrNameLst>
                                      </p:cBhvr>
                                      <p:to>
                                        <p:strVal val="visible"/>
                                      </p:to>
                                    </p:set>
                                    <p:anim calcmode="lin" valueType="num">
                                      <p:cBhvr additive="base">
                                        <p:cTn id="7" dur="500" fill="hold"/>
                                        <p:tgtEl>
                                          <p:spTgt spid="47108"/>
                                        </p:tgtEl>
                                        <p:attrNameLst>
                                          <p:attrName>ppt_x</p:attrName>
                                        </p:attrNameLst>
                                      </p:cBhvr>
                                      <p:tavLst>
                                        <p:tav tm="0">
                                          <p:val>
                                            <p:strVal val="#ppt_x"/>
                                          </p:val>
                                        </p:tav>
                                        <p:tav tm="100000">
                                          <p:val>
                                            <p:strVal val="#ppt_x"/>
                                          </p:val>
                                        </p:tav>
                                      </p:tavLst>
                                    </p:anim>
                                    <p:anim calcmode="lin" valueType="num">
                                      <p:cBhvr additive="base">
                                        <p:cTn id="8" dur="500" fill="hold"/>
                                        <p:tgtEl>
                                          <p:spTgt spid="4710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9" fill="hold" grpId="0" nodeType="clickEffect">
                                  <p:stCondLst>
                                    <p:cond delay="0"/>
                                  </p:stCondLst>
                                  <p:childTnLst>
                                    <p:set>
                                      <p:cBhvr>
                                        <p:cTn id="12" dur="1" fill="hold">
                                          <p:stCondLst>
                                            <p:cond delay="0"/>
                                          </p:stCondLst>
                                        </p:cTn>
                                        <p:tgtEl>
                                          <p:spTgt spid="47107"/>
                                        </p:tgtEl>
                                        <p:attrNameLst>
                                          <p:attrName>style.visibility</p:attrName>
                                        </p:attrNameLst>
                                      </p:cBhvr>
                                      <p:to>
                                        <p:strVal val="visible"/>
                                      </p:to>
                                    </p:set>
                                    <p:animEffect transition="in" filter="strips(upLeft)">
                                      <p:cBhvr>
                                        <p:cTn id="13" dur="500"/>
                                        <p:tgtEl>
                                          <p:spTgt spid="47107"/>
                                        </p:tgtEl>
                                      </p:cBhvr>
                                    </p:animEffect>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47109"/>
                                        </p:tgtEl>
                                        <p:attrNameLst>
                                          <p:attrName>style.visibility</p:attrName>
                                        </p:attrNameLst>
                                      </p:cBhvr>
                                      <p:to>
                                        <p:strVal val="visible"/>
                                      </p:to>
                                    </p:set>
                                    <p:animEffect transition="in" filter="dissolve">
                                      <p:cBhvr>
                                        <p:cTn id="17" dur="500"/>
                                        <p:tgtEl>
                                          <p:spTgt spid="47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P spid="47108" grpId="0" autoUpdateAnimBg="0"/>
      <p:bldP spid="4710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585788"/>
            <a:ext cx="8969375"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b="1">
                <a:solidFill>
                  <a:srgbClr val="A50021"/>
                </a:solidFill>
                <a:ea typeface="楷体_GB2312" pitchFamily="49" charset="-122"/>
              </a:rPr>
              <a:t>if</a:t>
            </a:r>
            <a:r>
              <a:rPr lang="en-US" altLang="zh-CN" sz="3600">
                <a:solidFill>
                  <a:srgbClr val="A50021"/>
                </a:solidFill>
                <a:ea typeface="楷体_GB2312" pitchFamily="49" charset="-122"/>
              </a:rPr>
              <a:t> (</a:t>
            </a:r>
            <a:r>
              <a:rPr lang="en-US" altLang="zh-CN" sz="3600">
                <a:solidFill>
                  <a:schemeClr val="accent2"/>
                </a:solidFill>
                <a:ea typeface="楷体_GB2312" pitchFamily="49" charset="-122"/>
              </a:rPr>
              <a:t>i</a:t>
            </a:r>
            <a:r>
              <a:rPr lang="en-US" altLang="zh-CN" sz="3600" b="1">
                <a:solidFill>
                  <a:schemeClr val="accent2"/>
                </a:solidFill>
                <a:ea typeface="楷体_GB2312" pitchFamily="49" charset="-122"/>
              </a:rPr>
              <a:t>==</a:t>
            </a:r>
            <a:r>
              <a:rPr lang="en-US" altLang="zh-CN" sz="3600">
                <a:solidFill>
                  <a:schemeClr val="accent2"/>
                </a:solidFill>
                <a:ea typeface="楷体_GB2312" pitchFamily="49" charset="-122"/>
              </a:rPr>
              <a:t>low</a:t>
            </a:r>
            <a:r>
              <a:rPr lang="en-US" altLang="zh-CN" sz="3600">
                <a:solidFill>
                  <a:srgbClr val="A50021"/>
                </a:solidFill>
                <a:ea typeface="楷体_GB2312" pitchFamily="49" charset="-122"/>
              </a:rPr>
              <a:t>)  </a:t>
            </a:r>
            <a:r>
              <a:rPr lang="en-US" altLang="zh-CN" sz="3600">
                <a:solidFill>
                  <a:schemeClr val="accent2"/>
                </a:solidFill>
                <a:ea typeface="楷体_GB2312" pitchFamily="49" charset="-122"/>
              </a:rPr>
              <a:t>T-&gt;lchild = </a:t>
            </a:r>
            <a:r>
              <a:rPr lang="en-US" altLang="zh-CN" sz="3600" b="1">
                <a:solidFill>
                  <a:schemeClr val="accent2"/>
                </a:solidFill>
                <a:ea typeface="楷体_GB2312" pitchFamily="49" charset="-122"/>
              </a:rPr>
              <a:t>NULL</a:t>
            </a:r>
            <a:r>
              <a:rPr lang="en-US" altLang="zh-CN" sz="3600">
                <a:solidFill>
                  <a:srgbClr val="A50021"/>
                </a:solidFill>
                <a:ea typeface="楷体_GB2312" pitchFamily="49" charset="-122"/>
              </a:rPr>
              <a:t>;  </a:t>
            </a:r>
            <a:r>
              <a:rPr lang="en-US" altLang="zh-CN" sz="3200">
                <a:solidFill>
                  <a:srgbClr val="A50021"/>
                </a:solidFill>
                <a:ea typeface="楷体_GB2312" pitchFamily="49" charset="-122"/>
              </a:rPr>
              <a:t>// </a:t>
            </a:r>
            <a:r>
              <a:rPr lang="zh-CN" altLang="en-US" sz="3200">
                <a:solidFill>
                  <a:srgbClr val="A50021"/>
                </a:solidFill>
                <a:ea typeface="楷体_GB2312" pitchFamily="49" charset="-122"/>
              </a:rPr>
              <a:t>左子树空</a:t>
            </a:r>
          </a:p>
          <a:p>
            <a:pPr>
              <a:lnSpc>
                <a:spcPct val="125000"/>
              </a:lnSpc>
            </a:pPr>
            <a:r>
              <a:rPr lang="en-US" altLang="zh-CN" sz="3600" b="1">
                <a:solidFill>
                  <a:srgbClr val="A50021"/>
                </a:solidFill>
                <a:ea typeface="楷体_GB2312" pitchFamily="49" charset="-122"/>
              </a:rPr>
              <a:t>else  </a:t>
            </a:r>
            <a:r>
              <a:rPr lang="en-US" altLang="zh-CN" sz="3200">
                <a:solidFill>
                  <a:srgbClr val="FF00FF"/>
                </a:solidFill>
                <a:ea typeface="楷体_GB2312" pitchFamily="49" charset="-122"/>
              </a:rPr>
              <a:t>SecondOptimal(T-&gt;lchild, R, sw, low, i-1);</a:t>
            </a:r>
            <a:r>
              <a:rPr lang="en-US" altLang="zh-CN" sz="3600">
                <a:solidFill>
                  <a:srgbClr val="A50021"/>
                </a:solidFill>
                <a:ea typeface="楷体_GB2312" pitchFamily="49" charset="-122"/>
              </a:rPr>
              <a:t>     </a:t>
            </a:r>
          </a:p>
          <a:p>
            <a:pPr>
              <a:lnSpc>
                <a:spcPct val="125000"/>
              </a:lnSpc>
            </a:pPr>
            <a:r>
              <a:rPr lang="en-US" altLang="zh-CN" sz="3600">
                <a:solidFill>
                  <a:srgbClr val="A50021"/>
                </a:solidFill>
                <a:ea typeface="楷体_GB2312" pitchFamily="49" charset="-122"/>
              </a:rPr>
              <a:t>                              // </a:t>
            </a:r>
            <a:r>
              <a:rPr lang="zh-CN" altLang="en-US" sz="3600">
                <a:solidFill>
                  <a:srgbClr val="A50021"/>
                </a:solidFill>
                <a:ea typeface="楷体_GB2312" pitchFamily="49" charset="-122"/>
              </a:rPr>
              <a:t>构造左子树</a:t>
            </a:r>
          </a:p>
          <a:p>
            <a:pPr>
              <a:lnSpc>
                <a:spcPct val="125000"/>
              </a:lnSpc>
            </a:pPr>
            <a:r>
              <a:rPr lang="zh-CN" altLang="en-US" sz="3600">
                <a:solidFill>
                  <a:srgbClr val="A50021"/>
                </a:solidFill>
                <a:ea typeface="楷体_GB2312" pitchFamily="49" charset="-122"/>
              </a:rPr>
              <a:t> </a:t>
            </a:r>
            <a:r>
              <a:rPr lang="en-US" altLang="zh-CN" sz="3600" b="1">
                <a:solidFill>
                  <a:srgbClr val="A50021"/>
                </a:solidFill>
                <a:ea typeface="楷体_GB2312" pitchFamily="49" charset="-122"/>
              </a:rPr>
              <a:t>if</a:t>
            </a:r>
            <a:r>
              <a:rPr lang="en-US" altLang="zh-CN" sz="3600">
                <a:solidFill>
                  <a:srgbClr val="A50021"/>
                </a:solidFill>
                <a:ea typeface="楷体_GB2312" pitchFamily="49" charset="-122"/>
              </a:rPr>
              <a:t> (</a:t>
            </a:r>
            <a:r>
              <a:rPr lang="en-US" altLang="zh-CN" sz="3600">
                <a:solidFill>
                  <a:srgbClr val="6600CC"/>
                </a:solidFill>
                <a:ea typeface="楷体_GB2312" pitchFamily="49" charset="-122"/>
              </a:rPr>
              <a:t>i</a:t>
            </a:r>
            <a:r>
              <a:rPr lang="en-US" altLang="zh-CN" sz="3600" b="1">
                <a:solidFill>
                  <a:srgbClr val="6600CC"/>
                </a:solidFill>
                <a:ea typeface="楷体_GB2312" pitchFamily="49" charset="-122"/>
              </a:rPr>
              <a:t>==</a:t>
            </a:r>
            <a:r>
              <a:rPr lang="en-US" altLang="zh-CN" sz="3600">
                <a:solidFill>
                  <a:srgbClr val="6600CC"/>
                </a:solidFill>
                <a:ea typeface="楷体_GB2312" pitchFamily="49" charset="-122"/>
              </a:rPr>
              <a:t>high</a:t>
            </a:r>
            <a:r>
              <a:rPr lang="en-US" altLang="zh-CN" sz="3600">
                <a:solidFill>
                  <a:srgbClr val="A50021"/>
                </a:solidFill>
                <a:ea typeface="楷体_GB2312" pitchFamily="49" charset="-122"/>
              </a:rPr>
              <a:t>)  </a:t>
            </a:r>
            <a:r>
              <a:rPr lang="en-US" altLang="zh-CN" sz="3600">
                <a:solidFill>
                  <a:srgbClr val="6600CC"/>
                </a:solidFill>
                <a:ea typeface="楷体_GB2312" pitchFamily="49" charset="-122"/>
              </a:rPr>
              <a:t>T-&gt;rchild = </a:t>
            </a:r>
            <a:r>
              <a:rPr lang="en-US" altLang="zh-CN" sz="3600" b="1">
                <a:solidFill>
                  <a:srgbClr val="6600CC"/>
                </a:solidFill>
                <a:ea typeface="楷体_GB2312" pitchFamily="49" charset="-122"/>
              </a:rPr>
              <a:t>NULL</a:t>
            </a:r>
            <a:r>
              <a:rPr lang="en-US" altLang="zh-CN" sz="3600">
                <a:solidFill>
                  <a:srgbClr val="A50021"/>
                </a:solidFill>
                <a:ea typeface="楷体_GB2312" pitchFamily="49" charset="-122"/>
              </a:rPr>
              <a:t>;  </a:t>
            </a:r>
            <a:r>
              <a:rPr lang="en-US" altLang="zh-CN" sz="3200">
                <a:solidFill>
                  <a:srgbClr val="A50021"/>
                </a:solidFill>
                <a:ea typeface="楷体_GB2312" pitchFamily="49" charset="-122"/>
              </a:rPr>
              <a:t>// </a:t>
            </a:r>
            <a:r>
              <a:rPr lang="zh-CN" altLang="en-US" sz="3200">
                <a:solidFill>
                  <a:srgbClr val="A50021"/>
                </a:solidFill>
                <a:ea typeface="楷体_GB2312" pitchFamily="49" charset="-122"/>
              </a:rPr>
              <a:t>右子树空</a:t>
            </a:r>
            <a:endParaRPr lang="zh-CN" altLang="en-US" sz="3600">
              <a:solidFill>
                <a:srgbClr val="A50021"/>
              </a:solidFill>
              <a:ea typeface="楷体_GB2312" pitchFamily="49" charset="-122"/>
            </a:endParaRPr>
          </a:p>
          <a:p>
            <a:pPr>
              <a:lnSpc>
                <a:spcPct val="125000"/>
              </a:lnSpc>
            </a:pPr>
            <a:r>
              <a:rPr lang="zh-CN" altLang="en-US" sz="3600">
                <a:solidFill>
                  <a:srgbClr val="A50021"/>
                </a:solidFill>
                <a:ea typeface="楷体_GB2312" pitchFamily="49" charset="-122"/>
              </a:rPr>
              <a:t> </a:t>
            </a:r>
            <a:r>
              <a:rPr lang="en-US" altLang="zh-CN" sz="3600" b="1">
                <a:solidFill>
                  <a:srgbClr val="A50021"/>
                </a:solidFill>
                <a:ea typeface="楷体_GB2312" pitchFamily="49" charset="-122"/>
              </a:rPr>
              <a:t>else</a:t>
            </a:r>
            <a:r>
              <a:rPr lang="en-US" altLang="zh-CN" sz="3600">
                <a:solidFill>
                  <a:srgbClr val="A50021"/>
                </a:solidFill>
                <a:ea typeface="楷体_GB2312" pitchFamily="49" charset="-122"/>
              </a:rPr>
              <a:t>  </a:t>
            </a:r>
            <a:r>
              <a:rPr lang="en-US" altLang="zh-CN" sz="3200">
                <a:solidFill>
                  <a:srgbClr val="FF00FF"/>
                </a:solidFill>
                <a:ea typeface="楷体_GB2312" pitchFamily="49" charset="-122"/>
              </a:rPr>
              <a:t>SecondOptimal(T-&gt;rchild, R, sw, i+1, high);</a:t>
            </a:r>
            <a:r>
              <a:rPr lang="en-US" altLang="zh-CN" sz="3600">
                <a:solidFill>
                  <a:srgbClr val="A50021"/>
                </a:solidFill>
                <a:ea typeface="楷体_GB2312" pitchFamily="49" charset="-122"/>
              </a:rPr>
              <a:t>    </a:t>
            </a:r>
          </a:p>
          <a:p>
            <a:pPr>
              <a:lnSpc>
                <a:spcPct val="125000"/>
              </a:lnSpc>
            </a:pPr>
            <a:r>
              <a:rPr lang="en-US" altLang="zh-CN" sz="3600">
                <a:solidFill>
                  <a:srgbClr val="A50021"/>
                </a:solidFill>
                <a:ea typeface="楷体_GB2312" pitchFamily="49" charset="-122"/>
              </a:rPr>
              <a:t>                              // </a:t>
            </a:r>
            <a:r>
              <a:rPr lang="zh-CN" altLang="en-US" sz="3600">
                <a:solidFill>
                  <a:srgbClr val="A50021"/>
                </a:solidFill>
                <a:ea typeface="楷体_GB2312" pitchFamily="49" charset="-122"/>
              </a:rPr>
              <a:t>构造右子树</a:t>
            </a:r>
          </a:p>
          <a:p>
            <a:pPr>
              <a:lnSpc>
                <a:spcPct val="125000"/>
              </a:lnSpc>
            </a:pPr>
            <a:r>
              <a:rPr lang="zh-CN" altLang="en-US" sz="3600">
                <a:solidFill>
                  <a:srgbClr val="A50021"/>
                </a:solidFill>
                <a:ea typeface="楷体_GB2312" pitchFamily="49" charset="-122"/>
              </a:rPr>
              <a:t> </a:t>
            </a:r>
            <a:r>
              <a:rPr lang="en-US" altLang="zh-CN" sz="3600" b="1">
                <a:solidFill>
                  <a:srgbClr val="A50021"/>
                </a:solidFill>
                <a:ea typeface="楷体_GB2312" pitchFamily="49" charset="-122"/>
              </a:rPr>
              <a:t>return</a:t>
            </a:r>
            <a:r>
              <a:rPr lang="en-US" altLang="zh-CN" sz="3600">
                <a:solidFill>
                  <a:srgbClr val="A50021"/>
                </a:solidFill>
                <a:ea typeface="楷体_GB2312" pitchFamily="49" charset="-122"/>
              </a:rPr>
              <a:t> OK;</a:t>
            </a:r>
          </a:p>
          <a:p>
            <a:pPr>
              <a:lnSpc>
                <a:spcPct val="125000"/>
              </a:lnSpc>
            </a:pP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 // SecondOptimal</a:t>
            </a:r>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strips(downRight)">
                                      <p:cBhvr>
                                        <p:cTn id="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1026"/>
          <p:cNvSpPr txBox="1">
            <a:spLocks noChangeArrowheads="1"/>
          </p:cNvSpPr>
          <p:nvPr/>
        </p:nvSpPr>
        <p:spPr bwMode="auto">
          <a:xfrm>
            <a:off x="365125" y="120650"/>
            <a:ext cx="7499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accent2"/>
                </a:solidFill>
                <a:ea typeface="楷体_GB2312" pitchFamily="49" charset="-122"/>
              </a:rPr>
              <a:t>次优查找树采用二叉链表的存储结构</a:t>
            </a:r>
            <a:endParaRPr lang="zh-CN" altLang="en-US" sz="3600">
              <a:ea typeface="楷体_GB2312" pitchFamily="49" charset="-122"/>
            </a:endParaRPr>
          </a:p>
        </p:txBody>
      </p:sp>
      <p:sp>
        <p:nvSpPr>
          <p:cNvPr id="188419" name="Text Box 1027"/>
          <p:cNvSpPr txBox="1">
            <a:spLocks noChangeArrowheads="1"/>
          </p:cNvSpPr>
          <p:nvPr/>
        </p:nvSpPr>
        <p:spPr bwMode="auto">
          <a:xfrm>
            <a:off x="314325" y="838200"/>
            <a:ext cx="8601075" cy="594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a:solidFill>
                  <a:srgbClr val="800000"/>
                </a:solidFill>
                <a:ea typeface="楷体_GB2312" pitchFamily="49" charset="-122"/>
              </a:rPr>
              <a:t>Status</a:t>
            </a:r>
            <a:r>
              <a:rPr lang="en-US" altLang="zh-CN" sz="3200">
                <a:solidFill>
                  <a:srgbClr val="800000"/>
                </a:solidFill>
                <a:ea typeface="楷体_GB2312" pitchFamily="49" charset="-122"/>
              </a:rPr>
              <a:t> CreateSOSTre(</a:t>
            </a:r>
            <a:r>
              <a:rPr lang="en-US" altLang="zh-CN" sz="3200">
                <a:solidFill>
                  <a:srgbClr val="FF00FF"/>
                </a:solidFill>
                <a:ea typeface="楷体_GB2312" pitchFamily="49" charset="-122"/>
              </a:rPr>
              <a:t>SOSTree </a:t>
            </a:r>
            <a:r>
              <a:rPr lang="en-US" altLang="zh-CN" sz="3200" b="1">
                <a:solidFill>
                  <a:srgbClr val="FF00FF"/>
                </a:solidFill>
                <a:ea typeface="楷体_GB2312" pitchFamily="49" charset="-122"/>
              </a:rPr>
              <a:t>&amp;</a:t>
            </a:r>
            <a:r>
              <a:rPr lang="en-US" altLang="zh-CN" sz="3200">
                <a:solidFill>
                  <a:srgbClr val="FF00FF"/>
                </a:solidFill>
                <a:ea typeface="楷体_GB2312" pitchFamily="49" charset="-122"/>
              </a:rPr>
              <a:t>T</a:t>
            </a:r>
            <a:r>
              <a:rPr lang="en-US" altLang="zh-CN" sz="3200">
                <a:solidFill>
                  <a:srgbClr val="800000"/>
                </a:solidFill>
                <a:ea typeface="楷体_GB2312" pitchFamily="49" charset="-122"/>
              </a:rPr>
              <a:t>, SSTable ST) </a:t>
            </a:r>
            <a:r>
              <a:rPr lang="en-US" altLang="zh-CN" sz="3200" b="1">
                <a:solidFill>
                  <a:srgbClr val="800000"/>
                </a:solidFill>
                <a:ea typeface="楷体_GB2312" pitchFamily="49" charset="-122"/>
              </a:rPr>
              <a:t>{</a:t>
            </a:r>
            <a:endParaRPr lang="en-US" altLang="zh-CN" sz="3200">
              <a:solidFill>
                <a:srgbClr val="800000"/>
              </a:solidFill>
              <a:ea typeface="楷体_GB2312" pitchFamily="49" charset="-122"/>
            </a:endParaRPr>
          </a:p>
          <a:p>
            <a:r>
              <a:rPr lang="en-US" altLang="zh-CN" sz="3200">
                <a:solidFill>
                  <a:srgbClr val="800000"/>
                </a:solidFill>
                <a:ea typeface="楷体_GB2312" pitchFamily="49" charset="-122"/>
              </a:rPr>
              <a:t>  // </a:t>
            </a:r>
            <a:r>
              <a:rPr lang="zh-CN" altLang="en-US" sz="3200">
                <a:solidFill>
                  <a:srgbClr val="800000"/>
                </a:solidFill>
                <a:ea typeface="楷体_GB2312" pitchFamily="49" charset="-122"/>
              </a:rPr>
              <a:t>由有序表 </a:t>
            </a:r>
            <a:r>
              <a:rPr lang="en-US" altLang="zh-CN" sz="3200">
                <a:solidFill>
                  <a:srgbClr val="800000"/>
                </a:solidFill>
                <a:ea typeface="楷体_GB2312" pitchFamily="49" charset="-122"/>
              </a:rPr>
              <a:t>ST </a:t>
            </a:r>
            <a:r>
              <a:rPr lang="zh-CN" altLang="en-US" sz="3200">
                <a:solidFill>
                  <a:srgbClr val="800000"/>
                </a:solidFill>
                <a:ea typeface="楷体_GB2312" pitchFamily="49" charset="-122"/>
              </a:rPr>
              <a:t>构造一棵次优查找树 </a:t>
            </a:r>
            <a:r>
              <a:rPr lang="en-US" altLang="zh-CN" sz="3200">
                <a:solidFill>
                  <a:srgbClr val="800000"/>
                </a:solidFill>
                <a:ea typeface="楷体_GB2312" pitchFamily="49" charset="-122"/>
              </a:rPr>
              <a:t>T</a:t>
            </a:r>
          </a:p>
          <a:p>
            <a:r>
              <a:rPr lang="en-US" altLang="zh-CN" sz="3200">
                <a:solidFill>
                  <a:srgbClr val="800000"/>
                </a:solidFill>
                <a:ea typeface="楷体_GB2312" pitchFamily="49" charset="-122"/>
              </a:rPr>
              <a:t>  // ST </a:t>
            </a:r>
            <a:r>
              <a:rPr lang="zh-CN" altLang="en-US" sz="3200">
                <a:solidFill>
                  <a:srgbClr val="800000"/>
                </a:solidFill>
                <a:ea typeface="楷体_GB2312" pitchFamily="49" charset="-122"/>
              </a:rPr>
              <a:t>的数据元素含有权域 </a:t>
            </a:r>
            <a:r>
              <a:rPr lang="en-US" altLang="zh-CN" sz="3200">
                <a:solidFill>
                  <a:srgbClr val="800000"/>
                </a:solidFill>
                <a:ea typeface="楷体_GB2312" pitchFamily="49" charset="-122"/>
              </a:rPr>
              <a:t>weight</a:t>
            </a:r>
          </a:p>
          <a:p>
            <a:r>
              <a:rPr lang="en-US" altLang="zh-CN" sz="3200">
                <a:solidFill>
                  <a:srgbClr val="800000"/>
                </a:solidFill>
                <a:ea typeface="楷体_GB2312" pitchFamily="49" charset="-122"/>
              </a:rPr>
              <a:t>  </a:t>
            </a:r>
            <a:r>
              <a:rPr lang="en-US" altLang="zh-CN" sz="3200" b="1">
                <a:solidFill>
                  <a:srgbClr val="800000"/>
                </a:solidFill>
                <a:ea typeface="楷体_GB2312" pitchFamily="49" charset="-122"/>
              </a:rPr>
              <a:t>if</a:t>
            </a:r>
            <a:r>
              <a:rPr lang="en-US" altLang="zh-CN" sz="3200">
                <a:solidFill>
                  <a:srgbClr val="800000"/>
                </a:solidFill>
                <a:ea typeface="楷体_GB2312" pitchFamily="49" charset="-122"/>
              </a:rPr>
              <a:t> (ST.length = 0)  T = </a:t>
            </a:r>
            <a:r>
              <a:rPr lang="en-US" altLang="zh-CN" sz="3200" b="1">
                <a:solidFill>
                  <a:srgbClr val="800000"/>
                </a:solidFill>
                <a:ea typeface="楷体_GB2312" pitchFamily="49" charset="-122"/>
              </a:rPr>
              <a:t>NULL</a:t>
            </a:r>
            <a:r>
              <a:rPr lang="en-US" altLang="zh-CN" sz="3200">
                <a:solidFill>
                  <a:srgbClr val="800000"/>
                </a:solidFill>
                <a:ea typeface="楷体_GB2312" pitchFamily="49" charset="-122"/>
              </a:rPr>
              <a:t>;</a:t>
            </a:r>
          </a:p>
          <a:p>
            <a:r>
              <a:rPr lang="en-US" altLang="zh-CN" sz="3200">
                <a:solidFill>
                  <a:srgbClr val="800000"/>
                </a:solidFill>
                <a:ea typeface="楷体_GB2312" pitchFamily="49" charset="-122"/>
              </a:rPr>
              <a:t>  </a:t>
            </a:r>
            <a:r>
              <a:rPr lang="en-US" altLang="zh-CN" sz="3200" b="1">
                <a:solidFill>
                  <a:srgbClr val="800000"/>
                </a:solidFill>
                <a:ea typeface="楷体_GB2312" pitchFamily="49" charset="-122"/>
              </a:rPr>
              <a:t>else {</a:t>
            </a:r>
            <a:endParaRPr lang="en-US" altLang="zh-CN" sz="3200">
              <a:solidFill>
                <a:srgbClr val="800000"/>
              </a:solidFill>
              <a:ea typeface="楷体_GB2312" pitchFamily="49" charset="-122"/>
            </a:endParaRPr>
          </a:p>
          <a:p>
            <a:r>
              <a:rPr lang="en-US" altLang="zh-CN" sz="3200">
                <a:solidFill>
                  <a:srgbClr val="800000"/>
                </a:solidFill>
                <a:ea typeface="楷体_GB2312" pitchFamily="49" charset="-122"/>
              </a:rPr>
              <a:t>     FindSW(sw, ST);</a:t>
            </a:r>
          </a:p>
          <a:p>
            <a:r>
              <a:rPr lang="en-US" altLang="zh-CN" sz="3200">
                <a:solidFill>
                  <a:srgbClr val="800000"/>
                </a:solidFill>
                <a:ea typeface="楷体_GB2312" pitchFamily="49" charset="-122"/>
              </a:rPr>
              <a:t>               // </a:t>
            </a:r>
            <a:r>
              <a:rPr lang="zh-CN" altLang="en-US" sz="3200">
                <a:solidFill>
                  <a:srgbClr val="800000"/>
                </a:solidFill>
                <a:ea typeface="楷体_GB2312" pitchFamily="49" charset="-122"/>
              </a:rPr>
              <a:t>按照有序表 </a:t>
            </a:r>
            <a:r>
              <a:rPr lang="en-US" altLang="zh-CN" sz="3200">
                <a:solidFill>
                  <a:srgbClr val="800000"/>
                </a:solidFill>
                <a:ea typeface="楷体_GB2312" pitchFamily="49" charset="-122"/>
              </a:rPr>
              <a:t>ST </a:t>
            </a:r>
            <a:r>
              <a:rPr lang="zh-CN" altLang="en-US" sz="3200">
                <a:solidFill>
                  <a:srgbClr val="800000"/>
                </a:solidFill>
                <a:ea typeface="楷体_GB2312" pitchFamily="49" charset="-122"/>
              </a:rPr>
              <a:t>中各数据元素</a:t>
            </a:r>
          </a:p>
          <a:p>
            <a:r>
              <a:rPr lang="zh-CN" altLang="en-US" sz="3200">
                <a:solidFill>
                  <a:srgbClr val="800000"/>
                </a:solidFill>
                <a:ea typeface="楷体_GB2312" pitchFamily="49" charset="-122"/>
              </a:rPr>
              <a:t>               </a:t>
            </a:r>
            <a:r>
              <a:rPr lang="en-US" altLang="zh-CN" sz="3200">
                <a:solidFill>
                  <a:srgbClr val="800000"/>
                </a:solidFill>
                <a:ea typeface="楷体_GB2312" pitchFamily="49" charset="-122"/>
              </a:rPr>
              <a:t>// </a:t>
            </a:r>
            <a:r>
              <a:rPr lang="zh-CN" altLang="en-US" sz="3200">
                <a:solidFill>
                  <a:srgbClr val="800000"/>
                </a:solidFill>
                <a:ea typeface="楷体_GB2312" pitchFamily="49" charset="-122"/>
              </a:rPr>
              <a:t>的 </a:t>
            </a:r>
            <a:r>
              <a:rPr lang="en-US" altLang="zh-CN" sz="3200">
                <a:solidFill>
                  <a:srgbClr val="800000"/>
                </a:solidFill>
                <a:ea typeface="楷体_GB2312" pitchFamily="49" charset="-122"/>
              </a:rPr>
              <a:t>weight </a:t>
            </a:r>
            <a:r>
              <a:rPr lang="zh-CN" altLang="en-US" sz="3200">
                <a:solidFill>
                  <a:srgbClr val="800000"/>
                </a:solidFill>
                <a:ea typeface="楷体_GB2312" pitchFamily="49" charset="-122"/>
              </a:rPr>
              <a:t>值求累计权值表</a:t>
            </a:r>
          </a:p>
          <a:p>
            <a:r>
              <a:rPr lang="zh-CN" altLang="en-US" sz="3200">
                <a:solidFill>
                  <a:srgbClr val="800000"/>
                </a:solidFill>
                <a:ea typeface="楷体_GB2312" pitchFamily="49" charset="-122"/>
              </a:rPr>
              <a:t>     </a:t>
            </a:r>
            <a:r>
              <a:rPr lang="en-US" altLang="zh-CN" sz="3200">
                <a:solidFill>
                  <a:srgbClr val="FF00FF"/>
                </a:solidFill>
                <a:ea typeface="楷体_GB2312" pitchFamily="49" charset="-122"/>
              </a:rPr>
              <a:t>SecondOpiamal(T, ST.elem, sw, 1, ST.length);</a:t>
            </a:r>
          </a:p>
          <a:p>
            <a:r>
              <a:rPr lang="en-US" altLang="zh-CN" sz="3200">
                <a:solidFill>
                  <a:srgbClr val="800000"/>
                </a:solidFill>
                <a:ea typeface="楷体_GB2312" pitchFamily="49" charset="-122"/>
              </a:rPr>
              <a:t>  </a:t>
            </a:r>
            <a:r>
              <a:rPr lang="en-US" altLang="zh-CN" sz="3200" b="1">
                <a:solidFill>
                  <a:srgbClr val="800000"/>
                </a:solidFill>
                <a:ea typeface="楷体_GB2312" pitchFamily="49" charset="-122"/>
              </a:rPr>
              <a:t>}</a:t>
            </a:r>
          </a:p>
          <a:p>
            <a:r>
              <a:rPr lang="en-US" altLang="zh-CN" sz="3200">
                <a:solidFill>
                  <a:srgbClr val="800000"/>
                </a:solidFill>
                <a:ea typeface="楷体_GB2312" pitchFamily="49" charset="-122"/>
              </a:rPr>
              <a:t>  </a:t>
            </a:r>
            <a:r>
              <a:rPr lang="en-US" altLang="zh-CN" sz="3200" b="1">
                <a:solidFill>
                  <a:srgbClr val="800000"/>
                </a:solidFill>
                <a:ea typeface="楷体_GB2312" pitchFamily="49" charset="-122"/>
              </a:rPr>
              <a:t>return</a:t>
            </a:r>
            <a:r>
              <a:rPr lang="en-US" altLang="zh-CN" sz="3200">
                <a:solidFill>
                  <a:srgbClr val="800000"/>
                </a:solidFill>
                <a:ea typeface="楷体_GB2312" pitchFamily="49" charset="-122"/>
              </a:rPr>
              <a:t> OK;</a:t>
            </a:r>
          </a:p>
          <a:p>
            <a:r>
              <a:rPr lang="en-US" altLang="zh-CN" sz="3200" b="1">
                <a:solidFill>
                  <a:srgbClr val="800000"/>
                </a:solidFill>
                <a:ea typeface="楷体_GB2312" pitchFamily="49" charset="-122"/>
              </a:rPr>
              <a:t>}</a:t>
            </a:r>
            <a:r>
              <a:rPr lang="en-US" altLang="zh-CN" sz="3200">
                <a:solidFill>
                  <a:srgbClr val="800000"/>
                </a:solidFill>
                <a:ea typeface="楷体_GB2312" pitchFamily="49" charset="-122"/>
              </a:rPr>
              <a:t> // CreatSOSTree</a:t>
            </a:r>
            <a:endParaRPr lang="en-US" altLang="zh-CN" sz="3600">
              <a:solidFill>
                <a:srgbClr val="800000"/>
              </a:solidFill>
              <a:ea typeface="楷体_GB2312" pitchFamily="49" charset="-122"/>
            </a:endParaRPr>
          </a:p>
        </p:txBody>
      </p:sp>
      <p:sp>
        <p:nvSpPr>
          <p:cNvPr id="188421" name="AutoShape 1029">
            <a:hlinkClick r:id="rId2" action="ppaction://hlinksldjump" highlightClick="1"/>
          </p:cNvPr>
          <p:cNvSpPr>
            <a:spLocks noChangeArrowheads="1"/>
          </p:cNvSpPr>
          <p:nvPr/>
        </p:nvSpPr>
        <p:spPr bwMode="auto">
          <a:xfrm>
            <a:off x="83820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 calcmode="lin" valueType="num">
                                      <p:cBhvr additive="base">
                                        <p:cTn id="7" dur="500" fill="hold"/>
                                        <p:tgtEl>
                                          <p:spTgt spid="188418"/>
                                        </p:tgtEl>
                                        <p:attrNameLst>
                                          <p:attrName>ppt_x</p:attrName>
                                        </p:attrNameLst>
                                      </p:cBhvr>
                                      <p:tavLst>
                                        <p:tav tm="0">
                                          <p:val>
                                            <p:strVal val="0-#ppt_w/2"/>
                                          </p:val>
                                        </p:tav>
                                        <p:tav tm="100000">
                                          <p:val>
                                            <p:strVal val="#ppt_x"/>
                                          </p:val>
                                        </p:tav>
                                      </p:tavLst>
                                    </p:anim>
                                    <p:anim calcmode="lin" valueType="num">
                                      <p:cBhvr additive="base">
                                        <p:cTn id="8" dur="500" fill="hold"/>
                                        <p:tgtEl>
                                          <p:spTgt spid="1884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88419"/>
                                        </p:tgtEl>
                                        <p:attrNameLst>
                                          <p:attrName>style.visibility</p:attrName>
                                        </p:attrNameLst>
                                      </p:cBhvr>
                                      <p:to>
                                        <p:strVal val="visible"/>
                                      </p:to>
                                    </p:set>
                                    <p:animEffect transition="in" filter="strips(downRight)">
                                      <p:cBhvr>
                                        <p:cTn id="13" dur="500"/>
                                        <p:tgtEl>
                                          <p:spTgt spid="188419"/>
                                        </p:tgtEl>
                                      </p:cBhvr>
                                    </p:animEffect>
                                  </p:childTnLst>
                                </p:cTn>
                              </p:par>
                            </p:childTnLst>
                          </p:cTn>
                        </p:par>
                        <p:par>
                          <p:cTn id="14" fill="hold" nodeType="afterGroup">
                            <p:stCondLst>
                              <p:cond delay="500"/>
                            </p:stCondLst>
                            <p:childTnLst>
                              <p:par>
                                <p:cTn id="15" presetID="2" presetClass="entr" presetSubtype="6" fill="hold" grpId="0" nodeType="afterEffect">
                                  <p:stCondLst>
                                    <p:cond delay="0"/>
                                  </p:stCondLst>
                                  <p:childTnLst>
                                    <p:set>
                                      <p:cBhvr>
                                        <p:cTn id="16" dur="1" fill="hold">
                                          <p:stCondLst>
                                            <p:cond delay="0"/>
                                          </p:stCondLst>
                                        </p:cTn>
                                        <p:tgtEl>
                                          <p:spTgt spid="188421"/>
                                        </p:tgtEl>
                                        <p:attrNameLst>
                                          <p:attrName>style.visibility</p:attrName>
                                        </p:attrNameLst>
                                      </p:cBhvr>
                                      <p:to>
                                        <p:strVal val="visible"/>
                                      </p:to>
                                    </p:set>
                                    <p:anim calcmode="lin" valueType="num">
                                      <p:cBhvr additive="base">
                                        <p:cTn id="17" dur="500" fill="hold"/>
                                        <p:tgtEl>
                                          <p:spTgt spid="188421"/>
                                        </p:tgtEl>
                                        <p:attrNameLst>
                                          <p:attrName>ppt_x</p:attrName>
                                        </p:attrNameLst>
                                      </p:cBhvr>
                                      <p:tavLst>
                                        <p:tav tm="0">
                                          <p:val>
                                            <p:strVal val="1+#ppt_w/2"/>
                                          </p:val>
                                        </p:tav>
                                        <p:tav tm="100000">
                                          <p:val>
                                            <p:strVal val="#ppt_x"/>
                                          </p:val>
                                        </p:tav>
                                      </p:tavLst>
                                    </p:anim>
                                    <p:anim calcmode="lin" valueType="num">
                                      <p:cBhvr additive="base">
                                        <p:cTn id="18" dur="500" fill="hold"/>
                                        <p:tgtEl>
                                          <p:spTgt spid="1884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P spid="188419" grpId="0" autoUpdateAnimBg="0"/>
      <p:bldP spid="1884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62000" y="1949450"/>
            <a:ext cx="658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ea typeface="楷体_GB2312" pitchFamily="49" charset="-122"/>
              </a:rPr>
              <a:t>仅作</a:t>
            </a:r>
            <a:r>
              <a:rPr lang="zh-CN" altLang="en-US" sz="3600">
                <a:solidFill>
                  <a:schemeClr val="accent2"/>
                </a:solidFill>
                <a:ea typeface="楷体_GB2312" pitchFamily="49" charset="-122"/>
              </a:rPr>
              <a:t>查询</a:t>
            </a:r>
            <a:r>
              <a:rPr lang="zh-CN" altLang="en-US" sz="3600">
                <a:ea typeface="楷体_GB2312" pitchFamily="49" charset="-122"/>
              </a:rPr>
              <a:t>和</a:t>
            </a:r>
            <a:r>
              <a:rPr lang="zh-CN" altLang="en-US" sz="3600">
                <a:solidFill>
                  <a:schemeClr val="accent2"/>
                </a:solidFill>
                <a:ea typeface="楷体_GB2312" pitchFamily="49" charset="-122"/>
              </a:rPr>
              <a:t>检索</a:t>
            </a:r>
            <a:r>
              <a:rPr lang="zh-CN" altLang="en-US" sz="3600">
                <a:ea typeface="楷体_GB2312" pitchFamily="49" charset="-122"/>
              </a:rPr>
              <a:t>操作的查找表。</a:t>
            </a:r>
            <a:endParaRPr lang="zh-CN" altLang="en-US"/>
          </a:p>
        </p:txBody>
      </p:sp>
      <p:sp>
        <p:nvSpPr>
          <p:cNvPr id="18435" name="Text Box 3"/>
          <p:cNvSpPr txBox="1">
            <a:spLocks noChangeArrowheads="1"/>
          </p:cNvSpPr>
          <p:nvPr/>
        </p:nvSpPr>
        <p:spPr bwMode="auto">
          <a:xfrm>
            <a:off x="884238" y="1066800"/>
            <a:ext cx="30019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FF00FF"/>
                </a:solidFill>
                <a:ea typeface="楷体_GB2312" pitchFamily="49" charset="-122"/>
              </a:rPr>
              <a:t>静态查找表</a:t>
            </a:r>
            <a:endParaRPr lang="zh-CN" altLang="en-US"/>
          </a:p>
        </p:txBody>
      </p:sp>
      <p:sp>
        <p:nvSpPr>
          <p:cNvPr id="18436" name="Text Box 4"/>
          <p:cNvSpPr txBox="1">
            <a:spLocks noChangeArrowheads="1"/>
          </p:cNvSpPr>
          <p:nvPr/>
        </p:nvSpPr>
        <p:spPr bwMode="auto">
          <a:xfrm>
            <a:off x="533400" y="3749675"/>
            <a:ext cx="8305800"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600">
                <a:ea typeface="楷体_GB2312" pitchFamily="49" charset="-122"/>
              </a:rPr>
              <a:t>有时在查询之后，还需要将“查询”结果为“</a:t>
            </a:r>
            <a:r>
              <a:rPr lang="zh-CN" altLang="en-US" sz="3600">
                <a:solidFill>
                  <a:srgbClr val="006600"/>
                </a:solidFill>
                <a:ea typeface="楷体_GB2312" pitchFamily="49" charset="-122"/>
              </a:rPr>
              <a:t>不在查找表中</a:t>
            </a:r>
            <a:r>
              <a:rPr lang="zh-CN" altLang="en-US" sz="3600">
                <a:ea typeface="楷体_GB2312" pitchFamily="49" charset="-122"/>
              </a:rPr>
              <a:t>”的数据元素</a:t>
            </a:r>
            <a:r>
              <a:rPr lang="zh-CN" altLang="en-US" sz="3600">
                <a:solidFill>
                  <a:srgbClr val="006600"/>
                </a:solidFill>
                <a:ea typeface="楷体_GB2312" pitchFamily="49" charset="-122"/>
              </a:rPr>
              <a:t>插入到</a:t>
            </a:r>
            <a:r>
              <a:rPr lang="zh-CN" altLang="en-US" sz="3600">
                <a:ea typeface="楷体_GB2312" pitchFamily="49" charset="-122"/>
              </a:rPr>
              <a:t>查找表中；或者，从查找表中</a:t>
            </a:r>
            <a:r>
              <a:rPr lang="zh-CN" altLang="en-US" sz="3600">
                <a:solidFill>
                  <a:srgbClr val="9900CC"/>
                </a:solidFill>
                <a:ea typeface="楷体_GB2312" pitchFamily="49" charset="-122"/>
              </a:rPr>
              <a:t>删除</a:t>
            </a:r>
            <a:r>
              <a:rPr lang="zh-CN" altLang="en-US" sz="3600">
                <a:ea typeface="楷体_GB2312" pitchFamily="49" charset="-122"/>
              </a:rPr>
              <a:t>其“查询”结果为“</a:t>
            </a:r>
            <a:r>
              <a:rPr lang="zh-CN" altLang="en-US" sz="3600">
                <a:solidFill>
                  <a:srgbClr val="9900CC"/>
                </a:solidFill>
                <a:ea typeface="楷体_GB2312" pitchFamily="49" charset="-122"/>
              </a:rPr>
              <a:t>在查找表中</a:t>
            </a:r>
            <a:r>
              <a:rPr lang="zh-CN" altLang="en-US" sz="3600">
                <a:ea typeface="楷体_GB2312" pitchFamily="49" charset="-122"/>
              </a:rPr>
              <a:t>”的数据元素。</a:t>
            </a:r>
            <a:endParaRPr lang="zh-CN" altLang="en-US" sz="4000"/>
          </a:p>
        </p:txBody>
      </p:sp>
      <p:sp>
        <p:nvSpPr>
          <p:cNvPr id="18437" name="Text Box 5"/>
          <p:cNvSpPr txBox="1">
            <a:spLocks noChangeArrowheads="1"/>
          </p:cNvSpPr>
          <p:nvPr/>
        </p:nvSpPr>
        <p:spPr bwMode="auto">
          <a:xfrm>
            <a:off x="884238" y="2895600"/>
            <a:ext cx="30019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FF00FF"/>
                </a:solidFill>
                <a:ea typeface="楷体_GB2312" pitchFamily="49" charset="-122"/>
              </a:rPr>
              <a:t>动态查找表</a:t>
            </a:r>
            <a:endParaRPr lang="zh-CN" altLang="en-US"/>
          </a:p>
        </p:txBody>
      </p:sp>
      <p:pic>
        <p:nvPicPr>
          <p:cNvPr id="18440" name="Picture 8" descr="Peb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09663"/>
            <a:ext cx="381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8441" name="Picture 9" descr="Peb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14650"/>
            <a:ext cx="381000" cy="361950"/>
          </a:xfrm>
          <a:prstGeom prst="rect">
            <a:avLst/>
          </a:prstGeom>
          <a:noFill/>
          <a:extLst>
            <a:ext uri="{909E8E84-426E-40DD-AFC4-6F175D3DCCD1}">
              <a14:hiddenFill xmlns:a14="http://schemas.microsoft.com/office/drawing/2010/main">
                <a:solidFill>
                  <a:srgbClr val="FFFFFF"/>
                </a:solidFill>
              </a14:hiddenFill>
            </a:ext>
          </a:extLst>
        </p:spPr>
      </p:pic>
      <p:sp>
        <p:nvSpPr>
          <p:cNvPr id="18442" name="Text Box 10"/>
          <p:cNvSpPr txBox="1">
            <a:spLocks noChangeArrowheads="1"/>
          </p:cNvSpPr>
          <p:nvPr/>
        </p:nvSpPr>
        <p:spPr bwMode="auto">
          <a:xfrm>
            <a:off x="457200" y="196850"/>
            <a:ext cx="4019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660033"/>
                </a:solidFill>
                <a:ea typeface="隶书" pitchFamily="49" charset="-122"/>
              </a:rPr>
              <a:t>查找表可分为两类</a:t>
            </a:r>
            <a:r>
              <a:rPr lang="en-US" altLang="zh-CN" sz="3600" b="1">
                <a:solidFill>
                  <a:srgbClr val="660033"/>
                </a:solidFill>
                <a:ea typeface="隶书" pitchFamily="49" charset="-122"/>
              </a:rPr>
              <a:t>:</a:t>
            </a:r>
            <a:endParaRPr lang="en-US" altLang="zh-CN" sz="3600">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442"/>
                                        </p:tgtEl>
                                        <p:attrNameLst>
                                          <p:attrName>style.visibility</p:attrName>
                                        </p:attrNameLst>
                                      </p:cBhvr>
                                      <p:to>
                                        <p:strVal val="visible"/>
                                      </p:to>
                                    </p:set>
                                    <p:anim calcmode="lin" valueType="num">
                                      <p:cBhvr additive="base">
                                        <p:cTn id="7" dur="500" fill="hold"/>
                                        <p:tgtEl>
                                          <p:spTgt spid="18442"/>
                                        </p:tgtEl>
                                        <p:attrNameLst>
                                          <p:attrName>ppt_x</p:attrName>
                                        </p:attrNameLst>
                                      </p:cBhvr>
                                      <p:tavLst>
                                        <p:tav tm="0">
                                          <p:val>
                                            <p:strVal val="0-#ppt_w/2"/>
                                          </p:val>
                                        </p:tav>
                                        <p:tav tm="100000">
                                          <p:val>
                                            <p:strVal val="#ppt_x"/>
                                          </p:val>
                                        </p:tav>
                                      </p:tavLst>
                                    </p:anim>
                                    <p:anim calcmode="lin" valueType="num">
                                      <p:cBhvr additive="base">
                                        <p:cTn id="8" dur="500" fill="hold"/>
                                        <p:tgtEl>
                                          <p:spTgt spid="184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8440"/>
                                        </p:tgtEl>
                                        <p:attrNameLst>
                                          <p:attrName>style.visibility</p:attrName>
                                        </p:attrNameLst>
                                      </p:cBhvr>
                                      <p:to>
                                        <p:strVal val="visible"/>
                                      </p:to>
                                    </p:se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8435"/>
                                        </p:tgtEl>
                                        <p:attrNameLst>
                                          <p:attrName>style.visibility</p:attrName>
                                        </p:attrNameLst>
                                      </p:cBhvr>
                                      <p:to>
                                        <p:strVal val="visible"/>
                                      </p:to>
                                    </p:set>
                                    <p:animEffect transition="in" filter="wipe(left)">
                                      <p:cBhvr>
                                        <p:cTn id="16" dur="500"/>
                                        <p:tgtEl>
                                          <p:spTgt spid="184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8441"/>
                                        </p:tgtEl>
                                        <p:attrNameLst>
                                          <p:attrName>style.visibility</p:attrName>
                                        </p:attrNameLst>
                                      </p:cBhvr>
                                      <p:to>
                                        <p:strVal val="visible"/>
                                      </p:to>
                                    </p:se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8437"/>
                                        </p:tgtEl>
                                        <p:attrNameLst>
                                          <p:attrName>style.visibility</p:attrName>
                                        </p:attrNameLst>
                                      </p:cBhvr>
                                      <p:to>
                                        <p:strVal val="visible"/>
                                      </p:to>
                                    </p:set>
                                    <p:animEffect transition="in" filter="wipe(left)">
                                      <p:cBhvr>
                                        <p:cTn id="24" dur="500"/>
                                        <p:tgtEl>
                                          <p:spTgt spid="1843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434"/>
                                        </p:tgtEl>
                                        <p:attrNameLst>
                                          <p:attrName>style.visibility</p:attrName>
                                        </p:attrNameLst>
                                      </p:cBhvr>
                                      <p:to>
                                        <p:strVal val="visible"/>
                                      </p:to>
                                    </p:set>
                                    <p:animEffect transition="in" filter="wipe(left)">
                                      <p:cBhvr>
                                        <p:cTn id="29" dur="500"/>
                                        <p:tgtEl>
                                          <p:spTgt spid="1843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8436"/>
                                        </p:tgtEl>
                                        <p:attrNameLst>
                                          <p:attrName>style.visibility</p:attrName>
                                        </p:attrNameLst>
                                      </p:cBhvr>
                                      <p:to>
                                        <p:strVal val="visible"/>
                                      </p:to>
                                    </p:set>
                                    <p:animEffect transition="in" filter="slide(fromBottom)">
                                      <p:cBhvr>
                                        <p:cTn id="34"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utoUpdateAnimBg="0"/>
      <p:bldP spid="18436" grpId="0" autoUpdateAnimBg="0"/>
      <p:bldP spid="18437" grpId="0" autoUpdateAnimBg="0"/>
      <p:bldP spid="1844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1008063" y="304800"/>
            <a:ext cx="63833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A50021"/>
                </a:solidFill>
                <a:ea typeface="楷体_GB2312" pitchFamily="49" charset="-122"/>
              </a:rPr>
              <a:t>索引顺序表的查找过程：</a:t>
            </a:r>
            <a:endParaRPr lang="zh-CN" altLang="en-US" b="1">
              <a:ea typeface="楷体_GB2312" pitchFamily="49" charset="-122"/>
            </a:endParaRPr>
          </a:p>
        </p:txBody>
      </p:sp>
      <p:sp>
        <p:nvSpPr>
          <p:cNvPr id="50180" name="Text Box 4"/>
          <p:cNvSpPr txBox="1">
            <a:spLocks noChangeArrowheads="1"/>
          </p:cNvSpPr>
          <p:nvPr/>
        </p:nvSpPr>
        <p:spPr bwMode="auto">
          <a:xfrm>
            <a:off x="762000" y="1295400"/>
            <a:ext cx="704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ea typeface="楷体_GB2312" pitchFamily="49" charset="-122"/>
              </a:rPr>
              <a:t>1</a:t>
            </a:r>
            <a:r>
              <a:rPr lang="zh-CN" altLang="en-US" sz="4000">
                <a:ea typeface="楷体_GB2312" pitchFamily="49" charset="-122"/>
              </a:rPr>
              <a:t>）由索引确定记录所在区间；</a:t>
            </a:r>
          </a:p>
        </p:txBody>
      </p:sp>
      <p:sp>
        <p:nvSpPr>
          <p:cNvPr id="50181" name="Text Box 5"/>
          <p:cNvSpPr txBox="1">
            <a:spLocks noChangeArrowheads="1"/>
          </p:cNvSpPr>
          <p:nvPr/>
        </p:nvSpPr>
        <p:spPr bwMode="auto">
          <a:xfrm>
            <a:off x="762000" y="2209800"/>
            <a:ext cx="856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ea typeface="楷体_GB2312" pitchFamily="49" charset="-122"/>
              </a:rPr>
              <a:t>2</a:t>
            </a:r>
            <a:r>
              <a:rPr lang="zh-CN" altLang="en-US" sz="4000">
                <a:ea typeface="楷体_GB2312" pitchFamily="49" charset="-122"/>
              </a:rPr>
              <a:t>）在顺序表的某个区间内进行查找。</a:t>
            </a:r>
            <a:endParaRPr lang="zh-CN" altLang="en-US">
              <a:ea typeface="楷体_GB2312" pitchFamily="49" charset="-122"/>
            </a:endParaRPr>
          </a:p>
        </p:txBody>
      </p:sp>
      <p:sp>
        <p:nvSpPr>
          <p:cNvPr id="50183" name="Text Box 7"/>
          <p:cNvSpPr txBox="1">
            <a:spLocks noChangeArrowheads="1"/>
          </p:cNvSpPr>
          <p:nvPr/>
        </p:nvSpPr>
        <p:spPr bwMode="auto">
          <a:xfrm>
            <a:off x="304800" y="5791200"/>
            <a:ext cx="8870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6600CC"/>
                </a:solidFill>
                <a:ea typeface="楷体_GB2312" pitchFamily="49" charset="-122"/>
              </a:rPr>
              <a:t>注意：索引可以根据查找表的特点来构造。</a:t>
            </a:r>
            <a:endParaRPr lang="zh-CN" altLang="en-US" sz="3600">
              <a:ea typeface="楷体_GB2312" pitchFamily="49" charset="-122"/>
            </a:endParaRPr>
          </a:p>
        </p:txBody>
      </p:sp>
      <p:sp>
        <p:nvSpPr>
          <p:cNvPr id="50184" name="Text Box 8"/>
          <p:cNvSpPr txBox="1">
            <a:spLocks noChangeArrowheads="1"/>
          </p:cNvSpPr>
          <p:nvPr/>
        </p:nvSpPr>
        <p:spPr bwMode="auto">
          <a:xfrm>
            <a:off x="669925" y="3048000"/>
            <a:ext cx="73247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4000">
                <a:ea typeface="楷体_GB2312" pitchFamily="49" charset="-122"/>
              </a:rPr>
              <a:t>可见，</a:t>
            </a:r>
          </a:p>
          <a:p>
            <a:pPr>
              <a:lnSpc>
                <a:spcPct val="125000"/>
              </a:lnSpc>
            </a:pPr>
            <a:r>
              <a:rPr lang="zh-CN" altLang="en-US" sz="4000">
                <a:ea typeface="楷体_GB2312" pitchFamily="49" charset="-122"/>
              </a:rPr>
              <a:t>    </a:t>
            </a:r>
            <a:r>
              <a:rPr lang="zh-CN" altLang="en-US" sz="4000" b="1">
                <a:solidFill>
                  <a:srgbClr val="FF00FF"/>
                </a:solidFill>
                <a:ea typeface="楷体_GB2312" pitchFamily="49" charset="-122"/>
              </a:rPr>
              <a:t>索引顺序查找</a:t>
            </a:r>
            <a:r>
              <a:rPr lang="zh-CN" altLang="en-US" sz="4000">
                <a:ea typeface="楷体_GB2312" pitchFamily="49" charset="-122"/>
              </a:rPr>
              <a:t>的过程也是一个</a:t>
            </a:r>
          </a:p>
          <a:p>
            <a:pPr>
              <a:lnSpc>
                <a:spcPct val="125000"/>
              </a:lnSpc>
            </a:pPr>
            <a:r>
              <a:rPr lang="zh-CN" altLang="en-US" sz="4000" b="1">
                <a:solidFill>
                  <a:srgbClr val="A50021"/>
                </a:solidFill>
                <a:ea typeface="楷体_GB2312" pitchFamily="49" charset="-122"/>
              </a:rPr>
              <a:t>“缩小区间”</a:t>
            </a:r>
            <a:r>
              <a:rPr lang="zh-CN" altLang="en-US" sz="4000">
                <a:ea typeface="楷体_GB2312" pitchFamily="49" charset="-122"/>
              </a:rPr>
              <a:t>的查找过程。</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linds(horizontal)">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 calcmode="lin" valueType="num">
                                      <p:cBhvr>
                                        <p:cTn id="12" dur="500" fill="hold"/>
                                        <p:tgtEl>
                                          <p:spTgt spid="50180"/>
                                        </p:tgtEl>
                                        <p:attrNameLst>
                                          <p:attrName>ppt_x</p:attrName>
                                        </p:attrNameLst>
                                      </p:cBhvr>
                                      <p:tavLst>
                                        <p:tav tm="0">
                                          <p:val>
                                            <p:strVal val="#ppt_x-#ppt_w/2"/>
                                          </p:val>
                                        </p:tav>
                                        <p:tav tm="100000">
                                          <p:val>
                                            <p:strVal val="#ppt_x"/>
                                          </p:val>
                                        </p:tav>
                                      </p:tavLst>
                                    </p:anim>
                                    <p:anim calcmode="lin" valueType="num">
                                      <p:cBhvr>
                                        <p:cTn id="13" dur="500" fill="hold"/>
                                        <p:tgtEl>
                                          <p:spTgt spid="50180"/>
                                        </p:tgtEl>
                                        <p:attrNameLst>
                                          <p:attrName>ppt_y</p:attrName>
                                        </p:attrNameLst>
                                      </p:cBhvr>
                                      <p:tavLst>
                                        <p:tav tm="0">
                                          <p:val>
                                            <p:strVal val="#ppt_y"/>
                                          </p:val>
                                        </p:tav>
                                        <p:tav tm="100000">
                                          <p:val>
                                            <p:strVal val="#ppt_y"/>
                                          </p:val>
                                        </p:tav>
                                      </p:tavLst>
                                    </p:anim>
                                    <p:anim calcmode="lin" valueType="num">
                                      <p:cBhvr>
                                        <p:cTn id="14" dur="500" fill="hold"/>
                                        <p:tgtEl>
                                          <p:spTgt spid="50180"/>
                                        </p:tgtEl>
                                        <p:attrNameLst>
                                          <p:attrName>ppt_w</p:attrName>
                                        </p:attrNameLst>
                                      </p:cBhvr>
                                      <p:tavLst>
                                        <p:tav tm="0">
                                          <p:val>
                                            <p:fltVal val="0"/>
                                          </p:val>
                                        </p:tav>
                                        <p:tav tm="100000">
                                          <p:val>
                                            <p:strVal val="#ppt_w"/>
                                          </p:val>
                                        </p:tav>
                                      </p:tavLst>
                                    </p:anim>
                                    <p:anim calcmode="lin" valueType="num">
                                      <p:cBhvr>
                                        <p:cTn id="15" dur="500" fill="hold"/>
                                        <p:tgtEl>
                                          <p:spTgt spid="50180"/>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50181"/>
                                        </p:tgtEl>
                                        <p:attrNameLst>
                                          <p:attrName>style.visibility</p:attrName>
                                        </p:attrNameLst>
                                      </p:cBhvr>
                                      <p:to>
                                        <p:strVal val="visible"/>
                                      </p:to>
                                    </p:set>
                                    <p:anim calcmode="lin" valueType="num">
                                      <p:cBhvr>
                                        <p:cTn id="20" dur="500" fill="hold"/>
                                        <p:tgtEl>
                                          <p:spTgt spid="50181"/>
                                        </p:tgtEl>
                                        <p:attrNameLst>
                                          <p:attrName>ppt_x</p:attrName>
                                        </p:attrNameLst>
                                      </p:cBhvr>
                                      <p:tavLst>
                                        <p:tav tm="0">
                                          <p:val>
                                            <p:strVal val="#ppt_x-#ppt_w/2"/>
                                          </p:val>
                                        </p:tav>
                                        <p:tav tm="100000">
                                          <p:val>
                                            <p:strVal val="#ppt_x"/>
                                          </p:val>
                                        </p:tav>
                                      </p:tavLst>
                                    </p:anim>
                                    <p:anim calcmode="lin" valueType="num">
                                      <p:cBhvr>
                                        <p:cTn id="21" dur="500" fill="hold"/>
                                        <p:tgtEl>
                                          <p:spTgt spid="50181"/>
                                        </p:tgtEl>
                                        <p:attrNameLst>
                                          <p:attrName>ppt_y</p:attrName>
                                        </p:attrNameLst>
                                      </p:cBhvr>
                                      <p:tavLst>
                                        <p:tav tm="0">
                                          <p:val>
                                            <p:strVal val="#ppt_y"/>
                                          </p:val>
                                        </p:tav>
                                        <p:tav tm="100000">
                                          <p:val>
                                            <p:strVal val="#ppt_y"/>
                                          </p:val>
                                        </p:tav>
                                      </p:tavLst>
                                    </p:anim>
                                    <p:anim calcmode="lin" valueType="num">
                                      <p:cBhvr>
                                        <p:cTn id="22" dur="500" fill="hold"/>
                                        <p:tgtEl>
                                          <p:spTgt spid="50181"/>
                                        </p:tgtEl>
                                        <p:attrNameLst>
                                          <p:attrName>ppt_w</p:attrName>
                                        </p:attrNameLst>
                                      </p:cBhvr>
                                      <p:tavLst>
                                        <p:tav tm="0">
                                          <p:val>
                                            <p:fltVal val="0"/>
                                          </p:val>
                                        </p:tav>
                                        <p:tav tm="100000">
                                          <p:val>
                                            <p:strVal val="#ppt_w"/>
                                          </p:val>
                                        </p:tav>
                                      </p:tavLst>
                                    </p:anim>
                                    <p:anim calcmode="lin" valueType="num">
                                      <p:cBhvr>
                                        <p:cTn id="23" dur="500" fill="hold"/>
                                        <p:tgtEl>
                                          <p:spTgt spid="50181"/>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50184"/>
                                        </p:tgtEl>
                                        <p:attrNameLst>
                                          <p:attrName>style.visibility</p:attrName>
                                        </p:attrNameLst>
                                      </p:cBhvr>
                                      <p:to>
                                        <p:strVal val="visible"/>
                                      </p:to>
                                    </p:set>
                                    <p:animEffect transition="in" filter="strips(downRight)">
                                      <p:cBhvr>
                                        <p:cTn id="28" dur="500"/>
                                        <p:tgtEl>
                                          <p:spTgt spid="5018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50183"/>
                                        </p:tgtEl>
                                        <p:attrNameLst>
                                          <p:attrName>style.visibility</p:attrName>
                                        </p:attrNameLst>
                                      </p:cBhvr>
                                      <p:to>
                                        <p:strVal val="visible"/>
                                      </p:to>
                                    </p:set>
                                    <p:animEffect transition="in" filter="strips(downRight)">
                                      <p:cBhvr>
                                        <p:cTn id="33"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180" grpId="0" autoUpdateAnimBg="0"/>
      <p:bldP spid="50181" grpId="0" autoUpdateAnimBg="0"/>
      <p:bldP spid="50183" grpId="0" autoUpdateAnimBg="0"/>
      <p:bldP spid="5018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457200" y="1497013"/>
            <a:ext cx="8185150" cy="2679700"/>
          </a:xfrm>
          <a:prstGeom prst="rect">
            <a:avLst/>
          </a:prstGeom>
          <a:solidFill>
            <a:srgbClr val="FFFF99">
              <a:alpha val="50000"/>
            </a:srgbClr>
          </a:solid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4000" b="1">
                <a:solidFill>
                  <a:srgbClr val="CC6600"/>
                </a:solidFill>
                <a:ea typeface="楷体_GB2312" pitchFamily="49" charset="-122"/>
              </a:rPr>
              <a:t>索引顺序查找的平均查找长度 </a:t>
            </a:r>
            <a:r>
              <a:rPr lang="en-US" altLang="zh-CN" sz="4000" b="1">
                <a:solidFill>
                  <a:srgbClr val="CC6600"/>
                </a:solidFill>
                <a:ea typeface="楷体_GB2312" pitchFamily="49" charset="-122"/>
              </a:rPr>
              <a:t>=</a:t>
            </a:r>
            <a:endParaRPr lang="en-US" altLang="zh-CN" sz="4000">
              <a:ea typeface="楷体_GB2312" pitchFamily="49" charset="-122"/>
            </a:endParaRPr>
          </a:p>
          <a:p>
            <a:pPr>
              <a:lnSpc>
                <a:spcPct val="140000"/>
              </a:lnSpc>
            </a:pPr>
            <a:r>
              <a:rPr lang="en-US" altLang="zh-CN" sz="4000">
                <a:ea typeface="楷体_GB2312" pitchFamily="49" charset="-122"/>
              </a:rPr>
              <a:t>      </a:t>
            </a:r>
            <a:r>
              <a:rPr lang="zh-CN" altLang="en-US" sz="4000" b="1">
                <a:solidFill>
                  <a:schemeClr val="accent2"/>
                </a:solidFill>
                <a:ea typeface="楷体_GB2312" pitchFamily="49" charset="-122"/>
              </a:rPr>
              <a:t>查找“索引”的平均查找长度</a:t>
            </a:r>
            <a:endParaRPr lang="zh-CN" altLang="en-US" sz="4000">
              <a:ea typeface="楷体_GB2312" pitchFamily="49" charset="-122"/>
            </a:endParaRPr>
          </a:p>
          <a:p>
            <a:pPr>
              <a:lnSpc>
                <a:spcPct val="140000"/>
              </a:lnSpc>
            </a:pPr>
            <a:r>
              <a:rPr lang="zh-CN" altLang="en-US" sz="4000">
                <a:ea typeface="楷体_GB2312" pitchFamily="49" charset="-122"/>
              </a:rPr>
              <a:t>  </a:t>
            </a:r>
            <a:r>
              <a:rPr lang="en-US" altLang="zh-CN" sz="4000" b="1">
                <a:solidFill>
                  <a:srgbClr val="006600"/>
                </a:solidFill>
                <a:ea typeface="楷体_GB2312" pitchFamily="49" charset="-122"/>
              </a:rPr>
              <a:t>+  </a:t>
            </a:r>
            <a:r>
              <a:rPr lang="zh-CN" altLang="en-US" sz="4000" b="1">
                <a:solidFill>
                  <a:srgbClr val="006600"/>
                </a:solidFill>
                <a:ea typeface="楷体_GB2312" pitchFamily="49" charset="-122"/>
              </a:rPr>
              <a:t>查找“顺序表”的平均查找长度</a:t>
            </a:r>
            <a:endParaRPr lang="zh-CN" altLang="en-US" sz="3600"/>
          </a:p>
        </p:txBody>
      </p:sp>
      <p:sp>
        <p:nvSpPr>
          <p:cNvPr id="51206" name="AutoShape 6">
            <a:hlinkClick r:id="rId2" action="ppaction://hlinksldjump" highlightClick="1"/>
          </p:cNvPr>
          <p:cNvSpPr>
            <a:spLocks noChangeArrowheads="1"/>
          </p:cNvSpPr>
          <p:nvPr/>
        </p:nvSpPr>
        <p:spPr bwMode="auto">
          <a:xfrm>
            <a:off x="84582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additive="base">
                                        <p:cTn id="7" dur="500" fill="hold"/>
                                        <p:tgtEl>
                                          <p:spTgt spid="51204"/>
                                        </p:tgtEl>
                                        <p:attrNameLst>
                                          <p:attrName>ppt_x</p:attrName>
                                        </p:attrNameLst>
                                      </p:cBhvr>
                                      <p:tavLst>
                                        <p:tav tm="0">
                                          <p:val>
                                            <p:strVal val="#ppt_x"/>
                                          </p:val>
                                        </p:tav>
                                        <p:tav tm="100000">
                                          <p:val>
                                            <p:strVal val="#ppt_x"/>
                                          </p:val>
                                        </p:tav>
                                      </p:tavLst>
                                    </p:anim>
                                    <p:anim calcmode="lin" valueType="num">
                                      <p:cBhvr additive="base">
                                        <p:cTn id="8" dur="500" fill="hold"/>
                                        <p:tgtEl>
                                          <p:spTgt spid="5120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51206"/>
                                        </p:tgtEl>
                                        <p:attrNameLst>
                                          <p:attrName>style.visibility</p:attrName>
                                        </p:attrNameLst>
                                      </p:cBhvr>
                                      <p:to>
                                        <p:strVal val="visible"/>
                                      </p:to>
                                    </p:set>
                                    <p:anim calcmode="lin" valueType="num">
                                      <p:cBhvr additive="base">
                                        <p:cTn id="12" dur="500" fill="hold"/>
                                        <p:tgtEl>
                                          <p:spTgt spid="51206"/>
                                        </p:tgtEl>
                                        <p:attrNameLst>
                                          <p:attrName>ppt_x</p:attrName>
                                        </p:attrNameLst>
                                      </p:cBhvr>
                                      <p:tavLst>
                                        <p:tav tm="0">
                                          <p:val>
                                            <p:strVal val="1+#ppt_w/2"/>
                                          </p:val>
                                        </p:tav>
                                        <p:tav tm="100000">
                                          <p:val>
                                            <p:strVal val="#ppt_x"/>
                                          </p:val>
                                        </p:tav>
                                      </p:tavLst>
                                    </p:anim>
                                    <p:anim calcmode="lin" valueType="num">
                                      <p:cBhvr additive="base">
                                        <p:cTn id="13" dur="500" fill="hold"/>
                                        <p:tgtEl>
                                          <p:spTgt spid="51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autoUpdateAnimBg="0"/>
      <p:bldP spid="5120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7024688" y="1962150"/>
            <a:ext cx="204787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4000">
                <a:solidFill>
                  <a:srgbClr val="A50021"/>
                </a:solidFill>
                <a:ea typeface="楷体_GB2312" pitchFamily="49" charset="-122"/>
                <a:sym typeface="Symbol" pitchFamily="18" charset="2"/>
              </a:rPr>
              <a:t></a:t>
            </a:r>
            <a:r>
              <a:rPr lang="en-US" altLang="zh-CN" sz="4000">
                <a:solidFill>
                  <a:srgbClr val="A50021"/>
                </a:solidFill>
                <a:ea typeface="楷体_GB2312" pitchFamily="49" charset="-122"/>
              </a:rPr>
              <a:t>(n)</a:t>
            </a:r>
          </a:p>
          <a:p>
            <a:pPr>
              <a:lnSpc>
                <a:spcPct val="140000"/>
              </a:lnSpc>
            </a:pPr>
            <a:r>
              <a:rPr lang="en-US" altLang="zh-CN" sz="4000" b="1">
                <a:solidFill>
                  <a:srgbClr val="008080"/>
                </a:solidFill>
                <a:ea typeface="楷体_GB2312" pitchFamily="49" charset="-122"/>
                <a:sym typeface="Symbol" pitchFamily="18" charset="2"/>
              </a:rPr>
              <a:t></a:t>
            </a:r>
            <a:r>
              <a:rPr lang="en-US" altLang="zh-CN" sz="4000" b="1">
                <a:solidFill>
                  <a:srgbClr val="008080"/>
                </a:solidFill>
                <a:ea typeface="楷体_GB2312" pitchFamily="49" charset="-122"/>
              </a:rPr>
              <a:t>(1)</a:t>
            </a:r>
            <a:endParaRPr lang="en-US" altLang="zh-CN" sz="4000">
              <a:solidFill>
                <a:srgbClr val="006600"/>
              </a:solidFill>
              <a:ea typeface="楷体_GB2312" pitchFamily="49" charset="-122"/>
            </a:endParaRPr>
          </a:p>
          <a:p>
            <a:pPr>
              <a:lnSpc>
                <a:spcPct val="140000"/>
              </a:lnSpc>
            </a:pPr>
            <a:r>
              <a:rPr lang="en-US" altLang="zh-CN" sz="4000">
                <a:solidFill>
                  <a:srgbClr val="A50021"/>
                </a:solidFill>
                <a:ea typeface="楷体_GB2312" pitchFamily="49" charset="-122"/>
                <a:sym typeface="Symbol" pitchFamily="18" charset="2"/>
              </a:rPr>
              <a:t></a:t>
            </a:r>
            <a:r>
              <a:rPr lang="en-US" altLang="zh-CN" sz="4000">
                <a:solidFill>
                  <a:srgbClr val="A50021"/>
                </a:solidFill>
                <a:ea typeface="楷体_GB2312" pitchFamily="49" charset="-122"/>
              </a:rPr>
              <a:t>(n)</a:t>
            </a:r>
          </a:p>
          <a:p>
            <a:pPr>
              <a:lnSpc>
                <a:spcPct val="140000"/>
              </a:lnSpc>
            </a:pPr>
            <a:r>
              <a:rPr lang="en-US" altLang="zh-CN" sz="4000" b="1">
                <a:solidFill>
                  <a:srgbClr val="008080"/>
                </a:solidFill>
                <a:ea typeface="楷体_GB2312" pitchFamily="49" charset="-122"/>
                <a:sym typeface="Symbol" pitchFamily="18" charset="2"/>
              </a:rPr>
              <a:t></a:t>
            </a:r>
            <a:r>
              <a:rPr lang="en-US" altLang="zh-CN" sz="4000" b="1">
                <a:solidFill>
                  <a:srgbClr val="008080"/>
                </a:solidFill>
                <a:ea typeface="楷体_GB2312" pitchFamily="49" charset="-122"/>
              </a:rPr>
              <a:t>(1)</a:t>
            </a:r>
            <a:endParaRPr lang="en-US" altLang="zh-CN" sz="4000">
              <a:solidFill>
                <a:srgbClr val="A50021"/>
              </a:solidFill>
              <a:ea typeface="楷体_GB2312" pitchFamily="49" charset="-122"/>
            </a:endParaRPr>
          </a:p>
          <a:p>
            <a:pPr>
              <a:lnSpc>
                <a:spcPct val="140000"/>
              </a:lnSpc>
            </a:pPr>
            <a:r>
              <a:rPr lang="en-US" altLang="zh-CN" sz="4000">
                <a:solidFill>
                  <a:srgbClr val="A50021"/>
                </a:solidFill>
                <a:ea typeface="楷体_GB2312" pitchFamily="49" charset="-122"/>
                <a:sym typeface="Symbol" pitchFamily="18" charset="2"/>
              </a:rPr>
              <a:t></a:t>
            </a:r>
            <a:r>
              <a:rPr lang="en-US" altLang="zh-CN" sz="4000">
                <a:solidFill>
                  <a:srgbClr val="A50021"/>
                </a:solidFill>
                <a:ea typeface="楷体_GB2312" pitchFamily="49" charset="-122"/>
              </a:rPr>
              <a:t>(nlogn)</a:t>
            </a:r>
            <a:endParaRPr lang="en-US" altLang="zh-CN"/>
          </a:p>
        </p:txBody>
      </p:sp>
      <p:sp>
        <p:nvSpPr>
          <p:cNvPr id="246787" name="Text Box 3"/>
          <p:cNvSpPr txBox="1">
            <a:spLocks noChangeArrowheads="1"/>
          </p:cNvSpPr>
          <p:nvPr/>
        </p:nvSpPr>
        <p:spPr bwMode="auto">
          <a:xfrm>
            <a:off x="152400" y="228600"/>
            <a:ext cx="89011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6600"/>
                </a:solidFill>
                <a:ea typeface="楷体_GB2312" pitchFamily="49" charset="-122"/>
              </a:rPr>
              <a:t>综合上一节讨论的几种查找表的特性：</a:t>
            </a:r>
            <a:endParaRPr lang="zh-CN" altLang="en-US"/>
          </a:p>
        </p:txBody>
      </p:sp>
      <p:sp>
        <p:nvSpPr>
          <p:cNvPr id="246788" name="Text Box 4"/>
          <p:cNvSpPr txBox="1">
            <a:spLocks noChangeArrowheads="1"/>
          </p:cNvSpPr>
          <p:nvPr/>
        </p:nvSpPr>
        <p:spPr bwMode="auto">
          <a:xfrm>
            <a:off x="3276600" y="1219200"/>
            <a:ext cx="501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FF00FF"/>
                </a:solidFill>
                <a:latin typeface="隶书" pitchFamily="49" charset="-122"/>
                <a:ea typeface="隶书" pitchFamily="49" charset="-122"/>
              </a:rPr>
              <a:t>查找   插入    删除</a:t>
            </a:r>
            <a:endParaRPr lang="zh-CN" altLang="en-US" sz="4400"/>
          </a:p>
        </p:txBody>
      </p:sp>
      <p:sp>
        <p:nvSpPr>
          <p:cNvPr id="246789" name="Text Box 5"/>
          <p:cNvSpPr txBox="1">
            <a:spLocks noChangeArrowheads="1"/>
          </p:cNvSpPr>
          <p:nvPr/>
        </p:nvSpPr>
        <p:spPr bwMode="auto">
          <a:xfrm>
            <a:off x="228600" y="2084388"/>
            <a:ext cx="3270250"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3600">
                <a:solidFill>
                  <a:srgbClr val="0000FF"/>
                </a:solidFill>
                <a:ea typeface="楷体_GB2312" pitchFamily="49" charset="-122"/>
              </a:rPr>
              <a:t>无序顺序表</a:t>
            </a:r>
            <a:r>
              <a:rPr lang="zh-CN" altLang="en-US" sz="3600">
                <a:ea typeface="楷体_GB2312" pitchFamily="49" charset="-122"/>
              </a:rPr>
              <a:t>     </a:t>
            </a:r>
          </a:p>
          <a:p>
            <a:pPr>
              <a:lnSpc>
                <a:spcPct val="150000"/>
              </a:lnSpc>
            </a:pPr>
            <a:r>
              <a:rPr lang="zh-CN" altLang="en-US" sz="3600">
                <a:solidFill>
                  <a:srgbClr val="0000FF"/>
                </a:solidFill>
                <a:ea typeface="楷体_GB2312" pitchFamily="49" charset="-122"/>
              </a:rPr>
              <a:t>无序线性链表</a:t>
            </a:r>
            <a:endParaRPr lang="zh-CN" altLang="en-US" sz="3600">
              <a:ea typeface="楷体_GB2312" pitchFamily="49" charset="-122"/>
            </a:endParaRPr>
          </a:p>
          <a:p>
            <a:pPr>
              <a:lnSpc>
                <a:spcPct val="150000"/>
              </a:lnSpc>
            </a:pPr>
            <a:r>
              <a:rPr lang="zh-CN" altLang="en-US" sz="3600">
                <a:solidFill>
                  <a:srgbClr val="0000FF"/>
                </a:solidFill>
                <a:ea typeface="楷体_GB2312" pitchFamily="49" charset="-122"/>
              </a:rPr>
              <a:t>有序顺序表   </a:t>
            </a:r>
            <a:r>
              <a:rPr lang="zh-CN" altLang="en-US" sz="3600">
                <a:ea typeface="楷体_GB2312" pitchFamily="49" charset="-122"/>
              </a:rPr>
              <a:t>  </a:t>
            </a:r>
          </a:p>
          <a:p>
            <a:pPr>
              <a:lnSpc>
                <a:spcPct val="150000"/>
              </a:lnSpc>
            </a:pPr>
            <a:r>
              <a:rPr lang="zh-CN" altLang="en-US" sz="3600">
                <a:solidFill>
                  <a:srgbClr val="0000FF"/>
                </a:solidFill>
                <a:ea typeface="楷体_GB2312" pitchFamily="49" charset="-122"/>
              </a:rPr>
              <a:t>有序线性链表 </a:t>
            </a:r>
            <a:r>
              <a:rPr lang="zh-CN" altLang="en-US" sz="3600">
                <a:ea typeface="楷体_GB2312" pitchFamily="49" charset="-122"/>
              </a:rPr>
              <a:t>  </a:t>
            </a:r>
          </a:p>
          <a:p>
            <a:pPr>
              <a:lnSpc>
                <a:spcPct val="150000"/>
              </a:lnSpc>
            </a:pPr>
            <a:r>
              <a:rPr lang="zh-CN" altLang="en-US" sz="3600">
                <a:solidFill>
                  <a:srgbClr val="0000FF"/>
                </a:solidFill>
                <a:ea typeface="楷体_GB2312" pitchFamily="49" charset="-122"/>
              </a:rPr>
              <a:t>静态查找树表</a:t>
            </a:r>
            <a:endParaRPr lang="zh-CN" altLang="en-US"/>
          </a:p>
        </p:txBody>
      </p:sp>
      <p:sp>
        <p:nvSpPr>
          <p:cNvPr id="246790" name="Text Box 6"/>
          <p:cNvSpPr txBox="1">
            <a:spLocks noChangeArrowheads="1"/>
          </p:cNvSpPr>
          <p:nvPr/>
        </p:nvSpPr>
        <p:spPr bwMode="auto">
          <a:xfrm>
            <a:off x="3200400" y="1981200"/>
            <a:ext cx="182245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4000">
                <a:solidFill>
                  <a:srgbClr val="A50021"/>
                </a:solidFill>
                <a:ea typeface="楷体_GB2312" pitchFamily="49" charset="-122"/>
                <a:sym typeface="Symbol" pitchFamily="18" charset="2"/>
              </a:rPr>
              <a:t></a:t>
            </a:r>
            <a:r>
              <a:rPr lang="en-US" altLang="zh-CN" sz="4000">
                <a:solidFill>
                  <a:srgbClr val="A50021"/>
                </a:solidFill>
                <a:ea typeface="楷体_GB2312" pitchFamily="49" charset="-122"/>
              </a:rPr>
              <a:t>(n)</a:t>
            </a:r>
          </a:p>
          <a:p>
            <a:pPr>
              <a:lnSpc>
                <a:spcPct val="140000"/>
              </a:lnSpc>
            </a:pPr>
            <a:r>
              <a:rPr lang="en-US" altLang="zh-CN" sz="4000">
                <a:solidFill>
                  <a:srgbClr val="A50021"/>
                </a:solidFill>
                <a:ea typeface="楷体_GB2312" pitchFamily="49" charset="-122"/>
                <a:sym typeface="Symbol" pitchFamily="18" charset="2"/>
              </a:rPr>
              <a:t></a:t>
            </a:r>
            <a:r>
              <a:rPr lang="en-US" altLang="zh-CN" sz="4000">
                <a:solidFill>
                  <a:srgbClr val="A50021"/>
                </a:solidFill>
                <a:ea typeface="楷体_GB2312" pitchFamily="49" charset="-122"/>
              </a:rPr>
              <a:t>(n)</a:t>
            </a:r>
          </a:p>
          <a:p>
            <a:pPr>
              <a:lnSpc>
                <a:spcPct val="140000"/>
              </a:lnSpc>
            </a:pPr>
            <a:r>
              <a:rPr lang="en-US" altLang="zh-CN" sz="4000" b="1">
                <a:solidFill>
                  <a:srgbClr val="008080"/>
                </a:solidFill>
                <a:ea typeface="楷体_GB2312" pitchFamily="49" charset="-122"/>
                <a:sym typeface="Symbol" pitchFamily="18" charset="2"/>
              </a:rPr>
              <a:t></a:t>
            </a:r>
            <a:r>
              <a:rPr lang="en-US" altLang="zh-CN" sz="4000" b="1">
                <a:solidFill>
                  <a:srgbClr val="008080"/>
                </a:solidFill>
                <a:ea typeface="楷体_GB2312" pitchFamily="49" charset="-122"/>
              </a:rPr>
              <a:t>(logn)</a:t>
            </a:r>
            <a:endParaRPr lang="en-US" altLang="zh-CN" sz="4000">
              <a:solidFill>
                <a:srgbClr val="A50021"/>
              </a:solidFill>
              <a:ea typeface="楷体_GB2312" pitchFamily="49" charset="-122"/>
            </a:endParaRPr>
          </a:p>
          <a:p>
            <a:pPr>
              <a:lnSpc>
                <a:spcPct val="140000"/>
              </a:lnSpc>
            </a:pPr>
            <a:r>
              <a:rPr lang="en-US" altLang="zh-CN" sz="4000">
                <a:solidFill>
                  <a:srgbClr val="A50021"/>
                </a:solidFill>
                <a:ea typeface="楷体_GB2312" pitchFamily="49" charset="-122"/>
                <a:sym typeface="Symbol" pitchFamily="18" charset="2"/>
              </a:rPr>
              <a:t></a:t>
            </a:r>
            <a:r>
              <a:rPr lang="en-US" altLang="zh-CN" sz="4000">
                <a:solidFill>
                  <a:srgbClr val="A50021"/>
                </a:solidFill>
                <a:ea typeface="楷体_GB2312" pitchFamily="49" charset="-122"/>
              </a:rPr>
              <a:t>(n)</a:t>
            </a:r>
          </a:p>
          <a:p>
            <a:pPr>
              <a:lnSpc>
                <a:spcPct val="140000"/>
              </a:lnSpc>
            </a:pPr>
            <a:r>
              <a:rPr lang="en-US" altLang="zh-CN" sz="4000" b="1">
                <a:solidFill>
                  <a:srgbClr val="008080"/>
                </a:solidFill>
                <a:ea typeface="楷体_GB2312" pitchFamily="49" charset="-122"/>
                <a:sym typeface="Symbol" pitchFamily="18" charset="2"/>
              </a:rPr>
              <a:t></a:t>
            </a:r>
            <a:r>
              <a:rPr lang="en-US" altLang="zh-CN" sz="4000" b="1">
                <a:solidFill>
                  <a:srgbClr val="008080"/>
                </a:solidFill>
                <a:ea typeface="楷体_GB2312" pitchFamily="49" charset="-122"/>
              </a:rPr>
              <a:t>(logn)</a:t>
            </a:r>
            <a:endParaRPr lang="en-US" altLang="zh-CN" sz="4400">
              <a:ea typeface="楷体_GB2312" pitchFamily="49" charset="-122"/>
            </a:endParaRPr>
          </a:p>
        </p:txBody>
      </p:sp>
      <p:sp>
        <p:nvSpPr>
          <p:cNvPr id="246791" name="Text Box 7"/>
          <p:cNvSpPr txBox="1">
            <a:spLocks noChangeArrowheads="1"/>
          </p:cNvSpPr>
          <p:nvPr/>
        </p:nvSpPr>
        <p:spPr bwMode="auto">
          <a:xfrm>
            <a:off x="5105400" y="1981200"/>
            <a:ext cx="22098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4000">
                <a:solidFill>
                  <a:srgbClr val="A50021"/>
                </a:solidFill>
                <a:ea typeface="楷体_GB2312" pitchFamily="49" charset="-122"/>
                <a:sym typeface="Symbol" pitchFamily="18" charset="2"/>
              </a:rPr>
              <a:t></a:t>
            </a:r>
            <a:r>
              <a:rPr lang="en-US" altLang="zh-CN" sz="4000">
                <a:solidFill>
                  <a:srgbClr val="A50021"/>
                </a:solidFill>
                <a:ea typeface="楷体_GB2312" pitchFamily="49" charset="-122"/>
              </a:rPr>
              <a:t>(1)</a:t>
            </a:r>
          </a:p>
          <a:p>
            <a:pPr>
              <a:lnSpc>
                <a:spcPct val="140000"/>
              </a:lnSpc>
            </a:pPr>
            <a:r>
              <a:rPr lang="en-US" altLang="zh-CN" sz="4000" b="1">
                <a:solidFill>
                  <a:srgbClr val="008080"/>
                </a:solidFill>
                <a:ea typeface="楷体_GB2312" pitchFamily="49" charset="-122"/>
                <a:sym typeface="Symbol" pitchFamily="18" charset="2"/>
              </a:rPr>
              <a:t></a:t>
            </a:r>
            <a:r>
              <a:rPr lang="en-US" altLang="zh-CN" sz="4000" b="1">
                <a:solidFill>
                  <a:srgbClr val="008080"/>
                </a:solidFill>
                <a:ea typeface="楷体_GB2312" pitchFamily="49" charset="-122"/>
              </a:rPr>
              <a:t>(1)</a:t>
            </a:r>
            <a:endParaRPr lang="en-US" altLang="zh-CN" sz="4000">
              <a:solidFill>
                <a:srgbClr val="006600"/>
              </a:solidFill>
              <a:ea typeface="楷体_GB2312" pitchFamily="49" charset="-122"/>
            </a:endParaRPr>
          </a:p>
          <a:p>
            <a:pPr>
              <a:lnSpc>
                <a:spcPct val="140000"/>
              </a:lnSpc>
            </a:pPr>
            <a:r>
              <a:rPr lang="en-US" altLang="zh-CN" sz="4000">
                <a:solidFill>
                  <a:srgbClr val="A50021"/>
                </a:solidFill>
                <a:ea typeface="楷体_GB2312" pitchFamily="49" charset="-122"/>
                <a:sym typeface="Symbol" pitchFamily="18" charset="2"/>
              </a:rPr>
              <a:t></a:t>
            </a:r>
            <a:r>
              <a:rPr lang="en-US" altLang="zh-CN" sz="4000">
                <a:solidFill>
                  <a:srgbClr val="A50021"/>
                </a:solidFill>
                <a:ea typeface="楷体_GB2312" pitchFamily="49" charset="-122"/>
              </a:rPr>
              <a:t>(n)</a:t>
            </a:r>
          </a:p>
          <a:p>
            <a:pPr>
              <a:lnSpc>
                <a:spcPct val="140000"/>
              </a:lnSpc>
            </a:pPr>
            <a:r>
              <a:rPr lang="en-US" altLang="zh-CN" sz="4000" b="1">
                <a:solidFill>
                  <a:srgbClr val="008080"/>
                </a:solidFill>
                <a:ea typeface="楷体_GB2312" pitchFamily="49" charset="-122"/>
                <a:sym typeface="Symbol" pitchFamily="18" charset="2"/>
              </a:rPr>
              <a:t></a:t>
            </a:r>
            <a:r>
              <a:rPr lang="en-US" altLang="zh-CN" sz="4000" b="1">
                <a:solidFill>
                  <a:srgbClr val="008080"/>
                </a:solidFill>
                <a:ea typeface="楷体_GB2312" pitchFamily="49" charset="-122"/>
              </a:rPr>
              <a:t>(1)</a:t>
            </a:r>
            <a:endParaRPr lang="en-US" altLang="zh-CN" sz="4000">
              <a:solidFill>
                <a:srgbClr val="A50021"/>
              </a:solidFill>
              <a:ea typeface="楷体_GB2312" pitchFamily="49" charset="-122"/>
            </a:endParaRPr>
          </a:p>
          <a:p>
            <a:pPr>
              <a:lnSpc>
                <a:spcPct val="140000"/>
              </a:lnSpc>
            </a:pPr>
            <a:r>
              <a:rPr lang="en-US" altLang="zh-CN" sz="4000">
                <a:solidFill>
                  <a:srgbClr val="A50021"/>
                </a:solidFill>
                <a:ea typeface="楷体_GB2312" pitchFamily="49" charset="-122"/>
                <a:sym typeface="Symbol" pitchFamily="18" charset="2"/>
              </a:rPr>
              <a:t></a:t>
            </a:r>
            <a:r>
              <a:rPr lang="en-US" altLang="zh-CN" sz="4000">
                <a:solidFill>
                  <a:srgbClr val="A50021"/>
                </a:solidFill>
                <a:ea typeface="楷体_GB2312" pitchFamily="49" charset="-122"/>
              </a:rPr>
              <a:t>(nlogn)</a:t>
            </a:r>
            <a:endParaRPr lang="en-US" altLang="zh-CN" sz="4400">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46787"/>
                                        </p:tgtEl>
                                        <p:attrNameLst>
                                          <p:attrName>style.visibility</p:attrName>
                                        </p:attrNameLst>
                                      </p:cBhvr>
                                      <p:to>
                                        <p:strVal val="visible"/>
                                      </p:to>
                                    </p:set>
                                    <p:anim calcmode="lin" valueType="num">
                                      <p:cBhvr>
                                        <p:cTn id="7" dur="500" fill="hold"/>
                                        <p:tgtEl>
                                          <p:spTgt spid="246787"/>
                                        </p:tgtEl>
                                        <p:attrNameLst>
                                          <p:attrName>ppt_x</p:attrName>
                                        </p:attrNameLst>
                                      </p:cBhvr>
                                      <p:tavLst>
                                        <p:tav tm="0">
                                          <p:val>
                                            <p:strVal val="#ppt_x-#ppt_w/2"/>
                                          </p:val>
                                        </p:tav>
                                        <p:tav tm="100000">
                                          <p:val>
                                            <p:strVal val="#ppt_x"/>
                                          </p:val>
                                        </p:tav>
                                      </p:tavLst>
                                    </p:anim>
                                    <p:anim calcmode="lin" valueType="num">
                                      <p:cBhvr>
                                        <p:cTn id="8" dur="500" fill="hold"/>
                                        <p:tgtEl>
                                          <p:spTgt spid="246787"/>
                                        </p:tgtEl>
                                        <p:attrNameLst>
                                          <p:attrName>ppt_y</p:attrName>
                                        </p:attrNameLst>
                                      </p:cBhvr>
                                      <p:tavLst>
                                        <p:tav tm="0">
                                          <p:val>
                                            <p:strVal val="#ppt_y"/>
                                          </p:val>
                                        </p:tav>
                                        <p:tav tm="100000">
                                          <p:val>
                                            <p:strVal val="#ppt_y"/>
                                          </p:val>
                                        </p:tav>
                                      </p:tavLst>
                                    </p:anim>
                                    <p:anim calcmode="lin" valueType="num">
                                      <p:cBhvr>
                                        <p:cTn id="9" dur="500" fill="hold"/>
                                        <p:tgtEl>
                                          <p:spTgt spid="246787"/>
                                        </p:tgtEl>
                                        <p:attrNameLst>
                                          <p:attrName>ppt_w</p:attrName>
                                        </p:attrNameLst>
                                      </p:cBhvr>
                                      <p:tavLst>
                                        <p:tav tm="0">
                                          <p:val>
                                            <p:fltVal val="0"/>
                                          </p:val>
                                        </p:tav>
                                        <p:tav tm="100000">
                                          <p:val>
                                            <p:strVal val="#ppt_w"/>
                                          </p:val>
                                        </p:tav>
                                      </p:tavLst>
                                    </p:anim>
                                    <p:anim calcmode="lin" valueType="num">
                                      <p:cBhvr>
                                        <p:cTn id="10" dur="500" fill="hold"/>
                                        <p:tgtEl>
                                          <p:spTgt spid="246787"/>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6788"/>
                                        </p:tgtEl>
                                        <p:attrNameLst>
                                          <p:attrName>style.visibility</p:attrName>
                                        </p:attrNameLst>
                                      </p:cBhvr>
                                      <p:to>
                                        <p:strVal val="visible"/>
                                      </p:to>
                                    </p:set>
                                    <p:animEffect transition="in" filter="blinds(horizontal)">
                                      <p:cBhvr>
                                        <p:cTn id="15" dur="500"/>
                                        <p:tgtEl>
                                          <p:spTgt spid="246788"/>
                                        </p:tgtEl>
                                      </p:cBhvr>
                                    </p:animEffect>
                                  </p:childTnLst>
                                </p:cTn>
                              </p:par>
                            </p:childTnLst>
                          </p:cTn>
                        </p:par>
                        <p:par>
                          <p:cTn id="16" fill="hold" nodeType="afterGroup">
                            <p:stCondLst>
                              <p:cond delay="500"/>
                            </p:stCondLst>
                            <p:childTnLst>
                              <p:par>
                                <p:cTn id="17" presetID="16" presetClass="entr" presetSubtype="42" fill="hold" grpId="0" nodeType="afterEffect">
                                  <p:stCondLst>
                                    <p:cond delay="0"/>
                                  </p:stCondLst>
                                  <p:childTnLst>
                                    <p:set>
                                      <p:cBhvr>
                                        <p:cTn id="18" dur="1" fill="hold">
                                          <p:stCondLst>
                                            <p:cond delay="0"/>
                                          </p:stCondLst>
                                        </p:cTn>
                                        <p:tgtEl>
                                          <p:spTgt spid="246789"/>
                                        </p:tgtEl>
                                        <p:attrNameLst>
                                          <p:attrName>style.visibility</p:attrName>
                                        </p:attrNameLst>
                                      </p:cBhvr>
                                      <p:to>
                                        <p:strVal val="visible"/>
                                      </p:to>
                                    </p:set>
                                    <p:animEffect transition="in" filter="barn(outHorizontal)">
                                      <p:cBhvr>
                                        <p:cTn id="19" dur="500"/>
                                        <p:tgtEl>
                                          <p:spTgt spid="24678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42" fill="hold" grpId="0" nodeType="clickEffect">
                                  <p:stCondLst>
                                    <p:cond delay="0"/>
                                  </p:stCondLst>
                                  <p:childTnLst>
                                    <p:set>
                                      <p:cBhvr>
                                        <p:cTn id="23" dur="1" fill="hold">
                                          <p:stCondLst>
                                            <p:cond delay="0"/>
                                          </p:stCondLst>
                                        </p:cTn>
                                        <p:tgtEl>
                                          <p:spTgt spid="246790"/>
                                        </p:tgtEl>
                                        <p:attrNameLst>
                                          <p:attrName>style.visibility</p:attrName>
                                        </p:attrNameLst>
                                      </p:cBhvr>
                                      <p:to>
                                        <p:strVal val="visible"/>
                                      </p:to>
                                    </p:set>
                                    <p:animEffect transition="in" filter="barn(outHorizontal)">
                                      <p:cBhvr>
                                        <p:cTn id="24" dur="500"/>
                                        <p:tgtEl>
                                          <p:spTgt spid="24679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246791"/>
                                        </p:tgtEl>
                                        <p:attrNameLst>
                                          <p:attrName>style.visibility</p:attrName>
                                        </p:attrNameLst>
                                      </p:cBhvr>
                                      <p:to>
                                        <p:strVal val="visible"/>
                                      </p:to>
                                    </p:set>
                                    <p:animEffect transition="in" filter="barn(outHorizontal)">
                                      <p:cBhvr>
                                        <p:cTn id="29" dur="500"/>
                                        <p:tgtEl>
                                          <p:spTgt spid="24679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246786"/>
                                        </p:tgtEl>
                                        <p:attrNameLst>
                                          <p:attrName>style.visibility</p:attrName>
                                        </p:attrNameLst>
                                      </p:cBhvr>
                                      <p:to>
                                        <p:strVal val="visible"/>
                                      </p:to>
                                    </p:set>
                                    <p:animEffect transition="in" filter="barn(outHorizontal)">
                                      <p:cBhvr>
                                        <p:cTn id="34" dur="500"/>
                                        <p:tgtEl>
                                          <p:spTgt spid="24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utoUpdateAnimBg="0"/>
      <p:bldP spid="246787" grpId="0" autoUpdateAnimBg="0"/>
      <p:bldP spid="246788" grpId="0" autoUpdateAnimBg="0"/>
      <p:bldP spid="246789" grpId="0" autoUpdateAnimBg="0"/>
      <p:bldP spid="246790" grpId="0" autoUpdateAnimBg="0"/>
      <p:bldP spid="24679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762000" y="1552575"/>
            <a:ext cx="755015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4000">
                <a:ea typeface="楷体_GB2312" pitchFamily="49" charset="-122"/>
              </a:rPr>
              <a:t>1</a:t>
            </a:r>
            <a:r>
              <a:rPr lang="zh-CN" altLang="en-US" sz="4000">
                <a:ea typeface="楷体_GB2312" pitchFamily="49" charset="-122"/>
              </a:rPr>
              <a:t>）从</a:t>
            </a:r>
            <a:r>
              <a:rPr lang="zh-CN" altLang="en-US" sz="4000">
                <a:solidFill>
                  <a:srgbClr val="FF0000"/>
                </a:solidFill>
                <a:ea typeface="楷体_GB2312" pitchFamily="49" charset="-122"/>
              </a:rPr>
              <a:t>查找</a:t>
            </a:r>
            <a:r>
              <a:rPr lang="zh-CN" altLang="en-US" sz="4000">
                <a:ea typeface="楷体_GB2312" pitchFamily="49" charset="-122"/>
              </a:rPr>
              <a:t>性能看，最好情况能达</a:t>
            </a:r>
          </a:p>
          <a:p>
            <a:pPr>
              <a:lnSpc>
                <a:spcPct val="140000"/>
              </a:lnSpc>
            </a:pPr>
            <a:r>
              <a:rPr lang="zh-CN" altLang="en-US" sz="4000">
                <a:ea typeface="楷体_GB2312" pitchFamily="49" charset="-122"/>
              </a:rPr>
              <a:t>      </a:t>
            </a:r>
            <a:r>
              <a:rPr lang="zh-CN" altLang="en-US" sz="4000" b="1">
                <a:solidFill>
                  <a:srgbClr val="008080"/>
                </a:solidFill>
                <a:ea typeface="楷体_GB2312" pitchFamily="49" charset="-122"/>
                <a:sym typeface="Symbol" pitchFamily="18" charset="2"/>
              </a:rPr>
              <a:t></a:t>
            </a:r>
            <a:r>
              <a:rPr lang="en-US" altLang="zh-CN" sz="4000" b="1">
                <a:solidFill>
                  <a:srgbClr val="008080"/>
                </a:solidFill>
                <a:ea typeface="楷体_GB2312" pitchFamily="49" charset="-122"/>
              </a:rPr>
              <a:t>(logn)</a:t>
            </a:r>
            <a:r>
              <a:rPr lang="zh-CN" altLang="en-US" sz="4000">
                <a:ea typeface="楷体_GB2312" pitchFamily="49" charset="-122"/>
              </a:rPr>
              <a:t>，此时要求表</a:t>
            </a:r>
            <a:r>
              <a:rPr lang="zh-CN" altLang="en-US" sz="4000">
                <a:solidFill>
                  <a:srgbClr val="0000FF"/>
                </a:solidFill>
                <a:ea typeface="楷体_GB2312" pitchFamily="49" charset="-122"/>
              </a:rPr>
              <a:t>有序</a:t>
            </a:r>
            <a:r>
              <a:rPr lang="zh-CN" altLang="en-US" sz="4000">
                <a:ea typeface="楷体_GB2312" pitchFamily="49" charset="-122"/>
              </a:rPr>
              <a:t>；</a:t>
            </a:r>
          </a:p>
        </p:txBody>
      </p:sp>
      <p:sp>
        <p:nvSpPr>
          <p:cNvPr id="247811" name="Text Box 3"/>
          <p:cNvSpPr txBox="1">
            <a:spLocks noChangeArrowheads="1"/>
          </p:cNvSpPr>
          <p:nvPr/>
        </p:nvSpPr>
        <p:spPr bwMode="auto">
          <a:xfrm>
            <a:off x="762000" y="3535363"/>
            <a:ext cx="75501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4000">
                <a:ea typeface="楷体_GB2312" pitchFamily="49" charset="-122"/>
              </a:rPr>
              <a:t>2</a:t>
            </a:r>
            <a:r>
              <a:rPr lang="zh-CN" altLang="en-US" sz="4000">
                <a:ea typeface="楷体_GB2312" pitchFamily="49" charset="-122"/>
              </a:rPr>
              <a:t>）从</a:t>
            </a:r>
            <a:r>
              <a:rPr lang="zh-CN" altLang="en-US" sz="4000">
                <a:solidFill>
                  <a:srgbClr val="FF0000"/>
                </a:solidFill>
                <a:ea typeface="楷体_GB2312" pitchFamily="49" charset="-122"/>
              </a:rPr>
              <a:t>插入</a:t>
            </a:r>
            <a:r>
              <a:rPr lang="zh-CN" altLang="en-US" sz="4000">
                <a:ea typeface="楷体_GB2312" pitchFamily="49" charset="-122"/>
              </a:rPr>
              <a:t>和</a:t>
            </a:r>
            <a:r>
              <a:rPr lang="zh-CN" altLang="en-US" sz="4000">
                <a:solidFill>
                  <a:srgbClr val="FF0000"/>
                </a:solidFill>
                <a:ea typeface="楷体_GB2312" pitchFamily="49" charset="-122"/>
              </a:rPr>
              <a:t>删除</a:t>
            </a:r>
            <a:r>
              <a:rPr lang="zh-CN" altLang="en-US" sz="4000">
                <a:ea typeface="楷体_GB2312" pitchFamily="49" charset="-122"/>
              </a:rPr>
              <a:t>的性能看，最好</a:t>
            </a:r>
          </a:p>
          <a:p>
            <a:pPr>
              <a:lnSpc>
                <a:spcPct val="140000"/>
              </a:lnSpc>
            </a:pPr>
            <a:r>
              <a:rPr lang="zh-CN" altLang="en-US" sz="4000">
                <a:ea typeface="楷体_GB2312" pitchFamily="49" charset="-122"/>
              </a:rPr>
              <a:t>      情况能达</a:t>
            </a:r>
            <a:r>
              <a:rPr lang="zh-CN" altLang="en-US" sz="4000" b="1">
                <a:solidFill>
                  <a:srgbClr val="008080"/>
                </a:solidFill>
                <a:ea typeface="楷体_GB2312" pitchFamily="49" charset="-122"/>
                <a:sym typeface="Symbol" pitchFamily="18" charset="2"/>
              </a:rPr>
              <a:t></a:t>
            </a:r>
            <a:r>
              <a:rPr lang="en-US" altLang="zh-CN" sz="4000" b="1">
                <a:solidFill>
                  <a:srgbClr val="008080"/>
                </a:solidFill>
                <a:ea typeface="楷体_GB2312" pitchFamily="49" charset="-122"/>
              </a:rPr>
              <a:t>(1)</a:t>
            </a:r>
            <a:r>
              <a:rPr lang="zh-CN" altLang="en-US" sz="4000">
                <a:ea typeface="楷体_GB2312" pitchFamily="49" charset="-122"/>
              </a:rPr>
              <a:t>，此时要求存储</a:t>
            </a:r>
          </a:p>
          <a:p>
            <a:pPr>
              <a:lnSpc>
                <a:spcPct val="140000"/>
              </a:lnSpc>
            </a:pPr>
            <a:r>
              <a:rPr lang="zh-CN" altLang="en-US" sz="4000">
                <a:ea typeface="楷体_GB2312" pitchFamily="49" charset="-122"/>
              </a:rPr>
              <a:t>      结构是</a:t>
            </a:r>
            <a:r>
              <a:rPr lang="zh-CN" altLang="en-US" sz="4000">
                <a:solidFill>
                  <a:srgbClr val="0000FF"/>
                </a:solidFill>
                <a:ea typeface="楷体_GB2312" pitchFamily="49" charset="-122"/>
              </a:rPr>
              <a:t>链表</a:t>
            </a:r>
            <a:r>
              <a:rPr lang="zh-CN" altLang="en-US" sz="4000">
                <a:ea typeface="楷体_GB2312" pitchFamily="49" charset="-122"/>
              </a:rPr>
              <a:t>。</a:t>
            </a:r>
            <a:endParaRPr lang="zh-CN" altLang="en-US"/>
          </a:p>
        </p:txBody>
      </p:sp>
      <p:sp>
        <p:nvSpPr>
          <p:cNvPr id="247812" name="Text Box 4"/>
          <p:cNvSpPr txBox="1">
            <a:spLocks noChangeArrowheads="1"/>
          </p:cNvSpPr>
          <p:nvPr/>
        </p:nvSpPr>
        <p:spPr bwMode="auto">
          <a:xfrm>
            <a:off x="762000" y="381000"/>
            <a:ext cx="3773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A50021"/>
                </a:solidFill>
                <a:ea typeface="楷体_GB2312" pitchFamily="49" charset="-122"/>
              </a:rPr>
              <a:t>可得如下结论：</a:t>
            </a:r>
            <a:endParaRPr lang="zh-CN" altLang="en-US" sz="4000" b="1">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p:cTn id="7" dur="500" fill="hold"/>
                                        <p:tgtEl>
                                          <p:spTgt spid="247812"/>
                                        </p:tgtEl>
                                        <p:attrNameLst>
                                          <p:attrName>ppt_w</p:attrName>
                                        </p:attrNameLst>
                                      </p:cBhvr>
                                      <p:tavLst>
                                        <p:tav tm="0">
                                          <p:val>
                                            <p:fltVal val="0"/>
                                          </p:val>
                                        </p:tav>
                                        <p:tav tm="100000">
                                          <p:val>
                                            <p:strVal val="#ppt_w"/>
                                          </p:val>
                                        </p:tav>
                                      </p:tavLst>
                                    </p:anim>
                                    <p:anim calcmode="lin" valueType="num">
                                      <p:cBhvr>
                                        <p:cTn id="8" dur="500" fill="hold"/>
                                        <p:tgtEl>
                                          <p:spTgt spid="24781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247810"/>
                                        </p:tgtEl>
                                        <p:attrNameLst>
                                          <p:attrName>style.visibility</p:attrName>
                                        </p:attrNameLst>
                                      </p:cBhvr>
                                      <p:to>
                                        <p:strVal val="visible"/>
                                      </p:to>
                                    </p:set>
                                    <p:animEffect transition="in" filter="barn(outVertical)">
                                      <p:cBhvr>
                                        <p:cTn id="13" dur="500"/>
                                        <p:tgtEl>
                                          <p:spTgt spid="2478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247811"/>
                                        </p:tgtEl>
                                        <p:attrNameLst>
                                          <p:attrName>style.visibility</p:attrName>
                                        </p:attrNameLst>
                                      </p:cBhvr>
                                      <p:to>
                                        <p:strVal val="visible"/>
                                      </p:to>
                                    </p:set>
                                    <p:animEffect transition="in" filter="barn(outVertical)">
                                      <p:cBhvr>
                                        <p:cTn id="18" dur="500"/>
                                        <p:tgtEl>
                                          <p:spTgt spid="247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autoUpdateAnimBg="0"/>
      <p:bldP spid="247811" grpId="0" autoUpdateAnimBg="0"/>
      <p:bldP spid="24781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ext Box 2"/>
          <p:cNvSpPr txBox="1">
            <a:spLocks noChangeArrowheads="1"/>
          </p:cNvSpPr>
          <p:nvPr/>
        </p:nvSpPr>
        <p:spPr bwMode="auto">
          <a:xfrm>
            <a:off x="1447800" y="609600"/>
            <a:ext cx="6299200"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zh-CN" sz="6600" b="1">
                <a:solidFill>
                  <a:srgbClr val="A50021"/>
                </a:solidFill>
                <a:ea typeface="楷体_GB2312" pitchFamily="49" charset="-122"/>
              </a:rPr>
              <a:t>9.2  </a:t>
            </a:r>
          </a:p>
          <a:p>
            <a:pPr algn="ctr">
              <a:lnSpc>
                <a:spcPct val="150000"/>
              </a:lnSpc>
            </a:pPr>
            <a:r>
              <a:rPr lang="zh-CN" altLang="en-US" sz="6600" b="1">
                <a:solidFill>
                  <a:srgbClr val="A50021"/>
                </a:solidFill>
                <a:ea typeface="楷体_GB2312" pitchFamily="49" charset="-122"/>
              </a:rPr>
              <a:t>动 态 查 找 树 表</a:t>
            </a:r>
            <a:endParaRPr lang="zh-CN" altLang="en-US" sz="4400"/>
          </a:p>
        </p:txBody>
      </p:sp>
      <p:graphicFrame>
        <p:nvGraphicFramePr>
          <p:cNvPr id="240643" name="Object 3"/>
          <p:cNvGraphicFramePr>
            <a:graphicFrameLocks noChangeAspect="1"/>
          </p:cNvGraphicFramePr>
          <p:nvPr/>
        </p:nvGraphicFramePr>
        <p:xfrm>
          <a:off x="609600" y="4495800"/>
          <a:ext cx="1258888" cy="1136650"/>
        </p:xfrm>
        <a:graphic>
          <a:graphicData uri="http://schemas.openxmlformats.org/presentationml/2006/ole">
            <mc:AlternateContent xmlns:mc="http://schemas.openxmlformats.org/markup-compatibility/2006">
              <mc:Choice xmlns:v="urn:schemas-microsoft-com:vml" Requires="v">
                <p:oleObj spid="_x0000_s240647" name="剪辑" r:id="rId3" imgW="1259640" imgH="1137240" progId="MS_ClipArt_Gallery.2">
                  <p:embed/>
                </p:oleObj>
              </mc:Choice>
              <mc:Fallback>
                <p:oleObj name="剪辑" r:id="rId3" imgW="1259640" imgH="113724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495800"/>
                        <a:ext cx="1258888"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0644" name="Object 4"/>
          <p:cNvGraphicFramePr>
            <a:graphicFrameLocks noChangeAspect="1"/>
          </p:cNvGraphicFramePr>
          <p:nvPr/>
        </p:nvGraphicFramePr>
        <p:xfrm>
          <a:off x="1676400" y="4876800"/>
          <a:ext cx="1357313" cy="1600200"/>
        </p:xfrm>
        <a:graphic>
          <a:graphicData uri="http://schemas.openxmlformats.org/presentationml/2006/ole">
            <mc:AlternateContent xmlns:mc="http://schemas.openxmlformats.org/markup-compatibility/2006">
              <mc:Choice xmlns:v="urn:schemas-microsoft-com:vml" Requires="v">
                <p:oleObj spid="_x0000_s240648" name="剪辑" r:id="rId5" imgW="1357560" imgH="1599840" progId="MS_ClipArt_Gallery.2">
                  <p:embed/>
                </p:oleObj>
              </mc:Choice>
              <mc:Fallback>
                <p:oleObj name="剪辑" r:id="rId5" imgW="1357560" imgH="1599840" progId="MS_ClipArt_Gallery.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876800"/>
                        <a:ext cx="1357313"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04800" y="1066800"/>
            <a:ext cx="63944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4000" b="1">
                <a:ea typeface="楷体_GB2312" pitchFamily="49" charset="-122"/>
              </a:rPr>
              <a:t>ADT DynamicSearchTable {</a:t>
            </a:r>
            <a:endParaRPr lang="en-US" altLang="zh-CN" sz="4000"/>
          </a:p>
        </p:txBody>
      </p:sp>
      <p:sp>
        <p:nvSpPr>
          <p:cNvPr id="52227" name="Text Box 3"/>
          <p:cNvSpPr txBox="1">
            <a:spLocks noChangeArrowheads="1"/>
          </p:cNvSpPr>
          <p:nvPr/>
        </p:nvSpPr>
        <p:spPr bwMode="auto">
          <a:xfrm>
            <a:off x="457200" y="304800"/>
            <a:ext cx="89011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chemeClr val="accent2"/>
                </a:solidFill>
                <a:ea typeface="楷体_GB2312" pitchFamily="49" charset="-122"/>
              </a:rPr>
              <a:t>抽象数据类型</a:t>
            </a:r>
            <a:r>
              <a:rPr lang="zh-CN" altLang="en-US" sz="4000" b="1">
                <a:solidFill>
                  <a:srgbClr val="A50021"/>
                </a:solidFill>
                <a:ea typeface="楷体_GB2312" pitchFamily="49" charset="-122"/>
              </a:rPr>
              <a:t>动态查找表</a:t>
            </a:r>
            <a:r>
              <a:rPr lang="zh-CN" altLang="en-US" sz="4000" b="1">
                <a:solidFill>
                  <a:schemeClr val="accent2"/>
                </a:solidFill>
                <a:ea typeface="楷体_GB2312" pitchFamily="49" charset="-122"/>
              </a:rPr>
              <a:t>的定义如下：</a:t>
            </a:r>
            <a:endParaRPr lang="zh-CN" altLang="en-US"/>
          </a:p>
        </p:txBody>
      </p:sp>
      <p:sp>
        <p:nvSpPr>
          <p:cNvPr id="52228" name="Text Box 4"/>
          <p:cNvSpPr txBox="1">
            <a:spLocks noChangeArrowheads="1"/>
          </p:cNvSpPr>
          <p:nvPr/>
        </p:nvSpPr>
        <p:spPr bwMode="auto">
          <a:xfrm>
            <a:off x="533400" y="2057400"/>
            <a:ext cx="3109913" cy="414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lang="zh-CN" altLang="en-US" sz="4000" b="1">
                <a:solidFill>
                  <a:srgbClr val="A50021"/>
                </a:solidFill>
                <a:ea typeface="楷体_GB2312" pitchFamily="49" charset="-122"/>
              </a:rPr>
              <a:t>数据对象</a:t>
            </a:r>
            <a:r>
              <a:rPr lang="en-US" altLang="zh-CN" sz="4000" b="1">
                <a:solidFill>
                  <a:srgbClr val="A50021"/>
                </a:solidFill>
                <a:ea typeface="楷体_GB2312" pitchFamily="49" charset="-122"/>
              </a:rPr>
              <a:t>D</a:t>
            </a:r>
            <a:r>
              <a:rPr lang="zh-CN" altLang="en-US" sz="4000">
                <a:solidFill>
                  <a:srgbClr val="A50021"/>
                </a:solidFill>
                <a:ea typeface="楷体_GB2312" pitchFamily="49" charset="-122"/>
              </a:rPr>
              <a:t>：</a:t>
            </a:r>
          </a:p>
          <a:p>
            <a:pPr>
              <a:lnSpc>
                <a:spcPct val="95000"/>
              </a:lnSpc>
            </a:pPr>
            <a:endParaRPr lang="zh-CN" altLang="en-US" sz="4000">
              <a:solidFill>
                <a:srgbClr val="A50021"/>
              </a:solidFill>
              <a:ea typeface="楷体_GB2312" pitchFamily="49" charset="-122"/>
            </a:endParaRPr>
          </a:p>
          <a:p>
            <a:pPr>
              <a:lnSpc>
                <a:spcPct val="95000"/>
              </a:lnSpc>
            </a:pPr>
            <a:endParaRPr lang="zh-CN" altLang="en-US" sz="4000">
              <a:solidFill>
                <a:srgbClr val="A50021"/>
              </a:solidFill>
              <a:ea typeface="楷体_GB2312" pitchFamily="49" charset="-122"/>
            </a:endParaRPr>
          </a:p>
          <a:p>
            <a:pPr>
              <a:lnSpc>
                <a:spcPct val="95000"/>
              </a:lnSpc>
            </a:pPr>
            <a:endParaRPr lang="zh-CN" altLang="en-US" sz="4000">
              <a:solidFill>
                <a:srgbClr val="A50021"/>
              </a:solidFill>
              <a:ea typeface="楷体_GB2312" pitchFamily="49" charset="-122"/>
            </a:endParaRPr>
          </a:p>
          <a:p>
            <a:pPr>
              <a:lnSpc>
                <a:spcPct val="95000"/>
              </a:lnSpc>
            </a:pPr>
            <a:endParaRPr lang="zh-CN" altLang="en-US" sz="4000">
              <a:solidFill>
                <a:srgbClr val="A50021"/>
              </a:solidFill>
              <a:ea typeface="楷体_GB2312" pitchFamily="49" charset="-122"/>
            </a:endParaRPr>
          </a:p>
          <a:p>
            <a:pPr>
              <a:lnSpc>
                <a:spcPct val="95000"/>
              </a:lnSpc>
            </a:pPr>
            <a:endParaRPr lang="zh-CN" altLang="en-US" sz="4000">
              <a:solidFill>
                <a:srgbClr val="A50021"/>
              </a:solidFill>
              <a:ea typeface="楷体_GB2312" pitchFamily="49" charset="-122"/>
            </a:endParaRPr>
          </a:p>
          <a:p>
            <a:pPr>
              <a:lnSpc>
                <a:spcPct val="95000"/>
              </a:lnSpc>
            </a:pPr>
            <a:r>
              <a:rPr lang="zh-CN" altLang="en-US" sz="4000" b="1">
                <a:solidFill>
                  <a:srgbClr val="A50021"/>
                </a:solidFill>
                <a:ea typeface="楷体_GB2312" pitchFamily="49" charset="-122"/>
              </a:rPr>
              <a:t>数据关系</a:t>
            </a:r>
            <a:r>
              <a:rPr lang="en-US" altLang="zh-CN" sz="4000" b="1">
                <a:solidFill>
                  <a:srgbClr val="A50021"/>
                </a:solidFill>
                <a:ea typeface="楷体_GB2312" pitchFamily="49" charset="-122"/>
              </a:rPr>
              <a:t>R</a:t>
            </a:r>
            <a:r>
              <a:rPr lang="zh-CN" altLang="en-US" sz="4000">
                <a:solidFill>
                  <a:srgbClr val="A50021"/>
                </a:solidFill>
                <a:ea typeface="楷体_GB2312" pitchFamily="49" charset="-122"/>
              </a:rPr>
              <a:t>：</a:t>
            </a:r>
          </a:p>
        </p:txBody>
      </p:sp>
      <p:sp>
        <p:nvSpPr>
          <p:cNvPr id="52230" name="Text Box 6"/>
          <p:cNvSpPr txBox="1">
            <a:spLocks noChangeArrowheads="1"/>
          </p:cNvSpPr>
          <p:nvPr/>
        </p:nvSpPr>
        <p:spPr bwMode="auto">
          <a:xfrm>
            <a:off x="3352800" y="5546725"/>
            <a:ext cx="53403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ea typeface="楷体_GB2312" pitchFamily="49" charset="-122"/>
              </a:rPr>
              <a:t> </a:t>
            </a:r>
            <a:r>
              <a:rPr lang="zh-CN" altLang="en-US" sz="3600">
                <a:solidFill>
                  <a:schemeClr val="accent2"/>
                </a:solidFill>
                <a:ea typeface="楷体_GB2312" pitchFamily="49" charset="-122"/>
              </a:rPr>
              <a:t>数据元素同属一个集合。</a:t>
            </a:r>
            <a:endParaRPr lang="zh-CN" altLang="en-US" sz="4000">
              <a:ea typeface="楷体_GB2312" pitchFamily="49" charset="-122"/>
            </a:endParaRPr>
          </a:p>
        </p:txBody>
      </p:sp>
      <p:sp>
        <p:nvSpPr>
          <p:cNvPr id="52231" name="Text Box 7"/>
          <p:cNvSpPr txBox="1">
            <a:spLocks noChangeArrowheads="1"/>
          </p:cNvSpPr>
          <p:nvPr/>
        </p:nvSpPr>
        <p:spPr bwMode="auto">
          <a:xfrm>
            <a:off x="3505200" y="1905000"/>
            <a:ext cx="533400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a:solidFill>
                  <a:schemeClr val="accent2"/>
                </a:solidFill>
                <a:ea typeface="楷体_GB2312" pitchFamily="49" charset="-122"/>
              </a:rPr>
              <a:t>D</a:t>
            </a:r>
            <a:r>
              <a:rPr lang="zh-CN" altLang="en-US" sz="3600">
                <a:solidFill>
                  <a:schemeClr val="accent2"/>
                </a:solidFill>
                <a:ea typeface="楷体_GB2312" pitchFamily="49" charset="-122"/>
              </a:rPr>
              <a:t>是具有相同特性的数据元素的集合。</a:t>
            </a:r>
          </a:p>
          <a:p>
            <a:pPr>
              <a:lnSpc>
                <a:spcPct val="125000"/>
              </a:lnSpc>
            </a:pPr>
            <a:r>
              <a:rPr lang="zh-CN" altLang="en-US" sz="3600">
                <a:solidFill>
                  <a:schemeClr val="accent2"/>
                </a:solidFill>
                <a:ea typeface="楷体_GB2312" pitchFamily="49" charset="-122"/>
              </a:rPr>
              <a:t>每个数据元素含有类型相同的关键字， 可唯一标识数据元素。</a:t>
            </a:r>
            <a:endParaRPr lang="zh-CN" altLang="en-US">
              <a:solidFill>
                <a:srgbClr val="6600CC"/>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2227"/>
                                        </p:tgtEl>
                                        <p:attrNameLst>
                                          <p:attrName>style.visibility</p:attrName>
                                        </p:attrNameLst>
                                      </p:cBhvr>
                                      <p:to>
                                        <p:strVal val="visible"/>
                                      </p:to>
                                    </p:set>
                                    <p:anim calcmode="lin" valueType="num">
                                      <p:cBhvr additive="base">
                                        <p:cTn id="7" dur="500" fill="hold"/>
                                        <p:tgtEl>
                                          <p:spTgt spid="52227"/>
                                        </p:tgtEl>
                                        <p:attrNameLst>
                                          <p:attrName>ppt_x</p:attrName>
                                        </p:attrNameLst>
                                      </p:cBhvr>
                                      <p:tavLst>
                                        <p:tav tm="0">
                                          <p:val>
                                            <p:strVal val="#ppt_x"/>
                                          </p:val>
                                        </p:tav>
                                        <p:tav tm="100000">
                                          <p:val>
                                            <p:strVal val="#ppt_x"/>
                                          </p:val>
                                        </p:tav>
                                      </p:tavLst>
                                    </p:anim>
                                    <p:anim calcmode="lin" valueType="num">
                                      <p:cBhvr additive="base">
                                        <p:cTn id="8" dur="500" fill="hold"/>
                                        <p:tgtEl>
                                          <p:spTgt spid="5222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6"/>
                                        </p:tgtEl>
                                        <p:attrNameLst>
                                          <p:attrName>style.visibility</p:attrName>
                                        </p:attrNameLst>
                                      </p:cBhvr>
                                      <p:to>
                                        <p:strVal val="visible"/>
                                      </p:to>
                                    </p:set>
                                    <p:anim calcmode="lin" valueType="num">
                                      <p:cBhvr additive="base">
                                        <p:cTn id="13" dur="500" fill="hold"/>
                                        <p:tgtEl>
                                          <p:spTgt spid="52226"/>
                                        </p:tgtEl>
                                        <p:attrNameLst>
                                          <p:attrName>ppt_x</p:attrName>
                                        </p:attrNameLst>
                                      </p:cBhvr>
                                      <p:tavLst>
                                        <p:tav tm="0">
                                          <p:val>
                                            <p:strVal val="0-#ppt_w/2"/>
                                          </p:val>
                                        </p:tav>
                                        <p:tav tm="100000">
                                          <p:val>
                                            <p:strVal val="#ppt_x"/>
                                          </p:val>
                                        </p:tav>
                                      </p:tavLst>
                                    </p:anim>
                                    <p:anim calcmode="lin" valueType="num">
                                      <p:cBhvr additive="base">
                                        <p:cTn id="14" dur="500" fill="hold"/>
                                        <p:tgtEl>
                                          <p:spTgt spid="522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52228"/>
                                        </p:tgtEl>
                                        <p:attrNameLst>
                                          <p:attrName>style.visibility</p:attrName>
                                        </p:attrNameLst>
                                      </p:cBhvr>
                                      <p:to>
                                        <p:strVal val="visible"/>
                                      </p:to>
                                    </p:set>
                                    <p:animEffect transition="in" filter="barn(outHorizontal)">
                                      <p:cBhvr>
                                        <p:cTn id="19" dur="500"/>
                                        <p:tgtEl>
                                          <p:spTgt spid="5222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52231"/>
                                        </p:tgtEl>
                                        <p:attrNameLst>
                                          <p:attrName>style.visibility</p:attrName>
                                        </p:attrNameLst>
                                      </p:cBhvr>
                                      <p:to>
                                        <p:strVal val="visible"/>
                                      </p:to>
                                    </p:set>
                                    <p:animEffect transition="in" filter="strips(downRight)">
                                      <p:cBhvr>
                                        <p:cTn id="24" dur="500"/>
                                        <p:tgtEl>
                                          <p:spTgt spid="5223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52230"/>
                                        </p:tgtEl>
                                        <p:attrNameLst>
                                          <p:attrName>style.visibility</p:attrName>
                                        </p:attrNameLst>
                                      </p:cBhvr>
                                      <p:to>
                                        <p:strVal val="visible"/>
                                      </p:to>
                                    </p:set>
                                    <p:animEffect transition="in" filter="strips(downRight)">
                                      <p:cBhvr>
                                        <p:cTn id="29" dur="5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p:bldP spid="52228" grpId="0" autoUpdateAnimBg="0"/>
      <p:bldP spid="52230" grpId="0" autoUpdateAnimBg="0"/>
      <p:bldP spid="5223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hlinkClick r:id="" action="ppaction://hlinkshowjump?jump=nextslide" highlightClick="1"/>
          </p:cNvPr>
          <p:cNvSpPr txBox="1">
            <a:spLocks noChangeArrowheads="1"/>
          </p:cNvSpPr>
          <p:nvPr/>
        </p:nvSpPr>
        <p:spPr bwMode="auto">
          <a:xfrm>
            <a:off x="1371600" y="1143000"/>
            <a:ext cx="3740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00FF"/>
                </a:solidFill>
                <a:ea typeface="楷体_GB2312" pitchFamily="49" charset="-122"/>
              </a:rPr>
              <a:t>InitDSTable(</a:t>
            </a:r>
            <a:r>
              <a:rPr lang="en-US" altLang="zh-CN" sz="3600" b="1">
                <a:solidFill>
                  <a:srgbClr val="0000FF"/>
                </a:solidFill>
                <a:ea typeface="楷体_GB2312" pitchFamily="49" charset="-122"/>
              </a:rPr>
              <a:t>&amp;</a:t>
            </a:r>
            <a:r>
              <a:rPr lang="en-US" altLang="zh-CN" sz="3600">
                <a:solidFill>
                  <a:srgbClr val="0000FF"/>
                </a:solidFill>
                <a:ea typeface="楷体_GB2312" pitchFamily="49" charset="-122"/>
              </a:rPr>
              <a:t>DT)</a:t>
            </a:r>
            <a:endParaRPr lang="en-US" altLang="zh-CN"/>
          </a:p>
        </p:txBody>
      </p:sp>
      <p:sp>
        <p:nvSpPr>
          <p:cNvPr id="53251" name="Text Box 3"/>
          <p:cNvSpPr txBox="1">
            <a:spLocks noChangeArrowheads="1"/>
          </p:cNvSpPr>
          <p:nvPr/>
        </p:nvSpPr>
        <p:spPr bwMode="auto">
          <a:xfrm>
            <a:off x="533400" y="304800"/>
            <a:ext cx="3052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A50021"/>
                </a:solidFill>
                <a:ea typeface="楷体_GB2312" pitchFamily="49" charset="-122"/>
              </a:rPr>
              <a:t>基本操作</a:t>
            </a:r>
            <a:r>
              <a:rPr lang="en-US" altLang="zh-CN" sz="4000" b="1">
                <a:solidFill>
                  <a:srgbClr val="A50021"/>
                </a:solidFill>
                <a:ea typeface="楷体_GB2312" pitchFamily="49" charset="-122"/>
              </a:rPr>
              <a:t>P</a:t>
            </a:r>
            <a:r>
              <a:rPr lang="zh-CN" altLang="en-US" sz="4000">
                <a:solidFill>
                  <a:srgbClr val="A50021"/>
                </a:solidFill>
                <a:ea typeface="楷体_GB2312" pitchFamily="49" charset="-122"/>
              </a:rPr>
              <a:t>：</a:t>
            </a:r>
            <a:endParaRPr lang="zh-CN" altLang="en-US" sz="4000">
              <a:ea typeface="楷体_GB2312" pitchFamily="49" charset="-122"/>
            </a:endParaRPr>
          </a:p>
        </p:txBody>
      </p:sp>
      <p:sp>
        <p:nvSpPr>
          <p:cNvPr id="53252" name="Text Box 4">
            <a:hlinkClick r:id="rId2" action="ppaction://hlinksldjump" highlightClick="1"/>
          </p:cNvPr>
          <p:cNvSpPr txBox="1">
            <a:spLocks noChangeArrowheads="1"/>
          </p:cNvSpPr>
          <p:nvPr/>
        </p:nvSpPr>
        <p:spPr bwMode="auto">
          <a:xfrm>
            <a:off x="2838450" y="1981200"/>
            <a:ext cx="455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6600"/>
                </a:solidFill>
                <a:ea typeface="楷体_GB2312" pitchFamily="49" charset="-122"/>
              </a:rPr>
              <a:t>DestroyDSTable(</a:t>
            </a:r>
            <a:r>
              <a:rPr lang="en-US" altLang="zh-CN" sz="3600" b="1">
                <a:solidFill>
                  <a:srgbClr val="006600"/>
                </a:solidFill>
                <a:ea typeface="楷体_GB2312" pitchFamily="49" charset="-122"/>
              </a:rPr>
              <a:t>&amp;</a:t>
            </a:r>
            <a:r>
              <a:rPr lang="en-US" altLang="zh-CN" sz="3600">
                <a:solidFill>
                  <a:srgbClr val="006600"/>
                </a:solidFill>
                <a:ea typeface="楷体_GB2312" pitchFamily="49" charset="-122"/>
              </a:rPr>
              <a:t>DT)</a:t>
            </a:r>
            <a:endParaRPr lang="en-US" altLang="zh-CN"/>
          </a:p>
        </p:txBody>
      </p:sp>
      <p:sp>
        <p:nvSpPr>
          <p:cNvPr id="53253" name="Text Box 5">
            <a:hlinkClick r:id="rId3" action="ppaction://hlinksldjump" highlightClick="1"/>
          </p:cNvPr>
          <p:cNvSpPr txBox="1">
            <a:spLocks noChangeArrowheads="1"/>
          </p:cNvSpPr>
          <p:nvPr/>
        </p:nvSpPr>
        <p:spPr bwMode="auto">
          <a:xfrm>
            <a:off x="1371600" y="2819400"/>
            <a:ext cx="498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00FF"/>
                </a:solidFill>
                <a:ea typeface="楷体_GB2312" pitchFamily="49" charset="-122"/>
              </a:rPr>
              <a:t>SearchDSTable(DT, key);</a:t>
            </a:r>
            <a:endParaRPr lang="en-US" altLang="zh-CN"/>
          </a:p>
        </p:txBody>
      </p:sp>
      <p:sp>
        <p:nvSpPr>
          <p:cNvPr id="53254" name="Text Box 6">
            <a:hlinkClick r:id="rId4" action="ppaction://hlinksldjump" highlightClick="1"/>
          </p:cNvPr>
          <p:cNvSpPr txBox="1">
            <a:spLocks noChangeArrowheads="1"/>
          </p:cNvSpPr>
          <p:nvPr/>
        </p:nvSpPr>
        <p:spPr bwMode="auto">
          <a:xfrm>
            <a:off x="2838450" y="3657600"/>
            <a:ext cx="4705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6600"/>
                </a:solidFill>
                <a:ea typeface="楷体_GB2312" pitchFamily="49" charset="-122"/>
              </a:rPr>
              <a:t>InsertDSTable(</a:t>
            </a:r>
            <a:r>
              <a:rPr lang="en-US" altLang="zh-CN" sz="3600" b="1">
                <a:solidFill>
                  <a:srgbClr val="006600"/>
                </a:solidFill>
                <a:ea typeface="楷体_GB2312" pitchFamily="49" charset="-122"/>
              </a:rPr>
              <a:t>&amp;</a:t>
            </a:r>
            <a:r>
              <a:rPr lang="en-US" altLang="zh-CN" sz="3600">
                <a:solidFill>
                  <a:srgbClr val="006600"/>
                </a:solidFill>
                <a:ea typeface="楷体_GB2312" pitchFamily="49" charset="-122"/>
              </a:rPr>
              <a:t>DT, e);</a:t>
            </a:r>
            <a:endParaRPr lang="en-US" altLang="zh-CN"/>
          </a:p>
        </p:txBody>
      </p:sp>
      <p:sp>
        <p:nvSpPr>
          <p:cNvPr id="53255" name="Text Box 7">
            <a:hlinkClick r:id="rId5" action="ppaction://hlinksldjump" highlightClick="1"/>
          </p:cNvPr>
          <p:cNvSpPr txBox="1">
            <a:spLocks noChangeArrowheads="1"/>
          </p:cNvSpPr>
          <p:nvPr/>
        </p:nvSpPr>
        <p:spPr bwMode="auto">
          <a:xfrm>
            <a:off x="1371600" y="4495800"/>
            <a:ext cx="498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00FF"/>
                </a:solidFill>
                <a:ea typeface="楷体_GB2312" pitchFamily="49" charset="-122"/>
              </a:rPr>
              <a:t>DeleteDSTable(</a:t>
            </a:r>
            <a:r>
              <a:rPr lang="en-US" altLang="zh-CN" sz="3600" b="1">
                <a:solidFill>
                  <a:srgbClr val="0000FF"/>
                </a:solidFill>
                <a:ea typeface="楷体_GB2312" pitchFamily="49" charset="-122"/>
              </a:rPr>
              <a:t>&amp;</a:t>
            </a:r>
            <a:r>
              <a:rPr lang="en-US" altLang="zh-CN" sz="3600">
                <a:solidFill>
                  <a:srgbClr val="0000FF"/>
                </a:solidFill>
                <a:ea typeface="楷体_GB2312" pitchFamily="49" charset="-122"/>
              </a:rPr>
              <a:t>T, key);</a:t>
            </a:r>
            <a:endParaRPr lang="en-US" altLang="zh-CN"/>
          </a:p>
        </p:txBody>
      </p:sp>
      <p:sp>
        <p:nvSpPr>
          <p:cNvPr id="53256" name="Text Box 8">
            <a:hlinkClick r:id="rId6" action="ppaction://hlinksldjump" highlightClick="1"/>
          </p:cNvPr>
          <p:cNvSpPr txBox="1">
            <a:spLocks noChangeArrowheads="1"/>
          </p:cNvSpPr>
          <p:nvPr/>
        </p:nvSpPr>
        <p:spPr bwMode="auto">
          <a:xfrm>
            <a:off x="2819400" y="5334000"/>
            <a:ext cx="587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6600"/>
                </a:solidFill>
                <a:ea typeface="楷体_GB2312" pitchFamily="49" charset="-122"/>
              </a:rPr>
              <a:t>TraverseDSTable(DT, Visit());</a:t>
            </a:r>
            <a:endParaRPr lang="en-US" altLang="zh-CN">
              <a:solidFill>
                <a:srgbClr val="006600"/>
              </a:solidFill>
            </a:endParaRPr>
          </a:p>
        </p:txBody>
      </p:sp>
      <p:sp>
        <p:nvSpPr>
          <p:cNvPr id="53258" name="Text Box 10"/>
          <p:cNvSpPr txBox="1">
            <a:spLocks noChangeArrowheads="1"/>
          </p:cNvSpPr>
          <p:nvPr/>
        </p:nvSpPr>
        <p:spPr bwMode="auto">
          <a:xfrm>
            <a:off x="304800" y="6126163"/>
            <a:ext cx="5791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ea typeface="楷体_GB2312" pitchFamily="49" charset="-122"/>
              </a:rPr>
              <a:t>}ADT  DynamicSearchTable</a:t>
            </a:r>
            <a:endParaRPr lang="en-US" altLang="zh-CN"/>
          </a:p>
        </p:txBody>
      </p:sp>
      <p:sp>
        <p:nvSpPr>
          <p:cNvPr id="53259" name="AutoShape 11">
            <a:hlinkClick r:id="rId3" action="ppaction://hlinksldjump" highlightClick="1"/>
          </p:cNvPr>
          <p:cNvSpPr>
            <a:spLocks noChangeArrowheads="1"/>
          </p:cNvSpPr>
          <p:nvPr/>
        </p:nvSpPr>
        <p:spPr bwMode="auto">
          <a:xfrm>
            <a:off x="8382000" y="6248400"/>
            <a:ext cx="381000" cy="381000"/>
          </a:xfrm>
          <a:prstGeom prst="actionButtonForwardNext">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additive="base">
                                        <p:cTn id="7" dur="500" fill="hold"/>
                                        <p:tgtEl>
                                          <p:spTgt spid="53251"/>
                                        </p:tgtEl>
                                        <p:attrNameLst>
                                          <p:attrName>ppt_x</p:attrName>
                                        </p:attrNameLst>
                                      </p:cBhvr>
                                      <p:tavLst>
                                        <p:tav tm="0">
                                          <p:val>
                                            <p:strVal val="1+#ppt_w/2"/>
                                          </p:val>
                                        </p:tav>
                                        <p:tav tm="100000">
                                          <p:val>
                                            <p:strVal val="#ppt_x"/>
                                          </p:val>
                                        </p:tav>
                                      </p:tavLst>
                                    </p:anim>
                                    <p:anim calcmode="lin" valueType="num">
                                      <p:cBhvr additive="base">
                                        <p:cTn id="8" dur="500" fill="hold"/>
                                        <p:tgtEl>
                                          <p:spTgt spid="5325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53250"/>
                                        </p:tgtEl>
                                        <p:attrNameLst>
                                          <p:attrName>style.visibility</p:attrName>
                                        </p:attrNameLst>
                                      </p:cBhvr>
                                      <p:to>
                                        <p:strVal val="visible"/>
                                      </p:to>
                                    </p:set>
                                    <p:animEffect transition="in" filter="blinds(horizontal)">
                                      <p:cBhvr>
                                        <p:cTn id="12" dur="500"/>
                                        <p:tgtEl>
                                          <p:spTgt spid="53250"/>
                                        </p:tgtEl>
                                      </p:cBhvr>
                                    </p:animEffect>
                                  </p:childTnLst>
                                </p:cTn>
                              </p:par>
                            </p:childTnLst>
                          </p:cTn>
                        </p:par>
                        <p:par>
                          <p:cTn id="13" fill="hold" nodeType="afterGroup">
                            <p:stCondLst>
                              <p:cond delay="1000"/>
                            </p:stCondLst>
                            <p:childTnLst>
                              <p:par>
                                <p:cTn id="14" presetID="3" presetClass="entr" presetSubtype="5" fill="hold" grpId="0" nodeType="afterEffect">
                                  <p:stCondLst>
                                    <p:cond delay="0"/>
                                  </p:stCondLst>
                                  <p:childTnLst>
                                    <p:set>
                                      <p:cBhvr>
                                        <p:cTn id="15" dur="1" fill="hold">
                                          <p:stCondLst>
                                            <p:cond delay="0"/>
                                          </p:stCondLst>
                                        </p:cTn>
                                        <p:tgtEl>
                                          <p:spTgt spid="53252"/>
                                        </p:tgtEl>
                                        <p:attrNameLst>
                                          <p:attrName>style.visibility</p:attrName>
                                        </p:attrNameLst>
                                      </p:cBhvr>
                                      <p:to>
                                        <p:strVal val="visible"/>
                                      </p:to>
                                    </p:set>
                                    <p:animEffect transition="in" filter="blinds(vertical)">
                                      <p:cBhvr>
                                        <p:cTn id="16" dur="500"/>
                                        <p:tgtEl>
                                          <p:spTgt spid="53252"/>
                                        </p:tgtEl>
                                      </p:cBhvr>
                                    </p:animEffect>
                                  </p:childTnLst>
                                </p:cTn>
                              </p:par>
                            </p:childTnLst>
                          </p:cTn>
                        </p:par>
                        <p:par>
                          <p:cTn id="17" fill="hold" nodeType="afterGroup">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53253"/>
                                        </p:tgtEl>
                                        <p:attrNameLst>
                                          <p:attrName>style.visibility</p:attrName>
                                        </p:attrNameLst>
                                      </p:cBhvr>
                                      <p:to>
                                        <p:strVal val="visible"/>
                                      </p:to>
                                    </p:set>
                                    <p:animEffect transition="in" filter="blinds(horizontal)">
                                      <p:cBhvr>
                                        <p:cTn id="20" dur="500"/>
                                        <p:tgtEl>
                                          <p:spTgt spid="53253"/>
                                        </p:tgtEl>
                                      </p:cBhvr>
                                    </p:animEffect>
                                  </p:childTnLst>
                                </p:cTn>
                              </p:par>
                            </p:childTnLst>
                          </p:cTn>
                        </p:par>
                        <p:par>
                          <p:cTn id="21" fill="hold" nodeType="afterGroup">
                            <p:stCondLst>
                              <p:cond delay="2000"/>
                            </p:stCondLst>
                            <p:childTnLst>
                              <p:par>
                                <p:cTn id="22" presetID="3" presetClass="entr" presetSubtype="5" fill="hold" grpId="0" nodeType="afterEffect">
                                  <p:stCondLst>
                                    <p:cond delay="0"/>
                                  </p:stCondLst>
                                  <p:childTnLst>
                                    <p:set>
                                      <p:cBhvr>
                                        <p:cTn id="23" dur="1" fill="hold">
                                          <p:stCondLst>
                                            <p:cond delay="0"/>
                                          </p:stCondLst>
                                        </p:cTn>
                                        <p:tgtEl>
                                          <p:spTgt spid="53254"/>
                                        </p:tgtEl>
                                        <p:attrNameLst>
                                          <p:attrName>style.visibility</p:attrName>
                                        </p:attrNameLst>
                                      </p:cBhvr>
                                      <p:to>
                                        <p:strVal val="visible"/>
                                      </p:to>
                                    </p:set>
                                    <p:animEffect transition="in" filter="blinds(vertical)">
                                      <p:cBhvr>
                                        <p:cTn id="24" dur="500"/>
                                        <p:tgtEl>
                                          <p:spTgt spid="53254"/>
                                        </p:tgtEl>
                                      </p:cBhvr>
                                    </p:animEffect>
                                  </p:childTnLst>
                                </p:cTn>
                              </p:par>
                            </p:childTnLst>
                          </p:cTn>
                        </p:par>
                        <p:par>
                          <p:cTn id="25" fill="hold" nodeType="afterGroup">
                            <p:stCondLst>
                              <p:cond delay="2500"/>
                            </p:stCondLst>
                            <p:childTnLst>
                              <p:par>
                                <p:cTn id="26" presetID="3" presetClass="entr" presetSubtype="10" fill="hold" grpId="0" nodeType="afterEffect">
                                  <p:stCondLst>
                                    <p:cond delay="0"/>
                                  </p:stCondLst>
                                  <p:childTnLst>
                                    <p:set>
                                      <p:cBhvr>
                                        <p:cTn id="27" dur="1" fill="hold">
                                          <p:stCondLst>
                                            <p:cond delay="0"/>
                                          </p:stCondLst>
                                        </p:cTn>
                                        <p:tgtEl>
                                          <p:spTgt spid="53255"/>
                                        </p:tgtEl>
                                        <p:attrNameLst>
                                          <p:attrName>style.visibility</p:attrName>
                                        </p:attrNameLst>
                                      </p:cBhvr>
                                      <p:to>
                                        <p:strVal val="visible"/>
                                      </p:to>
                                    </p:set>
                                    <p:animEffect transition="in" filter="blinds(horizontal)">
                                      <p:cBhvr>
                                        <p:cTn id="28" dur="500"/>
                                        <p:tgtEl>
                                          <p:spTgt spid="53255"/>
                                        </p:tgtEl>
                                      </p:cBhvr>
                                    </p:animEffect>
                                  </p:childTnLst>
                                </p:cTn>
                              </p:par>
                            </p:childTnLst>
                          </p:cTn>
                        </p:par>
                        <p:par>
                          <p:cTn id="29" fill="hold" nodeType="afterGroup">
                            <p:stCondLst>
                              <p:cond delay="3000"/>
                            </p:stCondLst>
                            <p:childTnLst>
                              <p:par>
                                <p:cTn id="30" presetID="3" presetClass="entr" presetSubtype="5" fill="hold" grpId="0" nodeType="afterEffect">
                                  <p:stCondLst>
                                    <p:cond delay="0"/>
                                  </p:stCondLst>
                                  <p:childTnLst>
                                    <p:set>
                                      <p:cBhvr>
                                        <p:cTn id="31" dur="1" fill="hold">
                                          <p:stCondLst>
                                            <p:cond delay="0"/>
                                          </p:stCondLst>
                                        </p:cTn>
                                        <p:tgtEl>
                                          <p:spTgt spid="53256"/>
                                        </p:tgtEl>
                                        <p:attrNameLst>
                                          <p:attrName>style.visibility</p:attrName>
                                        </p:attrNameLst>
                                      </p:cBhvr>
                                      <p:to>
                                        <p:strVal val="visible"/>
                                      </p:to>
                                    </p:set>
                                    <p:animEffect transition="in" filter="blinds(vertical)">
                                      <p:cBhvr>
                                        <p:cTn id="32" dur="500"/>
                                        <p:tgtEl>
                                          <p:spTgt spid="53256"/>
                                        </p:tgtEl>
                                      </p:cBhvr>
                                    </p:animEffect>
                                  </p:childTnLst>
                                </p:cTn>
                              </p:par>
                            </p:childTnLst>
                          </p:cTn>
                        </p:par>
                        <p:par>
                          <p:cTn id="33" fill="hold" nodeType="afterGroup">
                            <p:stCondLst>
                              <p:cond delay="3500"/>
                            </p:stCondLst>
                            <p:childTnLst>
                              <p:par>
                                <p:cTn id="34" presetID="2" presetClass="entr" presetSubtype="12" fill="hold" grpId="0" nodeType="afterEffect">
                                  <p:stCondLst>
                                    <p:cond delay="0"/>
                                  </p:stCondLst>
                                  <p:childTnLst>
                                    <p:set>
                                      <p:cBhvr>
                                        <p:cTn id="35" dur="1" fill="hold">
                                          <p:stCondLst>
                                            <p:cond delay="0"/>
                                          </p:stCondLst>
                                        </p:cTn>
                                        <p:tgtEl>
                                          <p:spTgt spid="53258"/>
                                        </p:tgtEl>
                                        <p:attrNameLst>
                                          <p:attrName>style.visibility</p:attrName>
                                        </p:attrNameLst>
                                      </p:cBhvr>
                                      <p:to>
                                        <p:strVal val="visible"/>
                                      </p:to>
                                    </p:set>
                                    <p:anim calcmode="lin" valueType="num">
                                      <p:cBhvr additive="base">
                                        <p:cTn id="36" dur="500" fill="hold"/>
                                        <p:tgtEl>
                                          <p:spTgt spid="53258"/>
                                        </p:tgtEl>
                                        <p:attrNameLst>
                                          <p:attrName>ppt_x</p:attrName>
                                        </p:attrNameLst>
                                      </p:cBhvr>
                                      <p:tavLst>
                                        <p:tav tm="0">
                                          <p:val>
                                            <p:strVal val="0-#ppt_w/2"/>
                                          </p:val>
                                        </p:tav>
                                        <p:tav tm="100000">
                                          <p:val>
                                            <p:strVal val="#ppt_x"/>
                                          </p:val>
                                        </p:tav>
                                      </p:tavLst>
                                    </p:anim>
                                    <p:anim calcmode="lin" valueType="num">
                                      <p:cBhvr additive="base">
                                        <p:cTn id="37" dur="500" fill="hold"/>
                                        <p:tgtEl>
                                          <p:spTgt spid="53258"/>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4000"/>
                            </p:stCondLst>
                            <p:childTnLst>
                              <p:par>
                                <p:cTn id="39" presetID="2" presetClass="entr" presetSubtype="6" fill="hold" grpId="0" nodeType="afterEffect">
                                  <p:stCondLst>
                                    <p:cond delay="0"/>
                                  </p:stCondLst>
                                  <p:childTnLst>
                                    <p:set>
                                      <p:cBhvr>
                                        <p:cTn id="40" dur="1" fill="hold">
                                          <p:stCondLst>
                                            <p:cond delay="0"/>
                                          </p:stCondLst>
                                        </p:cTn>
                                        <p:tgtEl>
                                          <p:spTgt spid="53259"/>
                                        </p:tgtEl>
                                        <p:attrNameLst>
                                          <p:attrName>style.visibility</p:attrName>
                                        </p:attrNameLst>
                                      </p:cBhvr>
                                      <p:to>
                                        <p:strVal val="visible"/>
                                      </p:to>
                                    </p:set>
                                    <p:anim calcmode="lin" valueType="num">
                                      <p:cBhvr additive="base">
                                        <p:cTn id="41" dur="500" fill="hold"/>
                                        <p:tgtEl>
                                          <p:spTgt spid="53259"/>
                                        </p:tgtEl>
                                        <p:attrNameLst>
                                          <p:attrName>ppt_x</p:attrName>
                                        </p:attrNameLst>
                                      </p:cBhvr>
                                      <p:tavLst>
                                        <p:tav tm="0">
                                          <p:val>
                                            <p:strVal val="1+#ppt_w/2"/>
                                          </p:val>
                                        </p:tav>
                                        <p:tav tm="100000">
                                          <p:val>
                                            <p:strVal val="#ppt_x"/>
                                          </p:val>
                                        </p:tav>
                                      </p:tavLst>
                                    </p:anim>
                                    <p:anim calcmode="lin" valueType="num">
                                      <p:cBhvr additive="base">
                                        <p:cTn id="42" dur="500" fill="hold"/>
                                        <p:tgtEl>
                                          <p:spTgt spid="53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P spid="53252" grpId="0" autoUpdateAnimBg="0"/>
      <p:bldP spid="53253" grpId="0" autoUpdateAnimBg="0"/>
      <p:bldP spid="53254" grpId="0" autoUpdateAnimBg="0"/>
      <p:bldP spid="53255" grpId="0" autoUpdateAnimBg="0"/>
      <p:bldP spid="53256" grpId="0" autoUpdateAnimBg="0"/>
      <p:bldP spid="53258" grpId="0" autoUpdateAnimBg="0"/>
      <p:bldP spid="5325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295400" y="3124200"/>
            <a:ext cx="2747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A50021"/>
                </a:solidFill>
                <a:ea typeface="楷体_GB2312" pitchFamily="49" charset="-122"/>
              </a:rPr>
              <a:t>操作结果：</a:t>
            </a:r>
          </a:p>
        </p:txBody>
      </p:sp>
      <p:sp>
        <p:nvSpPr>
          <p:cNvPr id="54275" name="Text Box 3"/>
          <p:cNvSpPr txBox="1">
            <a:spLocks noChangeArrowheads="1"/>
          </p:cNvSpPr>
          <p:nvPr/>
        </p:nvSpPr>
        <p:spPr bwMode="auto">
          <a:xfrm>
            <a:off x="1828800" y="4495800"/>
            <a:ext cx="6956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ea typeface="楷体_GB2312" pitchFamily="49" charset="-122"/>
              </a:rPr>
              <a:t>构造一个空的动态查找表</a:t>
            </a:r>
            <a:r>
              <a:rPr lang="en-US" altLang="zh-CN" sz="4000">
                <a:ea typeface="楷体_GB2312" pitchFamily="49" charset="-122"/>
              </a:rPr>
              <a:t>DT</a:t>
            </a:r>
            <a:r>
              <a:rPr lang="zh-CN" altLang="en-US" sz="4000">
                <a:ea typeface="楷体_GB2312" pitchFamily="49" charset="-122"/>
              </a:rPr>
              <a:t>。</a:t>
            </a:r>
          </a:p>
          <a:p>
            <a:endParaRPr lang="en-US" altLang="zh-CN"/>
          </a:p>
        </p:txBody>
      </p:sp>
      <p:sp>
        <p:nvSpPr>
          <p:cNvPr id="54276" name="Text Box 4"/>
          <p:cNvSpPr txBox="1">
            <a:spLocks noChangeArrowheads="1"/>
          </p:cNvSpPr>
          <p:nvPr/>
        </p:nvSpPr>
        <p:spPr bwMode="auto">
          <a:xfrm>
            <a:off x="1219200" y="1676400"/>
            <a:ext cx="4276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0000FF"/>
                </a:solidFill>
                <a:ea typeface="楷体_GB2312" pitchFamily="49" charset="-122"/>
              </a:rPr>
              <a:t>InitDSTable(</a:t>
            </a:r>
            <a:r>
              <a:rPr lang="en-US" altLang="zh-CN" sz="4000" b="1">
                <a:solidFill>
                  <a:srgbClr val="0000FF"/>
                </a:solidFill>
                <a:ea typeface="楷体_GB2312" pitchFamily="49" charset="-122"/>
              </a:rPr>
              <a:t>&amp;</a:t>
            </a:r>
            <a:r>
              <a:rPr lang="en-US" altLang="zh-CN" sz="4000">
                <a:solidFill>
                  <a:srgbClr val="0000FF"/>
                </a:solidFill>
                <a:ea typeface="楷体_GB2312" pitchFamily="49" charset="-122"/>
              </a:rPr>
              <a:t>DT);</a:t>
            </a:r>
            <a:endParaRPr lang="en-US" altLang="zh-CN"/>
          </a:p>
        </p:txBody>
      </p:sp>
      <p:sp>
        <p:nvSpPr>
          <p:cNvPr id="54278" name="AutoShape 6">
            <a:hlinkClick r:id="" action="ppaction://hlinkshowjump?jump=lastslideviewed" highlightClick="1"/>
          </p:cNvPr>
          <p:cNvSpPr>
            <a:spLocks noChangeArrowheads="1"/>
          </p:cNvSpPr>
          <p:nvPr/>
        </p:nvSpPr>
        <p:spPr bwMode="auto">
          <a:xfrm>
            <a:off x="84582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randombar(horizontal)">
                                      <p:cBhvr>
                                        <p:cTn id="7" dur="500"/>
                                        <p:tgtEl>
                                          <p:spTgt spid="54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4274"/>
                                        </p:tgtEl>
                                        <p:attrNameLst>
                                          <p:attrName>style.visibility</p:attrName>
                                        </p:attrNameLst>
                                      </p:cBhvr>
                                      <p:to>
                                        <p:strVal val="visible"/>
                                      </p:to>
                                    </p:set>
                                    <p:animEffect transition="in" filter="barn(outHorizontal)">
                                      <p:cBhvr>
                                        <p:cTn id="12" dur="500"/>
                                        <p:tgtEl>
                                          <p:spTgt spid="54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5"/>
                                        </p:tgtEl>
                                        <p:attrNameLst>
                                          <p:attrName>style.visibility</p:attrName>
                                        </p:attrNameLst>
                                      </p:cBhvr>
                                      <p:to>
                                        <p:strVal val="visible"/>
                                      </p:to>
                                    </p:set>
                                    <p:animEffect transition="in" filter="wipe(left)">
                                      <p:cBhvr>
                                        <p:cTn id="17" dur="500"/>
                                        <p:tgtEl>
                                          <p:spTgt spid="54275"/>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54278"/>
                                        </p:tgtEl>
                                        <p:attrNameLst>
                                          <p:attrName>style.visibility</p:attrName>
                                        </p:attrNameLst>
                                      </p:cBhvr>
                                      <p:to>
                                        <p:strVal val="visible"/>
                                      </p:to>
                                    </p:set>
                                    <p:anim calcmode="lin" valueType="num">
                                      <p:cBhvr additive="base">
                                        <p:cTn id="21" dur="500" fill="hold"/>
                                        <p:tgtEl>
                                          <p:spTgt spid="54278"/>
                                        </p:tgtEl>
                                        <p:attrNameLst>
                                          <p:attrName>ppt_x</p:attrName>
                                        </p:attrNameLst>
                                      </p:cBhvr>
                                      <p:tavLst>
                                        <p:tav tm="0">
                                          <p:val>
                                            <p:strVal val="1+#ppt_w/2"/>
                                          </p:val>
                                        </p:tav>
                                        <p:tav tm="100000">
                                          <p:val>
                                            <p:strVal val="#ppt_x"/>
                                          </p:val>
                                        </p:tav>
                                      </p:tavLst>
                                    </p:anim>
                                    <p:anim calcmode="lin" valueType="num">
                                      <p:cBhvr additive="base">
                                        <p:cTn id="22"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utoUpdateAnimBg="0"/>
      <p:bldP spid="54275" grpId="0" autoUpdateAnimBg="0"/>
      <p:bldP spid="54276" grpId="0" autoUpdateAnimBg="0"/>
      <p:bldP spid="5427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810000" y="4419600"/>
            <a:ext cx="4924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ea typeface="楷体_GB2312" pitchFamily="49" charset="-122"/>
              </a:rPr>
              <a:t>销毁动态查找表</a:t>
            </a:r>
            <a:r>
              <a:rPr lang="en-US" altLang="zh-CN" sz="4000">
                <a:ea typeface="楷体_GB2312" pitchFamily="49" charset="-122"/>
              </a:rPr>
              <a:t>DT</a:t>
            </a:r>
            <a:r>
              <a:rPr lang="zh-CN" altLang="en-US" sz="4000">
                <a:ea typeface="楷体_GB2312" pitchFamily="49" charset="-122"/>
              </a:rPr>
              <a:t>。</a:t>
            </a:r>
          </a:p>
          <a:p>
            <a:endParaRPr lang="en-US" altLang="zh-CN"/>
          </a:p>
        </p:txBody>
      </p:sp>
      <p:sp>
        <p:nvSpPr>
          <p:cNvPr id="55300" name="Text Box 4"/>
          <p:cNvSpPr txBox="1">
            <a:spLocks noChangeArrowheads="1"/>
          </p:cNvSpPr>
          <p:nvPr/>
        </p:nvSpPr>
        <p:spPr bwMode="auto">
          <a:xfrm>
            <a:off x="990600" y="1447800"/>
            <a:ext cx="56753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a:solidFill>
                  <a:srgbClr val="006600"/>
                </a:solidFill>
                <a:ea typeface="楷体_GB2312" pitchFamily="49" charset="-122"/>
              </a:rPr>
              <a:t>DestroyDSTable(</a:t>
            </a:r>
            <a:r>
              <a:rPr lang="en-US" altLang="zh-CN" sz="4400" b="1">
                <a:solidFill>
                  <a:srgbClr val="006600"/>
                </a:solidFill>
                <a:ea typeface="楷体_GB2312" pitchFamily="49" charset="-122"/>
              </a:rPr>
              <a:t>&amp;</a:t>
            </a:r>
            <a:r>
              <a:rPr lang="en-US" altLang="zh-CN" sz="4400">
                <a:solidFill>
                  <a:srgbClr val="006600"/>
                </a:solidFill>
                <a:ea typeface="楷体_GB2312" pitchFamily="49" charset="-122"/>
              </a:rPr>
              <a:t>DT);</a:t>
            </a:r>
            <a:endParaRPr lang="en-US" altLang="zh-CN" sz="4400"/>
          </a:p>
        </p:txBody>
      </p:sp>
      <p:sp>
        <p:nvSpPr>
          <p:cNvPr id="55301" name="Text Box 5"/>
          <p:cNvSpPr txBox="1">
            <a:spLocks noChangeArrowheads="1"/>
          </p:cNvSpPr>
          <p:nvPr/>
        </p:nvSpPr>
        <p:spPr bwMode="auto">
          <a:xfrm>
            <a:off x="990600" y="3048000"/>
            <a:ext cx="311785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a:solidFill>
                  <a:srgbClr val="A50021"/>
                </a:solidFill>
                <a:ea typeface="楷体_GB2312" pitchFamily="49" charset="-122"/>
              </a:rPr>
              <a:t>初始条件：</a:t>
            </a:r>
          </a:p>
          <a:p>
            <a:endParaRPr lang="zh-CN" altLang="en-US" sz="4400">
              <a:solidFill>
                <a:srgbClr val="A50021"/>
              </a:solidFill>
              <a:ea typeface="楷体_GB2312" pitchFamily="49" charset="-122"/>
            </a:endParaRPr>
          </a:p>
          <a:p>
            <a:r>
              <a:rPr lang="zh-CN" altLang="en-US" sz="4400">
                <a:solidFill>
                  <a:srgbClr val="A50021"/>
                </a:solidFill>
                <a:ea typeface="楷体_GB2312" pitchFamily="49" charset="-122"/>
              </a:rPr>
              <a:t> 操作结果：</a:t>
            </a:r>
            <a:endParaRPr lang="zh-CN" altLang="en-US">
              <a:ea typeface="楷体_GB2312" pitchFamily="49" charset="-122"/>
            </a:endParaRPr>
          </a:p>
        </p:txBody>
      </p:sp>
      <p:sp>
        <p:nvSpPr>
          <p:cNvPr id="55302" name="Text Box 6"/>
          <p:cNvSpPr txBox="1">
            <a:spLocks noChangeArrowheads="1"/>
          </p:cNvSpPr>
          <p:nvPr/>
        </p:nvSpPr>
        <p:spPr bwMode="auto">
          <a:xfrm>
            <a:off x="3810000" y="3124200"/>
            <a:ext cx="49244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ea typeface="楷体_GB2312" pitchFamily="49" charset="-122"/>
              </a:rPr>
              <a:t>动态查找表</a:t>
            </a:r>
            <a:r>
              <a:rPr lang="en-US" altLang="zh-CN" sz="4000">
                <a:ea typeface="楷体_GB2312" pitchFamily="49" charset="-122"/>
              </a:rPr>
              <a:t>DT</a:t>
            </a:r>
            <a:r>
              <a:rPr lang="zh-CN" altLang="en-US" sz="4000">
                <a:ea typeface="楷体_GB2312" pitchFamily="49" charset="-122"/>
              </a:rPr>
              <a:t>存在；</a:t>
            </a:r>
          </a:p>
          <a:p>
            <a:endParaRPr lang="en-US" altLang="zh-CN"/>
          </a:p>
        </p:txBody>
      </p:sp>
      <p:sp>
        <p:nvSpPr>
          <p:cNvPr id="55304" name="AutoShape 8">
            <a:hlinkClick r:id="" action="ppaction://hlinkshowjump?jump=lastslideviewed" highlightClick="1"/>
          </p:cNvPr>
          <p:cNvSpPr>
            <a:spLocks noChangeArrowheads="1"/>
          </p:cNvSpPr>
          <p:nvPr/>
        </p:nvSpPr>
        <p:spPr bwMode="auto">
          <a:xfrm>
            <a:off x="84582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randombar(horizontal)">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barn(outHorizontal)">
                                      <p:cBhvr>
                                        <p:cTn id="12" dur="500"/>
                                        <p:tgtEl>
                                          <p:spTgt spid="55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wipe(left)">
                                      <p:cBhvr>
                                        <p:cTn id="17" dur="500"/>
                                        <p:tgtEl>
                                          <p:spTgt spid="553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298"/>
                                        </p:tgtEl>
                                        <p:attrNameLst>
                                          <p:attrName>style.visibility</p:attrName>
                                        </p:attrNameLst>
                                      </p:cBhvr>
                                      <p:to>
                                        <p:strVal val="visible"/>
                                      </p:to>
                                    </p:set>
                                    <p:animEffect transition="in" filter="wipe(left)">
                                      <p:cBhvr>
                                        <p:cTn id="22" dur="500"/>
                                        <p:tgtEl>
                                          <p:spTgt spid="55298"/>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55304"/>
                                        </p:tgtEl>
                                        <p:attrNameLst>
                                          <p:attrName>style.visibility</p:attrName>
                                        </p:attrNameLst>
                                      </p:cBhvr>
                                      <p:to>
                                        <p:strVal val="visible"/>
                                      </p:to>
                                    </p:set>
                                    <p:anim calcmode="lin" valueType="num">
                                      <p:cBhvr additive="base">
                                        <p:cTn id="26" dur="500" fill="hold"/>
                                        <p:tgtEl>
                                          <p:spTgt spid="55304"/>
                                        </p:tgtEl>
                                        <p:attrNameLst>
                                          <p:attrName>ppt_x</p:attrName>
                                        </p:attrNameLst>
                                      </p:cBhvr>
                                      <p:tavLst>
                                        <p:tav tm="0">
                                          <p:val>
                                            <p:strVal val="1+#ppt_w/2"/>
                                          </p:val>
                                        </p:tav>
                                        <p:tav tm="100000">
                                          <p:val>
                                            <p:strVal val="#ppt_x"/>
                                          </p:val>
                                        </p:tav>
                                      </p:tavLst>
                                    </p:anim>
                                    <p:anim calcmode="lin" valueType="num">
                                      <p:cBhvr additive="base">
                                        <p:cTn id="27" dur="500" fill="hold"/>
                                        <p:tgtEl>
                                          <p:spTgt spid="553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300" grpId="0" autoUpdateAnimBg="0"/>
      <p:bldP spid="55301" grpId="0" autoUpdateAnimBg="0"/>
      <p:bldP spid="55302" grpId="0" autoUpdateAnimBg="0"/>
      <p:bldP spid="5530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168650" y="3765550"/>
            <a:ext cx="574675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a:ea typeface="楷体_GB2312" pitchFamily="49" charset="-122"/>
              </a:rPr>
              <a:t>若</a:t>
            </a:r>
            <a:r>
              <a:rPr lang="en-US" altLang="zh-CN" sz="3600">
                <a:ea typeface="楷体_GB2312" pitchFamily="49" charset="-122"/>
              </a:rPr>
              <a:t>DT</a:t>
            </a:r>
            <a:r>
              <a:rPr lang="zh-CN" altLang="en-US" sz="3600">
                <a:ea typeface="楷体_GB2312" pitchFamily="49" charset="-122"/>
              </a:rPr>
              <a:t>中存在其关键字等于 </a:t>
            </a:r>
            <a:r>
              <a:rPr lang="en-US" altLang="zh-CN" sz="3600" b="1">
                <a:solidFill>
                  <a:srgbClr val="CC6600"/>
                </a:solidFill>
                <a:ea typeface="楷体_GB2312" pitchFamily="49" charset="-122"/>
              </a:rPr>
              <a:t>key</a:t>
            </a:r>
            <a:r>
              <a:rPr lang="zh-CN" altLang="en-US" sz="3600">
                <a:ea typeface="楷体_GB2312" pitchFamily="49" charset="-122"/>
              </a:rPr>
              <a:t>的数据元素，则函数值为该元素的值或在表中的位置，否则为“空”。</a:t>
            </a:r>
            <a:endParaRPr lang="zh-CN" altLang="en-US" sz="3600"/>
          </a:p>
        </p:txBody>
      </p:sp>
      <p:sp>
        <p:nvSpPr>
          <p:cNvPr id="56323" name="Text Box 3"/>
          <p:cNvSpPr txBox="1">
            <a:spLocks noChangeArrowheads="1"/>
          </p:cNvSpPr>
          <p:nvPr/>
        </p:nvSpPr>
        <p:spPr bwMode="auto">
          <a:xfrm>
            <a:off x="838200" y="304800"/>
            <a:ext cx="6046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a:solidFill>
                  <a:srgbClr val="0000FF"/>
                </a:solidFill>
                <a:ea typeface="楷体_GB2312" pitchFamily="49" charset="-122"/>
              </a:rPr>
              <a:t>SearchDSTable(DT, key);</a:t>
            </a:r>
            <a:endParaRPr lang="en-US" altLang="zh-CN" sz="4400"/>
          </a:p>
        </p:txBody>
      </p:sp>
      <p:sp>
        <p:nvSpPr>
          <p:cNvPr id="56324" name="Text Box 4"/>
          <p:cNvSpPr txBox="1">
            <a:spLocks noChangeArrowheads="1"/>
          </p:cNvSpPr>
          <p:nvPr/>
        </p:nvSpPr>
        <p:spPr bwMode="auto">
          <a:xfrm>
            <a:off x="381000" y="1219200"/>
            <a:ext cx="29781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4400">
                <a:solidFill>
                  <a:srgbClr val="A50021"/>
                </a:solidFill>
                <a:ea typeface="楷体_GB2312" pitchFamily="49" charset="-122"/>
              </a:rPr>
              <a:t>初始条件：</a:t>
            </a:r>
          </a:p>
          <a:p>
            <a:pPr>
              <a:lnSpc>
                <a:spcPct val="120000"/>
              </a:lnSpc>
            </a:pPr>
            <a:endParaRPr lang="zh-CN" altLang="en-US" sz="4400">
              <a:solidFill>
                <a:srgbClr val="A50021"/>
              </a:solidFill>
              <a:ea typeface="楷体_GB2312" pitchFamily="49" charset="-122"/>
            </a:endParaRPr>
          </a:p>
          <a:p>
            <a:pPr>
              <a:lnSpc>
                <a:spcPct val="120000"/>
              </a:lnSpc>
            </a:pPr>
            <a:endParaRPr lang="zh-CN" altLang="en-US" sz="4400">
              <a:solidFill>
                <a:srgbClr val="A50021"/>
              </a:solidFill>
              <a:ea typeface="楷体_GB2312" pitchFamily="49" charset="-122"/>
            </a:endParaRPr>
          </a:p>
          <a:p>
            <a:pPr>
              <a:lnSpc>
                <a:spcPct val="120000"/>
              </a:lnSpc>
            </a:pPr>
            <a:r>
              <a:rPr lang="zh-CN" altLang="en-US" sz="4400">
                <a:solidFill>
                  <a:srgbClr val="A50021"/>
                </a:solidFill>
                <a:ea typeface="楷体_GB2312" pitchFamily="49" charset="-122"/>
              </a:rPr>
              <a:t>操作结果：</a:t>
            </a:r>
            <a:endParaRPr lang="zh-CN" altLang="en-US">
              <a:ea typeface="楷体_GB2312" pitchFamily="49" charset="-122"/>
            </a:endParaRPr>
          </a:p>
        </p:txBody>
      </p:sp>
      <p:sp>
        <p:nvSpPr>
          <p:cNvPr id="56325" name="Text Box 5"/>
          <p:cNvSpPr txBox="1">
            <a:spLocks noChangeArrowheads="1"/>
          </p:cNvSpPr>
          <p:nvPr/>
        </p:nvSpPr>
        <p:spPr bwMode="auto">
          <a:xfrm>
            <a:off x="3124200" y="1306513"/>
            <a:ext cx="5213350" cy="215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a:ea typeface="楷体_GB2312" pitchFamily="49" charset="-122"/>
              </a:rPr>
              <a:t>动态查找表</a:t>
            </a:r>
            <a:r>
              <a:rPr lang="en-US" altLang="zh-CN" sz="3600">
                <a:ea typeface="楷体_GB2312" pitchFamily="49" charset="-122"/>
              </a:rPr>
              <a:t>DT</a:t>
            </a:r>
            <a:r>
              <a:rPr lang="zh-CN" altLang="en-US" sz="3600">
                <a:ea typeface="楷体_GB2312" pitchFamily="49" charset="-122"/>
              </a:rPr>
              <a:t>存在，</a:t>
            </a:r>
            <a:r>
              <a:rPr lang="en-US" altLang="zh-CN" sz="3600" b="1">
                <a:solidFill>
                  <a:srgbClr val="CC6600"/>
                </a:solidFill>
                <a:ea typeface="楷体_GB2312" pitchFamily="49" charset="-122"/>
              </a:rPr>
              <a:t>key</a:t>
            </a:r>
            <a:endParaRPr lang="en-US" altLang="zh-CN" sz="3600">
              <a:solidFill>
                <a:srgbClr val="CC6600"/>
              </a:solidFill>
              <a:ea typeface="楷体_GB2312" pitchFamily="49" charset="-122"/>
            </a:endParaRPr>
          </a:p>
          <a:p>
            <a:pPr>
              <a:lnSpc>
                <a:spcPct val="125000"/>
              </a:lnSpc>
            </a:pPr>
            <a:r>
              <a:rPr lang="zh-CN" altLang="en-US" sz="3600">
                <a:ea typeface="楷体_GB2312" pitchFamily="49" charset="-122"/>
              </a:rPr>
              <a:t>为和关键字类型相同的给</a:t>
            </a:r>
          </a:p>
          <a:p>
            <a:pPr>
              <a:lnSpc>
                <a:spcPct val="125000"/>
              </a:lnSpc>
            </a:pPr>
            <a:r>
              <a:rPr lang="zh-CN" altLang="en-US" sz="3600">
                <a:ea typeface="楷体_GB2312" pitchFamily="49" charset="-122"/>
              </a:rPr>
              <a:t>定值；</a:t>
            </a:r>
            <a:endParaRPr lang="zh-CN" altLang="en-US" sz="4000"/>
          </a:p>
        </p:txBody>
      </p:sp>
      <p:sp>
        <p:nvSpPr>
          <p:cNvPr id="56327" name="AutoShape 7">
            <a:hlinkClick r:id="" action="ppaction://hlinkshowjump?jump=lastslideviewed" highlightClick="1"/>
          </p:cNvPr>
          <p:cNvSpPr>
            <a:spLocks noChangeArrowheads="1"/>
          </p:cNvSpPr>
          <p:nvPr/>
        </p:nvSpPr>
        <p:spPr bwMode="auto">
          <a:xfrm>
            <a:off x="84582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randombar(horizontal)">
                                      <p:cBhvr>
                                        <p:cTn id="7" dur="500"/>
                                        <p:tgtEl>
                                          <p:spTgt spid="563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barn(outHorizontal)">
                                      <p:cBhvr>
                                        <p:cTn id="12" dur="500"/>
                                        <p:tgtEl>
                                          <p:spTgt spid="56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6325"/>
                                        </p:tgtEl>
                                        <p:attrNameLst>
                                          <p:attrName>style.visibility</p:attrName>
                                        </p:attrNameLst>
                                      </p:cBhvr>
                                      <p:to>
                                        <p:strVal val="visible"/>
                                      </p:to>
                                    </p:set>
                                    <p:animEffect transition="in" filter="barn(outVertical)">
                                      <p:cBhvr>
                                        <p:cTn id="17" dur="500"/>
                                        <p:tgtEl>
                                          <p:spTgt spid="563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6322"/>
                                        </p:tgtEl>
                                        <p:attrNameLst>
                                          <p:attrName>style.visibility</p:attrName>
                                        </p:attrNameLst>
                                      </p:cBhvr>
                                      <p:to>
                                        <p:strVal val="visible"/>
                                      </p:to>
                                    </p:set>
                                    <p:animEffect transition="in" filter="barn(outVertical)">
                                      <p:cBhvr>
                                        <p:cTn id="22" dur="500"/>
                                        <p:tgtEl>
                                          <p:spTgt spid="56322"/>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56327"/>
                                        </p:tgtEl>
                                        <p:attrNameLst>
                                          <p:attrName>style.visibility</p:attrName>
                                        </p:attrNameLst>
                                      </p:cBhvr>
                                      <p:to>
                                        <p:strVal val="visible"/>
                                      </p:to>
                                    </p:set>
                                    <p:anim calcmode="lin" valueType="num">
                                      <p:cBhvr additive="base">
                                        <p:cTn id="26" dur="500" fill="hold"/>
                                        <p:tgtEl>
                                          <p:spTgt spid="56327"/>
                                        </p:tgtEl>
                                        <p:attrNameLst>
                                          <p:attrName>ppt_x</p:attrName>
                                        </p:attrNameLst>
                                      </p:cBhvr>
                                      <p:tavLst>
                                        <p:tav tm="0">
                                          <p:val>
                                            <p:strVal val="1+#ppt_w/2"/>
                                          </p:val>
                                        </p:tav>
                                        <p:tav tm="100000">
                                          <p:val>
                                            <p:strVal val="#ppt_x"/>
                                          </p:val>
                                        </p:tav>
                                      </p:tavLst>
                                    </p:anim>
                                    <p:anim calcmode="lin" valueType="num">
                                      <p:cBhvr additive="base">
                                        <p:cTn id="27" dur="500" fill="hold"/>
                                        <p:tgtEl>
                                          <p:spTgt spid="563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3" grpId="0" autoUpdateAnimBg="0"/>
      <p:bldP spid="56324" grpId="0" autoUpdateAnimBg="0"/>
      <p:bldP spid="56325" grpId="0" autoUpdateAnimBg="0"/>
      <p:bldP spid="563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09600" y="1127125"/>
            <a:ext cx="7543800"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600">
                <a:ea typeface="楷体_GB2312" pitchFamily="49" charset="-122"/>
              </a:rPr>
              <a:t>是数据元素（或记录）中某个</a:t>
            </a:r>
            <a:r>
              <a:rPr lang="zh-CN" altLang="en-US" sz="3600" b="1">
                <a:solidFill>
                  <a:srgbClr val="660033"/>
                </a:solidFill>
                <a:ea typeface="楷体_GB2312" pitchFamily="49" charset="-122"/>
              </a:rPr>
              <a:t>数据项</a:t>
            </a:r>
            <a:r>
              <a:rPr lang="zh-CN" altLang="en-US" sz="3600">
                <a:ea typeface="楷体_GB2312" pitchFamily="49" charset="-122"/>
              </a:rPr>
              <a:t>的值，用以</a:t>
            </a:r>
            <a:r>
              <a:rPr lang="zh-CN" altLang="en-US" sz="3600" b="1">
                <a:solidFill>
                  <a:srgbClr val="660033"/>
                </a:solidFill>
                <a:ea typeface="楷体_GB2312" pitchFamily="49" charset="-122"/>
              </a:rPr>
              <a:t>标识</a:t>
            </a:r>
            <a:r>
              <a:rPr lang="zh-CN" altLang="en-US" sz="3600">
                <a:ea typeface="楷体_GB2312" pitchFamily="49" charset="-122"/>
              </a:rPr>
              <a:t>（识别）一个数据元素（或记录）。</a:t>
            </a:r>
            <a:endParaRPr lang="zh-CN" altLang="en-US" sz="4000"/>
          </a:p>
        </p:txBody>
      </p:sp>
      <p:sp>
        <p:nvSpPr>
          <p:cNvPr id="19459" name="Text Box 3"/>
          <p:cNvSpPr txBox="1">
            <a:spLocks noChangeArrowheads="1"/>
          </p:cNvSpPr>
          <p:nvPr/>
        </p:nvSpPr>
        <p:spPr bwMode="auto">
          <a:xfrm>
            <a:off x="457200" y="152400"/>
            <a:ext cx="202723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800" b="1">
                <a:solidFill>
                  <a:srgbClr val="FF00FF"/>
                </a:solidFill>
                <a:ea typeface="楷体_GB2312" pitchFamily="49" charset="-122"/>
              </a:rPr>
              <a:t>关键字</a:t>
            </a:r>
            <a:endParaRPr lang="zh-CN" altLang="en-US"/>
          </a:p>
        </p:txBody>
      </p:sp>
      <p:sp>
        <p:nvSpPr>
          <p:cNvPr id="19460" name="Text Box 4"/>
          <p:cNvSpPr txBox="1">
            <a:spLocks noChangeArrowheads="1"/>
          </p:cNvSpPr>
          <p:nvPr/>
        </p:nvSpPr>
        <p:spPr bwMode="auto">
          <a:xfrm>
            <a:off x="609600" y="3429000"/>
            <a:ext cx="79248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600">
                <a:ea typeface="楷体_GB2312" pitchFamily="49" charset="-122"/>
              </a:rPr>
              <a:t>    </a:t>
            </a:r>
            <a:r>
              <a:rPr lang="zh-CN" altLang="en-US" sz="3600">
                <a:ea typeface="楷体_GB2312" pitchFamily="49" charset="-122"/>
              </a:rPr>
              <a:t>若此关键字可以识别</a:t>
            </a:r>
            <a:r>
              <a:rPr lang="zh-CN" altLang="en-US" sz="3600" b="1">
                <a:solidFill>
                  <a:srgbClr val="660033"/>
                </a:solidFill>
                <a:ea typeface="楷体_GB2312" pitchFamily="49" charset="-122"/>
              </a:rPr>
              <a:t>唯一的</a:t>
            </a:r>
            <a:r>
              <a:rPr lang="zh-CN" altLang="en-US" sz="3600">
                <a:ea typeface="楷体_GB2312" pitchFamily="49" charset="-122"/>
              </a:rPr>
              <a:t>一个记录，则称之谓</a:t>
            </a:r>
            <a:r>
              <a:rPr lang="zh-CN" altLang="en-US" sz="3600">
                <a:solidFill>
                  <a:srgbClr val="FF00FF"/>
                </a:solidFill>
                <a:ea typeface="楷体_GB2312" pitchFamily="49" charset="-122"/>
              </a:rPr>
              <a:t>“</a:t>
            </a:r>
            <a:r>
              <a:rPr lang="zh-CN" altLang="en-US" sz="3600" b="1">
                <a:solidFill>
                  <a:srgbClr val="FF00FF"/>
                </a:solidFill>
                <a:ea typeface="楷体_GB2312" pitchFamily="49" charset="-122"/>
              </a:rPr>
              <a:t>主关键字</a:t>
            </a:r>
            <a:r>
              <a:rPr lang="zh-CN" altLang="en-US" sz="3600">
                <a:solidFill>
                  <a:srgbClr val="FF00FF"/>
                </a:solidFill>
                <a:ea typeface="楷体_GB2312" pitchFamily="49" charset="-122"/>
              </a:rPr>
              <a:t>”。</a:t>
            </a:r>
            <a:endParaRPr lang="zh-CN" altLang="en-US"/>
          </a:p>
        </p:txBody>
      </p:sp>
      <p:sp>
        <p:nvSpPr>
          <p:cNvPr id="19462" name="Text Box 6"/>
          <p:cNvSpPr txBox="1">
            <a:spLocks noChangeArrowheads="1"/>
          </p:cNvSpPr>
          <p:nvPr/>
        </p:nvSpPr>
        <p:spPr bwMode="auto">
          <a:xfrm>
            <a:off x="609600" y="5075238"/>
            <a:ext cx="75057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600">
                <a:ea typeface="楷体_GB2312" pitchFamily="49" charset="-122"/>
              </a:rPr>
              <a:t>    </a:t>
            </a:r>
            <a:r>
              <a:rPr lang="zh-CN" altLang="en-US" sz="3600">
                <a:ea typeface="楷体_GB2312" pitchFamily="49" charset="-122"/>
              </a:rPr>
              <a:t>若此关键字能识别</a:t>
            </a:r>
            <a:r>
              <a:rPr lang="zh-CN" altLang="en-US" sz="3600" b="1">
                <a:solidFill>
                  <a:srgbClr val="660033"/>
                </a:solidFill>
                <a:ea typeface="楷体_GB2312" pitchFamily="49" charset="-122"/>
              </a:rPr>
              <a:t>若干</a:t>
            </a:r>
            <a:r>
              <a:rPr lang="zh-CN" altLang="en-US" sz="3600">
                <a:ea typeface="楷体_GB2312" pitchFamily="49" charset="-122"/>
              </a:rPr>
              <a:t>记录，则称</a:t>
            </a:r>
          </a:p>
          <a:p>
            <a:pPr>
              <a:lnSpc>
                <a:spcPct val="120000"/>
              </a:lnSpc>
            </a:pPr>
            <a:r>
              <a:rPr lang="zh-CN" altLang="en-US" sz="3600">
                <a:ea typeface="楷体_GB2312" pitchFamily="49" charset="-122"/>
              </a:rPr>
              <a:t>之谓</a:t>
            </a:r>
            <a:r>
              <a:rPr lang="zh-CN" altLang="en-US" sz="3600">
                <a:solidFill>
                  <a:srgbClr val="FF00FF"/>
                </a:solidFill>
                <a:ea typeface="楷体_GB2312" pitchFamily="49" charset="-122"/>
              </a:rPr>
              <a:t>“</a:t>
            </a:r>
            <a:r>
              <a:rPr lang="zh-CN" altLang="en-US" sz="3600" b="1">
                <a:solidFill>
                  <a:srgbClr val="FF00FF"/>
                </a:solidFill>
                <a:ea typeface="楷体_GB2312" pitchFamily="49" charset="-122"/>
              </a:rPr>
              <a:t>次关键字</a:t>
            </a:r>
            <a:r>
              <a:rPr lang="zh-CN" altLang="en-US" sz="3600">
                <a:solidFill>
                  <a:srgbClr val="FF00FF"/>
                </a:solidFill>
                <a:ea typeface="楷体_GB2312" pitchFamily="49" charset="-122"/>
              </a:rPr>
              <a:t>”</a:t>
            </a:r>
            <a:r>
              <a:rPr lang="zh-CN" altLang="en-US" sz="4000" b="1">
                <a:solidFill>
                  <a:srgbClr val="FF00FF"/>
                </a:solidFill>
                <a:ea typeface="楷体_GB2312" pitchFamily="49" charset="-122"/>
              </a:rPr>
              <a:t>。</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p:cTn id="7" dur="500" fill="hold"/>
                                        <p:tgtEl>
                                          <p:spTgt spid="19459"/>
                                        </p:tgtEl>
                                        <p:attrNameLst>
                                          <p:attrName>ppt_x</p:attrName>
                                        </p:attrNameLst>
                                      </p:cBhvr>
                                      <p:tavLst>
                                        <p:tav tm="0">
                                          <p:val>
                                            <p:strVal val="#ppt_x"/>
                                          </p:val>
                                        </p:tav>
                                        <p:tav tm="100000">
                                          <p:val>
                                            <p:strVal val="#ppt_x"/>
                                          </p:val>
                                        </p:tav>
                                      </p:tavLst>
                                    </p:anim>
                                    <p:anim calcmode="lin" valueType="num">
                                      <p:cBhvr>
                                        <p:cTn id="8" dur="500" fill="hold"/>
                                        <p:tgtEl>
                                          <p:spTgt spid="19459"/>
                                        </p:tgtEl>
                                        <p:attrNameLst>
                                          <p:attrName>ppt_y</p:attrName>
                                        </p:attrNameLst>
                                      </p:cBhvr>
                                      <p:tavLst>
                                        <p:tav tm="0">
                                          <p:val>
                                            <p:strVal val="#ppt_y-#ppt_h/2"/>
                                          </p:val>
                                        </p:tav>
                                        <p:tav tm="100000">
                                          <p:val>
                                            <p:strVal val="#ppt_y"/>
                                          </p:val>
                                        </p:tav>
                                      </p:tavLst>
                                    </p:anim>
                                    <p:anim calcmode="lin" valueType="num">
                                      <p:cBhvr>
                                        <p:cTn id="9" dur="500" fill="hold"/>
                                        <p:tgtEl>
                                          <p:spTgt spid="19459"/>
                                        </p:tgtEl>
                                        <p:attrNameLst>
                                          <p:attrName>ppt_w</p:attrName>
                                        </p:attrNameLst>
                                      </p:cBhvr>
                                      <p:tavLst>
                                        <p:tav tm="0">
                                          <p:val>
                                            <p:strVal val="#ppt_w"/>
                                          </p:val>
                                        </p:tav>
                                        <p:tav tm="100000">
                                          <p:val>
                                            <p:strVal val="#ppt_w"/>
                                          </p:val>
                                        </p:tav>
                                      </p:tavLst>
                                    </p:anim>
                                    <p:anim calcmode="lin" valueType="num">
                                      <p:cBhvr>
                                        <p:cTn id="10" dur="500" fill="hold"/>
                                        <p:tgtEl>
                                          <p:spTgt spid="19459"/>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9458"/>
                                        </p:tgtEl>
                                        <p:attrNameLst>
                                          <p:attrName>style.visibility</p:attrName>
                                        </p:attrNameLst>
                                      </p:cBhvr>
                                      <p:to>
                                        <p:strVal val="visible"/>
                                      </p:to>
                                    </p:set>
                                    <p:anim calcmode="lin" valueType="num">
                                      <p:cBhvr additive="base">
                                        <p:cTn id="15" dur="500" fill="hold"/>
                                        <p:tgtEl>
                                          <p:spTgt spid="19458"/>
                                        </p:tgtEl>
                                        <p:attrNameLst>
                                          <p:attrName>ppt_x</p:attrName>
                                        </p:attrNameLst>
                                      </p:cBhvr>
                                      <p:tavLst>
                                        <p:tav tm="0">
                                          <p:val>
                                            <p:strVal val="1+#ppt_w/2"/>
                                          </p:val>
                                        </p:tav>
                                        <p:tav tm="100000">
                                          <p:val>
                                            <p:strVal val="#ppt_x"/>
                                          </p:val>
                                        </p:tav>
                                      </p:tavLst>
                                    </p:anim>
                                    <p:anim calcmode="lin" valueType="num">
                                      <p:cBhvr additive="base">
                                        <p:cTn id="16" dur="500" fill="hold"/>
                                        <p:tgtEl>
                                          <p:spTgt spid="19458"/>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4" fill="hold" grpId="0" nodeType="clickEffect">
                                  <p:stCondLst>
                                    <p:cond delay="0"/>
                                  </p:stCondLst>
                                  <p:childTnLst>
                                    <p:set>
                                      <p:cBhvr>
                                        <p:cTn id="20" dur="1" fill="hold">
                                          <p:stCondLst>
                                            <p:cond delay="0"/>
                                          </p:stCondLst>
                                        </p:cTn>
                                        <p:tgtEl>
                                          <p:spTgt spid="19460"/>
                                        </p:tgtEl>
                                        <p:attrNameLst>
                                          <p:attrName>style.visibility</p:attrName>
                                        </p:attrNameLst>
                                      </p:cBhvr>
                                      <p:to>
                                        <p:strVal val="visible"/>
                                      </p:to>
                                    </p:set>
                                    <p:anim calcmode="lin" valueType="num">
                                      <p:cBhvr>
                                        <p:cTn id="21" dur="500" fill="hold"/>
                                        <p:tgtEl>
                                          <p:spTgt spid="19460"/>
                                        </p:tgtEl>
                                        <p:attrNameLst>
                                          <p:attrName>ppt_x</p:attrName>
                                        </p:attrNameLst>
                                      </p:cBhvr>
                                      <p:tavLst>
                                        <p:tav tm="0">
                                          <p:val>
                                            <p:strVal val="#ppt_x"/>
                                          </p:val>
                                        </p:tav>
                                        <p:tav tm="100000">
                                          <p:val>
                                            <p:strVal val="#ppt_x"/>
                                          </p:val>
                                        </p:tav>
                                      </p:tavLst>
                                    </p:anim>
                                    <p:anim calcmode="lin" valueType="num">
                                      <p:cBhvr>
                                        <p:cTn id="22" dur="500" fill="hold"/>
                                        <p:tgtEl>
                                          <p:spTgt spid="19460"/>
                                        </p:tgtEl>
                                        <p:attrNameLst>
                                          <p:attrName>ppt_y</p:attrName>
                                        </p:attrNameLst>
                                      </p:cBhvr>
                                      <p:tavLst>
                                        <p:tav tm="0">
                                          <p:val>
                                            <p:strVal val="#ppt_y+#ppt_h/2"/>
                                          </p:val>
                                        </p:tav>
                                        <p:tav tm="100000">
                                          <p:val>
                                            <p:strVal val="#ppt_y"/>
                                          </p:val>
                                        </p:tav>
                                      </p:tavLst>
                                    </p:anim>
                                    <p:anim calcmode="lin" valueType="num">
                                      <p:cBhvr>
                                        <p:cTn id="23" dur="500" fill="hold"/>
                                        <p:tgtEl>
                                          <p:spTgt spid="19460"/>
                                        </p:tgtEl>
                                        <p:attrNameLst>
                                          <p:attrName>ppt_w</p:attrName>
                                        </p:attrNameLst>
                                      </p:cBhvr>
                                      <p:tavLst>
                                        <p:tav tm="0">
                                          <p:val>
                                            <p:strVal val="#ppt_w"/>
                                          </p:val>
                                        </p:tav>
                                        <p:tav tm="100000">
                                          <p:val>
                                            <p:strVal val="#ppt_w"/>
                                          </p:val>
                                        </p:tav>
                                      </p:tavLst>
                                    </p:anim>
                                    <p:anim calcmode="lin" valueType="num">
                                      <p:cBhvr>
                                        <p:cTn id="24" dur="500" fill="hold"/>
                                        <p:tgtEl>
                                          <p:spTgt spid="19460"/>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grpId="0" nodeType="clickEffect">
                                  <p:stCondLst>
                                    <p:cond delay="0"/>
                                  </p:stCondLst>
                                  <p:childTnLst>
                                    <p:set>
                                      <p:cBhvr>
                                        <p:cTn id="28" dur="1" fill="hold">
                                          <p:stCondLst>
                                            <p:cond delay="0"/>
                                          </p:stCondLst>
                                        </p:cTn>
                                        <p:tgtEl>
                                          <p:spTgt spid="19462"/>
                                        </p:tgtEl>
                                        <p:attrNameLst>
                                          <p:attrName>style.visibility</p:attrName>
                                        </p:attrNameLst>
                                      </p:cBhvr>
                                      <p:to>
                                        <p:strVal val="visible"/>
                                      </p:to>
                                    </p:set>
                                    <p:anim calcmode="lin" valueType="num">
                                      <p:cBhvr>
                                        <p:cTn id="29" dur="500" fill="hold"/>
                                        <p:tgtEl>
                                          <p:spTgt spid="19462"/>
                                        </p:tgtEl>
                                        <p:attrNameLst>
                                          <p:attrName>ppt_x</p:attrName>
                                        </p:attrNameLst>
                                      </p:cBhvr>
                                      <p:tavLst>
                                        <p:tav tm="0">
                                          <p:val>
                                            <p:strVal val="#ppt_x"/>
                                          </p:val>
                                        </p:tav>
                                        <p:tav tm="100000">
                                          <p:val>
                                            <p:strVal val="#ppt_x"/>
                                          </p:val>
                                        </p:tav>
                                      </p:tavLst>
                                    </p:anim>
                                    <p:anim calcmode="lin" valueType="num">
                                      <p:cBhvr>
                                        <p:cTn id="30" dur="500" fill="hold"/>
                                        <p:tgtEl>
                                          <p:spTgt spid="19462"/>
                                        </p:tgtEl>
                                        <p:attrNameLst>
                                          <p:attrName>ppt_y</p:attrName>
                                        </p:attrNameLst>
                                      </p:cBhvr>
                                      <p:tavLst>
                                        <p:tav tm="0">
                                          <p:val>
                                            <p:strVal val="#ppt_y+#ppt_h/2"/>
                                          </p:val>
                                        </p:tav>
                                        <p:tav tm="100000">
                                          <p:val>
                                            <p:strVal val="#ppt_y"/>
                                          </p:val>
                                        </p:tav>
                                      </p:tavLst>
                                    </p:anim>
                                    <p:anim calcmode="lin" valueType="num">
                                      <p:cBhvr>
                                        <p:cTn id="31" dur="500" fill="hold"/>
                                        <p:tgtEl>
                                          <p:spTgt spid="19462"/>
                                        </p:tgtEl>
                                        <p:attrNameLst>
                                          <p:attrName>ppt_w</p:attrName>
                                        </p:attrNameLst>
                                      </p:cBhvr>
                                      <p:tavLst>
                                        <p:tav tm="0">
                                          <p:val>
                                            <p:strVal val="#ppt_w"/>
                                          </p:val>
                                        </p:tav>
                                        <p:tav tm="100000">
                                          <p:val>
                                            <p:strVal val="#ppt_w"/>
                                          </p:val>
                                        </p:tav>
                                      </p:tavLst>
                                    </p:anim>
                                    <p:anim calcmode="lin" valueType="num">
                                      <p:cBhvr>
                                        <p:cTn id="32" dur="500" fill="hold"/>
                                        <p:tgtEl>
                                          <p:spTgt spid="194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utoUpdateAnimBg="0"/>
      <p:bldP spid="19460" grpId="0" autoUpdateAnimBg="0"/>
      <p:bldP spid="1946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048000" y="2133600"/>
            <a:ext cx="51879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a:ea typeface="楷体_GB2312" pitchFamily="49" charset="-122"/>
              </a:rPr>
              <a:t>动态查找表</a:t>
            </a:r>
            <a:r>
              <a:rPr lang="en-US" altLang="zh-CN" sz="3600">
                <a:ea typeface="楷体_GB2312" pitchFamily="49" charset="-122"/>
              </a:rPr>
              <a:t>DT</a:t>
            </a:r>
            <a:r>
              <a:rPr lang="zh-CN" altLang="en-US" sz="3600">
                <a:ea typeface="楷体_GB2312" pitchFamily="49" charset="-122"/>
              </a:rPr>
              <a:t>存在，</a:t>
            </a:r>
          </a:p>
          <a:p>
            <a:pPr>
              <a:lnSpc>
                <a:spcPct val="125000"/>
              </a:lnSpc>
            </a:pPr>
            <a:r>
              <a:rPr lang="zh-CN" altLang="en-US" sz="3600">
                <a:ea typeface="楷体_GB2312" pitchFamily="49" charset="-122"/>
              </a:rPr>
              <a:t> </a:t>
            </a:r>
            <a:r>
              <a:rPr lang="en-US" altLang="zh-CN" sz="3600" b="1">
                <a:solidFill>
                  <a:srgbClr val="CC6600"/>
                </a:solidFill>
                <a:ea typeface="楷体_GB2312" pitchFamily="49" charset="-122"/>
              </a:rPr>
              <a:t>e </a:t>
            </a:r>
            <a:r>
              <a:rPr lang="zh-CN" altLang="en-US" sz="3600">
                <a:ea typeface="楷体_GB2312" pitchFamily="49" charset="-122"/>
              </a:rPr>
              <a:t>为待插入的数据元素；</a:t>
            </a:r>
            <a:endParaRPr lang="zh-CN" altLang="en-US" sz="4000">
              <a:ea typeface="楷体_GB2312" pitchFamily="49" charset="-122"/>
            </a:endParaRPr>
          </a:p>
        </p:txBody>
      </p:sp>
      <p:sp>
        <p:nvSpPr>
          <p:cNvPr id="57347" name="Text Box 3"/>
          <p:cNvSpPr txBox="1">
            <a:spLocks noChangeArrowheads="1"/>
          </p:cNvSpPr>
          <p:nvPr/>
        </p:nvSpPr>
        <p:spPr bwMode="auto">
          <a:xfrm>
            <a:off x="838200" y="762000"/>
            <a:ext cx="57054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a:solidFill>
                  <a:srgbClr val="006600"/>
                </a:solidFill>
                <a:ea typeface="楷体_GB2312" pitchFamily="49" charset="-122"/>
              </a:rPr>
              <a:t>InsertDSTable(</a:t>
            </a:r>
            <a:r>
              <a:rPr lang="en-US" altLang="zh-CN" sz="4400" b="1">
                <a:solidFill>
                  <a:srgbClr val="006600"/>
                </a:solidFill>
                <a:ea typeface="楷体_GB2312" pitchFamily="49" charset="-122"/>
              </a:rPr>
              <a:t>&amp;</a:t>
            </a:r>
            <a:r>
              <a:rPr lang="en-US" altLang="zh-CN" sz="4400">
                <a:solidFill>
                  <a:srgbClr val="006600"/>
                </a:solidFill>
                <a:ea typeface="楷体_GB2312" pitchFamily="49" charset="-122"/>
              </a:rPr>
              <a:t>DT, e);</a:t>
            </a:r>
            <a:endParaRPr lang="en-US" altLang="zh-CN">
              <a:solidFill>
                <a:srgbClr val="006600"/>
              </a:solidFill>
            </a:endParaRPr>
          </a:p>
        </p:txBody>
      </p:sp>
      <p:sp>
        <p:nvSpPr>
          <p:cNvPr id="57348" name="Text Box 4"/>
          <p:cNvSpPr txBox="1">
            <a:spLocks noChangeArrowheads="1"/>
          </p:cNvSpPr>
          <p:nvPr/>
        </p:nvSpPr>
        <p:spPr bwMode="auto">
          <a:xfrm>
            <a:off x="381000" y="2057400"/>
            <a:ext cx="297815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4400">
                <a:solidFill>
                  <a:srgbClr val="A50021"/>
                </a:solidFill>
                <a:ea typeface="楷体_GB2312" pitchFamily="49" charset="-122"/>
              </a:rPr>
              <a:t>初始条件：</a:t>
            </a:r>
          </a:p>
          <a:p>
            <a:pPr>
              <a:lnSpc>
                <a:spcPct val="125000"/>
              </a:lnSpc>
            </a:pPr>
            <a:endParaRPr lang="zh-CN" altLang="en-US" sz="4400">
              <a:solidFill>
                <a:srgbClr val="A50021"/>
              </a:solidFill>
              <a:ea typeface="楷体_GB2312" pitchFamily="49" charset="-122"/>
            </a:endParaRPr>
          </a:p>
          <a:p>
            <a:pPr>
              <a:lnSpc>
                <a:spcPct val="125000"/>
              </a:lnSpc>
            </a:pPr>
            <a:r>
              <a:rPr lang="zh-CN" altLang="en-US" sz="4400">
                <a:solidFill>
                  <a:srgbClr val="A50021"/>
                </a:solidFill>
                <a:ea typeface="楷体_GB2312" pitchFamily="49" charset="-122"/>
              </a:rPr>
              <a:t>操作结果：</a:t>
            </a:r>
            <a:endParaRPr lang="zh-CN" altLang="en-US">
              <a:ea typeface="楷体_GB2312" pitchFamily="49" charset="-122"/>
            </a:endParaRPr>
          </a:p>
        </p:txBody>
      </p:sp>
      <p:sp>
        <p:nvSpPr>
          <p:cNvPr id="57349" name="Text Box 5"/>
          <p:cNvSpPr txBox="1">
            <a:spLocks noChangeArrowheads="1"/>
          </p:cNvSpPr>
          <p:nvPr/>
        </p:nvSpPr>
        <p:spPr bwMode="auto">
          <a:xfrm>
            <a:off x="2971800" y="3822700"/>
            <a:ext cx="516255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a:ea typeface="楷体_GB2312" pitchFamily="49" charset="-122"/>
              </a:rPr>
              <a:t>若</a:t>
            </a:r>
            <a:r>
              <a:rPr lang="en-US" altLang="zh-CN" sz="3600">
                <a:ea typeface="楷体_GB2312" pitchFamily="49" charset="-122"/>
              </a:rPr>
              <a:t>DT</a:t>
            </a:r>
            <a:r>
              <a:rPr lang="zh-CN" altLang="en-US" sz="3600">
                <a:ea typeface="楷体_GB2312" pitchFamily="49" charset="-122"/>
              </a:rPr>
              <a:t>中不存在其关键字</a:t>
            </a:r>
          </a:p>
          <a:p>
            <a:pPr>
              <a:lnSpc>
                <a:spcPct val="125000"/>
              </a:lnSpc>
            </a:pPr>
            <a:r>
              <a:rPr lang="zh-CN" altLang="en-US" sz="3600">
                <a:ea typeface="楷体_GB2312" pitchFamily="49" charset="-122"/>
              </a:rPr>
              <a:t>等于 </a:t>
            </a:r>
            <a:r>
              <a:rPr lang="en-US" altLang="zh-CN" sz="3600">
                <a:ea typeface="楷体_GB2312" pitchFamily="49" charset="-122"/>
              </a:rPr>
              <a:t>e.key </a:t>
            </a:r>
            <a:r>
              <a:rPr lang="zh-CN" altLang="en-US" sz="3600">
                <a:ea typeface="楷体_GB2312" pitchFamily="49" charset="-122"/>
              </a:rPr>
              <a:t>的 数据元素，</a:t>
            </a:r>
          </a:p>
          <a:p>
            <a:pPr>
              <a:lnSpc>
                <a:spcPct val="125000"/>
              </a:lnSpc>
            </a:pPr>
            <a:r>
              <a:rPr lang="zh-CN" altLang="en-US" sz="3600">
                <a:ea typeface="楷体_GB2312" pitchFamily="49" charset="-122"/>
              </a:rPr>
              <a:t>则插入 </a:t>
            </a:r>
            <a:r>
              <a:rPr lang="en-US" altLang="zh-CN" sz="3600">
                <a:ea typeface="楷体_GB2312" pitchFamily="49" charset="-122"/>
              </a:rPr>
              <a:t>e </a:t>
            </a:r>
            <a:r>
              <a:rPr lang="zh-CN" altLang="en-US" sz="3600">
                <a:ea typeface="楷体_GB2312" pitchFamily="49" charset="-122"/>
              </a:rPr>
              <a:t>到</a:t>
            </a:r>
            <a:r>
              <a:rPr lang="en-US" altLang="zh-CN" sz="3600">
                <a:ea typeface="楷体_GB2312" pitchFamily="49" charset="-122"/>
              </a:rPr>
              <a:t>DT</a:t>
            </a:r>
            <a:r>
              <a:rPr lang="zh-CN" altLang="en-US" sz="3600">
                <a:ea typeface="楷体_GB2312" pitchFamily="49" charset="-122"/>
              </a:rPr>
              <a:t>。</a:t>
            </a:r>
            <a:endParaRPr lang="zh-CN" altLang="en-US"/>
          </a:p>
        </p:txBody>
      </p:sp>
      <p:sp>
        <p:nvSpPr>
          <p:cNvPr id="57351" name="AutoShape 7">
            <a:hlinkClick r:id="" action="ppaction://hlinkshowjump?jump=lastslideviewed" highlightClick="1"/>
          </p:cNvPr>
          <p:cNvSpPr>
            <a:spLocks noChangeArrowheads="1"/>
          </p:cNvSpPr>
          <p:nvPr/>
        </p:nvSpPr>
        <p:spPr bwMode="auto">
          <a:xfrm>
            <a:off x="84582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randombar(horizontal)">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barn(outHorizontal)">
                                      <p:cBhvr>
                                        <p:cTn id="12" dur="500"/>
                                        <p:tgtEl>
                                          <p:spTgt spid="57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7346"/>
                                        </p:tgtEl>
                                        <p:attrNameLst>
                                          <p:attrName>style.visibility</p:attrName>
                                        </p:attrNameLst>
                                      </p:cBhvr>
                                      <p:to>
                                        <p:strVal val="visible"/>
                                      </p:to>
                                    </p:set>
                                    <p:animEffect transition="in" filter="barn(inVertical)">
                                      <p:cBhvr>
                                        <p:cTn id="17" dur="500"/>
                                        <p:tgtEl>
                                          <p:spTgt spid="573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7349"/>
                                        </p:tgtEl>
                                        <p:attrNameLst>
                                          <p:attrName>style.visibility</p:attrName>
                                        </p:attrNameLst>
                                      </p:cBhvr>
                                      <p:to>
                                        <p:strVal val="visible"/>
                                      </p:to>
                                    </p:set>
                                    <p:animEffect transition="in" filter="barn(outVertical)">
                                      <p:cBhvr>
                                        <p:cTn id="22" dur="500"/>
                                        <p:tgtEl>
                                          <p:spTgt spid="57349"/>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57351"/>
                                        </p:tgtEl>
                                        <p:attrNameLst>
                                          <p:attrName>style.visibility</p:attrName>
                                        </p:attrNameLst>
                                      </p:cBhvr>
                                      <p:to>
                                        <p:strVal val="visible"/>
                                      </p:to>
                                    </p:set>
                                    <p:anim calcmode="lin" valueType="num">
                                      <p:cBhvr additive="base">
                                        <p:cTn id="26" dur="500" fill="hold"/>
                                        <p:tgtEl>
                                          <p:spTgt spid="57351"/>
                                        </p:tgtEl>
                                        <p:attrNameLst>
                                          <p:attrName>ppt_x</p:attrName>
                                        </p:attrNameLst>
                                      </p:cBhvr>
                                      <p:tavLst>
                                        <p:tav tm="0">
                                          <p:val>
                                            <p:strVal val="1+#ppt_w/2"/>
                                          </p:val>
                                        </p:tav>
                                        <p:tav tm="100000">
                                          <p:val>
                                            <p:strVal val="#ppt_x"/>
                                          </p:val>
                                        </p:tav>
                                      </p:tavLst>
                                    </p:anim>
                                    <p:anim calcmode="lin" valueType="num">
                                      <p:cBhvr additive="base">
                                        <p:cTn id="27" dur="500" fill="hold"/>
                                        <p:tgtEl>
                                          <p:spTgt spid="573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P spid="57347" grpId="0" autoUpdateAnimBg="0"/>
      <p:bldP spid="57348" grpId="0" autoUpdateAnimBg="0"/>
      <p:bldP spid="57349" grpId="0" autoUpdateAnimBg="0"/>
      <p:bldP spid="5735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971800" y="1765300"/>
            <a:ext cx="521335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a:ea typeface="楷体_GB2312" pitchFamily="49" charset="-122"/>
              </a:rPr>
              <a:t>动态查找表</a:t>
            </a:r>
            <a:r>
              <a:rPr lang="en-US" altLang="zh-CN" sz="3600">
                <a:ea typeface="楷体_GB2312" pitchFamily="49" charset="-122"/>
              </a:rPr>
              <a:t>DT</a:t>
            </a:r>
            <a:r>
              <a:rPr lang="zh-CN" altLang="en-US" sz="3600">
                <a:ea typeface="楷体_GB2312" pitchFamily="49" charset="-122"/>
              </a:rPr>
              <a:t>存在，</a:t>
            </a:r>
            <a:r>
              <a:rPr lang="en-US" altLang="zh-CN" sz="3600">
                <a:ea typeface="楷体_GB2312" pitchFamily="49" charset="-122"/>
              </a:rPr>
              <a:t>key</a:t>
            </a:r>
          </a:p>
          <a:p>
            <a:pPr>
              <a:lnSpc>
                <a:spcPct val="125000"/>
              </a:lnSpc>
            </a:pPr>
            <a:r>
              <a:rPr lang="zh-CN" altLang="en-US" sz="3600">
                <a:ea typeface="楷体_GB2312" pitchFamily="49" charset="-122"/>
              </a:rPr>
              <a:t>为和关键字类型相同的给</a:t>
            </a:r>
          </a:p>
          <a:p>
            <a:pPr>
              <a:lnSpc>
                <a:spcPct val="125000"/>
              </a:lnSpc>
            </a:pPr>
            <a:r>
              <a:rPr lang="zh-CN" altLang="en-US" sz="3600">
                <a:ea typeface="楷体_GB2312" pitchFamily="49" charset="-122"/>
              </a:rPr>
              <a:t>定值；</a:t>
            </a:r>
            <a:endParaRPr lang="zh-CN" altLang="en-US" sz="4000">
              <a:ea typeface="楷体_GB2312" pitchFamily="49" charset="-122"/>
            </a:endParaRPr>
          </a:p>
        </p:txBody>
      </p:sp>
      <p:sp>
        <p:nvSpPr>
          <p:cNvPr id="58371" name="Text Box 3"/>
          <p:cNvSpPr txBox="1">
            <a:spLocks noChangeArrowheads="1"/>
          </p:cNvSpPr>
          <p:nvPr/>
        </p:nvSpPr>
        <p:spPr bwMode="auto">
          <a:xfrm>
            <a:off x="1143000" y="533400"/>
            <a:ext cx="6046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a:solidFill>
                  <a:schemeClr val="accent2"/>
                </a:solidFill>
                <a:ea typeface="楷体_GB2312" pitchFamily="49" charset="-122"/>
              </a:rPr>
              <a:t>DeleteDSTable(</a:t>
            </a:r>
            <a:r>
              <a:rPr lang="en-US" altLang="zh-CN" sz="4400" b="1">
                <a:solidFill>
                  <a:schemeClr val="accent2"/>
                </a:solidFill>
                <a:ea typeface="楷体_GB2312" pitchFamily="49" charset="-122"/>
              </a:rPr>
              <a:t>&amp;</a:t>
            </a:r>
            <a:r>
              <a:rPr lang="en-US" altLang="zh-CN" sz="4400">
                <a:solidFill>
                  <a:schemeClr val="accent2"/>
                </a:solidFill>
                <a:ea typeface="楷体_GB2312" pitchFamily="49" charset="-122"/>
              </a:rPr>
              <a:t>T, key);</a:t>
            </a:r>
            <a:endParaRPr lang="en-US" altLang="zh-CN" sz="4400">
              <a:solidFill>
                <a:srgbClr val="006600"/>
              </a:solidFill>
            </a:endParaRPr>
          </a:p>
        </p:txBody>
      </p:sp>
      <p:sp>
        <p:nvSpPr>
          <p:cNvPr id="58372" name="Text Box 4"/>
          <p:cNvSpPr txBox="1">
            <a:spLocks noChangeArrowheads="1"/>
          </p:cNvSpPr>
          <p:nvPr/>
        </p:nvSpPr>
        <p:spPr bwMode="auto">
          <a:xfrm>
            <a:off x="381000" y="838200"/>
            <a:ext cx="297815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endParaRPr lang="en-US" altLang="zh-CN" sz="4400">
              <a:solidFill>
                <a:srgbClr val="A50021"/>
              </a:solidFill>
              <a:ea typeface="楷体_GB2312" pitchFamily="49" charset="-122"/>
            </a:endParaRPr>
          </a:p>
          <a:p>
            <a:pPr>
              <a:lnSpc>
                <a:spcPct val="120000"/>
              </a:lnSpc>
            </a:pPr>
            <a:r>
              <a:rPr lang="zh-CN" altLang="en-US" sz="4400">
                <a:solidFill>
                  <a:srgbClr val="A50021"/>
                </a:solidFill>
                <a:ea typeface="楷体_GB2312" pitchFamily="49" charset="-122"/>
              </a:rPr>
              <a:t>初始条件：</a:t>
            </a:r>
          </a:p>
          <a:p>
            <a:pPr>
              <a:lnSpc>
                <a:spcPct val="120000"/>
              </a:lnSpc>
            </a:pPr>
            <a:endParaRPr lang="zh-CN" altLang="en-US" sz="4400">
              <a:solidFill>
                <a:srgbClr val="A50021"/>
              </a:solidFill>
              <a:ea typeface="楷体_GB2312" pitchFamily="49" charset="-122"/>
            </a:endParaRPr>
          </a:p>
          <a:p>
            <a:pPr>
              <a:lnSpc>
                <a:spcPct val="120000"/>
              </a:lnSpc>
            </a:pPr>
            <a:endParaRPr lang="zh-CN" altLang="en-US" sz="4400">
              <a:solidFill>
                <a:srgbClr val="A50021"/>
              </a:solidFill>
              <a:ea typeface="楷体_GB2312" pitchFamily="49" charset="-122"/>
            </a:endParaRPr>
          </a:p>
          <a:p>
            <a:pPr>
              <a:lnSpc>
                <a:spcPct val="120000"/>
              </a:lnSpc>
            </a:pPr>
            <a:r>
              <a:rPr lang="zh-CN" altLang="en-US" sz="4400">
                <a:solidFill>
                  <a:srgbClr val="A50021"/>
                </a:solidFill>
                <a:ea typeface="楷体_GB2312" pitchFamily="49" charset="-122"/>
              </a:rPr>
              <a:t>操作结果：</a:t>
            </a:r>
            <a:endParaRPr lang="zh-CN" altLang="en-US">
              <a:ea typeface="楷体_GB2312" pitchFamily="49" charset="-122"/>
            </a:endParaRPr>
          </a:p>
        </p:txBody>
      </p:sp>
      <p:sp>
        <p:nvSpPr>
          <p:cNvPr id="58373" name="Text Box 5"/>
          <p:cNvSpPr txBox="1">
            <a:spLocks noChangeArrowheads="1"/>
          </p:cNvSpPr>
          <p:nvPr/>
        </p:nvSpPr>
        <p:spPr bwMode="auto">
          <a:xfrm>
            <a:off x="3048000" y="4127500"/>
            <a:ext cx="525780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a:ea typeface="楷体_GB2312" pitchFamily="49" charset="-122"/>
              </a:rPr>
              <a:t>若</a:t>
            </a:r>
            <a:r>
              <a:rPr lang="en-US" altLang="zh-CN" sz="3600">
                <a:ea typeface="楷体_GB2312" pitchFamily="49" charset="-122"/>
              </a:rPr>
              <a:t>DT</a:t>
            </a:r>
            <a:r>
              <a:rPr lang="zh-CN" altLang="en-US" sz="3600">
                <a:ea typeface="楷体_GB2312" pitchFamily="49" charset="-122"/>
              </a:rPr>
              <a:t>中存在其关键字等于</a:t>
            </a:r>
            <a:r>
              <a:rPr lang="en-US" altLang="zh-CN" sz="3600">
                <a:ea typeface="楷体_GB2312" pitchFamily="49" charset="-122"/>
              </a:rPr>
              <a:t>key</a:t>
            </a:r>
            <a:r>
              <a:rPr lang="zh-CN" altLang="en-US" sz="3600">
                <a:ea typeface="楷体_GB2312" pitchFamily="49" charset="-122"/>
              </a:rPr>
              <a:t>的数据元素，则删</a:t>
            </a:r>
          </a:p>
          <a:p>
            <a:pPr>
              <a:lnSpc>
                <a:spcPct val="125000"/>
              </a:lnSpc>
            </a:pPr>
            <a:r>
              <a:rPr lang="zh-CN" altLang="en-US" sz="3600">
                <a:ea typeface="楷体_GB2312" pitchFamily="49" charset="-122"/>
              </a:rPr>
              <a:t>除之。</a:t>
            </a:r>
            <a:endParaRPr lang="zh-CN" altLang="en-US" sz="4000"/>
          </a:p>
        </p:txBody>
      </p:sp>
      <p:sp>
        <p:nvSpPr>
          <p:cNvPr id="58375" name="AutoShape 7">
            <a:hlinkClick r:id="" action="ppaction://hlinkshowjump?jump=lastslideviewed" highlightClick="1"/>
          </p:cNvPr>
          <p:cNvSpPr>
            <a:spLocks noChangeArrowheads="1"/>
          </p:cNvSpPr>
          <p:nvPr/>
        </p:nvSpPr>
        <p:spPr bwMode="auto">
          <a:xfrm>
            <a:off x="84582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randombar(horizontal)">
                                      <p:cBhvr>
                                        <p:cTn id="7" dur="500"/>
                                        <p:tgtEl>
                                          <p:spTgt spid="58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8372"/>
                                        </p:tgtEl>
                                        <p:attrNameLst>
                                          <p:attrName>style.visibility</p:attrName>
                                        </p:attrNameLst>
                                      </p:cBhvr>
                                      <p:to>
                                        <p:strVal val="visible"/>
                                      </p:to>
                                    </p:set>
                                    <p:animEffect transition="in" filter="barn(outHorizontal)">
                                      <p:cBhvr>
                                        <p:cTn id="12" dur="500"/>
                                        <p:tgtEl>
                                          <p:spTgt spid="58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8370"/>
                                        </p:tgtEl>
                                        <p:attrNameLst>
                                          <p:attrName>style.visibility</p:attrName>
                                        </p:attrNameLst>
                                      </p:cBhvr>
                                      <p:to>
                                        <p:strVal val="visible"/>
                                      </p:to>
                                    </p:set>
                                    <p:animEffect transition="in" filter="barn(outVertical)">
                                      <p:cBhvr>
                                        <p:cTn id="17" dur="500"/>
                                        <p:tgtEl>
                                          <p:spTgt spid="583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8373"/>
                                        </p:tgtEl>
                                        <p:attrNameLst>
                                          <p:attrName>style.visibility</p:attrName>
                                        </p:attrNameLst>
                                      </p:cBhvr>
                                      <p:to>
                                        <p:strVal val="visible"/>
                                      </p:to>
                                    </p:set>
                                    <p:animEffect transition="in" filter="barn(inVertical)">
                                      <p:cBhvr>
                                        <p:cTn id="22" dur="500"/>
                                        <p:tgtEl>
                                          <p:spTgt spid="58373"/>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58375"/>
                                        </p:tgtEl>
                                        <p:attrNameLst>
                                          <p:attrName>style.visibility</p:attrName>
                                        </p:attrNameLst>
                                      </p:cBhvr>
                                      <p:to>
                                        <p:strVal val="visible"/>
                                      </p:to>
                                    </p:set>
                                    <p:anim calcmode="lin" valueType="num">
                                      <p:cBhvr additive="base">
                                        <p:cTn id="26" dur="500" fill="hold"/>
                                        <p:tgtEl>
                                          <p:spTgt spid="58375"/>
                                        </p:tgtEl>
                                        <p:attrNameLst>
                                          <p:attrName>ppt_x</p:attrName>
                                        </p:attrNameLst>
                                      </p:cBhvr>
                                      <p:tavLst>
                                        <p:tav tm="0">
                                          <p:val>
                                            <p:strVal val="1+#ppt_w/2"/>
                                          </p:val>
                                        </p:tav>
                                        <p:tav tm="100000">
                                          <p:val>
                                            <p:strVal val="#ppt_x"/>
                                          </p:val>
                                        </p:tav>
                                      </p:tavLst>
                                    </p:anim>
                                    <p:anim calcmode="lin" valueType="num">
                                      <p:cBhvr additive="base">
                                        <p:cTn id="27" dur="500" fill="hold"/>
                                        <p:tgtEl>
                                          <p:spTgt spid="583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58371" grpId="0" autoUpdateAnimBg="0"/>
      <p:bldP spid="58372" grpId="0" autoUpdateAnimBg="0"/>
      <p:bldP spid="58373" grpId="0" autoUpdateAnimBg="0"/>
      <p:bldP spid="5837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048000" y="1720850"/>
            <a:ext cx="56705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a:ea typeface="楷体_GB2312" pitchFamily="49" charset="-122"/>
              </a:rPr>
              <a:t>动态查找表</a:t>
            </a:r>
            <a:r>
              <a:rPr lang="en-US" altLang="zh-CN" sz="3600">
                <a:ea typeface="楷体_GB2312" pitchFamily="49" charset="-122"/>
              </a:rPr>
              <a:t>DT</a:t>
            </a:r>
            <a:r>
              <a:rPr lang="zh-CN" altLang="en-US" sz="3600">
                <a:ea typeface="楷体_GB2312" pitchFamily="49" charset="-122"/>
              </a:rPr>
              <a:t>存在，</a:t>
            </a:r>
            <a:r>
              <a:rPr lang="en-US" altLang="zh-CN" sz="3600" b="1">
                <a:solidFill>
                  <a:srgbClr val="CC6600"/>
                </a:solidFill>
                <a:ea typeface="楷体_GB2312" pitchFamily="49" charset="-122"/>
              </a:rPr>
              <a:t>Visit</a:t>
            </a:r>
            <a:endParaRPr lang="en-US" altLang="zh-CN" sz="3600">
              <a:ea typeface="楷体_GB2312" pitchFamily="49" charset="-122"/>
            </a:endParaRPr>
          </a:p>
          <a:p>
            <a:pPr>
              <a:lnSpc>
                <a:spcPct val="125000"/>
              </a:lnSpc>
            </a:pPr>
            <a:r>
              <a:rPr lang="zh-CN" altLang="en-US" sz="3600">
                <a:ea typeface="楷体_GB2312" pitchFamily="49" charset="-122"/>
              </a:rPr>
              <a:t>是对结点操作的应用函数；</a:t>
            </a:r>
            <a:endParaRPr lang="zh-CN" altLang="en-US" sz="4000">
              <a:ea typeface="楷体_GB2312" pitchFamily="49" charset="-122"/>
            </a:endParaRPr>
          </a:p>
        </p:txBody>
      </p:sp>
      <p:sp>
        <p:nvSpPr>
          <p:cNvPr id="59395" name="Text Box 3"/>
          <p:cNvSpPr txBox="1">
            <a:spLocks noChangeArrowheads="1"/>
          </p:cNvSpPr>
          <p:nvPr/>
        </p:nvSpPr>
        <p:spPr bwMode="auto">
          <a:xfrm>
            <a:off x="914400" y="609600"/>
            <a:ext cx="6507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006600"/>
                </a:solidFill>
                <a:ea typeface="楷体_GB2312" pitchFamily="49" charset="-122"/>
              </a:rPr>
              <a:t>TraverseDSTable(DT, Visit());</a:t>
            </a:r>
            <a:endParaRPr lang="en-US" altLang="zh-CN" sz="4000">
              <a:solidFill>
                <a:srgbClr val="0000FF"/>
              </a:solidFill>
              <a:ea typeface="楷体_GB2312" pitchFamily="49" charset="-122"/>
            </a:endParaRPr>
          </a:p>
        </p:txBody>
      </p:sp>
      <p:sp>
        <p:nvSpPr>
          <p:cNvPr id="59396" name="Text Box 4"/>
          <p:cNvSpPr txBox="1">
            <a:spLocks noChangeArrowheads="1"/>
          </p:cNvSpPr>
          <p:nvPr/>
        </p:nvSpPr>
        <p:spPr bwMode="auto">
          <a:xfrm>
            <a:off x="381000" y="838200"/>
            <a:ext cx="29781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endParaRPr lang="en-US" altLang="zh-CN" sz="4400">
              <a:solidFill>
                <a:srgbClr val="A50021"/>
              </a:solidFill>
              <a:ea typeface="楷体_GB2312" pitchFamily="49" charset="-122"/>
            </a:endParaRPr>
          </a:p>
          <a:p>
            <a:pPr>
              <a:lnSpc>
                <a:spcPct val="120000"/>
              </a:lnSpc>
            </a:pPr>
            <a:r>
              <a:rPr lang="zh-CN" altLang="en-US" sz="4400">
                <a:solidFill>
                  <a:srgbClr val="A50021"/>
                </a:solidFill>
                <a:ea typeface="楷体_GB2312" pitchFamily="49" charset="-122"/>
              </a:rPr>
              <a:t>初始条件：</a:t>
            </a:r>
          </a:p>
          <a:p>
            <a:pPr>
              <a:lnSpc>
                <a:spcPct val="120000"/>
              </a:lnSpc>
            </a:pPr>
            <a:endParaRPr lang="zh-CN" altLang="en-US" sz="4400">
              <a:solidFill>
                <a:srgbClr val="A50021"/>
              </a:solidFill>
              <a:ea typeface="楷体_GB2312" pitchFamily="49" charset="-122"/>
            </a:endParaRPr>
          </a:p>
          <a:p>
            <a:pPr>
              <a:lnSpc>
                <a:spcPct val="120000"/>
              </a:lnSpc>
            </a:pPr>
            <a:r>
              <a:rPr lang="zh-CN" altLang="en-US" sz="4400">
                <a:solidFill>
                  <a:srgbClr val="A50021"/>
                </a:solidFill>
                <a:ea typeface="楷体_GB2312" pitchFamily="49" charset="-122"/>
              </a:rPr>
              <a:t>操作结果：</a:t>
            </a:r>
            <a:endParaRPr lang="zh-CN" altLang="en-US">
              <a:ea typeface="楷体_GB2312" pitchFamily="49" charset="-122"/>
            </a:endParaRPr>
          </a:p>
        </p:txBody>
      </p:sp>
      <p:sp>
        <p:nvSpPr>
          <p:cNvPr id="59397" name="Text Box 5"/>
          <p:cNvSpPr txBox="1">
            <a:spLocks noChangeArrowheads="1"/>
          </p:cNvSpPr>
          <p:nvPr/>
        </p:nvSpPr>
        <p:spPr bwMode="auto">
          <a:xfrm>
            <a:off x="3048000" y="3365500"/>
            <a:ext cx="574675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zh-CN" altLang="en-US" sz="3600">
                <a:ea typeface="楷体_GB2312" pitchFamily="49" charset="-122"/>
              </a:rPr>
              <a:t>按某种次序对</a:t>
            </a:r>
            <a:r>
              <a:rPr lang="en-US" altLang="zh-CN" sz="3600">
                <a:ea typeface="楷体_GB2312" pitchFamily="49" charset="-122"/>
              </a:rPr>
              <a:t>DT</a:t>
            </a:r>
            <a:r>
              <a:rPr lang="zh-CN" altLang="en-US" sz="3600">
                <a:ea typeface="楷体_GB2312" pitchFamily="49" charset="-122"/>
              </a:rPr>
              <a:t>的每个结</a:t>
            </a:r>
          </a:p>
          <a:p>
            <a:pPr>
              <a:lnSpc>
                <a:spcPct val="125000"/>
              </a:lnSpc>
            </a:pPr>
            <a:r>
              <a:rPr lang="zh-CN" altLang="en-US" sz="3600">
                <a:ea typeface="楷体_GB2312" pitchFamily="49" charset="-122"/>
              </a:rPr>
              <a:t>点调用函数 </a:t>
            </a:r>
            <a:r>
              <a:rPr lang="en-US" altLang="zh-CN" sz="3600" b="1">
                <a:solidFill>
                  <a:srgbClr val="CC6600"/>
                </a:solidFill>
                <a:ea typeface="楷体_GB2312" pitchFamily="49" charset="-122"/>
              </a:rPr>
              <a:t>Visit() </a:t>
            </a:r>
            <a:r>
              <a:rPr lang="zh-CN" altLang="en-US" sz="3600">
                <a:ea typeface="楷体_GB2312" pitchFamily="49" charset="-122"/>
              </a:rPr>
              <a:t>一次且至</a:t>
            </a:r>
          </a:p>
          <a:p>
            <a:pPr>
              <a:lnSpc>
                <a:spcPct val="125000"/>
              </a:lnSpc>
            </a:pPr>
            <a:r>
              <a:rPr lang="zh-CN" altLang="en-US" sz="3600">
                <a:ea typeface="楷体_GB2312" pitchFamily="49" charset="-122"/>
              </a:rPr>
              <a:t>多一次。一旦 </a:t>
            </a:r>
            <a:r>
              <a:rPr lang="en-US" altLang="zh-CN" sz="3600" b="1">
                <a:solidFill>
                  <a:srgbClr val="CC6600"/>
                </a:solidFill>
                <a:ea typeface="楷体_GB2312" pitchFamily="49" charset="-122"/>
              </a:rPr>
              <a:t>Visit() </a:t>
            </a:r>
            <a:r>
              <a:rPr lang="zh-CN" altLang="en-US" sz="3600">
                <a:ea typeface="楷体_GB2312" pitchFamily="49" charset="-122"/>
              </a:rPr>
              <a:t>失败，</a:t>
            </a:r>
          </a:p>
          <a:p>
            <a:pPr>
              <a:lnSpc>
                <a:spcPct val="125000"/>
              </a:lnSpc>
            </a:pPr>
            <a:r>
              <a:rPr lang="zh-CN" altLang="en-US" sz="3600">
                <a:ea typeface="楷体_GB2312" pitchFamily="49" charset="-122"/>
              </a:rPr>
              <a:t>则操作失败。</a:t>
            </a:r>
            <a:endParaRPr lang="zh-CN" altLang="en-US" sz="4000"/>
          </a:p>
        </p:txBody>
      </p:sp>
      <p:sp>
        <p:nvSpPr>
          <p:cNvPr id="59400" name="AutoShape 8">
            <a:hlinkClick r:id="" action="ppaction://hlinkshowjump?jump=lastslideviewed" highlightClick="1"/>
          </p:cNvPr>
          <p:cNvSpPr>
            <a:spLocks noChangeArrowheads="1"/>
          </p:cNvSpPr>
          <p:nvPr/>
        </p:nvSpPr>
        <p:spPr bwMode="auto">
          <a:xfrm>
            <a:off x="84582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randombar(horizontal)">
                                      <p:cBhvr>
                                        <p:cTn id="7" dur="500"/>
                                        <p:tgtEl>
                                          <p:spTgt spid="59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9396"/>
                                        </p:tgtEl>
                                        <p:attrNameLst>
                                          <p:attrName>style.visibility</p:attrName>
                                        </p:attrNameLst>
                                      </p:cBhvr>
                                      <p:to>
                                        <p:strVal val="visible"/>
                                      </p:to>
                                    </p:set>
                                    <p:animEffect transition="in" filter="barn(outHorizontal)">
                                      <p:cBhvr>
                                        <p:cTn id="12" dur="500"/>
                                        <p:tgtEl>
                                          <p:spTgt spid="59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9394"/>
                                        </p:tgtEl>
                                        <p:attrNameLst>
                                          <p:attrName>style.visibility</p:attrName>
                                        </p:attrNameLst>
                                      </p:cBhvr>
                                      <p:to>
                                        <p:strVal val="visible"/>
                                      </p:to>
                                    </p:set>
                                    <p:animEffect transition="in" filter="barn(inVertical)">
                                      <p:cBhvr>
                                        <p:cTn id="17" dur="500"/>
                                        <p:tgtEl>
                                          <p:spTgt spid="593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59397"/>
                                        </p:tgtEl>
                                        <p:attrNameLst>
                                          <p:attrName>style.visibility</p:attrName>
                                        </p:attrNameLst>
                                      </p:cBhvr>
                                      <p:to>
                                        <p:strVal val="visible"/>
                                      </p:to>
                                    </p:set>
                                    <p:animEffect transition="in" filter="barn(outVertical)">
                                      <p:cBhvr>
                                        <p:cTn id="22" dur="500"/>
                                        <p:tgtEl>
                                          <p:spTgt spid="59397"/>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59400"/>
                                        </p:tgtEl>
                                        <p:attrNameLst>
                                          <p:attrName>style.visibility</p:attrName>
                                        </p:attrNameLst>
                                      </p:cBhvr>
                                      <p:to>
                                        <p:strVal val="visible"/>
                                      </p:to>
                                    </p:set>
                                    <p:anim calcmode="lin" valueType="num">
                                      <p:cBhvr additive="base">
                                        <p:cTn id="26" dur="500" fill="hold"/>
                                        <p:tgtEl>
                                          <p:spTgt spid="59400"/>
                                        </p:tgtEl>
                                        <p:attrNameLst>
                                          <p:attrName>ppt_x</p:attrName>
                                        </p:attrNameLst>
                                      </p:cBhvr>
                                      <p:tavLst>
                                        <p:tav tm="0">
                                          <p:val>
                                            <p:strVal val="1+#ppt_w/2"/>
                                          </p:val>
                                        </p:tav>
                                        <p:tav tm="100000">
                                          <p:val>
                                            <p:strVal val="#ppt_x"/>
                                          </p:val>
                                        </p:tav>
                                      </p:tavLst>
                                    </p:anim>
                                    <p:anim calcmode="lin" valueType="num">
                                      <p:cBhvr additive="base">
                                        <p:cTn id="27" dur="500" fill="hold"/>
                                        <p:tgtEl>
                                          <p:spTgt spid="59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P spid="59396" grpId="0" autoUpdateAnimBg="0"/>
      <p:bldP spid="59397" grpId="0" autoUpdateAnimBg="0"/>
      <p:bldP spid="5940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hlinkClick r:id="rId2" action="ppaction://hlinksldjump" highlightClick="1"/>
          </p:cNvPr>
          <p:cNvSpPr txBox="1">
            <a:spLocks noChangeArrowheads="1"/>
          </p:cNvSpPr>
          <p:nvPr/>
        </p:nvSpPr>
        <p:spPr bwMode="auto">
          <a:xfrm>
            <a:off x="1628775" y="584200"/>
            <a:ext cx="729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A50021"/>
                </a:solidFill>
                <a:ea typeface="楷体_GB2312" pitchFamily="49" charset="-122"/>
              </a:rPr>
              <a:t>一、二叉排序树（二叉查找树）</a:t>
            </a:r>
            <a:endParaRPr lang="zh-CN" altLang="en-US" sz="4400" b="1">
              <a:ea typeface="楷体_GB2312" pitchFamily="49" charset="-122"/>
            </a:endParaRPr>
          </a:p>
        </p:txBody>
      </p:sp>
      <p:sp>
        <p:nvSpPr>
          <p:cNvPr id="66563" name="Text Box 3">
            <a:hlinkClick r:id="rId3" action="ppaction://hlinksldjump" highlightClick="1"/>
          </p:cNvPr>
          <p:cNvSpPr txBox="1">
            <a:spLocks noChangeArrowheads="1"/>
          </p:cNvSpPr>
          <p:nvPr/>
        </p:nvSpPr>
        <p:spPr bwMode="auto">
          <a:xfrm>
            <a:off x="1219200" y="1727200"/>
            <a:ext cx="374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33CC"/>
                </a:solidFill>
                <a:ea typeface="楷体_GB2312" pitchFamily="49" charset="-122"/>
              </a:rPr>
              <a:t>二、二叉平衡树</a:t>
            </a:r>
            <a:endParaRPr lang="zh-CN" altLang="en-US"/>
          </a:p>
        </p:txBody>
      </p:sp>
      <p:sp>
        <p:nvSpPr>
          <p:cNvPr id="66564" name="Rectangle 4">
            <a:hlinkClick r:id="rId4" action="ppaction://hlinksldjump" highlightClick="1"/>
          </p:cNvPr>
          <p:cNvSpPr>
            <a:spLocks noChangeArrowheads="1"/>
          </p:cNvSpPr>
          <p:nvPr/>
        </p:nvSpPr>
        <p:spPr bwMode="auto">
          <a:xfrm>
            <a:off x="868363" y="2895600"/>
            <a:ext cx="247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CC00FF"/>
                </a:solidFill>
                <a:ea typeface="楷体_GB2312" pitchFamily="49" charset="-122"/>
              </a:rPr>
              <a:t>三、</a:t>
            </a:r>
            <a:r>
              <a:rPr lang="en-US" altLang="zh-CN" sz="4000" b="1">
                <a:solidFill>
                  <a:srgbClr val="CC00FF"/>
                </a:solidFill>
                <a:ea typeface="楷体_GB2312" pitchFamily="49" charset="-122"/>
              </a:rPr>
              <a:t>B - </a:t>
            </a:r>
            <a:r>
              <a:rPr lang="zh-CN" altLang="en-US" sz="4000" b="1">
                <a:solidFill>
                  <a:srgbClr val="CC00FF"/>
                </a:solidFill>
                <a:ea typeface="楷体_GB2312" pitchFamily="49" charset="-122"/>
              </a:rPr>
              <a:t>树</a:t>
            </a:r>
          </a:p>
        </p:txBody>
      </p:sp>
      <p:sp>
        <p:nvSpPr>
          <p:cNvPr id="66565" name="Text Box 5">
            <a:hlinkClick r:id="rId5" action="ppaction://hlinksldjump" highlightClick="1"/>
          </p:cNvPr>
          <p:cNvSpPr txBox="1">
            <a:spLocks noChangeArrowheads="1"/>
          </p:cNvSpPr>
          <p:nvPr/>
        </p:nvSpPr>
        <p:spPr bwMode="auto">
          <a:xfrm>
            <a:off x="487363" y="4038600"/>
            <a:ext cx="2241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CC0000"/>
                </a:solidFill>
                <a:ea typeface="楷体_GB2312" pitchFamily="49" charset="-122"/>
              </a:rPr>
              <a:t>四、</a:t>
            </a:r>
            <a:r>
              <a:rPr lang="en-US" altLang="zh-CN" sz="4000" b="1">
                <a:solidFill>
                  <a:srgbClr val="CC0000"/>
                </a:solidFill>
                <a:ea typeface="楷体_GB2312" pitchFamily="49" charset="-122"/>
              </a:rPr>
              <a:t>B</a:t>
            </a:r>
            <a:r>
              <a:rPr lang="en-US" altLang="zh-CN" sz="4000" b="1" baseline="30000">
                <a:solidFill>
                  <a:srgbClr val="CC0000"/>
                </a:solidFill>
                <a:ea typeface="楷体_GB2312" pitchFamily="49" charset="-122"/>
              </a:rPr>
              <a:t>+</a:t>
            </a:r>
            <a:r>
              <a:rPr lang="zh-CN" altLang="en-US" sz="4000" b="1">
                <a:solidFill>
                  <a:srgbClr val="CC0000"/>
                </a:solidFill>
                <a:ea typeface="楷体_GB2312" pitchFamily="49" charset="-122"/>
              </a:rPr>
              <a:t>树</a:t>
            </a:r>
            <a:endParaRPr lang="zh-CN" altLang="en-US">
              <a:solidFill>
                <a:srgbClr val="CC0000"/>
              </a:solidFill>
            </a:endParaRPr>
          </a:p>
        </p:txBody>
      </p:sp>
      <p:sp>
        <p:nvSpPr>
          <p:cNvPr id="66566" name="Text Box 6">
            <a:hlinkClick r:id="rId6" action="ppaction://hlinksldjump" highlightClick="1"/>
          </p:cNvPr>
          <p:cNvSpPr txBox="1">
            <a:spLocks noChangeArrowheads="1"/>
          </p:cNvSpPr>
          <p:nvPr/>
        </p:nvSpPr>
        <p:spPr bwMode="auto">
          <a:xfrm>
            <a:off x="812800" y="5181600"/>
            <a:ext cx="259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6600CC"/>
                </a:solidFill>
                <a:ea typeface="楷体_GB2312" pitchFamily="49" charset="-122"/>
              </a:rPr>
              <a:t>五、键   树</a:t>
            </a:r>
            <a:endParaRPr lang="zh-CN" altLang="en-US"/>
          </a:p>
        </p:txBody>
      </p:sp>
      <p:pic>
        <p:nvPicPr>
          <p:cNvPr id="66567" name="Picture 7" descr="MEETING">
            <a:hlinkClick r:id="rId7" action="ppaction://hlinksldjump" highlightClick="1"/>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91200" y="4267200"/>
            <a:ext cx="2667000" cy="1901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p:cTn id="7" dur="500" fill="hold"/>
                                        <p:tgtEl>
                                          <p:spTgt spid="66562"/>
                                        </p:tgtEl>
                                        <p:attrNameLst>
                                          <p:attrName>ppt_w</p:attrName>
                                        </p:attrNameLst>
                                      </p:cBhvr>
                                      <p:tavLst>
                                        <p:tav tm="0">
                                          <p:val>
                                            <p:strVal val="2/3*#ppt_w"/>
                                          </p:val>
                                        </p:tav>
                                        <p:tav tm="100000">
                                          <p:val>
                                            <p:strVal val="#ppt_w"/>
                                          </p:val>
                                        </p:tav>
                                      </p:tavLst>
                                    </p:anim>
                                    <p:anim calcmode="lin" valueType="num">
                                      <p:cBhvr>
                                        <p:cTn id="8" dur="500" fill="hold"/>
                                        <p:tgtEl>
                                          <p:spTgt spid="66562"/>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23" presetClass="entr" presetSubtype="272" fill="hold" grpId="0" nodeType="afterEffect">
                                  <p:stCondLst>
                                    <p:cond delay="0"/>
                                  </p:stCondLst>
                                  <p:childTnLst>
                                    <p:set>
                                      <p:cBhvr>
                                        <p:cTn id="11" dur="1" fill="hold">
                                          <p:stCondLst>
                                            <p:cond delay="0"/>
                                          </p:stCondLst>
                                        </p:cTn>
                                        <p:tgtEl>
                                          <p:spTgt spid="66563"/>
                                        </p:tgtEl>
                                        <p:attrNameLst>
                                          <p:attrName>style.visibility</p:attrName>
                                        </p:attrNameLst>
                                      </p:cBhvr>
                                      <p:to>
                                        <p:strVal val="visible"/>
                                      </p:to>
                                    </p:set>
                                    <p:anim calcmode="lin" valueType="num">
                                      <p:cBhvr>
                                        <p:cTn id="12" dur="500" fill="hold"/>
                                        <p:tgtEl>
                                          <p:spTgt spid="66563"/>
                                        </p:tgtEl>
                                        <p:attrNameLst>
                                          <p:attrName>ppt_w</p:attrName>
                                        </p:attrNameLst>
                                      </p:cBhvr>
                                      <p:tavLst>
                                        <p:tav tm="0">
                                          <p:val>
                                            <p:strVal val="2/3*#ppt_w"/>
                                          </p:val>
                                        </p:tav>
                                        <p:tav tm="100000">
                                          <p:val>
                                            <p:strVal val="#ppt_w"/>
                                          </p:val>
                                        </p:tav>
                                      </p:tavLst>
                                    </p:anim>
                                    <p:anim calcmode="lin" valueType="num">
                                      <p:cBhvr>
                                        <p:cTn id="13" dur="500" fill="hold"/>
                                        <p:tgtEl>
                                          <p:spTgt spid="66563"/>
                                        </p:tgtEl>
                                        <p:attrNameLst>
                                          <p:attrName>ppt_h</p:attrName>
                                        </p:attrNameLst>
                                      </p:cBhvr>
                                      <p:tavLst>
                                        <p:tav tm="0">
                                          <p:val>
                                            <p:strVal val="2/3*#ppt_h"/>
                                          </p:val>
                                        </p:tav>
                                        <p:tav tm="100000">
                                          <p:val>
                                            <p:strVal val="#ppt_h"/>
                                          </p:val>
                                        </p:tav>
                                      </p:tavLst>
                                    </p:anim>
                                  </p:childTnLst>
                                </p:cTn>
                              </p:par>
                            </p:childTnLst>
                          </p:cTn>
                        </p:par>
                        <p:par>
                          <p:cTn id="14" fill="hold" nodeType="afterGroup">
                            <p:stCondLst>
                              <p:cond delay="1000"/>
                            </p:stCondLst>
                            <p:childTnLst>
                              <p:par>
                                <p:cTn id="15" presetID="23" presetClass="entr" presetSubtype="272" fill="hold" grpId="0" nodeType="afterEffect">
                                  <p:stCondLst>
                                    <p:cond delay="0"/>
                                  </p:stCondLst>
                                  <p:childTnLst>
                                    <p:set>
                                      <p:cBhvr>
                                        <p:cTn id="16" dur="1" fill="hold">
                                          <p:stCondLst>
                                            <p:cond delay="0"/>
                                          </p:stCondLst>
                                        </p:cTn>
                                        <p:tgtEl>
                                          <p:spTgt spid="66564"/>
                                        </p:tgtEl>
                                        <p:attrNameLst>
                                          <p:attrName>style.visibility</p:attrName>
                                        </p:attrNameLst>
                                      </p:cBhvr>
                                      <p:to>
                                        <p:strVal val="visible"/>
                                      </p:to>
                                    </p:set>
                                    <p:anim calcmode="lin" valueType="num">
                                      <p:cBhvr>
                                        <p:cTn id="17" dur="500" fill="hold"/>
                                        <p:tgtEl>
                                          <p:spTgt spid="66564"/>
                                        </p:tgtEl>
                                        <p:attrNameLst>
                                          <p:attrName>ppt_w</p:attrName>
                                        </p:attrNameLst>
                                      </p:cBhvr>
                                      <p:tavLst>
                                        <p:tav tm="0">
                                          <p:val>
                                            <p:strVal val="2/3*#ppt_w"/>
                                          </p:val>
                                        </p:tav>
                                        <p:tav tm="100000">
                                          <p:val>
                                            <p:strVal val="#ppt_w"/>
                                          </p:val>
                                        </p:tav>
                                      </p:tavLst>
                                    </p:anim>
                                    <p:anim calcmode="lin" valueType="num">
                                      <p:cBhvr>
                                        <p:cTn id="18" dur="500" fill="hold"/>
                                        <p:tgtEl>
                                          <p:spTgt spid="66564"/>
                                        </p:tgtEl>
                                        <p:attrNameLst>
                                          <p:attrName>ppt_h</p:attrName>
                                        </p:attrNameLst>
                                      </p:cBhvr>
                                      <p:tavLst>
                                        <p:tav tm="0">
                                          <p:val>
                                            <p:strVal val="2/3*#ppt_h"/>
                                          </p:val>
                                        </p:tav>
                                        <p:tav tm="100000">
                                          <p:val>
                                            <p:strVal val="#ppt_h"/>
                                          </p:val>
                                        </p:tav>
                                      </p:tavLst>
                                    </p:anim>
                                  </p:childTnLst>
                                </p:cTn>
                              </p:par>
                            </p:childTnLst>
                          </p:cTn>
                        </p:par>
                        <p:par>
                          <p:cTn id="19" fill="hold" nodeType="afterGroup">
                            <p:stCondLst>
                              <p:cond delay="1500"/>
                            </p:stCondLst>
                            <p:childTnLst>
                              <p:par>
                                <p:cTn id="20" presetID="23" presetClass="entr" presetSubtype="272" fill="hold" grpId="0" nodeType="afterEffect">
                                  <p:stCondLst>
                                    <p:cond delay="0"/>
                                  </p:stCondLst>
                                  <p:childTnLst>
                                    <p:set>
                                      <p:cBhvr>
                                        <p:cTn id="21" dur="1" fill="hold">
                                          <p:stCondLst>
                                            <p:cond delay="0"/>
                                          </p:stCondLst>
                                        </p:cTn>
                                        <p:tgtEl>
                                          <p:spTgt spid="66565"/>
                                        </p:tgtEl>
                                        <p:attrNameLst>
                                          <p:attrName>style.visibility</p:attrName>
                                        </p:attrNameLst>
                                      </p:cBhvr>
                                      <p:to>
                                        <p:strVal val="visible"/>
                                      </p:to>
                                    </p:set>
                                    <p:anim calcmode="lin" valueType="num">
                                      <p:cBhvr>
                                        <p:cTn id="22" dur="500" fill="hold"/>
                                        <p:tgtEl>
                                          <p:spTgt spid="66565"/>
                                        </p:tgtEl>
                                        <p:attrNameLst>
                                          <p:attrName>ppt_w</p:attrName>
                                        </p:attrNameLst>
                                      </p:cBhvr>
                                      <p:tavLst>
                                        <p:tav tm="0">
                                          <p:val>
                                            <p:strVal val="2/3*#ppt_w"/>
                                          </p:val>
                                        </p:tav>
                                        <p:tav tm="100000">
                                          <p:val>
                                            <p:strVal val="#ppt_w"/>
                                          </p:val>
                                        </p:tav>
                                      </p:tavLst>
                                    </p:anim>
                                    <p:anim calcmode="lin" valueType="num">
                                      <p:cBhvr>
                                        <p:cTn id="23" dur="500" fill="hold"/>
                                        <p:tgtEl>
                                          <p:spTgt spid="66565"/>
                                        </p:tgtEl>
                                        <p:attrNameLst>
                                          <p:attrName>ppt_h</p:attrName>
                                        </p:attrNameLst>
                                      </p:cBhvr>
                                      <p:tavLst>
                                        <p:tav tm="0">
                                          <p:val>
                                            <p:strVal val="2/3*#ppt_h"/>
                                          </p:val>
                                        </p:tav>
                                        <p:tav tm="100000">
                                          <p:val>
                                            <p:strVal val="#ppt_h"/>
                                          </p:val>
                                        </p:tav>
                                      </p:tavLst>
                                    </p:anim>
                                  </p:childTnLst>
                                </p:cTn>
                              </p:par>
                            </p:childTnLst>
                          </p:cTn>
                        </p:par>
                        <p:par>
                          <p:cTn id="24" fill="hold" nodeType="afterGroup">
                            <p:stCondLst>
                              <p:cond delay="2000"/>
                            </p:stCondLst>
                            <p:childTnLst>
                              <p:par>
                                <p:cTn id="25" presetID="23" presetClass="entr" presetSubtype="272" fill="hold" grpId="0" nodeType="afterEffect">
                                  <p:stCondLst>
                                    <p:cond delay="0"/>
                                  </p:stCondLst>
                                  <p:childTnLst>
                                    <p:set>
                                      <p:cBhvr>
                                        <p:cTn id="26" dur="1" fill="hold">
                                          <p:stCondLst>
                                            <p:cond delay="0"/>
                                          </p:stCondLst>
                                        </p:cTn>
                                        <p:tgtEl>
                                          <p:spTgt spid="66566"/>
                                        </p:tgtEl>
                                        <p:attrNameLst>
                                          <p:attrName>style.visibility</p:attrName>
                                        </p:attrNameLst>
                                      </p:cBhvr>
                                      <p:to>
                                        <p:strVal val="visible"/>
                                      </p:to>
                                    </p:set>
                                    <p:anim calcmode="lin" valueType="num">
                                      <p:cBhvr>
                                        <p:cTn id="27" dur="500" fill="hold"/>
                                        <p:tgtEl>
                                          <p:spTgt spid="66566"/>
                                        </p:tgtEl>
                                        <p:attrNameLst>
                                          <p:attrName>ppt_w</p:attrName>
                                        </p:attrNameLst>
                                      </p:cBhvr>
                                      <p:tavLst>
                                        <p:tav tm="0">
                                          <p:val>
                                            <p:strVal val="2/3*#ppt_w"/>
                                          </p:val>
                                        </p:tav>
                                        <p:tav tm="100000">
                                          <p:val>
                                            <p:strVal val="#ppt_w"/>
                                          </p:val>
                                        </p:tav>
                                      </p:tavLst>
                                    </p:anim>
                                    <p:anim calcmode="lin" valueType="num">
                                      <p:cBhvr>
                                        <p:cTn id="28" dur="500" fill="hold"/>
                                        <p:tgtEl>
                                          <p:spTgt spid="66566"/>
                                        </p:tgtEl>
                                        <p:attrNameLst>
                                          <p:attrName>ppt_h</p:attrName>
                                        </p:attrNameLst>
                                      </p:cBhvr>
                                      <p:tavLst>
                                        <p:tav tm="0">
                                          <p:val>
                                            <p:strVal val="2/3*#ppt_h"/>
                                          </p:val>
                                        </p:tav>
                                        <p:tav tm="100000">
                                          <p:val>
                                            <p:strVal val="#ppt_h"/>
                                          </p:val>
                                        </p:tav>
                                      </p:tavLst>
                                    </p:anim>
                                  </p:childTnLst>
                                </p:cTn>
                              </p:par>
                            </p:childTnLst>
                          </p:cTn>
                        </p:par>
                        <p:par>
                          <p:cTn id="29" fill="hold" nodeType="afterGroup">
                            <p:stCondLst>
                              <p:cond delay="2500"/>
                            </p:stCondLst>
                            <p:childTnLst>
                              <p:par>
                                <p:cTn id="30" presetID="2" presetClass="entr" presetSubtype="6" fill="hold" nodeType="afterEffect">
                                  <p:stCondLst>
                                    <p:cond delay="0"/>
                                  </p:stCondLst>
                                  <p:childTnLst>
                                    <p:set>
                                      <p:cBhvr>
                                        <p:cTn id="31" dur="1" fill="hold">
                                          <p:stCondLst>
                                            <p:cond delay="0"/>
                                          </p:stCondLst>
                                        </p:cTn>
                                        <p:tgtEl>
                                          <p:spTgt spid="66567"/>
                                        </p:tgtEl>
                                        <p:attrNameLst>
                                          <p:attrName>style.visibility</p:attrName>
                                        </p:attrNameLst>
                                      </p:cBhvr>
                                      <p:to>
                                        <p:strVal val="visible"/>
                                      </p:to>
                                    </p:set>
                                    <p:anim calcmode="lin" valueType="num">
                                      <p:cBhvr additive="base">
                                        <p:cTn id="32" dur="500" fill="hold"/>
                                        <p:tgtEl>
                                          <p:spTgt spid="66567"/>
                                        </p:tgtEl>
                                        <p:attrNameLst>
                                          <p:attrName>ppt_x</p:attrName>
                                        </p:attrNameLst>
                                      </p:cBhvr>
                                      <p:tavLst>
                                        <p:tav tm="0">
                                          <p:val>
                                            <p:strVal val="1+#ppt_w/2"/>
                                          </p:val>
                                        </p:tav>
                                        <p:tav tm="100000">
                                          <p:val>
                                            <p:strVal val="#ppt_x"/>
                                          </p:val>
                                        </p:tav>
                                      </p:tavLst>
                                    </p:anim>
                                    <p:anim calcmode="lin" valueType="num">
                                      <p:cBhvr additive="base">
                                        <p:cTn id="33" dur="500" fill="hold"/>
                                        <p:tgtEl>
                                          <p:spTgt spid="665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3" grpId="0" autoUpdateAnimBg="0"/>
      <p:bldP spid="66564" grpId="0" autoUpdateAnimBg="0"/>
      <p:bldP spid="66565" grpId="0" autoUpdateAnimBg="0"/>
      <p:bldP spid="6656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416050" y="171450"/>
            <a:ext cx="5562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6000" b="1">
                <a:solidFill>
                  <a:srgbClr val="A50021"/>
                </a:solidFill>
                <a:ea typeface="隶书" pitchFamily="49" charset="-122"/>
              </a:rPr>
              <a:t>一、二叉排序树</a:t>
            </a:r>
          </a:p>
          <a:p>
            <a:pPr algn="ctr">
              <a:lnSpc>
                <a:spcPct val="120000"/>
              </a:lnSpc>
            </a:pPr>
            <a:r>
              <a:rPr lang="zh-CN" altLang="en-US" sz="6000" b="1">
                <a:solidFill>
                  <a:srgbClr val="A50021"/>
                </a:solidFill>
                <a:ea typeface="隶书" pitchFamily="49" charset="-122"/>
              </a:rPr>
              <a:t>（二叉查找树）</a:t>
            </a:r>
            <a:endParaRPr lang="zh-CN" altLang="en-US" sz="6000" b="1">
              <a:ea typeface="楷体_GB2312" pitchFamily="49" charset="-122"/>
            </a:endParaRPr>
          </a:p>
        </p:txBody>
      </p:sp>
      <p:graphicFrame>
        <p:nvGraphicFramePr>
          <p:cNvPr id="90115" name="Object 3">
            <a:hlinkClick r:id="" action="ppaction://hlinkshowjump?jump=previousslide" highlightClick="1"/>
          </p:cNvPr>
          <p:cNvGraphicFramePr>
            <a:graphicFrameLocks noChangeAspect="1"/>
          </p:cNvGraphicFramePr>
          <p:nvPr/>
        </p:nvGraphicFramePr>
        <p:xfrm>
          <a:off x="457200" y="5257800"/>
          <a:ext cx="1676400" cy="1187450"/>
        </p:xfrm>
        <a:graphic>
          <a:graphicData uri="http://schemas.openxmlformats.org/presentationml/2006/ole">
            <mc:AlternateContent xmlns:mc="http://schemas.openxmlformats.org/markup-compatibility/2006">
              <mc:Choice xmlns:v="urn:schemas-microsoft-com:vml" Requires="v">
                <p:oleObj spid="_x0000_s90124" name="剪辑" r:id="rId3" imgW="984600" imgH="697320" progId="MS_ClipArt_Gallery.2">
                  <p:embed/>
                </p:oleObj>
              </mc:Choice>
              <mc:Fallback>
                <p:oleObj name="剪辑" r:id="rId3" imgW="984600" imgH="69732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257800"/>
                        <a:ext cx="16764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6" name="Text Box 4">
            <a:hlinkClick r:id="" action="ppaction://hlinkshowjump?jump=nextslide"/>
          </p:cNvPr>
          <p:cNvSpPr txBox="1">
            <a:spLocks noChangeArrowheads="1"/>
          </p:cNvSpPr>
          <p:nvPr/>
        </p:nvSpPr>
        <p:spPr bwMode="auto">
          <a:xfrm>
            <a:off x="1177925" y="27432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6600CC"/>
                </a:solidFill>
                <a:ea typeface="楷体_GB2312" pitchFamily="49" charset="-122"/>
              </a:rPr>
              <a:t>1</a:t>
            </a:r>
            <a:r>
              <a:rPr lang="zh-CN" altLang="en-US" sz="3600" b="1">
                <a:solidFill>
                  <a:srgbClr val="6600CC"/>
                </a:solidFill>
                <a:ea typeface="楷体_GB2312" pitchFamily="49" charset="-122"/>
              </a:rPr>
              <a:t>．定义</a:t>
            </a:r>
            <a:endParaRPr lang="zh-CN" altLang="en-US" sz="4400" b="1">
              <a:solidFill>
                <a:srgbClr val="FF00FF"/>
              </a:solidFill>
              <a:ea typeface="楷体_GB2312" pitchFamily="49" charset="-122"/>
            </a:endParaRPr>
          </a:p>
        </p:txBody>
      </p:sp>
      <p:sp>
        <p:nvSpPr>
          <p:cNvPr id="90117" name="Rectangle 5">
            <a:hlinkClick r:id="rId5" action="ppaction://hlinksldjump"/>
          </p:cNvPr>
          <p:cNvSpPr>
            <a:spLocks noChangeArrowheads="1"/>
          </p:cNvSpPr>
          <p:nvPr/>
        </p:nvSpPr>
        <p:spPr bwMode="auto">
          <a:xfrm>
            <a:off x="1933575" y="3505200"/>
            <a:ext cx="269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6600CC"/>
                </a:solidFill>
                <a:ea typeface="楷体_GB2312" pitchFamily="49" charset="-122"/>
              </a:rPr>
              <a:t>2</a:t>
            </a:r>
            <a:r>
              <a:rPr lang="zh-CN" altLang="en-US" sz="3600" b="1">
                <a:solidFill>
                  <a:srgbClr val="6600CC"/>
                </a:solidFill>
                <a:ea typeface="楷体_GB2312" pitchFamily="49" charset="-122"/>
              </a:rPr>
              <a:t>．查找算法</a:t>
            </a:r>
            <a:endParaRPr lang="zh-CN" altLang="en-US" b="1">
              <a:solidFill>
                <a:srgbClr val="CC0000"/>
              </a:solidFill>
              <a:ea typeface="楷体_GB2312" pitchFamily="49" charset="-122"/>
            </a:endParaRPr>
          </a:p>
        </p:txBody>
      </p:sp>
      <p:sp>
        <p:nvSpPr>
          <p:cNvPr id="90118" name="Text Box 6">
            <a:hlinkClick r:id="rId6" action="ppaction://hlinksldjump"/>
          </p:cNvPr>
          <p:cNvSpPr txBox="1">
            <a:spLocks noChangeArrowheads="1"/>
          </p:cNvSpPr>
          <p:nvPr/>
        </p:nvSpPr>
        <p:spPr bwMode="auto">
          <a:xfrm>
            <a:off x="2695575" y="4267200"/>
            <a:ext cx="269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6600CC"/>
                </a:solidFill>
                <a:ea typeface="楷体_GB2312" pitchFamily="49" charset="-122"/>
              </a:rPr>
              <a:t>3</a:t>
            </a:r>
            <a:r>
              <a:rPr lang="zh-CN" altLang="en-US" sz="3600" b="1">
                <a:solidFill>
                  <a:srgbClr val="6600CC"/>
                </a:solidFill>
                <a:ea typeface="楷体_GB2312" pitchFamily="49" charset="-122"/>
              </a:rPr>
              <a:t>．插入算法</a:t>
            </a:r>
            <a:endParaRPr lang="zh-CN" altLang="en-US"/>
          </a:p>
        </p:txBody>
      </p:sp>
      <p:sp>
        <p:nvSpPr>
          <p:cNvPr id="90119" name="Text Box 7">
            <a:hlinkClick r:id="rId7" action="ppaction://hlinksldjump"/>
          </p:cNvPr>
          <p:cNvSpPr txBox="1">
            <a:spLocks noChangeArrowheads="1"/>
          </p:cNvSpPr>
          <p:nvPr/>
        </p:nvSpPr>
        <p:spPr bwMode="auto">
          <a:xfrm>
            <a:off x="3429000" y="5029200"/>
            <a:ext cx="2698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6600CC"/>
                </a:solidFill>
                <a:ea typeface="楷体_GB2312" pitchFamily="49" charset="-122"/>
              </a:rPr>
              <a:t>4</a:t>
            </a:r>
            <a:r>
              <a:rPr lang="zh-CN" altLang="en-US" sz="3600" b="1">
                <a:solidFill>
                  <a:srgbClr val="6600CC"/>
                </a:solidFill>
                <a:ea typeface="楷体_GB2312" pitchFamily="49" charset="-122"/>
              </a:rPr>
              <a:t>．删除算法</a:t>
            </a:r>
            <a:endParaRPr lang="zh-CN" altLang="en-US" sz="4000" b="1">
              <a:solidFill>
                <a:srgbClr val="FF00FF"/>
              </a:solidFill>
              <a:ea typeface="楷体_GB2312" pitchFamily="49" charset="-122"/>
            </a:endParaRPr>
          </a:p>
        </p:txBody>
      </p:sp>
      <p:sp>
        <p:nvSpPr>
          <p:cNvPr id="90120" name="Text Box 8">
            <a:hlinkClick r:id="rId8" action="ppaction://hlinksldjump"/>
          </p:cNvPr>
          <p:cNvSpPr txBox="1">
            <a:spLocks noChangeArrowheads="1"/>
          </p:cNvSpPr>
          <p:nvPr/>
        </p:nvSpPr>
        <p:spPr bwMode="auto">
          <a:xfrm>
            <a:off x="4210050" y="5791200"/>
            <a:ext cx="4070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6600CC"/>
                </a:solidFill>
                <a:ea typeface="楷体_GB2312" pitchFamily="49" charset="-122"/>
              </a:rPr>
              <a:t>5</a:t>
            </a:r>
            <a:r>
              <a:rPr lang="zh-CN" altLang="en-US" sz="3600" b="1">
                <a:solidFill>
                  <a:srgbClr val="6600CC"/>
                </a:solidFill>
                <a:ea typeface="楷体_GB2312" pitchFamily="49" charset="-122"/>
              </a:rPr>
              <a:t>．查找性能的分析</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0-#ppt_w/2"/>
                                          </p:val>
                                        </p:tav>
                                        <p:tav tm="100000">
                                          <p:val>
                                            <p:strVal val="#ppt_x"/>
                                          </p:val>
                                        </p:tav>
                                      </p:tavLst>
                                    </p:anim>
                                    <p:anim calcmode="lin" valueType="num">
                                      <p:cBhvr additive="base">
                                        <p:cTn id="8" dur="500" fill="hold"/>
                                        <p:tgtEl>
                                          <p:spTgt spid="901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dissolve">
                                      <p:cBhvr>
                                        <p:cTn id="12" dur="500"/>
                                        <p:tgtEl>
                                          <p:spTgt spid="90116"/>
                                        </p:tgtEl>
                                      </p:cBhvr>
                                    </p:animEffect>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90117"/>
                                        </p:tgtEl>
                                        <p:attrNameLst>
                                          <p:attrName>style.visibility</p:attrName>
                                        </p:attrNameLst>
                                      </p:cBhvr>
                                      <p:to>
                                        <p:strVal val="visible"/>
                                      </p:to>
                                    </p:set>
                                    <p:anim calcmode="lin" valueType="num">
                                      <p:cBhvr additive="base">
                                        <p:cTn id="16" dur="500" fill="hold"/>
                                        <p:tgtEl>
                                          <p:spTgt spid="90117"/>
                                        </p:tgtEl>
                                        <p:attrNameLst>
                                          <p:attrName>ppt_x</p:attrName>
                                        </p:attrNameLst>
                                      </p:cBhvr>
                                      <p:tavLst>
                                        <p:tav tm="0">
                                          <p:val>
                                            <p:strVal val="0-#ppt_w/2"/>
                                          </p:val>
                                        </p:tav>
                                        <p:tav tm="100000">
                                          <p:val>
                                            <p:strVal val="#ppt_x"/>
                                          </p:val>
                                        </p:tav>
                                      </p:tavLst>
                                    </p:anim>
                                    <p:anim calcmode="lin" valueType="num">
                                      <p:cBhvr additive="base">
                                        <p:cTn id="17" dur="500" fill="hold"/>
                                        <p:tgtEl>
                                          <p:spTgt spid="90117"/>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90118"/>
                                        </p:tgtEl>
                                        <p:attrNameLst>
                                          <p:attrName>style.visibility</p:attrName>
                                        </p:attrNameLst>
                                      </p:cBhvr>
                                      <p:to>
                                        <p:strVal val="visible"/>
                                      </p:to>
                                    </p:set>
                                    <p:animEffect transition="in" filter="blinds(horizontal)">
                                      <p:cBhvr>
                                        <p:cTn id="21" dur="500"/>
                                        <p:tgtEl>
                                          <p:spTgt spid="90118"/>
                                        </p:tgtEl>
                                      </p:cBhvr>
                                    </p:animEffect>
                                  </p:childTnLst>
                                </p:cTn>
                              </p:par>
                            </p:childTnLst>
                          </p:cTn>
                        </p:par>
                        <p:par>
                          <p:cTn id="22" fill="hold" nodeType="afterGroup">
                            <p:stCondLst>
                              <p:cond delay="2000"/>
                            </p:stCondLst>
                            <p:childTnLst>
                              <p:par>
                                <p:cTn id="23" presetID="3" presetClass="entr" presetSubtype="10" fill="hold" grpId="0" nodeType="afterEffect">
                                  <p:stCondLst>
                                    <p:cond delay="0"/>
                                  </p:stCondLst>
                                  <p:childTnLst>
                                    <p:set>
                                      <p:cBhvr>
                                        <p:cTn id="24" dur="1" fill="hold">
                                          <p:stCondLst>
                                            <p:cond delay="0"/>
                                          </p:stCondLst>
                                        </p:cTn>
                                        <p:tgtEl>
                                          <p:spTgt spid="90119"/>
                                        </p:tgtEl>
                                        <p:attrNameLst>
                                          <p:attrName>style.visibility</p:attrName>
                                        </p:attrNameLst>
                                      </p:cBhvr>
                                      <p:to>
                                        <p:strVal val="visible"/>
                                      </p:to>
                                    </p:set>
                                    <p:animEffect transition="in" filter="blinds(horizontal)">
                                      <p:cBhvr>
                                        <p:cTn id="25" dur="500"/>
                                        <p:tgtEl>
                                          <p:spTgt spid="90119"/>
                                        </p:tgtEl>
                                      </p:cBhvr>
                                    </p:animEffect>
                                  </p:childTnLst>
                                </p:cTn>
                              </p:par>
                            </p:childTnLst>
                          </p:cTn>
                        </p:par>
                        <p:par>
                          <p:cTn id="26" fill="hold" nodeType="afterGroup">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90120"/>
                                        </p:tgtEl>
                                        <p:attrNameLst>
                                          <p:attrName>style.visibility</p:attrName>
                                        </p:attrNameLst>
                                      </p:cBhvr>
                                      <p:to>
                                        <p:strVal val="visible"/>
                                      </p:to>
                                    </p:set>
                                    <p:animEffect transition="in" filter="randombar(horizontal)">
                                      <p:cBhvr>
                                        <p:cTn id="29" dur="500"/>
                                        <p:tgtEl>
                                          <p:spTgt spid="90120"/>
                                        </p:tgtEl>
                                      </p:cBhvr>
                                    </p:animEffect>
                                  </p:childTnLst>
                                </p:cTn>
                              </p:par>
                            </p:childTnLst>
                          </p:cTn>
                        </p:par>
                        <p:par>
                          <p:cTn id="30" fill="hold" nodeType="afterGroup">
                            <p:stCondLst>
                              <p:cond delay="3000"/>
                            </p:stCondLst>
                            <p:childTnLst>
                              <p:par>
                                <p:cTn id="31" presetID="2" presetClass="entr" presetSubtype="8" fill="hold" nodeType="afterEffect">
                                  <p:stCondLst>
                                    <p:cond delay="0"/>
                                  </p:stCondLst>
                                  <p:childTnLst>
                                    <p:set>
                                      <p:cBhvr>
                                        <p:cTn id="32" dur="1" fill="hold">
                                          <p:stCondLst>
                                            <p:cond delay="0"/>
                                          </p:stCondLst>
                                        </p:cTn>
                                        <p:tgtEl>
                                          <p:spTgt spid="90115"/>
                                        </p:tgtEl>
                                        <p:attrNameLst>
                                          <p:attrName>style.visibility</p:attrName>
                                        </p:attrNameLst>
                                      </p:cBhvr>
                                      <p:to>
                                        <p:strVal val="visible"/>
                                      </p:to>
                                    </p:set>
                                    <p:anim calcmode="lin" valueType="num">
                                      <p:cBhvr additive="base">
                                        <p:cTn id="33" dur="500" fill="hold"/>
                                        <p:tgtEl>
                                          <p:spTgt spid="90115"/>
                                        </p:tgtEl>
                                        <p:attrNameLst>
                                          <p:attrName>ppt_x</p:attrName>
                                        </p:attrNameLst>
                                      </p:cBhvr>
                                      <p:tavLst>
                                        <p:tav tm="0">
                                          <p:val>
                                            <p:strVal val="0-#ppt_w/2"/>
                                          </p:val>
                                        </p:tav>
                                        <p:tav tm="100000">
                                          <p:val>
                                            <p:strVal val="#ppt_x"/>
                                          </p:val>
                                        </p:tav>
                                      </p:tavLst>
                                    </p:anim>
                                    <p:anim calcmode="lin" valueType="num">
                                      <p:cBhvr additive="base">
                                        <p:cTn id="34" dur="500" fill="hold"/>
                                        <p:tgtEl>
                                          <p:spTgt spid="90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6" grpId="0" autoUpdateAnimBg="0"/>
      <p:bldP spid="90117" grpId="0" autoUpdateAnimBg="0"/>
      <p:bldP spid="90118" grpId="0" autoUpdateAnimBg="0"/>
      <p:bldP spid="90119" grpId="0" autoUpdateAnimBg="0"/>
      <p:bldP spid="90120"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96850" y="2460625"/>
            <a:ext cx="8185150" cy="127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a:t>
            </a:r>
            <a:r>
              <a:rPr lang="en-US" altLang="zh-CN" sz="3600">
                <a:solidFill>
                  <a:srgbClr val="A50021"/>
                </a:solidFill>
                <a:ea typeface="楷体_GB2312" pitchFamily="49" charset="-122"/>
              </a:rPr>
              <a:t>1</a:t>
            </a:r>
            <a:r>
              <a:rPr lang="zh-CN" altLang="en-US" sz="3600">
                <a:solidFill>
                  <a:srgbClr val="A50021"/>
                </a:solidFill>
                <a:ea typeface="楷体_GB2312" pitchFamily="49" charset="-122"/>
              </a:rPr>
              <a:t>）若它的左子树不空，则左子树上</a:t>
            </a:r>
            <a:endParaRPr lang="zh-CN" altLang="en-US" sz="3600">
              <a:ea typeface="楷体_GB2312" pitchFamily="49" charset="-122"/>
            </a:endParaRPr>
          </a:p>
          <a:p>
            <a:pPr>
              <a:lnSpc>
                <a:spcPct val="115000"/>
              </a:lnSpc>
            </a:pPr>
            <a:r>
              <a:rPr lang="zh-CN" altLang="en-US" sz="3600">
                <a:ea typeface="楷体_GB2312" pitchFamily="49" charset="-122"/>
              </a:rPr>
              <a:t>          </a:t>
            </a:r>
            <a:r>
              <a:rPr lang="zh-CN" altLang="en-US" sz="3600">
                <a:solidFill>
                  <a:srgbClr val="0000FF"/>
                </a:solidFill>
                <a:ea typeface="楷体_GB2312" pitchFamily="49" charset="-122"/>
              </a:rPr>
              <a:t>所有</a:t>
            </a:r>
            <a:r>
              <a:rPr lang="zh-CN" altLang="en-US" sz="3600">
                <a:solidFill>
                  <a:srgbClr val="A50021"/>
                </a:solidFill>
                <a:ea typeface="楷体_GB2312" pitchFamily="49" charset="-122"/>
              </a:rPr>
              <a:t>结点的值</a:t>
            </a:r>
            <a:r>
              <a:rPr lang="zh-CN" altLang="en-US" sz="3600">
                <a:solidFill>
                  <a:srgbClr val="0000FF"/>
                </a:solidFill>
                <a:ea typeface="楷体_GB2312" pitchFamily="49" charset="-122"/>
              </a:rPr>
              <a:t>均小于</a:t>
            </a:r>
            <a:r>
              <a:rPr lang="zh-CN" altLang="en-US" sz="3600">
                <a:solidFill>
                  <a:srgbClr val="A50021"/>
                </a:solidFill>
                <a:ea typeface="楷体_GB2312" pitchFamily="49" charset="-122"/>
              </a:rPr>
              <a:t>根结点的值；</a:t>
            </a:r>
            <a:endParaRPr lang="zh-CN" altLang="en-US" sz="4000">
              <a:ea typeface="楷体_GB2312" pitchFamily="49" charset="-122"/>
            </a:endParaRPr>
          </a:p>
        </p:txBody>
      </p:sp>
      <p:sp>
        <p:nvSpPr>
          <p:cNvPr id="65539" name="Text Box 3"/>
          <p:cNvSpPr txBox="1">
            <a:spLocks noChangeArrowheads="1"/>
          </p:cNvSpPr>
          <p:nvPr/>
        </p:nvSpPr>
        <p:spPr bwMode="auto">
          <a:xfrm>
            <a:off x="457200" y="152400"/>
            <a:ext cx="2946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FF00FF"/>
                </a:solidFill>
                <a:ea typeface="楷体_GB2312" pitchFamily="49" charset="-122"/>
              </a:rPr>
              <a:t>1</a:t>
            </a:r>
            <a:r>
              <a:rPr lang="zh-CN" altLang="en-US" sz="4800" b="1">
                <a:solidFill>
                  <a:srgbClr val="FF00FF"/>
                </a:solidFill>
                <a:ea typeface="楷体_GB2312" pitchFamily="49" charset="-122"/>
              </a:rPr>
              <a:t>．定义：</a:t>
            </a:r>
            <a:endParaRPr lang="zh-CN" altLang="en-US" sz="4400" b="1">
              <a:solidFill>
                <a:srgbClr val="FF00FF"/>
              </a:solidFill>
              <a:ea typeface="楷体_GB2312" pitchFamily="49" charset="-122"/>
            </a:endParaRPr>
          </a:p>
        </p:txBody>
      </p:sp>
      <p:sp>
        <p:nvSpPr>
          <p:cNvPr id="65540" name="Text Box 4"/>
          <p:cNvSpPr txBox="1">
            <a:spLocks noChangeArrowheads="1"/>
          </p:cNvSpPr>
          <p:nvPr/>
        </p:nvSpPr>
        <p:spPr bwMode="auto">
          <a:xfrm>
            <a:off x="381000" y="842963"/>
            <a:ext cx="774065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4400">
                <a:ea typeface="楷体_GB2312" pitchFamily="49" charset="-122"/>
              </a:rPr>
              <a:t>     </a:t>
            </a:r>
            <a:r>
              <a:rPr lang="zh-CN" altLang="en-US" sz="3600">
                <a:solidFill>
                  <a:srgbClr val="A50021"/>
                </a:solidFill>
                <a:ea typeface="楷体_GB2312" pitchFamily="49" charset="-122"/>
              </a:rPr>
              <a:t>二叉排序树</a:t>
            </a:r>
            <a:r>
              <a:rPr lang="zh-CN" altLang="en-US" sz="3600">
                <a:solidFill>
                  <a:srgbClr val="0000FF"/>
                </a:solidFill>
                <a:ea typeface="楷体_GB2312" pitchFamily="49" charset="-122"/>
              </a:rPr>
              <a:t>或者是一棵空树；或者</a:t>
            </a:r>
          </a:p>
          <a:p>
            <a:pPr>
              <a:lnSpc>
                <a:spcPct val="120000"/>
              </a:lnSpc>
            </a:pPr>
            <a:r>
              <a:rPr lang="zh-CN" altLang="en-US" sz="3600">
                <a:solidFill>
                  <a:srgbClr val="0000FF"/>
                </a:solidFill>
                <a:ea typeface="楷体_GB2312" pitchFamily="49" charset="-122"/>
              </a:rPr>
              <a:t>是具有如下特性的二叉树：</a:t>
            </a:r>
          </a:p>
        </p:txBody>
      </p:sp>
      <p:sp>
        <p:nvSpPr>
          <p:cNvPr id="65541" name="Text Box 5"/>
          <p:cNvSpPr txBox="1">
            <a:spLocks noChangeArrowheads="1"/>
          </p:cNvSpPr>
          <p:nvPr/>
        </p:nvSpPr>
        <p:spPr bwMode="auto">
          <a:xfrm>
            <a:off x="171450" y="5097463"/>
            <a:ext cx="7778750"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4000">
                <a:solidFill>
                  <a:srgbClr val="A50021"/>
                </a:solidFill>
                <a:ea typeface="楷体_GB2312" pitchFamily="49" charset="-122"/>
              </a:rPr>
              <a:t>（</a:t>
            </a:r>
            <a:r>
              <a:rPr lang="en-US" altLang="zh-CN" sz="3600">
                <a:solidFill>
                  <a:srgbClr val="A50021"/>
                </a:solidFill>
                <a:ea typeface="楷体_GB2312" pitchFamily="49" charset="-122"/>
              </a:rPr>
              <a:t>3</a:t>
            </a:r>
            <a:r>
              <a:rPr lang="zh-CN" altLang="en-US" sz="3600">
                <a:solidFill>
                  <a:srgbClr val="A50021"/>
                </a:solidFill>
                <a:ea typeface="楷体_GB2312" pitchFamily="49" charset="-122"/>
              </a:rPr>
              <a:t>）它的左、右子树</a:t>
            </a:r>
            <a:r>
              <a:rPr lang="zh-CN" altLang="en-US" sz="3600">
                <a:solidFill>
                  <a:srgbClr val="0000FF"/>
                </a:solidFill>
                <a:ea typeface="楷体_GB2312" pitchFamily="49" charset="-122"/>
              </a:rPr>
              <a:t>也都</a:t>
            </a:r>
            <a:r>
              <a:rPr lang="zh-CN" altLang="en-US" sz="3600">
                <a:solidFill>
                  <a:srgbClr val="A50021"/>
                </a:solidFill>
                <a:ea typeface="楷体_GB2312" pitchFamily="49" charset="-122"/>
              </a:rPr>
              <a:t>分别</a:t>
            </a:r>
            <a:r>
              <a:rPr lang="zh-CN" altLang="en-US" sz="3600">
                <a:solidFill>
                  <a:srgbClr val="0000FF"/>
                </a:solidFill>
                <a:ea typeface="楷体_GB2312" pitchFamily="49" charset="-122"/>
              </a:rPr>
              <a:t>是二叉</a:t>
            </a:r>
          </a:p>
          <a:p>
            <a:pPr>
              <a:lnSpc>
                <a:spcPct val="115000"/>
              </a:lnSpc>
            </a:pPr>
            <a:r>
              <a:rPr lang="zh-CN" altLang="en-US" sz="3600">
                <a:solidFill>
                  <a:srgbClr val="0000FF"/>
                </a:solidFill>
                <a:ea typeface="楷体_GB2312" pitchFamily="49" charset="-122"/>
              </a:rPr>
              <a:t>          排序树</a:t>
            </a:r>
            <a:r>
              <a:rPr lang="zh-CN" altLang="en-US" sz="3600">
                <a:ea typeface="楷体_GB2312" pitchFamily="49" charset="-122"/>
              </a:rPr>
              <a:t>。</a:t>
            </a:r>
            <a:endParaRPr lang="zh-CN" altLang="en-US"/>
          </a:p>
        </p:txBody>
      </p:sp>
      <p:sp>
        <p:nvSpPr>
          <p:cNvPr id="65542" name="Text Box 6"/>
          <p:cNvSpPr txBox="1">
            <a:spLocks noChangeArrowheads="1"/>
          </p:cNvSpPr>
          <p:nvPr/>
        </p:nvSpPr>
        <p:spPr bwMode="auto">
          <a:xfrm>
            <a:off x="196850" y="3733800"/>
            <a:ext cx="8185150"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zh-CN" altLang="en-US" sz="3600">
                <a:solidFill>
                  <a:srgbClr val="A50021"/>
                </a:solidFill>
                <a:ea typeface="楷体_GB2312" pitchFamily="49" charset="-122"/>
              </a:rPr>
              <a:t>（</a:t>
            </a:r>
            <a:r>
              <a:rPr lang="en-US" altLang="zh-CN" sz="3600">
                <a:solidFill>
                  <a:srgbClr val="A50021"/>
                </a:solidFill>
                <a:ea typeface="楷体_GB2312" pitchFamily="49" charset="-122"/>
              </a:rPr>
              <a:t>2</a:t>
            </a:r>
            <a:r>
              <a:rPr lang="zh-CN" altLang="en-US" sz="3600">
                <a:solidFill>
                  <a:srgbClr val="A50021"/>
                </a:solidFill>
                <a:ea typeface="楷体_GB2312" pitchFamily="49" charset="-122"/>
              </a:rPr>
              <a:t>）若它的右子树不空，则右子树上</a:t>
            </a:r>
            <a:endParaRPr lang="zh-CN" altLang="en-US" sz="3600">
              <a:ea typeface="楷体_GB2312" pitchFamily="49" charset="-122"/>
            </a:endParaRPr>
          </a:p>
          <a:p>
            <a:pPr>
              <a:lnSpc>
                <a:spcPct val="115000"/>
              </a:lnSpc>
            </a:pPr>
            <a:r>
              <a:rPr lang="zh-CN" altLang="en-US" sz="3600">
                <a:ea typeface="楷体_GB2312" pitchFamily="49" charset="-122"/>
              </a:rPr>
              <a:t>          </a:t>
            </a:r>
            <a:r>
              <a:rPr lang="zh-CN" altLang="en-US" sz="3600">
                <a:solidFill>
                  <a:srgbClr val="0000FF"/>
                </a:solidFill>
                <a:ea typeface="楷体_GB2312" pitchFamily="49" charset="-122"/>
              </a:rPr>
              <a:t>所有</a:t>
            </a:r>
            <a:r>
              <a:rPr lang="zh-CN" altLang="en-US" sz="3600">
                <a:solidFill>
                  <a:srgbClr val="A50021"/>
                </a:solidFill>
                <a:ea typeface="楷体_GB2312" pitchFamily="49" charset="-122"/>
              </a:rPr>
              <a:t>结点的值</a:t>
            </a:r>
            <a:r>
              <a:rPr lang="zh-CN" altLang="en-US" sz="3600">
                <a:solidFill>
                  <a:srgbClr val="0000FF"/>
                </a:solidFill>
                <a:ea typeface="楷体_GB2312" pitchFamily="49" charset="-122"/>
              </a:rPr>
              <a:t>均大于</a:t>
            </a:r>
            <a:r>
              <a:rPr lang="zh-CN" altLang="en-US" sz="3600">
                <a:solidFill>
                  <a:srgbClr val="A50021"/>
                </a:solidFill>
                <a:ea typeface="楷体_GB2312" pitchFamily="49" charset="-122"/>
              </a:rPr>
              <a:t>根结点的值；</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dissolve">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slide(fromTop)">
                                      <p:cBhvr>
                                        <p:cTn id="12" dur="500"/>
                                        <p:tgtEl>
                                          <p:spTgt spid="655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8"/>
                                        </p:tgtEl>
                                        <p:attrNameLst>
                                          <p:attrName>style.visibility</p:attrName>
                                        </p:attrNameLst>
                                      </p:cBhvr>
                                      <p:to>
                                        <p:strVal val="visible"/>
                                      </p:to>
                                    </p:set>
                                    <p:animEffect transition="in" filter="wipe(left)">
                                      <p:cBhvr>
                                        <p:cTn id="17" dur="500"/>
                                        <p:tgtEl>
                                          <p:spTgt spid="655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42"/>
                                        </p:tgtEl>
                                        <p:attrNameLst>
                                          <p:attrName>style.visibility</p:attrName>
                                        </p:attrNameLst>
                                      </p:cBhvr>
                                      <p:to>
                                        <p:strVal val="visible"/>
                                      </p:to>
                                    </p:set>
                                    <p:animEffect transition="in" filter="wipe(left)">
                                      <p:cBhvr>
                                        <p:cTn id="22" dur="500"/>
                                        <p:tgtEl>
                                          <p:spTgt spid="655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41"/>
                                        </p:tgtEl>
                                        <p:attrNameLst>
                                          <p:attrName>style.visibility</p:attrName>
                                        </p:attrNameLst>
                                      </p:cBhvr>
                                      <p:to>
                                        <p:strVal val="visible"/>
                                      </p:to>
                                    </p:set>
                                    <p:animEffect transition="in" filter="wipe(left)">
                                      <p:cBhvr>
                                        <p:cTn id="27"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autoUpdateAnimBg="0"/>
      <p:bldP spid="65540" grpId="0" autoUpdateAnimBg="0"/>
      <p:bldP spid="65541" grpId="0" autoUpdateAnimBg="0"/>
      <p:bldP spid="6554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Oval 2"/>
          <p:cNvSpPr>
            <a:spLocks noChangeArrowheads="1"/>
          </p:cNvSpPr>
          <p:nvPr/>
        </p:nvSpPr>
        <p:spPr bwMode="auto">
          <a:xfrm>
            <a:off x="4191000" y="3810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50</a:t>
            </a:r>
            <a:endParaRPr lang="en-US" altLang="zh-CN"/>
          </a:p>
        </p:txBody>
      </p:sp>
      <p:sp>
        <p:nvSpPr>
          <p:cNvPr id="67587" name="Oval 3"/>
          <p:cNvSpPr>
            <a:spLocks noChangeArrowheads="1"/>
          </p:cNvSpPr>
          <p:nvPr/>
        </p:nvSpPr>
        <p:spPr bwMode="auto">
          <a:xfrm>
            <a:off x="2590800" y="12954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30</a:t>
            </a:r>
            <a:endParaRPr lang="en-US" altLang="zh-CN"/>
          </a:p>
        </p:txBody>
      </p:sp>
      <p:sp>
        <p:nvSpPr>
          <p:cNvPr id="67588" name="Oval 4"/>
          <p:cNvSpPr>
            <a:spLocks noChangeArrowheads="1"/>
          </p:cNvSpPr>
          <p:nvPr/>
        </p:nvSpPr>
        <p:spPr bwMode="auto">
          <a:xfrm>
            <a:off x="5943600" y="12954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80</a:t>
            </a:r>
            <a:endParaRPr lang="en-US" altLang="zh-CN"/>
          </a:p>
        </p:txBody>
      </p:sp>
      <p:sp>
        <p:nvSpPr>
          <p:cNvPr id="67589" name="Oval 5"/>
          <p:cNvSpPr>
            <a:spLocks noChangeArrowheads="1"/>
          </p:cNvSpPr>
          <p:nvPr/>
        </p:nvSpPr>
        <p:spPr bwMode="auto">
          <a:xfrm>
            <a:off x="1066800" y="22098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20</a:t>
            </a:r>
            <a:endParaRPr lang="en-US" altLang="zh-CN"/>
          </a:p>
        </p:txBody>
      </p:sp>
      <p:sp>
        <p:nvSpPr>
          <p:cNvPr id="67590" name="Oval 6"/>
          <p:cNvSpPr>
            <a:spLocks noChangeArrowheads="1"/>
          </p:cNvSpPr>
          <p:nvPr/>
        </p:nvSpPr>
        <p:spPr bwMode="auto">
          <a:xfrm>
            <a:off x="7467600" y="22098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90</a:t>
            </a:r>
            <a:endParaRPr lang="en-US" altLang="zh-CN"/>
          </a:p>
        </p:txBody>
      </p:sp>
      <p:sp>
        <p:nvSpPr>
          <p:cNvPr id="67591" name="Oval 7"/>
          <p:cNvSpPr>
            <a:spLocks noChangeArrowheads="1"/>
          </p:cNvSpPr>
          <p:nvPr/>
        </p:nvSpPr>
        <p:spPr bwMode="auto">
          <a:xfrm>
            <a:off x="381000" y="33528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10</a:t>
            </a:r>
            <a:endParaRPr lang="en-US" altLang="zh-CN"/>
          </a:p>
        </p:txBody>
      </p:sp>
      <p:sp>
        <p:nvSpPr>
          <p:cNvPr id="67592" name="Oval 8"/>
          <p:cNvSpPr>
            <a:spLocks noChangeArrowheads="1"/>
          </p:cNvSpPr>
          <p:nvPr/>
        </p:nvSpPr>
        <p:spPr bwMode="auto">
          <a:xfrm>
            <a:off x="6477000" y="33528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85</a:t>
            </a:r>
            <a:endParaRPr lang="en-US" altLang="zh-CN"/>
          </a:p>
        </p:txBody>
      </p:sp>
      <p:sp>
        <p:nvSpPr>
          <p:cNvPr id="67593" name="Oval 9"/>
          <p:cNvSpPr>
            <a:spLocks noChangeArrowheads="1"/>
          </p:cNvSpPr>
          <p:nvPr/>
        </p:nvSpPr>
        <p:spPr bwMode="auto">
          <a:xfrm>
            <a:off x="4191000" y="22098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40</a:t>
            </a:r>
            <a:endParaRPr lang="en-US" altLang="zh-CN"/>
          </a:p>
        </p:txBody>
      </p:sp>
      <p:sp>
        <p:nvSpPr>
          <p:cNvPr id="67594" name="Oval 10"/>
          <p:cNvSpPr>
            <a:spLocks noChangeArrowheads="1"/>
          </p:cNvSpPr>
          <p:nvPr/>
        </p:nvSpPr>
        <p:spPr bwMode="auto">
          <a:xfrm>
            <a:off x="3276600" y="33528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35</a:t>
            </a:r>
            <a:endParaRPr lang="en-US" altLang="zh-CN"/>
          </a:p>
        </p:txBody>
      </p:sp>
      <p:sp>
        <p:nvSpPr>
          <p:cNvPr id="67595" name="Oval 11"/>
          <p:cNvSpPr>
            <a:spLocks noChangeArrowheads="1"/>
          </p:cNvSpPr>
          <p:nvPr/>
        </p:nvSpPr>
        <p:spPr bwMode="auto">
          <a:xfrm>
            <a:off x="1828800" y="33528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25</a:t>
            </a:r>
            <a:endParaRPr lang="en-US" altLang="zh-CN"/>
          </a:p>
        </p:txBody>
      </p:sp>
      <p:sp>
        <p:nvSpPr>
          <p:cNvPr id="67596" name="Oval 12"/>
          <p:cNvSpPr>
            <a:spLocks noChangeArrowheads="1"/>
          </p:cNvSpPr>
          <p:nvPr/>
        </p:nvSpPr>
        <p:spPr bwMode="auto">
          <a:xfrm>
            <a:off x="1219200" y="43434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23</a:t>
            </a:r>
            <a:endParaRPr lang="en-US" altLang="zh-CN"/>
          </a:p>
        </p:txBody>
      </p:sp>
      <p:sp>
        <p:nvSpPr>
          <p:cNvPr id="67597" name="Oval 13"/>
          <p:cNvSpPr>
            <a:spLocks noChangeArrowheads="1"/>
          </p:cNvSpPr>
          <p:nvPr/>
        </p:nvSpPr>
        <p:spPr bwMode="auto">
          <a:xfrm>
            <a:off x="7467600" y="43434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88</a:t>
            </a:r>
            <a:endParaRPr lang="en-US" altLang="zh-CN"/>
          </a:p>
        </p:txBody>
      </p:sp>
      <p:sp>
        <p:nvSpPr>
          <p:cNvPr id="67598" name="Line 14"/>
          <p:cNvSpPr>
            <a:spLocks noChangeShapeType="1"/>
          </p:cNvSpPr>
          <p:nvPr/>
        </p:nvSpPr>
        <p:spPr bwMode="auto">
          <a:xfrm flipH="1">
            <a:off x="3276600" y="838200"/>
            <a:ext cx="9144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9" name="Line 15"/>
          <p:cNvSpPr>
            <a:spLocks noChangeShapeType="1"/>
          </p:cNvSpPr>
          <p:nvPr/>
        </p:nvSpPr>
        <p:spPr bwMode="auto">
          <a:xfrm flipH="1">
            <a:off x="1752600" y="1752600"/>
            <a:ext cx="838200" cy="5334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0" name="Line 16"/>
          <p:cNvSpPr>
            <a:spLocks noChangeShapeType="1"/>
          </p:cNvSpPr>
          <p:nvPr/>
        </p:nvSpPr>
        <p:spPr bwMode="auto">
          <a:xfrm>
            <a:off x="4876800" y="838200"/>
            <a:ext cx="11430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1" name="Line 17"/>
          <p:cNvSpPr>
            <a:spLocks noChangeShapeType="1"/>
          </p:cNvSpPr>
          <p:nvPr/>
        </p:nvSpPr>
        <p:spPr bwMode="auto">
          <a:xfrm>
            <a:off x="3276600" y="1752600"/>
            <a:ext cx="990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2" name="Line 18"/>
          <p:cNvSpPr>
            <a:spLocks noChangeShapeType="1"/>
          </p:cNvSpPr>
          <p:nvPr/>
        </p:nvSpPr>
        <p:spPr bwMode="auto">
          <a:xfrm flipH="1">
            <a:off x="762000" y="2819400"/>
            <a:ext cx="457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3" name="Line 19"/>
          <p:cNvSpPr>
            <a:spLocks noChangeShapeType="1"/>
          </p:cNvSpPr>
          <p:nvPr/>
        </p:nvSpPr>
        <p:spPr bwMode="auto">
          <a:xfrm>
            <a:off x="1600200" y="2743200"/>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4" name="Line 20"/>
          <p:cNvSpPr>
            <a:spLocks noChangeShapeType="1"/>
          </p:cNvSpPr>
          <p:nvPr/>
        </p:nvSpPr>
        <p:spPr bwMode="auto">
          <a:xfrm flipH="1">
            <a:off x="1600200" y="3962400"/>
            <a:ext cx="457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5" name="Line 21"/>
          <p:cNvSpPr>
            <a:spLocks noChangeShapeType="1"/>
          </p:cNvSpPr>
          <p:nvPr/>
        </p:nvSpPr>
        <p:spPr bwMode="auto">
          <a:xfrm flipH="1">
            <a:off x="3657600" y="2743200"/>
            <a:ext cx="6096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6" name="Line 22"/>
          <p:cNvSpPr>
            <a:spLocks noChangeShapeType="1"/>
          </p:cNvSpPr>
          <p:nvPr/>
        </p:nvSpPr>
        <p:spPr bwMode="auto">
          <a:xfrm>
            <a:off x="6705600" y="1752600"/>
            <a:ext cx="838200" cy="5334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7" name="Line 23"/>
          <p:cNvSpPr>
            <a:spLocks noChangeShapeType="1"/>
          </p:cNvSpPr>
          <p:nvPr/>
        </p:nvSpPr>
        <p:spPr bwMode="auto">
          <a:xfrm flipH="1">
            <a:off x="7086600" y="2819400"/>
            <a:ext cx="5334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8" name="Line 24"/>
          <p:cNvSpPr>
            <a:spLocks noChangeShapeType="1"/>
          </p:cNvSpPr>
          <p:nvPr/>
        </p:nvSpPr>
        <p:spPr bwMode="auto">
          <a:xfrm>
            <a:off x="7010400" y="3886200"/>
            <a:ext cx="6858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9" name="Text Box 25"/>
          <p:cNvSpPr txBox="1">
            <a:spLocks noChangeArrowheads="1"/>
          </p:cNvSpPr>
          <p:nvPr/>
        </p:nvSpPr>
        <p:spPr bwMode="auto">
          <a:xfrm>
            <a:off x="457200" y="152400"/>
            <a:ext cx="14970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CC3300"/>
                </a:solidFill>
                <a:ea typeface="隶书" pitchFamily="49" charset="-122"/>
              </a:rPr>
              <a:t>例如</a:t>
            </a:r>
            <a:r>
              <a:rPr lang="en-US" altLang="zh-CN" sz="4400" b="1">
                <a:solidFill>
                  <a:srgbClr val="CC3300"/>
                </a:solidFill>
                <a:ea typeface="隶书" pitchFamily="49" charset="-122"/>
              </a:rPr>
              <a:t>:</a:t>
            </a:r>
            <a:endParaRPr lang="en-US" altLang="zh-CN"/>
          </a:p>
        </p:txBody>
      </p:sp>
      <p:sp>
        <p:nvSpPr>
          <p:cNvPr id="67619" name="Text Box 35"/>
          <p:cNvSpPr txBox="1">
            <a:spLocks noChangeArrowheads="1"/>
          </p:cNvSpPr>
          <p:nvPr/>
        </p:nvSpPr>
        <p:spPr bwMode="auto">
          <a:xfrm>
            <a:off x="2736850" y="5334000"/>
            <a:ext cx="3773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A50021"/>
                </a:solidFill>
                <a:ea typeface="楷体_GB2312" pitchFamily="49" charset="-122"/>
              </a:rPr>
              <a:t>是二叉排序树。</a:t>
            </a:r>
            <a:endParaRPr lang="zh-CN" altLang="en-US" sz="3600">
              <a:ea typeface="楷体_GB2312" pitchFamily="49" charset="-122"/>
            </a:endParaRPr>
          </a:p>
        </p:txBody>
      </p:sp>
      <p:sp>
        <p:nvSpPr>
          <p:cNvPr id="67620" name="Line 36"/>
          <p:cNvSpPr>
            <a:spLocks noChangeShapeType="1"/>
          </p:cNvSpPr>
          <p:nvPr/>
        </p:nvSpPr>
        <p:spPr bwMode="auto">
          <a:xfrm>
            <a:off x="4876800" y="2667000"/>
            <a:ext cx="762000" cy="7620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21" name="Oval 37"/>
          <p:cNvSpPr>
            <a:spLocks noChangeArrowheads="1"/>
          </p:cNvSpPr>
          <p:nvPr/>
        </p:nvSpPr>
        <p:spPr bwMode="auto">
          <a:xfrm>
            <a:off x="5410200" y="3429000"/>
            <a:ext cx="762000" cy="533400"/>
          </a:xfrm>
          <a:prstGeom prst="ellipse">
            <a:avLst/>
          </a:prstGeom>
          <a:solidFill>
            <a:srgbClr val="CCFFCC"/>
          </a:solidFill>
          <a:ln w="3810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b="1">
                <a:solidFill>
                  <a:srgbClr val="008080"/>
                </a:solidFill>
              </a:rPr>
              <a:t>66</a:t>
            </a:r>
            <a:endParaRPr lang="en-US" altLang="zh-CN"/>
          </a:p>
        </p:txBody>
      </p:sp>
      <p:sp>
        <p:nvSpPr>
          <p:cNvPr id="67624" name="Text Box 40"/>
          <p:cNvSpPr txBox="1">
            <a:spLocks noChangeArrowheads="1"/>
          </p:cNvSpPr>
          <p:nvPr/>
        </p:nvSpPr>
        <p:spPr bwMode="auto">
          <a:xfrm>
            <a:off x="1905000" y="5105400"/>
            <a:ext cx="952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000" b="1">
                <a:solidFill>
                  <a:srgbClr val="008080"/>
                </a:solidFill>
                <a:ea typeface="隶书" pitchFamily="49" charset="-122"/>
              </a:rPr>
              <a:t>不</a:t>
            </a:r>
            <a:endParaRPr lang="zh-CN" altLang="en-US" sz="6000">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67609"/>
                                        </p:tgtEl>
                                        <p:attrNameLst>
                                          <p:attrName>style.visibility</p:attrName>
                                        </p:attrNameLst>
                                      </p:cBhvr>
                                      <p:to>
                                        <p:strVal val="visible"/>
                                      </p:to>
                                    </p:set>
                                    <p:anim calcmode="lin" valueType="num">
                                      <p:cBhvr additive="base">
                                        <p:cTn id="7" dur="500" fill="hold"/>
                                        <p:tgtEl>
                                          <p:spTgt spid="67609"/>
                                        </p:tgtEl>
                                        <p:attrNameLst>
                                          <p:attrName>ppt_x</p:attrName>
                                        </p:attrNameLst>
                                      </p:cBhvr>
                                      <p:tavLst>
                                        <p:tav tm="0">
                                          <p:val>
                                            <p:strVal val="0-#ppt_w/2"/>
                                          </p:val>
                                        </p:tav>
                                        <p:tav tm="100000">
                                          <p:val>
                                            <p:strVal val="#ppt_x"/>
                                          </p:val>
                                        </p:tav>
                                      </p:tavLst>
                                    </p:anim>
                                    <p:anim calcmode="lin" valueType="num">
                                      <p:cBhvr additive="base">
                                        <p:cTn id="8" dur="500" fill="hold"/>
                                        <p:tgtEl>
                                          <p:spTgt spid="6760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67586"/>
                                        </p:tgtEl>
                                        <p:attrNameLst>
                                          <p:attrName>style.visibility</p:attrName>
                                        </p:attrNameLst>
                                      </p:cBhvr>
                                      <p:to>
                                        <p:strVal val="visible"/>
                                      </p:to>
                                    </p:set>
                                    <p:animEffect transition="in" filter="slide(fromTop)">
                                      <p:cBhvr>
                                        <p:cTn id="13" dur="500"/>
                                        <p:tgtEl>
                                          <p:spTgt spid="67586"/>
                                        </p:tgtEl>
                                      </p:cBhvr>
                                    </p:animEffec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67587"/>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67588"/>
                                        </p:tgtEl>
                                        <p:attrNameLst>
                                          <p:attrName>style.visibility</p:attrName>
                                        </p:attrNameLst>
                                      </p:cBhvr>
                                      <p:to>
                                        <p:strVal val="visible"/>
                                      </p:to>
                                    </p:set>
                                  </p:childTnLst>
                                </p:cTn>
                              </p:par>
                            </p:childTnLst>
                          </p:cTn>
                        </p:par>
                        <p:par>
                          <p:cTn id="20" fill="hold" nodeType="afterGroup">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67589"/>
                                        </p:tgtEl>
                                        <p:attrNameLst>
                                          <p:attrName>style.visibility</p:attrName>
                                        </p:attrNameLst>
                                      </p:cBhvr>
                                      <p:to>
                                        <p:strVal val="visible"/>
                                      </p:to>
                                    </p:set>
                                  </p:childTnLst>
                                </p:cTn>
                              </p:par>
                            </p:childTnLst>
                          </p:cTn>
                        </p:par>
                        <p:par>
                          <p:cTn id="23" fill="hold" nodeType="afterGroup">
                            <p:stCondLst>
                              <p:cond delay="2000"/>
                            </p:stCondLst>
                            <p:childTnLst>
                              <p:par>
                                <p:cTn id="24" presetID="1" presetClass="entr" presetSubtype="0" fill="hold" grpId="0" nodeType="afterEffect">
                                  <p:stCondLst>
                                    <p:cond delay="0"/>
                                  </p:stCondLst>
                                  <p:childTnLst>
                                    <p:set>
                                      <p:cBhvr>
                                        <p:cTn id="25" dur="1" fill="hold">
                                          <p:stCondLst>
                                            <p:cond delay="499"/>
                                          </p:stCondLst>
                                        </p:cTn>
                                        <p:tgtEl>
                                          <p:spTgt spid="67590"/>
                                        </p:tgtEl>
                                        <p:attrNameLst>
                                          <p:attrName>style.visibility</p:attrName>
                                        </p:attrNameLst>
                                      </p:cBhvr>
                                      <p:to>
                                        <p:strVal val="visible"/>
                                      </p:to>
                                    </p:set>
                                  </p:childTnLst>
                                </p:cTn>
                              </p:par>
                            </p:childTnLst>
                          </p:cTn>
                        </p:par>
                        <p:par>
                          <p:cTn id="26" fill="hold" nodeType="afterGroup">
                            <p:stCondLst>
                              <p:cond delay="2500"/>
                            </p:stCondLst>
                            <p:childTnLst>
                              <p:par>
                                <p:cTn id="27" presetID="1" presetClass="entr" presetSubtype="0" fill="hold" grpId="0" nodeType="afterEffect">
                                  <p:stCondLst>
                                    <p:cond delay="0"/>
                                  </p:stCondLst>
                                  <p:childTnLst>
                                    <p:set>
                                      <p:cBhvr>
                                        <p:cTn id="28" dur="1" fill="hold">
                                          <p:stCondLst>
                                            <p:cond delay="499"/>
                                          </p:stCondLst>
                                        </p:cTn>
                                        <p:tgtEl>
                                          <p:spTgt spid="67591"/>
                                        </p:tgtEl>
                                        <p:attrNameLst>
                                          <p:attrName>style.visibility</p:attrName>
                                        </p:attrNameLst>
                                      </p:cBhvr>
                                      <p:to>
                                        <p:strVal val="visible"/>
                                      </p:to>
                                    </p:set>
                                  </p:childTnLst>
                                </p:cTn>
                              </p:par>
                            </p:childTnLst>
                          </p:cTn>
                        </p:par>
                        <p:par>
                          <p:cTn id="29" fill="hold" nodeType="afterGroup">
                            <p:stCondLst>
                              <p:cond delay="3000"/>
                            </p:stCondLst>
                            <p:childTnLst>
                              <p:par>
                                <p:cTn id="30" presetID="1" presetClass="entr" presetSubtype="0" fill="hold" grpId="0" nodeType="afterEffect">
                                  <p:stCondLst>
                                    <p:cond delay="0"/>
                                  </p:stCondLst>
                                  <p:childTnLst>
                                    <p:set>
                                      <p:cBhvr>
                                        <p:cTn id="31" dur="1" fill="hold">
                                          <p:stCondLst>
                                            <p:cond delay="499"/>
                                          </p:stCondLst>
                                        </p:cTn>
                                        <p:tgtEl>
                                          <p:spTgt spid="67592"/>
                                        </p:tgtEl>
                                        <p:attrNameLst>
                                          <p:attrName>style.visibility</p:attrName>
                                        </p:attrNameLst>
                                      </p:cBhvr>
                                      <p:to>
                                        <p:strVal val="visible"/>
                                      </p:to>
                                    </p:set>
                                  </p:childTnLst>
                                </p:cTn>
                              </p:par>
                            </p:childTnLst>
                          </p:cTn>
                        </p:par>
                        <p:par>
                          <p:cTn id="32" fill="hold" nodeType="afterGroup">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67593"/>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67594"/>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67595"/>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67596"/>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67597"/>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grpId="0" nodeType="afterEffect">
                                  <p:stCondLst>
                                    <p:cond delay="0"/>
                                  </p:stCondLst>
                                  <p:childTnLst>
                                    <p:set>
                                      <p:cBhvr>
                                        <p:cTn id="49" dur="1" fill="hold">
                                          <p:stCondLst>
                                            <p:cond delay="499"/>
                                          </p:stCondLst>
                                        </p:cTn>
                                        <p:tgtEl>
                                          <p:spTgt spid="67598"/>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grpId="0" nodeType="afterEffect">
                                  <p:stCondLst>
                                    <p:cond delay="0"/>
                                  </p:stCondLst>
                                  <p:childTnLst>
                                    <p:set>
                                      <p:cBhvr>
                                        <p:cTn id="52" dur="1" fill="hold">
                                          <p:stCondLst>
                                            <p:cond delay="499"/>
                                          </p:stCondLst>
                                        </p:cTn>
                                        <p:tgtEl>
                                          <p:spTgt spid="67599"/>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grpId="0" nodeType="afterEffect">
                                  <p:stCondLst>
                                    <p:cond delay="0"/>
                                  </p:stCondLst>
                                  <p:childTnLst>
                                    <p:set>
                                      <p:cBhvr>
                                        <p:cTn id="55" dur="1" fill="hold">
                                          <p:stCondLst>
                                            <p:cond delay="499"/>
                                          </p:stCondLst>
                                        </p:cTn>
                                        <p:tgtEl>
                                          <p:spTgt spid="67600"/>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grpId="0" nodeType="afterEffect">
                                  <p:stCondLst>
                                    <p:cond delay="0"/>
                                  </p:stCondLst>
                                  <p:childTnLst>
                                    <p:set>
                                      <p:cBhvr>
                                        <p:cTn id="58" dur="1" fill="hold">
                                          <p:stCondLst>
                                            <p:cond delay="499"/>
                                          </p:stCondLst>
                                        </p:cTn>
                                        <p:tgtEl>
                                          <p:spTgt spid="67601"/>
                                        </p:tgtEl>
                                        <p:attrNameLst>
                                          <p:attrName>style.visibility</p:attrName>
                                        </p:attrNameLst>
                                      </p:cBhvr>
                                      <p:to>
                                        <p:strVal val="visible"/>
                                      </p:to>
                                    </p:set>
                                  </p:childTnLst>
                                </p:cTn>
                              </p:par>
                            </p:childTnLst>
                          </p:cTn>
                        </p:par>
                        <p:par>
                          <p:cTn id="59" fill="hold" nodeType="afterGroup">
                            <p:stCondLst>
                              <p:cond delay="8000"/>
                            </p:stCondLst>
                            <p:childTnLst>
                              <p:par>
                                <p:cTn id="60" presetID="1" presetClass="entr" presetSubtype="0" fill="hold" grpId="0" nodeType="afterEffect">
                                  <p:stCondLst>
                                    <p:cond delay="0"/>
                                  </p:stCondLst>
                                  <p:childTnLst>
                                    <p:set>
                                      <p:cBhvr>
                                        <p:cTn id="61" dur="1" fill="hold">
                                          <p:stCondLst>
                                            <p:cond delay="499"/>
                                          </p:stCondLst>
                                        </p:cTn>
                                        <p:tgtEl>
                                          <p:spTgt spid="67602"/>
                                        </p:tgtEl>
                                        <p:attrNameLst>
                                          <p:attrName>style.visibility</p:attrName>
                                        </p:attrNameLst>
                                      </p:cBhvr>
                                      <p:to>
                                        <p:strVal val="visible"/>
                                      </p:to>
                                    </p:set>
                                  </p:childTnLst>
                                </p:cTn>
                              </p:par>
                            </p:childTnLst>
                          </p:cTn>
                        </p:par>
                        <p:par>
                          <p:cTn id="62" fill="hold" nodeType="afterGroup">
                            <p:stCondLst>
                              <p:cond delay="8500"/>
                            </p:stCondLst>
                            <p:childTnLst>
                              <p:par>
                                <p:cTn id="63" presetID="1" presetClass="entr" presetSubtype="0" fill="hold" grpId="0" nodeType="afterEffect">
                                  <p:stCondLst>
                                    <p:cond delay="0"/>
                                  </p:stCondLst>
                                  <p:childTnLst>
                                    <p:set>
                                      <p:cBhvr>
                                        <p:cTn id="64" dur="1" fill="hold">
                                          <p:stCondLst>
                                            <p:cond delay="499"/>
                                          </p:stCondLst>
                                        </p:cTn>
                                        <p:tgtEl>
                                          <p:spTgt spid="67603"/>
                                        </p:tgtEl>
                                        <p:attrNameLst>
                                          <p:attrName>style.visibility</p:attrName>
                                        </p:attrNameLst>
                                      </p:cBhvr>
                                      <p:to>
                                        <p:strVal val="visible"/>
                                      </p:to>
                                    </p:set>
                                  </p:childTnLst>
                                </p:cTn>
                              </p:par>
                            </p:childTnLst>
                          </p:cTn>
                        </p:par>
                        <p:par>
                          <p:cTn id="65" fill="hold" nodeType="afterGroup">
                            <p:stCondLst>
                              <p:cond delay="9000"/>
                            </p:stCondLst>
                            <p:childTnLst>
                              <p:par>
                                <p:cTn id="66" presetID="1" presetClass="entr" presetSubtype="0" fill="hold" grpId="0" nodeType="afterEffect">
                                  <p:stCondLst>
                                    <p:cond delay="0"/>
                                  </p:stCondLst>
                                  <p:childTnLst>
                                    <p:set>
                                      <p:cBhvr>
                                        <p:cTn id="67" dur="1" fill="hold">
                                          <p:stCondLst>
                                            <p:cond delay="499"/>
                                          </p:stCondLst>
                                        </p:cTn>
                                        <p:tgtEl>
                                          <p:spTgt spid="67604"/>
                                        </p:tgtEl>
                                        <p:attrNameLst>
                                          <p:attrName>style.visibility</p:attrName>
                                        </p:attrNameLst>
                                      </p:cBhvr>
                                      <p:to>
                                        <p:strVal val="visible"/>
                                      </p:to>
                                    </p:set>
                                  </p:childTnLst>
                                </p:cTn>
                              </p:par>
                            </p:childTnLst>
                          </p:cTn>
                        </p:par>
                        <p:par>
                          <p:cTn id="68" fill="hold" nodeType="afterGroup">
                            <p:stCondLst>
                              <p:cond delay="9500"/>
                            </p:stCondLst>
                            <p:childTnLst>
                              <p:par>
                                <p:cTn id="69" presetID="1" presetClass="entr" presetSubtype="0" fill="hold" grpId="0" nodeType="afterEffect">
                                  <p:stCondLst>
                                    <p:cond delay="0"/>
                                  </p:stCondLst>
                                  <p:childTnLst>
                                    <p:set>
                                      <p:cBhvr>
                                        <p:cTn id="70" dur="1" fill="hold">
                                          <p:stCondLst>
                                            <p:cond delay="499"/>
                                          </p:stCondLst>
                                        </p:cTn>
                                        <p:tgtEl>
                                          <p:spTgt spid="67605"/>
                                        </p:tgtEl>
                                        <p:attrNameLst>
                                          <p:attrName>style.visibility</p:attrName>
                                        </p:attrNameLst>
                                      </p:cBhvr>
                                      <p:to>
                                        <p:strVal val="visible"/>
                                      </p:to>
                                    </p:set>
                                  </p:childTnLst>
                                </p:cTn>
                              </p:par>
                            </p:childTnLst>
                          </p:cTn>
                        </p:par>
                        <p:par>
                          <p:cTn id="71" fill="hold" nodeType="afterGroup">
                            <p:stCondLst>
                              <p:cond delay="10000"/>
                            </p:stCondLst>
                            <p:childTnLst>
                              <p:par>
                                <p:cTn id="72" presetID="1" presetClass="entr" presetSubtype="0" fill="hold" grpId="0" nodeType="afterEffect">
                                  <p:stCondLst>
                                    <p:cond delay="0"/>
                                  </p:stCondLst>
                                  <p:childTnLst>
                                    <p:set>
                                      <p:cBhvr>
                                        <p:cTn id="73" dur="1" fill="hold">
                                          <p:stCondLst>
                                            <p:cond delay="499"/>
                                          </p:stCondLst>
                                        </p:cTn>
                                        <p:tgtEl>
                                          <p:spTgt spid="67606"/>
                                        </p:tgtEl>
                                        <p:attrNameLst>
                                          <p:attrName>style.visibility</p:attrName>
                                        </p:attrNameLst>
                                      </p:cBhvr>
                                      <p:to>
                                        <p:strVal val="visible"/>
                                      </p:to>
                                    </p:set>
                                  </p:childTnLst>
                                </p:cTn>
                              </p:par>
                            </p:childTnLst>
                          </p:cTn>
                        </p:par>
                        <p:par>
                          <p:cTn id="74" fill="hold" nodeType="afterGroup">
                            <p:stCondLst>
                              <p:cond delay="10500"/>
                            </p:stCondLst>
                            <p:childTnLst>
                              <p:par>
                                <p:cTn id="75" presetID="1" presetClass="entr" presetSubtype="0" fill="hold" grpId="0" nodeType="afterEffect">
                                  <p:stCondLst>
                                    <p:cond delay="0"/>
                                  </p:stCondLst>
                                  <p:childTnLst>
                                    <p:set>
                                      <p:cBhvr>
                                        <p:cTn id="76" dur="1" fill="hold">
                                          <p:stCondLst>
                                            <p:cond delay="499"/>
                                          </p:stCondLst>
                                        </p:cTn>
                                        <p:tgtEl>
                                          <p:spTgt spid="67607"/>
                                        </p:tgtEl>
                                        <p:attrNameLst>
                                          <p:attrName>style.visibility</p:attrName>
                                        </p:attrNameLst>
                                      </p:cBhvr>
                                      <p:to>
                                        <p:strVal val="visible"/>
                                      </p:to>
                                    </p:set>
                                  </p:childTnLst>
                                </p:cTn>
                              </p:par>
                            </p:childTnLst>
                          </p:cTn>
                        </p:par>
                        <p:par>
                          <p:cTn id="77" fill="hold" nodeType="afterGroup">
                            <p:stCondLst>
                              <p:cond delay="11000"/>
                            </p:stCondLst>
                            <p:childTnLst>
                              <p:par>
                                <p:cTn id="78" presetID="1" presetClass="entr" presetSubtype="0" fill="hold" grpId="0" nodeType="afterEffect">
                                  <p:stCondLst>
                                    <p:cond delay="0"/>
                                  </p:stCondLst>
                                  <p:childTnLst>
                                    <p:set>
                                      <p:cBhvr>
                                        <p:cTn id="79" dur="1" fill="hold">
                                          <p:stCondLst>
                                            <p:cond delay="499"/>
                                          </p:stCondLst>
                                        </p:cTn>
                                        <p:tgtEl>
                                          <p:spTgt spid="67608"/>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67619"/>
                                        </p:tgtEl>
                                        <p:attrNameLst>
                                          <p:attrName>style.visibility</p:attrName>
                                        </p:attrNameLst>
                                      </p:cBhvr>
                                      <p:to>
                                        <p:strVal val="visible"/>
                                      </p:to>
                                    </p:set>
                                    <p:animEffect transition="in" filter="wipe(left)">
                                      <p:cBhvr>
                                        <p:cTn id="84" dur="500"/>
                                        <p:tgtEl>
                                          <p:spTgt spid="6761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67620"/>
                                        </p:tgtEl>
                                        <p:attrNameLst>
                                          <p:attrName>style.visibility</p:attrName>
                                        </p:attrNameLst>
                                      </p:cBhvr>
                                      <p:to>
                                        <p:strVal val="visible"/>
                                      </p:to>
                                    </p:set>
                                    <p:animEffect transition="in" filter="wipe(up)">
                                      <p:cBhvr>
                                        <p:cTn id="89" dur="500"/>
                                        <p:tgtEl>
                                          <p:spTgt spid="67620"/>
                                        </p:tgtEl>
                                      </p:cBhvr>
                                    </p:animEffect>
                                  </p:childTnLst>
                                </p:cTn>
                              </p:par>
                            </p:childTnLst>
                          </p:cTn>
                        </p:par>
                        <p:par>
                          <p:cTn id="90" fill="hold" nodeType="afterGroup">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67621"/>
                                        </p:tgtEl>
                                        <p:attrNameLst>
                                          <p:attrName>style.visibility</p:attrName>
                                        </p:attrNameLst>
                                      </p:cBhvr>
                                      <p:to>
                                        <p:strVal val="visible"/>
                                      </p:to>
                                    </p:set>
                                    <p:animEffect transition="in" filter="wipe(up)">
                                      <p:cBhvr>
                                        <p:cTn id="93" dur="500"/>
                                        <p:tgtEl>
                                          <p:spTgt spid="6762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67624"/>
                                        </p:tgtEl>
                                        <p:attrNameLst>
                                          <p:attrName>style.visibility</p:attrName>
                                        </p:attrNameLst>
                                      </p:cBhvr>
                                      <p:to>
                                        <p:strVal val="visible"/>
                                      </p:to>
                                    </p:set>
                                    <p:animEffect transition="in" filter="wipe(left)">
                                      <p:cBhvr>
                                        <p:cTn id="98" dur="500"/>
                                        <p:tgtEl>
                                          <p:spTgt spid="67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nimBg="1" autoUpdateAnimBg="0"/>
      <p:bldP spid="67587" grpId="0" animBg="1" autoUpdateAnimBg="0"/>
      <p:bldP spid="67588" grpId="0" animBg="1" autoUpdateAnimBg="0"/>
      <p:bldP spid="67589" grpId="0" animBg="1" autoUpdateAnimBg="0"/>
      <p:bldP spid="67590" grpId="0" animBg="1" autoUpdateAnimBg="0"/>
      <p:bldP spid="67591" grpId="0" animBg="1" autoUpdateAnimBg="0"/>
      <p:bldP spid="67592" grpId="0" animBg="1" autoUpdateAnimBg="0"/>
      <p:bldP spid="67593" grpId="0" animBg="1" autoUpdateAnimBg="0"/>
      <p:bldP spid="67594" grpId="0" animBg="1" autoUpdateAnimBg="0"/>
      <p:bldP spid="67595" grpId="0" animBg="1" autoUpdateAnimBg="0"/>
      <p:bldP spid="67596" grpId="0" animBg="1" autoUpdateAnimBg="0"/>
      <p:bldP spid="67597" grpId="0" animBg="1" autoUpdateAnimBg="0"/>
      <p:bldP spid="67598" grpId="0" animBg="1"/>
      <p:bldP spid="67599" grpId="0" animBg="1"/>
      <p:bldP spid="67600" grpId="0" animBg="1"/>
      <p:bldP spid="67601" grpId="0" animBg="1"/>
      <p:bldP spid="67602" grpId="0" animBg="1"/>
      <p:bldP spid="67603" grpId="0" animBg="1"/>
      <p:bldP spid="67604" grpId="0" animBg="1"/>
      <p:bldP spid="67605" grpId="0" animBg="1"/>
      <p:bldP spid="67606" grpId="0" animBg="1"/>
      <p:bldP spid="67607" grpId="0" animBg="1"/>
      <p:bldP spid="67608" grpId="0" animBg="1"/>
      <p:bldP spid="67609" grpId="0" autoUpdateAnimBg="0"/>
      <p:bldP spid="67619" grpId="0" autoUpdateAnimBg="0"/>
      <p:bldP spid="67620" grpId="0" animBg="1"/>
      <p:bldP spid="67621" grpId="0" animBg="1" autoUpdateAnimBg="0"/>
      <p:bldP spid="6762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1026"/>
          <p:cNvSpPr txBox="1">
            <a:spLocks noChangeArrowheads="1"/>
          </p:cNvSpPr>
          <p:nvPr/>
        </p:nvSpPr>
        <p:spPr bwMode="auto">
          <a:xfrm>
            <a:off x="1746250" y="228600"/>
            <a:ext cx="57213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3600">
                <a:solidFill>
                  <a:srgbClr val="006600"/>
                </a:solidFill>
                <a:ea typeface="隶书" pitchFamily="49" charset="-122"/>
              </a:rPr>
              <a:t>    </a:t>
            </a:r>
            <a:r>
              <a:rPr lang="zh-CN" altLang="en-US" sz="4000">
                <a:solidFill>
                  <a:srgbClr val="006600"/>
                </a:solidFill>
                <a:ea typeface="隶书" pitchFamily="49" charset="-122"/>
              </a:rPr>
              <a:t>通常，取二叉链表作为</a:t>
            </a:r>
          </a:p>
          <a:p>
            <a:pPr>
              <a:lnSpc>
                <a:spcPct val="120000"/>
              </a:lnSpc>
            </a:pPr>
            <a:r>
              <a:rPr lang="zh-CN" altLang="en-US" sz="4000">
                <a:solidFill>
                  <a:srgbClr val="006600"/>
                </a:solidFill>
                <a:ea typeface="隶书" pitchFamily="49" charset="-122"/>
              </a:rPr>
              <a:t>二叉排序树的存储结构</a:t>
            </a:r>
            <a:endParaRPr lang="zh-CN" altLang="en-US" sz="4000">
              <a:ea typeface="隶书" pitchFamily="49" charset="-122"/>
            </a:endParaRPr>
          </a:p>
        </p:txBody>
      </p:sp>
      <p:sp>
        <p:nvSpPr>
          <p:cNvPr id="206852" name="Text Box 1028"/>
          <p:cNvSpPr txBox="1">
            <a:spLocks noChangeArrowheads="1"/>
          </p:cNvSpPr>
          <p:nvPr/>
        </p:nvSpPr>
        <p:spPr bwMode="auto">
          <a:xfrm>
            <a:off x="304800" y="2192338"/>
            <a:ext cx="8721725" cy="375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4000" b="1">
                <a:solidFill>
                  <a:srgbClr val="800000"/>
                </a:solidFill>
              </a:rPr>
              <a:t>typedef struct</a:t>
            </a:r>
            <a:r>
              <a:rPr lang="en-US" altLang="zh-CN" sz="4000">
                <a:solidFill>
                  <a:srgbClr val="800000"/>
                </a:solidFill>
              </a:rPr>
              <a:t> </a:t>
            </a:r>
            <a:r>
              <a:rPr lang="en-US" altLang="zh-CN" sz="4000">
                <a:solidFill>
                  <a:srgbClr val="FF3300"/>
                </a:solidFill>
              </a:rPr>
              <a:t>BiTNode</a:t>
            </a:r>
            <a:r>
              <a:rPr lang="en-US" altLang="zh-CN" sz="4000">
                <a:solidFill>
                  <a:srgbClr val="800000"/>
                </a:solidFill>
              </a:rPr>
              <a:t> </a:t>
            </a:r>
            <a:r>
              <a:rPr lang="en-US" altLang="zh-CN" sz="4000" b="1">
                <a:solidFill>
                  <a:srgbClr val="800000"/>
                </a:solidFill>
              </a:rPr>
              <a:t>{</a:t>
            </a:r>
            <a:r>
              <a:rPr lang="en-US" altLang="zh-CN" sz="4000">
                <a:solidFill>
                  <a:srgbClr val="800000"/>
                </a:solidFill>
              </a:rPr>
              <a:t> // </a:t>
            </a:r>
            <a:r>
              <a:rPr lang="zh-CN" altLang="en-US" sz="3600" b="1">
                <a:solidFill>
                  <a:srgbClr val="FF3300"/>
                </a:solidFill>
                <a:ea typeface="楷体_GB2312" pitchFamily="49" charset="-122"/>
              </a:rPr>
              <a:t>结点结构</a:t>
            </a:r>
            <a:endParaRPr lang="zh-CN" altLang="en-US" sz="4000" b="1">
              <a:solidFill>
                <a:srgbClr val="800000"/>
              </a:solidFill>
            </a:endParaRPr>
          </a:p>
          <a:p>
            <a:pPr>
              <a:lnSpc>
                <a:spcPct val="120000"/>
              </a:lnSpc>
            </a:pPr>
            <a:r>
              <a:rPr lang="zh-CN" altLang="en-US" sz="4000">
                <a:solidFill>
                  <a:srgbClr val="800000"/>
                </a:solidFill>
              </a:rPr>
              <a:t>    </a:t>
            </a:r>
          </a:p>
          <a:p>
            <a:pPr>
              <a:lnSpc>
                <a:spcPct val="120000"/>
              </a:lnSpc>
            </a:pPr>
            <a:r>
              <a:rPr lang="zh-CN" altLang="en-US" sz="4000">
                <a:solidFill>
                  <a:srgbClr val="800000"/>
                </a:solidFill>
              </a:rPr>
              <a:t>    </a:t>
            </a:r>
            <a:r>
              <a:rPr lang="en-US" altLang="zh-CN" sz="4000" b="1">
                <a:solidFill>
                  <a:srgbClr val="800000"/>
                </a:solidFill>
              </a:rPr>
              <a:t>struct</a:t>
            </a:r>
            <a:r>
              <a:rPr lang="en-US" altLang="zh-CN" sz="4000">
                <a:solidFill>
                  <a:srgbClr val="800000"/>
                </a:solidFill>
              </a:rPr>
              <a:t> BiTNode  </a:t>
            </a:r>
            <a:r>
              <a:rPr lang="en-US" altLang="zh-CN" sz="4000" b="1">
                <a:solidFill>
                  <a:srgbClr val="800000"/>
                </a:solidFill>
              </a:rPr>
              <a:t>*l</a:t>
            </a:r>
            <a:r>
              <a:rPr lang="en-US" altLang="zh-CN" sz="4000">
                <a:solidFill>
                  <a:srgbClr val="800000"/>
                </a:solidFill>
              </a:rPr>
              <a:t>child, </a:t>
            </a:r>
            <a:r>
              <a:rPr lang="en-US" altLang="zh-CN" sz="4000" b="1">
                <a:solidFill>
                  <a:srgbClr val="800000"/>
                </a:solidFill>
              </a:rPr>
              <a:t>*r</a:t>
            </a:r>
            <a:r>
              <a:rPr lang="en-US" altLang="zh-CN" sz="4000">
                <a:solidFill>
                  <a:srgbClr val="800000"/>
                </a:solidFill>
              </a:rPr>
              <a:t>child; </a:t>
            </a:r>
          </a:p>
          <a:p>
            <a:pPr>
              <a:lnSpc>
                <a:spcPct val="120000"/>
              </a:lnSpc>
            </a:pPr>
            <a:r>
              <a:rPr lang="en-US" altLang="zh-CN" sz="4000">
                <a:solidFill>
                  <a:srgbClr val="800000"/>
                </a:solidFill>
              </a:rPr>
              <a:t>                                     // </a:t>
            </a:r>
            <a:r>
              <a:rPr lang="zh-CN" altLang="en-US" sz="4000">
                <a:solidFill>
                  <a:srgbClr val="800000"/>
                </a:solidFill>
                <a:ea typeface="楷体_GB2312" pitchFamily="49" charset="-122"/>
              </a:rPr>
              <a:t>左右孩子指针</a:t>
            </a:r>
            <a:endParaRPr lang="zh-CN" altLang="en-US" sz="4000">
              <a:solidFill>
                <a:srgbClr val="800000"/>
              </a:solidFill>
            </a:endParaRPr>
          </a:p>
          <a:p>
            <a:pPr>
              <a:lnSpc>
                <a:spcPct val="120000"/>
              </a:lnSpc>
            </a:pPr>
            <a:r>
              <a:rPr lang="en-US" altLang="zh-CN" sz="4000" b="1">
                <a:solidFill>
                  <a:srgbClr val="800000"/>
                </a:solidFill>
              </a:rPr>
              <a:t>}</a:t>
            </a:r>
            <a:r>
              <a:rPr lang="en-US" altLang="zh-CN" sz="4000">
                <a:solidFill>
                  <a:srgbClr val="800000"/>
                </a:solidFill>
              </a:rPr>
              <a:t> BiTNode, </a:t>
            </a:r>
            <a:r>
              <a:rPr lang="en-US" altLang="zh-CN" sz="4000" b="1">
                <a:solidFill>
                  <a:srgbClr val="800000"/>
                </a:solidFill>
              </a:rPr>
              <a:t>*</a:t>
            </a:r>
            <a:r>
              <a:rPr lang="en-US" altLang="zh-CN" sz="4000">
                <a:solidFill>
                  <a:srgbClr val="800000"/>
                </a:solidFill>
              </a:rPr>
              <a:t>BiTree;</a:t>
            </a:r>
          </a:p>
        </p:txBody>
      </p:sp>
      <p:sp>
        <p:nvSpPr>
          <p:cNvPr id="206853" name="Rectangle 1029">
            <a:hlinkClick r:id="rId2" action="ppaction://hlinksldjump"/>
          </p:cNvPr>
          <p:cNvSpPr>
            <a:spLocks noChangeArrowheads="1"/>
          </p:cNvSpPr>
          <p:nvPr/>
        </p:nvSpPr>
        <p:spPr bwMode="auto">
          <a:xfrm>
            <a:off x="762000" y="3048000"/>
            <a:ext cx="43576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800000"/>
                </a:solidFill>
              </a:rPr>
              <a:t>TElemType      data;</a:t>
            </a:r>
          </a:p>
        </p:txBody>
      </p:sp>
      <p:sp>
        <p:nvSpPr>
          <p:cNvPr id="206854" name="AutoShape 1030">
            <a:hlinkClick r:id="rId3" action="ppaction://hlinksldjump" highlightClick="1"/>
          </p:cNvPr>
          <p:cNvSpPr>
            <a:spLocks noChangeArrowheads="1"/>
          </p:cNvSpPr>
          <p:nvPr/>
        </p:nvSpPr>
        <p:spPr bwMode="auto">
          <a:xfrm>
            <a:off x="83820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6850"/>
                                        </p:tgtEl>
                                        <p:attrNameLst>
                                          <p:attrName>style.visibility</p:attrName>
                                        </p:attrNameLst>
                                      </p:cBhvr>
                                      <p:to>
                                        <p:strVal val="visible"/>
                                      </p:to>
                                    </p:set>
                                    <p:anim calcmode="lin" valueType="num">
                                      <p:cBhvr additive="base">
                                        <p:cTn id="7" dur="500" fill="hold"/>
                                        <p:tgtEl>
                                          <p:spTgt spid="206850"/>
                                        </p:tgtEl>
                                        <p:attrNameLst>
                                          <p:attrName>ppt_x</p:attrName>
                                        </p:attrNameLst>
                                      </p:cBhvr>
                                      <p:tavLst>
                                        <p:tav tm="0">
                                          <p:val>
                                            <p:strVal val="#ppt_x"/>
                                          </p:val>
                                        </p:tav>
                                        <p:tav tm="100000">
                                          <p:val>
                                            <p:strVal val="#ppt_x"/>
                                          </p:val>
                                        </p:tav>
                                      </p:tavLst>
                                    </p:anim>
                                    <p:anim calcmode="lin" valueType="num">
                                      <p:cBhvr additive="base">
                                        <p:cTn id="8" dur="500" fill="hold"/>
                                        <p:tgtEl>
                                          <p:spTgt spid="20685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206852"/>
                                        </p:tgtEl>
                                        <p:attrNameLst>
                                          <p:attrName>style.visibility</p:attrName>
                                        </p:attrNameLst>
                                      </p:cBhvr>
                                      <p:to>
                                        <p:strVal val="visible"/>
                                      </p:to>
                                    </p:set>
                                    <p:animEffect transition="in" filter="strips(downRight)">
                                      <p:cBhvr>
                                        <p:cTn id="13" dur="500"/>
                                        <p:tgtEl>
                                          <p:spTgt spid="206852"/>
                                        </p:tgtEl>
                                      </p:cBhvr>
                                    </p:animEffect>
                                  </p:childTnLst>
                                </p:cTn>
                              </p:par>
                            </p:childTnLst>
                          </p:cTn>
                        </p:par>
                        <p:par>
                          <p:cTn id="14" fill="hold" nodeType="afterGroup">
                            <p:stCondLst>
                              <p:cond delay="500"/>
                            </p:stCondLst>
                            <p:childTnLst>
                              <p:par>
                                <p:cTn id="15" presetID="18" presetClass="entr" presetSubtype="6" fill="hold" grpId="0" nodeType="afterEffect">
                                  <p:stCondLst>
                                    <p:cond delay="0"/>
                                  </p:stCondLst>
                                  <p:childTnLst>
                                    <p:set>
                                      <p:cBhvr>
                                        <p:cTn id="16" dur="1" fill="hold">
                                          <p:stCondLst>
                                            <p:cond delay="0"/>
                                          </p:stCondLst>
                                        </p:cTn>
                                        <p:tgtEl>
                                          <p:spTgt spid="206853"/>
                                        </p:tgtEl>
                                        <p:attrNameLst>
                                          <p:attrName>style.visibility</p:attrName>
                                        </p:attrNameLst>
                                      </p:cBhvr>
                                      <p:to>
                                        <p:strVal val="visible"/>
                                      </p:to>
                                    </p:set>
                                    <p:animEffect transition="in" filter="strips(downRight)">
                                      <p:cBhvr>
                                        <p:cTn id="17" dur="500"/>
                                        <p:tgtEl>
                                          <p:spTgt spid="206853"/>
                                        </p:tgtEl>
                                      </p:cBhvr>
                                    </p:animEffect>
                                  </p:childTnLst>
                                </p:cTn>
                              </p:par>
                            </p:childTnLst>
                          </p:cTn>
                        </p:par>
                        <p:par>
                          <p:cTn id="18" fill="hold" nodeType="afterGroup">
                            <p:stCondLst>
                              <p:cond delay="1000"/>
                            </p:stCondLst>
                            <p:childTnLst>
                              <p:par>
                                <p:cTn id="19" presetID="2" presetClass="entr" presetSubtype="6" fill="hold" grpId="0" nodeType="afterEffect">
                                  <p:stCondLst>
                                    <p:cond delay="0"/>
                                  </p:stCondLst>
                                  <p:childTnLst>
                                    <p:set>
                                      <p:cBhvr>
                                        <p:cTn id="20" dur="1" fill="hold">
                                          <p:stCondLst>
                                            <p:cond delay="0"/>
                                          </p:stCondLst>
                                        </p:cTn>
                                        <p:tgtEl>
                                          <p:spTgt spid="206854"/>
                                        </p:tgtEl>
                                        <p:attrNameLst>
                                          <p:attrName>style.visibility</p:attrName>
                                        </p:attrNameLst>
                                      </p:cBhvr>
                                      <p:to>
                                        <p:strVal val="visible"/>
                                      </p:to>
                                    </p:set>
                                    <p:anim calcmode="lin" valueType="num">
                                      <p:cBhvr additive="base">
                                        <p:cTn id="21" dur="500" fill="hold"/>
                                        <p:tgtEl>
                                          <p:spTgt spid="206854"/>
                                        </p:tgtEl>
                                        <p:attrNameLst>
                                          <p:attrName>ppt_x</p:attrName>
                                        </p:attrNameLst>
                                      </p:cBhvr>
                                      <p:tavLst>
                                        <p:tav tm="0">
                                          <p:val>
                                            <p:strVal val="1+#ppt_w/2"/>
                                          </p:val>
                                        </p:tav>
                                        <p:tav tm="100000">
                                          <p:val>
                                            <p:strVal val="#ppt_x"/>
                                          </p:val>
                                        </p:tav>
                                      </p:tavLst>
                                    </p:anim>
                                    <p:anim calcmode="lin" valueType="num">
                                      <p:cBhvr additive="base">
                                        <p:cTn id="22" dur="500" fill="hold"/>
                                        <p:tgtEl>
                                          <p:spTgt spid="206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0" grpId="0" autoUpdateAnimBg="0"/>
      <p:bldP spid="206852" grpId="0" autoUpdateAnimBg="0"/>
      <p:bldP spid="206853" grpId="0" autoUpdateAnimBg="0"/>
      <p:bldP spid="206854"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609600" y="76200"/>
            <a:ext cx="8001000" cy="1066800"/>
          </a:xfrm>
        </p:spPr>
        <p:txBody>
          <a:bodyPr/>
          <a:lstStyle/>
          <a:p>
            <a:r>
              <a:rPr lang="en-US" altLang="zh-CN" b="1">
                <a:solidFill>
                  <a:srgbClr val="CC0000"/>
                </a:solidFill>
                <a:ea typeface="楷体_GB2312" pitchFamily="49" charset="-122"/>
              </a:rPr>
              <a:t>2</a:t>
            </a:r>
            <a:r>
              <a:rPr lang="zh-CN" altLang="en-US" b="1">
                <a:solidFill>
                  <a:srgbClr val="CC0000"/>
                </a:solidFill>
                <a:ea typeface="楷体_GB2312" pitchFamily="49" charset="-122"/>
              </a:rPr>
              <a:t>．二叉排序树的查找算法：</a:t>
            </a:r>
            <a:endParaRPr lang="zh-CN" altLang="en-US">
              <a:solidFill>
                <a:schemeClr val="tx1"/>
              </a:solidFill>
              <a:ea typeface="楷体_GB2312" pitchFamily="49" charset="-122"/>
            </a:endParaRPr>
          </a:p>
        </p:txBody>
      </p:sp>
      <p:sp>
        <p:nvSpPr>
          <p:cNvPr id="74755" name="Rectangle 3"/>
          <p:cNvSpPr>
            <a:spLocks noGrp="1" noChangeArrowheads="1"/>
          </p:cNvSpPr>
          <p:nvPr>
            <p:ph type="body" idx="4294967295"/>
          </p:nvPr>
        </p:nvSpPr>
        <p:spPr>
          <a:xfrm>
            <a:off x="609600" y="2362200"/>
            <a:ext cx="7772400" cy="4114800"/>
          </a:xfrm>
        </p:spPr>
        <p:txBody>
          <a:bodyPr/>
          <a:lstStyle/>
          <a:p>
            <a:pPr>
              <a:lnSpc>
                <a:spcPct val="115000"/>
              </a:lnSpc>
            </a:pPr>
            <a:r>
              <a:rPr lang="en-US" altLang="zh-CN" sz="3600">
                <a:solidFill>
                  <a:srgbClr val="A50021"/>
                </a:solidFill>
                <a:ea typeface="楷体_GB2312" pitchFamily="49" charset="-122"/>
              </a:rPr>
              <a:t>1</a:t>
            </a:r>
            <a:r>
              <a:rPr lang="zh-CN" altLang="en-US" sz="3600">
                <a:solidFill>
                  <a:srgbClr val="A50021"/>
                </a:solidFill>
                <a:ea typeface="楷体_GB2312" pitchFamily="49" charset="-122"/>
              </a:rPr>
              <a:t>）若给定值</a:t>
            </a:r>
            <a:r>
              <a:rPr lang="zh-CN" altLang="en-US" sz="3600" b="1">
                <a:solidFill>
                  <a:schemeClr val="accent2"/>
                </a:solidFill>
                <a:ea typeface="楷体_GB2312" pitchFamily="49" charset="-122"/>
              </a:rPr>
              <a:t>等于</a:t>
            </a:r>
            <a:r>
              <a:rPr lang="zh-CN" altLang="en-US" sz="3600">
                <a:solidFill>
                  <a:srgbClr val="A50021"/>
                </a:solidFill>
                <a:ea typeface="楷体_GB2312" pitchFamily="49" charset="-122"/>
              </a:rPr>
              <a:t>根结点的关键字，则</a:t>
            </a:r>
            <a:r>
              <a:rPr lang="zh-CN" altLang="en-US" sz="3600" b="1">
                <a:solidFill>
                  <a:srgbClr val="A50021"/>
                </a:solidFill>
                <a:ea typeface="楷体_GB2312" pitchFamily="49" charset="-122"/>
              </a:rPr>
              <a:t>查找成功</a:t>
            </a:r>
            <a:r>
              <a:rPr lang="zh-CN" altLang="en-US" sz="3600">
                <a:solidFill>
                  <a:srgbClr val="A50021"/>
                </a:solidFill>
                <a:ea typeface="楷体_GB2312" pitchFamily="49" charset="-122"/>
              </a:rPr>
              <a:t>；</a:t>
            </a:r>
          </a:p>
          <a:p>
            <a:pPr>
              <a:lnSpc>
                <a:spcPct val="115000"/>
              </a:lnSpc>
            </a:pPr>
            <a:r>
              <a:rPr lang="en-US" altLang="zh-CN" sz="3600">
                <a:solidFill>
                  <a:srgbClr val="A50021"/>
                </a:solidFill>
                <a:ea typeface="楷体_GB2312" pitchFamily="49" charset="-122"/>
              </a:rPr>
              <a:t>2</a:t>
            </a:r>
            <a:r>
              <a:rPr lang="zh-CN" altLang="en-US" sz="3600">
                <a:solidFill>
                  <a:srgbClr val="A50021"/>
                </a:solidFill>
                <a:ea typeface="楷体_GB2312" pitchFamily="49" charset="-122"/>
              </a:rPr>
              <a:t>）若给定值</a:t>
            </a:r>
            <a:r>
              <a:rPr lang="zh-CN" altLang="en-US" sz="3600" b="1">
                <a:solidFill>
                  <a:schemeClr val="accent2"/>
                </a:solidFill>
                <a:ea typeface="楷体_GB2312" pitchFamily="49" charset="-122"/>
              </a:rPr>
              <a:t>小于</a:t>
            </a:r>
            <a:r>
              <a:rPr lang="zh-CN" altLang="en-US" sz="3600">
                <a:solidFill>
                  <a:srgbClr val="A50021"/>
                </a:solidFill>
                <a:ea typeface="楷体_GB2312" pitchFamily="49" charset="-122"/>
              </a:rPr>
              <a:t>根结点的关键字，则</a:t>
            </a:r>
            <a:r>
              <a:rPr lang="zh-CN" altLang="en-US" sz="3600" b="1">
                <a:solidFill>
                  <a:srgbClr val="A50021"/>
                </a:solidFill>
                <a:ea typeface="楷体_GB2312" pitchFamily="49" charset="-122"/>
              </a:rPr>
              <a:t>继续在左子树上进行查找</a:t>
            </a:r>
            <a:r>
              <a:rPr lang="zh-CN" altLang="en-US" sz="3600">
                <a:solidFill>
                  <a:srgbClr val="A50021"/>
                </a:solidFill>
                <a:ea typeface="楷体_GB2312" pitchFamily="49" charset="-122"/>
              </a:rPr>
              <a:t>；</a:t>
            </a:r>
          </a:p>
          <a:p>
            <a:pPr>
              <a:lnSpc>
                <a:spcPct val="115000"/>
              </a:lnSpc>
            </a:pPr>
            <a:r>
              <a:rPr lang="en-US" altLang="zh-CN" sz="3600">
                <a:solidFill>
                  <a:srgbClr val="A50021"/>
                </a:solidFill>
                <a:ea typeface="楷体_GB2312" pitchFamily="49" charset="-122"/>
              </a:rPr>
              <a:t>3</a:t>
            </a:r>
            <a:r>
              <a:rPr lang="zh-CN" altLang="en-US" sz="3600">
                <a:solidFill>
                  <a:srgbClr val="A50021"/>
                </a:solidFill>
                <a:ea typeface="楷体_GB2312" pitchFamily="49" charset="-122"/>
              </a:rPr>
              <a:t>）若给定值</a:t>
            </a:r>
            <a:r>
              <a:rPr lang="zh-CN" altLang="en-US" sz="3600" b="1">
                <a:solidFill>
                  <a:schemeClr val="accent2"/>
                </a:solidFill>
                <a:ea typeface="楷体_GB2312" pitchFamily="49" charset="-122"/>
              </a:rPr>
              <a:t>大于</a:t>
            </a:r>
            <a:r>
              <a:rPr lang="zh-CN" altLang="en-US" sz="3600">
                <a:solidFill>
                  <a:srgbClr val="A50021"/>
                </a:solidFill>
                <a:ea typeface="楷体_GB2312" pitchFamily="49" charset="-122"/>
              </a:rPr>
              <a:t>根结点的关键字，则</a:t>
            </a:r>
            <a:r>
              <a:rPr lang="zh-CN" altLang="en-US" sz="3600" b="1">
                <a:solidFill>
                  <a:srgbClr val="A50021"/>
                </a:solidFill>
                <a:ea typeface="楷体_GB2312" pitchFamily="49" charset="-122"/>
              </a:rPr>
              <a:t>继续在右子树上进行查找</a:t>
            </a:r>
            <a:r>
              <a:rPr lang="zh-CN" altLang="en-US" sz="3600">
                <a:solidFill>
                  <a:srgbClr val="A50021"/>
                </a:solidFill>
                <a:ea typeface="楷体_GB2312" pitchFamily="49" charset="-122"/>
              </a:rPr>
              <a:t>。</a:t>
            </a:r>
            <a:endParaRPr lang="zh-CN" altLang="en-US"/>
          </a:p>
        </p:txBody>
      </p:sp>
      <p:sp>
        <p:nvSpPr>
          <p:cNvPr id="74756" name="Text Box 4"/>
          <p:cNvSpPr txBox="1">
            <a:spLocks noChangeArrowheads="1"/>
          </p:cNvSpPr>
          <p:nvPr/>
        </p:nvSpPr>
        <p:spPr bwMode="auto">
          <a:xfrm>
            <a:off x="533400" y="1720850"/>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否则，</a:t>
            </a:r>
            <a:endParaRPr lang="zh-CN" altLang="en-US"/>
          </a:p>
        </p:txBody>
      </p:sp>
      <p:sp>
        <p:nvSpPr>
          <p:cNvPr id="74758" name="Rectangle 6"/>
          <p:cNvSpPr>
            <a:spLocks noChangeArrowheads="1"/>
          </p:cNvSpPr>
          <p:nvPr/>
        </p:nvSpPr>
        <p:spPr bwMode="auto">
          <a:xfrm>
            <a:off x="577850" y="1085850"/>
            <a:ext cx="7521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若二叉排序树</a:t>
            </a:r>
            <a:r>
              <a:rPr lang="zh-CN" altLang="en-US" sz="3600" b="1">
                <a:solidFill>
                  <a:srgbClr val="6600CC"/>
                </a:solidFill>
                <a:ea typeface="楷体_GB2312" pitchFamily="49" charset="-122"/>
              </a:rPr>
              <a:t>为空</a:t>
            </a:r>
            <a:r>
              <a:rPr lang="zh-CN" altLang="en-US" sz="3600">
                <a:solidFill>
                  <a:srgbClr val="A50021"/>
                </a:solidFill>
                <a:ea typeface="楷体_GB2312" pitchFamily="49" charset="-122"/>
              </a:rPr>
              <a:t>，则</a:t>
            </a:r>
            <a:r>
              <a:rPr lang="zh-CN" altLang="en-US" sz="3600" b="1">
                <a:solidFill>
                  <a:srgbClr val="A50021"/>
                </a:solidFill>
                <a:ea typeface="楷体_GB2312" pitchFamily="49" charset="-122"/>
              </a:rPr>
              <a:t>查找不成功</a:t>
            </a:r>
            <a:r>
              <a:rPr lang="zh-CN" altLang="en-US" sz="3600">
                <a:solidFill>
                  <a:srgbClr val="A50021"/>
                </a:solidFill>
                <a:ea typeface="楷体_GB2312" pitchFamily="49" charset="-122"/>
              </a:rPr>
              <a:t>；</a:t>
            </a:r>
            <a:endParaRPr lang="zh-CN" altLang="en-US" sz="2000">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4758"/>
                                        </p:tgtEl>
                                        <p:attrNameLst>
                                          <p:attrName>style.visibility</p:attrName>
                                        </p:attrNameLst>
                                      </p:cBhvr>
                                      <p:to>
                                        <p:strVal val="visible"/>
                                      </p:to>
                                    </p:set>
                                    <p:anim calcmode="lin" valueType="num">
                                      <p:cBhvr additive="base">
                                        <p:cTn id="12" dur="500" fill="hold"/>
                                        <p:tgtEl>
                                          <p:spTgt spid="74758"/>
                                        </p:tgtEl>
                                        <p:attrNameLst>
                                          <p:attrName>ppt_x</p:attrName>
                                        </p:attrNameLst>
                                      </p:cBhvr>
                                      <p:tavLst>
                                        <p:tav tm="0">
                                          <p:val>
                                            <p:strVal val="0-#ppt_w/2"/>
                                          </p:val>
                                        </p:tav>
                                        <p:tav tm="100000">
                                          <p:val>
                                            <p:strVal val="#ppt_x"/>
                                          </p:val>
                                        </p:tav>
                                      </p:tavLst>
                                    </p:anim>
                                    <p:anim calcmode="lin" valueType="num">
                                      <p:cBhvr additive="base">
                                        <p:cTn id="13" dur="500" fill="hold"/>
                                        <p:tgtEl>
                                          <p:spTgt spid="7475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74756"/>
                                        </p:tgtEl>
                                        <p:attrNameLst>
                                          <p:attrName>style.visibility</p:attrName>
                                        </p:attrNameLst>
                                      </p:cBhvr>
                                      <p:to>
                                        <p:strVal val="visible"/>
                                      </p:to>
                                    </p:set>
                                    <p:anim calcmode="lin" valueType="num">
                                      <p:cBhvr additive="base">
                                        <p:cTn id="17" dur="500" fill="hold"/>
                                        <p:tgtEl>
                                          <p:spTgt spid="74756"/>
                                        </p:tgtEl>
                                        <p:attrNameLst>
                                          <p:attrName>ppt_x</p:attrName>
                                        </p:attrNameLst>
                                      </p:cBhvr>
                                      <p:tavLst>
                                        <p:tav tm="0">
                                          <p:val>
                                            <p:strVal val="0-#ppt_w/2"/>
                                          </p:val>
                                        </p:tav>
                                        <p:tav tm="100000">
                                          <p:val>
                                            <p:strVal val="#ppt_x"/>
                                          </p:val>
                                        </p:tav>
                                      </p:tavLst>
                                    </p:anim>
                                    <p:anim calcmode="lin" valueType="num">
                                      <p:cBhvr additive="base">
                                        <p:cTn id="18"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74755">
                                            <p:txEl>
                                              <p:pRg st="0" end="0"/>
                                            </p:txEl>
                                          </p:spTgt>
                                        </p:tgtEl>
                                        <p:attrNameLst>
                                          <p:attrName>style.visibility</p:attrName>
                                        </p:attrNameLst>
                                      </p:cBhvr>
                                      <p:to>
                                        <p:strVal val="visible"/>
                                      </p:to>
                                    </p:set>
                                    <p:animEffect transition="in" filter="strips(downRight)">
                                      <p:cBhvr>
                                        <p:cTn id="23" dur="500"/>
                                        <p:tgtEl>
                                          <p:spTgt spid="74755">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74755">
                                            <p:txEl>
                                              <p:pRg st="1" end="1"/>
                                            </p:txEl>
                                          </p:spTgt>
                                        </p:tgtEl>
                                        <p:attrNameLst>
                                          <p:attrName>style.visibility</p:attrName>
                                        </p:attrNameLst>
                                      </p:cBhvr>
                                      <p:to>
                                        <p:strVal val="visible"/>
                                      </p:to>
                                    </p:set>
                                    <p:animEffect transition="in" filter="strips(downRight)">
                                      <p:cBhvr>
                                        <p:cTn id="28" dur="500"/>
                                        <p:tgtEl>
                                          <p:spTgt spid="74755">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74755">
                                            <p:txEl>
                                              <p:pRg st="2" end="2"/>
                                            </p:txEl>
                                          </p:spTgt>
                                        </p:tgtEl>
                                        <p:attrNameLst>
                                          <p:attrName>style.visibility</p:attrName>
                                        </p:attrNameLst>
                                      </p:cBhvr>
                                      <p:to>
                                        <p:strVal val="visible"/>
                                      </p:to>
                                    </p:set>
                                    <p:animEffect transition="in" filter="strips(downRight)">
                                      <p:cBhvr>
                                        <p:cTn id="33" dur="500"/>
                                        <p:tgtEl>
                                          <p:spTgt spid="74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5" grpId="0" build="p" autoUpdateAnimBg="0"/>
      <p:bldP spid="74756" grpId="0" autoUpdateAnimBg="0"/>
      <p:bldP spid="7475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Oval 2"/>
          <p:cNvSpPr>
            <a:spLocks noChangeArrowheads="1"/>
          </p:cNvSpPr>
          <p:nvPr/>
        </p:nvSpPr>
        <p:spPr bwMode="auto">
          <a:xfrm>
            <a:off x="4191000" y="1066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50</a:t>
            </a:r>
            <a:endParaRPr lang="en-US" altLang="zh-CN"/>
          </a:p>
        </p:txBody>
      </p:sp>
      <p:sp>
        <p:nvSpPr>
          <p:cNvPr id="205827" name="Oval 3"/>
          <p:cNvSpPr>
            <a:spLocks noChangeArrowheads="1"/>
          </p:cNvSpPr>
          <p:nvPr/>
        </p:nvSpPr>
        <p:spPr bwMode="auto">
          <a:xfrm>
            <a:off x="27432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30</a:t>
            </a:r>
            <a:endParaRPr lang="en-US" altLang="zh-CN"/>
          </a:p>
        </p:txBody>
      </p:sp>
      <p:sp>
        <p:nvSpPr>
          <p:cNvPr id="205828" name="Oval 4"/>
          <p:cNvSpPr>
            <a:spLocks noChangeArrowheads="1"/>
          </p:cNvSpPr>
          <p:nvPr/>
        </p:nvSpPr>
        <p:spPr bwMode="auto">
          <a:xfrm>
            <a:off x="5638800" y="1600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80</a:t>
            </a:r>
            <a:endParaRPr lang="en-US" altLang="zh-CN"/>
          </a:p>
        </p:txBody>
      </p:sp>
      <p:sp>
        <p:nvSpPr>
          <p:cNvPr id="205829" name="Oval 5"/>
          <p:cNvSpPr>
            <a:spLocks noChangeArrowheads="1"/>
          </p:cNvSpPr>
          <p:nvPr/>
        </p:nvSpPr>
        <p:spPr bwMode="auto">
          <a:xfrm>
            <a:off x="1600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20</a:t>
            </a:r>
            <a:endParaRPr lang="en-US" altLang="zh-CN"/>
          </a:p>
        </p:txBody>
      </p:sp>
      <p:sp>
        <p:nvSpPr>
          <p:cNvPr id="205830" name="Oval 6"/>
          <p:cNvSpPr>
            <a:spLocks noChangeArrowheads="1"/>
          </p:cNvSpPr>
          <p:nvPr/>
        </p:nvSpPr>
        <p:spPr bwMode="auto">
          <a:xfrm>
            <a:off x="67818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90</a:t>
            </a:r>
            <a:endParaRPr lang="en-US" altLang="zh-CN"/>
          </a:p>
        </p:txBody>
      </p:sp>
      <p:sp>
        <p:nvSpPr>
          <p:cNvPr id="205831" name="Oval 7"/>
          <p:cNvSpPr>
            <a:spLocks noChangeArrowheads="1"/>
          </p:cNvSpPr>
          <p:nvPr/>
        </p:nvSpPr>
        <p:spPr bwMode="auto">
          <a:xfrm>
            <a:off x="59436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85</a:t>
            </a:r>
            <a:endParaRPr lang="en-US" altLang="zh-CN"/>
          </a:p>
        </p:txBody>
      </p:sp>
      <p:sp>
        <p:nvSpPr>
          <p:cNvPr id="205832" name="Oval 8"/>
          <p:cNvSpPr>
            <a:spLocks noChangeArrowheads="1"/>
          </p:cNvSpPr>
          <p:nvPr/>
        </p:nvSpPr>
        <p:spPr bwMode="auto">
          <a:xfrm>
            <a:off x="3886200" y="2286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40</a:t>
            </a:r>
            <a:endParaRPr lang="en-US" altLang="zh-CN"/>
          </a:p>
        </p:txBody>
      </p:sp>
      <p:sp>
        <p:nvSpPr>
          <p:cNvPr id="205833" name="Oval 9"/>
          <p:cNvSpPr>
            <a:spLocks noChangeArrowheads="1"/>
          </p:cNvSpPr>
          <p:nvPr/>
        </p:nvSpPr>
        <p:spPr bwMode="auto">
          <a:xfrm>
            <a:off x="2971800" y="3124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35</a:t>
            </a:r>
            <a:endParaRPr lang="en-US" altLang="zh-CN"/>
          </a:p>
        </p:txBody>
      </p:sp>
      <p:sp>
        <p:nvSpPr>
          <p:cNvPr id="205834" name="Oval 10"/>
          <p:cNvSpPr>
            <a:spLocks noChangeArrowheads="1"/>
          </p:cNvSpPr>
          <p:nvPr/>
        </p:nvSpPr>
        <p:spPr bwMode="auto">
          <a:xfrm>
            <a:off x="72390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88</a:t>
            </a:r>
            <a:endParaRPr lang="en-US" altLang="zh-CN"/>
          </a:p>
        </p:txBody>
      </p:sp>
      <p:sp>
        <p:nvSpPr>
          <p:cNvPr id="205835" name="Line 11"/>
          <p:cNvSpPr>
            <a:spLocks noChangeShapeType="1"/>
          </p:cNvSpPr>
          <p:nvPr/>
        </p:nvSpPr>
        <p:spPr bwMode="auto">
          <a:xfrm flipH="1">
            <a:off x="3352800" y="1371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6" name="Line 12"/>
          <p:cNvSpPr>
            <a:spLocks noChangeShapeType="1"/>
          </p:cNvSpPr>
          <p:nvPr/>
        </p:nvSpPr>
        <p:spPr bwMode="auto">
          <a:xfrm flipH="1">
            <a:off x="2209800" y="2057400"/>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7" name="Line 13"/>
          <p:cNvSpPr>
            <a:spLocks noChangeShapeType="1"/>
          </p:cNvSpPr>
          <p:nvPr/>
        </p:nvSpPr>
        <p:spPr bwMode="auto">
          <a:xfrm>
            <a:off x="4876800" y="1371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8" name="Line 14"/>
          <p:cNvSpPr>
            <a:spLocks noChangeShapeType="1"/>
          </p:cNvSpPr>
          <p:nvPr/>
        </p:nvSpPr>
        <p:spPr bwMode="auto">
          <a:xfrm>
            <a:off x="3352800" y="1981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9" name="Line 15"/>
          <p:cNvSpPr>
            <a:spLocks noChangeShapeType="1"/>
          </p:cNvSpPr>
          <p:nvPr/>
        </p:nvSpPr>
        <p:spPr bwMode="auto">
          <a:xfrm flipH="1">
            <a:off x="3429000" y="2743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0" name="Line 16"/>
          <p:cNvSpPr>
            <a:spLocks noChangeShapeType="1"/>
          </p:cNvSpPr>
          <p:nvPr/>
        </p:nvSpPr>
        <p:spPr bwMode="auto">
          <a:xfrm>
            <a:off x="6248400" y="2057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1" name="Line 17"/>
          <p:cNvSpPr>
            <a:spLocks noChangeShapeType="1"/>
          </p:cNvSpPr>
          <p:nvPr/>
        </p:nvSpPr>
        <p:spPr bwMode="auto">
          <a:xfrm flipH="1">
            <a:off x="6400800" y="2743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2" name="Line 18"/>
          <p:cNvSpPr>
            <a:spLocks noChangeShapeType="1"/>
          </p:cNvSpPr>
          <p:nvPr/>
        </p:nvSpPr>
        <p:spPr bwMode="auto">
          <a:xfrm>
            <a:off x="6553200" y="3581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3" name="Oval 19"/>
          <p:cNvSpPr>
            <a:spLocks noChangeArrowheads="1"/>
          </p:cNvSpPr>
          <p:nvPr/>
        </p:nvSpPr>
        <p:spPr bwMode="auto">
          <a:xfrm>
            <a:off x="1981200" y="3962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32</a:t>
            </a:r>
            <a:endParaRPr lang="en-US" altLang="zh-CN"/>
          </a:p>
        </p:txBody>
      </p:sp>
      <p:sp>
        <p:nvSpPr>
          <p:cNvPr id="205844" name="Line 20"/>
          <p:cNvSpPr>
            <a:spLocks noChangeShapeType="1"/>
          </p:cNvSpPr>
          <p:nvPr/>
        </p:nvSpPr>
        <p:spPr bwMode="auto">
          <a:xfrm flipH="1">
            <a:off x="2438400" y="3505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7" name="Text Box 23"/>
          <p:cNvSpPr txBox="1">
            <a:spLocks noChangeArrowheads="1"/>
          </p:cNvSpPr>
          <p:nvPr/>
        </p:nvSpPr>
        <p:spPr bwMode="auto">
          <a:xfrm>
            <a:off x="457200" y="152400"/>
            <a:ext cx="14970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CC3300"/>
                </a:solidFill>
                <a:ea typeface="隶书" pitchFamily="49" charset="-122"/>
              </a:rPr>
              <a:t>例如</a:t>
            </a:r>
            <a:r>
              <a:rPr lang="en-US" altLang="zh-CN" sz="4400" b="1">
                <a:solidFill>
                  <a:srgbClr val="CC3300"/>
                </a:solidFill>
                <a:ea typeface="隶书" pitchFamily="49" charset="-122"/>
              </a:rPr>
              <a:t>:</a:t>
            </a:r>
            <a:endParaRPr lang="en-US" altLang="zh-CN"/>
          </a:p>
        </p:txBody>
      </p:sp>
      <p:sp>
        <p:nvSpPr>
          <p:cNvPr id="205848" name="Text Box 24"/>
          <p:cNvSpPr txBox="1">
            <a:spLocks noChangeArrowheads="1"/>
          </p:cNvSpPr>
          <p:nvPr/>
        </p:nvSpPr>
        <p:spPr bwMode="auto">
          <a:xfrm>
            <a:off x="2008188" y="220663"/>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CC3300"/>
                </a:solidFill>
                <a:ea typeface="隶书" pitchFamily="49" charset="-122"/>
              </a:rPr>
              <a:t>二叉排序树</a:t>
            </a:r>
            <a:endParaRPr lang="zh-CN" altLang="en-US"/>
          </a:p>
        </p:txBody>
      </p:sp>
      <p:sp>
        <p:nvSpPr>
          <p:cNvPr id="205850" name="Freeform 26"/>
          <p:cNvSpPr>
            <a:spLocks/>
          </p:cNvSpPr>
          <p:nvPr/>
        </p:nvSpPr>
        <p:spPr bwMode="auto">
          <a:xfrm>
            <a:off x="4495800" y="304800"/>
            <a:ext cx="1066800" cy="76200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1" name="Text Box 27"/>
          <p:cNvSpPr txBox="1">
            <a:spLocks noChangeArrowheads="1"/>
          </p:cNvSpPr>
          <p:nvPr/>
        </p:nvSpPr>
        <p:spPr bwMode="auto">
          <a:xfrm>
            <a:off x="762000" y="4876800"/>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CC3300"/>
                </a:solidFill>
                <a:ea typeface="隶书" pitchFamily="49" charset="-122"/>
              </a:rPr>
              <a:t>查找关键字</a:t>
            </a:r>
            <a:endParaRPr lang="zh-CN" altLang="en-US"/>
          </a:p>
        </p:txBody>
      </p:sp>
      <p:sp>
        <p:nvSpPr>
          <p:cNvPr id="205852" name="Text Box 28"/>
          <p:cNvSpPr txBox="1">
            <a:spLocks noChangeArrowheads="1"/>
          </p:cNvSpPr>
          <p:nvPr/>
        </p:nvSpPr>
        <p:spPr bwMode="auto">
          <a:xfrm>
            <a:off x="1447800" y="5667375"/>
            <a:ext cx="150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CC3300"/>
                </a:solidFill>
                <a:ea typeface="隶书" pitchFamily="49" charset="-122"/>
              </a:rPr>
              <a:t>== 50 ,</a:t>
            </a:r>
            <a:endParaRPr lang="en-US" altLang="zh-CN"/>
          </a:p>
        </p:txBody>
      </p:sp>
      <p:sp>
        <p:nvSpPr>
          <p:cNvPr id="205853" name="Oval 29"/>
          <p:cNvSpPr>
            <a:spLocks noChangeArrowheads="1"/>
          </p:cNvSpPr>
          <p:nvPr/>
        </p:nvSpPr>
        <p:spPr bwMode="auto">
          <a:xfrm>
            <a:off x="4191000" y="1066800"/>
            <a:ext cx="685800" cy="533400"/>
          </a:xfrm>
          <a:prstGeom prst="ellipse">
            <a:avLst/>
          </a:prstGeom>
          <a:solidFill>
            <a:srgbClr val="FFFFCC"/>
          </a:solidFill>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rgbClr val="990033"/>
                </a:solidFill>
              </a:rPr>
              <a:t>50</a:t>
            </a:r>
            <a:endParaRPr lang="en-US" altLang="zh-CN"/>
          </a:p>
        </p:txBody>
      </p:sp>
      <p:sp useBgFill="1">
        <p:nvSpPr>
          <p:cNvPr id="205854" name="Oval 30"/>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50</a:t>
            </a:r>
            <a:endParaRPr lang="en-US" altLang="zh-CN"/>
          </a:p>
        </p:txBody>
      </p:sp>
      <p:sp>
        <p:nvSpPr>
          <p:cNvPr id="205855" name="Text Box 31"/>
          <p:cNvSpPr txBox="1">
            <a:spLocks noChangeArrowheads="1"/>
          </p:cNvSpPr>
          <p:nvPr/>
        </p:nvSpPr>
        <p:spPr bwMode="auto">
          <a:xfrm>
            <a:off x="29559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3333FF"/>
                </a:solidFill>
              </a:rPr>
              <a:t>35 ,</a:t>
            </a:r>
            <a:endParaRPr lang="en-US" altLang="zh-CN" sz="3600"/>
          </a:p>
        </p:txBody>
      </p:sp>
      <p:sp>
        <p:nvSpPr>
          <p:cNvPr id="205856" name="Oval 32"/>
          <p:cNvSpPr>
            <a:spLocks noChangeArrowheads="1"/>
          </p:cNvSpPr>
          <p:nvPr/>
        </p:nvSpPr>
        <p:spPr bwMode="auto">
          <a:xfrm>
            <a:off x="4191000" y="1066800"/>
            <a:ext cx="685800" cy="533400"/>
          </a:xfrm>
          <a:prstGeom prst="ellipse">
            <a:avLst/>
          </a:prstGeom>
          <a:solidFill>
            <a:srgbClr val="CCFFFF"/>
          </a:solidFill>
          <a:ln w="1905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50</a:t>
            </a:r>
            <a:endParaRPr lang="en-US" altLang="zh-CN"/>
          </a:p>
        </p:txBody>
      </p:sp>
      <p:sp>
        <p:nvSpPr>
          <p:cNvPr id="205859" name="Line 35"/>
          <p:cNvSpPr>
            <a:spLocks noChangeShapeType="1"/>
          </p:cNvSpPr>
          <p:nvPr/>
        </p:nvSpPr>
        <p:spPr bwMode="auto">
          <a:xfrm flipH="1">
            <a:off x="3429000" y="1524000"/>
            <a:ext cx="8382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0" name="Line 36"/>
          <p:cNvSpPr>
            <a:spLocks noChangeShapeType="1"/>
          </p:cNvSpPr>
          <p:nvPr/>
        </p:nvSpPr>
        <p:spPr bwMode="auto">
          <a:xfrm>
            <a:off x="3276600" y="2057400"/>
            <a:ext cx="6096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1" name="Line 37"/>
          <p:cNvSpPr>
            <a:spLocks noChangeShapeType="1"/>
          </p:cNvSpPr>
          <p:nvPr/>
        </p:nvSpPr>
        <p:spPr bwMode="auto">
          <a:xfrm flipH="1">
            <a:off x="3505200" y="2819400"/>
            <a:ext cx="533400" cy="38100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2" name="Oval 38"/>
          <p:cNvSpPr>
            <a:spLocks noChangeArrowheads="1"/>
          </p:cNvSpPr>
          <p:nvPr/>
        </p:nvSpPr>
        <p:spPr bwMode="auto">
          <a:xfrm>
            <a:off x="2743200" y="1600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30</a:t>
            </a:r>
            <a:endParaRPr lang="en-US" altLang="zh-CN"/>
          </a:p>
        </p:txBody>
      </p:sp>
      <p:sp>
        <p:nvSpPr>
          <p:cNvPr id="205863" name="Oval 39"/>
          <p:cNvSpPr>
            <a:spLocks noChangeArrowheads="1"/>
          </p:cNvSpPr>
          <p:nvPr/>
        </p:nvSpPr>
        <p:spPr bwMode="auto">
          <a:xfrm>
            <a:off x="3886200" y="22860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40</a:t>
            </a:r>
            <a:endParaRPr lang="en-US" altLang="zh-CN"/>
          </a:p>
        </p:txBody>
      </p:sp>
      <p:sp>
        <p:nvSpPr>
          <p:cNvPr id="205864" name="Oval 40"/>
          <p:cNvSpPr>
            <a:spLocks noChangeArrowheads="1"/>
          </p:cNvSpPr>
          <p:nvPr/>
        </p:nvSpPr>
        <p:spPr bwMode="auto">
          <a:xfrm>
            <a:off x="2971800" y="3124200"/>
            <a:ext cx="685800" cy="533400"/>
          </a:xfrm>
          <a:prstGeom prst="ellipse">
            <a:avLst/>
          </a:prstGeom>
          <a:solidFill>
            <a:srgbClr val="CCFFFF"/>
          </a:solidFill>
          <a:ln w="25400" cap="sq">
            <a:solidFill>
              <a:schemeClr val="accent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rgbClr val="3333FF"/>
                </a:solidFill>
              </a:rPr>
              <a:t>35</a:t>
            </a:r>
            <a:endParaRPr lang="en-US" altLang="zh-CN"/>
          </a:p>
        </p:txBody>
      </p:sp>
      <p:sp useBgFill="1">
        <p:nvSpPr>
          <p:cNvPr id="205865" name="Oval 41"/>
          <p:cNvSpPr>
            <a:spLocks noChangeArrowheads="1"/>
          </p:cNvSpPr>
          <p:nvPr/>
        </p:nvSpPr>
        <p:spPr bwMode="auto">
          <a:xfrm>
            <a:off x="4191000" y="1066800"/>
            <a:ext cx="685800" cy="533400"/>
          </a:xfrm>
          <a:prstGeom prst="ellipse">
            <a:avLst/>
          </a:prstGeom>
          <a:ln w="25400"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50</a:t>
            </a:r>
            <a:endParaRPr lang="en-US" altLang="zh-CN"/>
          </a:p>
        </p:txBody>
      </p:sp>
      <p:sp>
        <p:nvSpPr>
          <p:cNvPr id="205866" name="Text Box 42"/>
          <p:cNvSpPr txBox="1">
            <a:spLocks noChangeArrowheads="1"/>
          </p:cNvSpPr>
          <p:nvPr/>
        </p:nvSpPr>
        <p:spPr bwMode="auto">
          <a:xfrm>
            <a:off x="3870325"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6600"/>
                </a:solidFill>
              </a:rPr>
              <a:t>90 ,</a:t>
            </a:r>
            <a:endParaRPr lang="en-US" altLang="zh-CN" sz="3600"/>
          </a:p>
        </p:txBody>
      </p:sp>
      <p:sp>
        <p:nvSpPr>
          <p:cNvPr id="205867" name="Line 43"/>
          <p:cNvSpPr>
            <a:spLocks noChangeShapeType="1"/>
          </p:cNvSpPr>
          <p:nvPr/>
        </p:nvSpPr>
        <p:spPr bwMode="auto">
          <a:xfrm>
            <a:off x="4876800" y="1219200"/>
            <a:ext cx="914400" cy="4572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8" name="Line 44"/>
          <p:cNvSpPr>
            <a:spLocks noChangeShapeType="1"/>
          </p:cNvSpPr>
          <p:nvPr/>
        </p:nvSpPr>
        <p:spPr bwMode="auto">
          <a:xfrm>
            <a:off x="6324600" y="1905000"/>
            <a:ext cx="685800" cy="381000"/>
          </a:xfrm>
          <a:prstGeom prst="line">
            <a:avLst/>
          </a:prstGeom>
          <a:noFill/>
          <a:ln w="38100">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9" name="Oval 45"/>
          <p:cNvSpPr>
            <a:spLocks noChangeArrowheads="1"/>
          </p:cNvSpPr>
          <p:nvPr/>
        </p:nvSpPr>
        <p:spPr bwMode="auto">
          <a:xfrm>
            <a:off x="4191000" y="10668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A50021"/>
                </a:solidFill>
              </a:rPr>
              <a:t>50</a:t>
            </a:r>
            <a:endParaRPr lang="en-US" altLang="zh-CN"/>
          </a:p>
        </p:txBody>
      </p:sp>
      <p:sp>
        <p:nvSpPr>
          <p:cNvPr id="205870" name="Oval 46"/>
          <p:cNvSpPr>
            <a:spLocks noChangeArrowheads="1"/>
          </p:cNvSpPr>
          <p:nvPr/>
        </p:nvSpPr>
        <p:spPr bwMode="auto">
          <a:xfrm>
            <a:off x="5638800" y="16002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A50021"/>
                </a:solidFill>
              </a:rPr>
              <a:t>80</a:t>
            </a:r>
            <a:endParaRPr lang="en-US" altLang="zh-CN"/>
          </a:p>
        </p:txBody>
      </p:sp>
      <p:sp>
        <p:nvSpPr>
          <p:cNvPr id="205871" name="Oval 47"/>
          <p:cNvSpPr>
            <a:spLocks noChangeArrowheads="1"/>
          </p:cNvSpPr>
          <p:nvPr/>
        </p:nvSpPr>
        <p:spPr bwMode="auto">
          <a:xfrm>
            <a:off x="6781800" y="2286000"/>
            <a:ext cx="685800" cy="533400"/>
          </a:xfrm>
          <a:prstGeom prst="ellipse">
            <a:avLst/>
          </a:prstGeom>
          <a:solidFill>
            <a:srgbClr val="CCFFCC"/>
          </a:solidFill>
          <a:ln w="25400" cap="sq">
            <a:solidFill>
              <a:srgbClr val="0066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rgbClr val="006600"/>
                </a:solidFill>
              </a:rPr>
              <a:t>90</a:t>
            </a:r>
            <a:endParaRPr lang="en-US" altLang="zh-CN"/>
          </a:p>
        </p:txBody>
      </p:sp>
      <p:sp>
        <p:nvSpPr>
          <p:cNvPr id="205872" name="Text Box 48"/>
          <p:cNvSpPr txBox="1">
            <a:spLocks noChangeArrowheads="1"/>
          </p:cNvSpPr>
          <p:nvPr/>
        </p:nvSpPr>
        <p:spPr bwMode="auto">
          <a:xfrm>
            <a:off x="4768850" y="5683250"/>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FF00FF"/>
                </a:solidFill>
              </a:rPr>
              <a:t>95 ,</a:t>
            </a:r>
            <a:endParaRPr lang="en-US" altLang="zh-CN" sz="3600"/>
          </a:p>
        </p:txBody>
      </p:sp>
      <p:sp>
        <p:nvSpPr>
          <p:cNvPr id="205873" name="Line 49"/>
          <p:cNvSpPr>
            <a:spLocks noChangeShapeType="1"/>
          </p:cNvSpPr>
          <p:nvPr/>
        </p:nvSpPr>
        <p:spPr bwMode="auto">
          <a:xfrm>
            <a:off x="7467600" y="2514600"/>
            <a:ext cx="685800" cy="38100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05847"/>
                                        </p:tgtEl>
                                        <p:attrNameLst>
                                          <p:attrName>style.visibility</p:attrName>
                                        </p:attrNameLst>
                                      </p:cBhvr>
                                      <p:to>
                                        <p:strVal val="visible"/>
                                      </p:to>
                                    </p:set>
                                    <p:anim calcmode="lin" valueType="num">
                                      <p:cBhvr additive="base">
                                        <p:cTn id="7" dur="500" fill="hold"/>
                                        <p:tgtEl>
                                          <p:spTgt spid="205847"/>
                                        </p:tgtEl>
                                        <p:attrNameLst>
                                          <p:attrName>ppt_x</p:attrName>
                                        </p:attrNameLst>
                                      </p:cBhvr>
                                      <p:tavLst>
                                        <p:tav tm="0">
                                          <p:val>
                                            <p:strVal val="0-#ppt_w/2"/>
                                          </p:val>
                                        </p:tav>
                                        <p:tav tm="100000">
                                          <p:val>
                                            <p:strVal val="#ppt_x"/>
                                          </p:val>
                                        </p:tav>
                                      </p:tavLst>
                                    </p:anim>
                                    <p:anim calcmode="lin" valueType="num">
                                      <p:cBhvr additive="base">
                                        <p:cTn id="8" dur="500" fill="hold"/>
                                        <p:tgtEl>
                                          <p:spTgt spid="20584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childTnLst>
                                    <p:set>
                                      <p:cBhvr>
                                        <p:cTn id="12" dur="1" fill="hold">
                                          <p:stCondLst>
                                            <p:cond delay="0"/>
                                          </p:stCondLst>
                                        </p:cTn>
                                        <p:tgtEl>
                                          <p:spTgt spid="205848"/>
                                        </p:tgtEl>
                                        <p:attrNameLst>
                                          <p:attrName>style.visibility</p:attrName>
                                        </p:attrNameLst>
                                      </p:cBhvr>
                                      <p:to>
                                        <p:strVal val="visible"/>
                                      </p:to>
                                    </p:set>
                                    <p:anim calcmode="lin" valueType="num">
                                      <p:cBhvr additive="base">
                                        <p:cTn id="13" dur="500" fill="hold"/>
                                        <p:tgtEl>
                                          <p:spTgt spid="205848"/>
                                        </p:tgtEl>
                                        <p:attrNameLst>
                                          <p:attrName>ppt_x</p:attrName>
                                        </p:attrNameLst>
                                      </p:cBhvr>
                                      <p:tavLst>
                                        <p:tav tm="0">
                                          <p:val>
                                            <p:strVal val="1+#ppt_w/2"/>
                                          </p:val>
                                        </p:tav>
                                        <p:tav tm="100000">
                                          <p:val>
                                            <p:strVal val="#ppt_x"/>
                                          </p:val>
                                        </p:tav>
                                      </p:tavLst>
                                    </p:anim>
                                    <p:anim calcmode="lin" valueType="num">
                                      <p:cBhvr additive="base">
                                        <p:cTn id="14" dur="500" fill="hold"/>
                                        <p:tgtEl>
                                          <p:spTgt spid="205848"/>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12" presetClass="entr" presetSubtype="1" fill="hold" grpId="0" nodeType="afterEffect">
                                  <p:stCondLst>
                                    <p:cond delay="0"/>
                                  </p:stCondLst>
                                  <p:childTnLst>
                                    <p:set>
                                      <p:cBhvr>
                                        <p:cTn id="17" dur="1" fill="hold">
                                          <p:stCondLst>
                                            <p:cond delay="0"/>
                                          </p:stCondLst>
                                        </p:cTn>
                                        <p:tgtEl>
                                          <p:spTgt spid="205826"/>
                                        </p:tgtEl>
                                        <p:attrNameLst>
                                          <p:attrName>style.visibility</p:attrName>
                                        </p:attrNameLst>
                                      </p:cBhvr>
                                      <p:to>
                                        <p:strVal val="visible"/>
                                      </p:to>
                                    </p:set>
                                    <p:animEffect transition="in" filter="slide(fromTop)">
                                      <p:cBhvr>
                                        <p:cTn id="18" dur="500"/>
                                        <p:tgtEl>
                                          <p:spTgt spid="205826"/>
                                        </p:tgtEl>
                                      </p:cBhvr>
                                    </p:animEffect>
                                  </p:childTnLst>
                                </p:cTn>
                              </p:par>
                            </p:childTnLst>
                          </p:cTn>
                        </p:par>
                        <p:par>
                          <p:cTn id="19" fill="hold" nodeType="afterGroup">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205827"/>
                                        </p:tgtEl>
                                        <p:attrNameLst>
                                          <p:attrName>style.visibility</p:attrName>
                                        </p:attrNameLst>
                                      </p:cBhvr>
                                      <p:to>
                                        <p:strVal val="visible"/>
                                      </p:to>
                                    </p:set>
                                  </p:childTnLst>
                                </p:cTn>
                              </p:par>
                            </p:childTnLst>
                          </p:cTn>
                        </p:par>
                        <p:par>
                          <p:cTn id="22" fill="hold" nodeType="afterGroup">
                            <p:stCondLst>
                              <p:cond delay="1500"/>
                            </p:stCondLst>
                            <p:childTnLst>
                              <p:par>
                                <p:cTn id="23" presetID="1" presetClass="entr" presetSubtype="0" fill="hold" grpId="0" nodeType="afterEffect">
                                  <p:stCondLst>
                                    <p:cond delay="0"/>
                                  </p:stCondLst>
                                  <p:childTnLst>
                                    <p:set>
                                      <p:cBhvr>
                                        <p:cTn id="24" dur="1" fill="hold">
                                          <p:stCondLst>
                                            <p:cond delay="499"/>
                                          </p:stCondLst>
                                        </p:cTn>
                                        <p:tgtEl>
                                          <p:spTgt spid="205828"/>
                                        </p:tgtEl>
                                        <p:attrNameLst>
                                          <p:attrName>style.visibility</p:attrName>
                                        </p:attrNameLst>
                                      </p:cBhvr>
                                      <p:to>
                                        <p:strVal val="visible"/>
                                      </p:to>
                                    </p:set>
                                  </p:childTnLst>
                                </p:cTn>
                              </p:par>
                            </p:childTnLst>
                          </p:cTn>
                        </p:par>
                        <p:par>
                          <p:cTn id="25" fill="hold" nodeType="afterGroup">
                            <p:stCondLst>
                              <p:cond delay="2000"/>
                            </p:stCondLst>
                            <p:childTnLst>
                              <p:par>
                                <p:cTn id="26" presetID="1" presetClass="entr" presetSubtype="0" fill="hold" grpId="0" nodeType="afterEffect">
                                  <p:stCondLst>
                                    <p:cond delay="0"/>
                                  </p:stCondLst>
                                  <p:childTnLst>
                                    <p:set>
                                      <p:cBhvr>
                                        <p:cTn id="27" dur="1" fill="hold">
                                          <p:stCondLst>
                                            <p:cond delay="499"/>
                                          </p:stCondLst>
                                        </p:cTn>
                                        <p:tgtEl>
                                          <p:spTgt spid="205829"/>
                                        </p:tgtEl>
                                        <p:attrNameLst>
                                          <p:attrName>style.visibility</p:attrName>
                                        </p:attrNameLst>
                                      </p:cBhvr>
                                      <p:to>
                                        <p:strVal val="visible"/>
                                      </p:to>
                                    </p:set>
                                  </p:childTnLst>
                                </p:cTn>
                              </p:par>
                            </p:childTnLst>
                          </p:cTn>
                        </p:par>
                        <p:par>
                          <p:cTn id="28" fill="hold" nodeType="afterGroup">
                            <p:stCondLst>
                              <p:cond delay="2500"/>
                            </p:stCondLst>
                            <p:childTnLst>
                              <p:par>
                                <p:cTn id="29" presetID="1" presetClass="entr" presetSubtype="0" fill="hold" grpId="0" nodeType="afterEffect">
                                  <p:stCondLst>
                                    <p:cond delay="0"/>
                                  </p:stCondLst>
                                  <p:childTnLst>
                                    <p:set>
                                      <p:cBhvr>
                                        <p:cTn id="30" dur="1" fill="hold">
                                          <p:stCondLst>
                                            <p:cond delay="499"/>
                                          </p:stCondLst>
                                        </p:cTn>
                                        <p:tgtEl>
                                          <p:spTgt spid="205830"/>
                                        </p:tgtEl>
                                        <p:attrNameLst>
                                          <p:attrName>style.visibility</p:attrName>
                                        </p:attrNameLst>
                                      </p:cBhvr>
                                      <p:to>
                                        <p:strVal val="visible"/>
                                      </p:to>
                                    </p:set>
                                  </p:childTnLst>
                                </p:cTn>
                              </p:par>
                            </p:childTnLst>
                          </p:cTn>
                        </p:par>
                        <p:par>
                          <p:cTn id="31" fill="hold" nodeType="afterGroup">
                            <p:stCondLst>
                              <p:cond delay="3000"/>
                            </p:stCondLst>
                            <p:childTnLst>
                              <p:par>
                                <p:cTn id="32" presetID="1" presetClass="entr" presetSubtype="0" fill="hold" grpId="0" nodeType="afterEffect">
                                  <p:stCondLst>
                                    <p:cond delay="0"/>
                                  </p:stCondLst>
                                  <p:childTnLst>
                                    <p:set>
                                      <p:cBhvr>
                                        <p:cTn id="33" dur="1" fill="hold">
                                          <p:stCondLst>
                                            <p:cond delay="499"/>
                                          </p:stCondLst>
                                        </p:cTn>
                                        <p:tgtEl>
                                          <p:spTgt spid="205831"/>
                                        </p:tgtEl>
                                        <p:attrNameLst>
                                          <p:attrName>style.visibility</p:attrName>
                                        </p:attrNameLst>
                                      </p:cBhvr>
                                      <p:to>
                                        <p:strVal val="visible"/>
                                      </p:to>
                                    </p:set>
                                  </p:childTnLst>
                                </p:cTn>
                              </p:par>
                            </p:childTnLst>
                          </p:cTn>
                        </p:par>
                        <p:par>
                          <p:cTn id="34" fill="hold" nodeType="afterGroup">
                            <p:stCondLst>
                              <p:cond delay="3500"/>
                            </p:stCondLst>
                            <p:childTnLst>
                              <p:par>
                                <p:cTn id="35" presetID="1" presetClass="entr" presetSubtype="0" fill="hold" grpId="0" nodeType="afterEffect">
                                  <p:stCondLst>
                                    <p:cond delay="0"/>
                                  </p:stCondLst>
                                  <p:childTnLst>
                                    <p:set>
                                      <p:cBhvr>
                                        <p:cTn id="36" dur="1" fill="hold">
                                          <p:stCondLst>
                                            <p:cond delay="499"/>
                                          </p:stCondLst>
                                        </p:cTn>
                                        <p:tgtEl>
                                          <p:spTgt spid="205832"/>
                                        </p:tgtEl>
                                        <p:attrNameLst>
                                          <p:attrName>style.visibility</p:attrName>
                                        </p:attrNameLst>
                                      </p:cBhvr>
                                      <p:to>
                                        <p:strVal val="visible"/>
                                      </p:to>
                                    </p:set>
                                  </p:childTnLst>
                                </p:cTn>
                              </p:par>
                            </p:childTnLst>
                          </p:cTn>
                        </p:par>
                        <p:par>
                          <p:cTn id="37" fill="hold" nodeType="afterGroup">
                            <p:stCondLst>
                              <p:cond delay="4000"/>
                            </p:stCondLst>
                            <p:childTnLst>
                              <p:par>
                                <p:cTn id="38" presetID="1" presetClass="entr" presetSubtype="0" fill="hold" grpId="0" nodeType="afterEffect">
                                  <p:stCondLst>
                                    <p:cond delay="0"/>
                                  </p:stCondLst>
                                  <p:childTnLst>
                                    <p:set>
                                      <p:cBhvr>
                                        <p:cTn id="39" dur="1" fill="hold">
                                          <p:stCondLst>
                                            <p:cond delay="499"/>
                                          </p:stCondLst>
                                        </p:cTn>
                                        <p:tgtEl>
                                          <p:spTgt spid="205833"/>
                                        </p:tgtEl>
                                        <p:attrNameLst>
                                          <p:attrName>style.visibility</p:attrName>
                                        </p:attrNameLst>
                                      </p:cBhvr>
                                      <p:to>
                                        <p:strVal val="visible"/>
                                      </p:to>
                                    </p:set>
                                  </p:childTnLst>
                                </p:cTn>
                              </p:par>
                            </p:childTnLst>
                          </p:cTn>
                        </p:par>
                        <p:par>
                          <p:cTn id="40" fill="hold" nodeType="afterGroup">
                            <p:stCondLst>
                              <p:cond delay="4500"/>
                            </p:stCondLst>
                            <p:childTnLst>
                              <p:par>
                                <p:cTn id="41" presetID="1" presetClass="entr" presetSubtype="0" fill="hold" grpId="0" nodeType="afterEffect">
                                  <p:stCondLst>
                                    <p:cond delay="0"/>
                                  </p:stCondLst>
                                  <p:childTnLst>
                                    <p:set>
                                      <p:cBhvr>
                                        <p:cTn id="42" dur="1" fill="hold">
                                          <p:stCondLst>
                                            <p:cond delay="499"/>
                                          </p:stCondLst>
                                        </p:cTn>
                                        <p:tgtEl>
                                          <p:spTgt spid="205843"/>
                                        </p:tgtEl>
                                        <p:attrNameLst>
                                          <p:attrName>style.visibility</p:attrName>
                                        </p:attrNameLst>
                                      </p:cBhvr>
                                      <p:to>
                                        <p:strVal val="visible"/>
                                      </p:to>
                                    </p:set>
                                  </p:childTnLst>
                                </p:cTn>
                              </p:par>
                            </p:childTnLst>
                          </p:cTn>
                        </p:par>
                        <p:par>
                          <p:cTn id="43" fill="hold" nodeType="afterGroup">
                            <p:stCondLst>
                              <p:cond delay="5000"/>
                            </p:stCondLst>
                            <p:childTnLst>
                              <p:par>
                                <p:cTn id="44" presetID="1" presetClass="entr" presetSubtype="0" fill="hold" grpId="0" nodeType="afterEffect">
                                  <p:stCondLst>
                                    <p:cond delay="0"/>
                                  </p:stCondLst>
                                  <p:childTnLst>
                                    <p:set>
                                      <p:cBhvr>
                                        <p:cTn id="45" dur="1" fill="hold">
                                          <p:stCondLst>
                                            <p:cond delay="499"/>
                                          </p:stCondLst>
                                        </p:cTn>
                                        <p:tgtEl>
                                          <p:spTgt spid="205834"/>
                                        </p:tgtEl>
                                        <p:attrNameLst>
                                          <p:attrName>style.visibility</p:attrName>
                                        </p:attrNameLst>
                                      </p:cBhvr>
                                      <p:to>
                                        <p:strVal val="visible"/>
                                      </p:to>
                                    </p:set>
                                  </p:childTnLst>
                                </p:cTn>
                              </p:par>
                            </p:childTnLst>
                          </p:cTn>
                        </p:par>
                        <p:par>
                          <p:cTn id="46" fill="hold" nodeType="afterGroup">
                            <p:stCondLst>
                              <p:cond delay="5500"/>
                            </p:stCondLst>
                            <p:childTnLst>
                              <p:par>
                                <p:cTn id="47" presetID="1" presetClass="entr" presetSubtype="0" fill="hold" grpId="0" nodeType="afterEffect">
                                  <p:stCondLst>
                                    <p:cond delay="0"/>
                                  </p:stCondLst>
                                  <p:childTnLst>
                                    <p:set>
                                      <p:cBhvr>
                                        <p:cTn id="48" dur="1" fill="hold">
                                          <p:stCondLst>
                                            <p:cond delay="499"/>
                                          </p:stCondLst>
                                        </p:cTn>
                                        <p:tgtEl>
                                          <p:spTgt spid="205835"/>
                                        </p:tgtEl>
                                        <p:attrNameLst>
                                          <p:attrName>style.visibility</p:attrName>
                                        </p:attrNameLst>
                                      </p:cBhvr>
                                      <p:to>
                                        <p:strVal val="visible"/>
                                      </p:to>
                                    </p:set>
                                  </p:childTnLst>
                                </p:cTn>
                              </p:par>
                            </p:childTnLst>
                          </p:cTn>
                        </p:par>
                        <p:par>
                          <p:cTn id="49" fill="hold" nodeType="afterGroup">
                            <p:stCondLst>
                              <p:cond delay="6000"/>
                            </p:stCondLst>
                            <p:childTnLst>
                              <p:par>
                                <p:cTn id="50" presetID="1" presetClass="entr" presetSubtype="0" fill="hold" grpId="0" nodeType="afterEffect">
                                  <p:stCondLst>
                                    <p:cond delay="0"/>
                                  </p:stCondLst>
                                  <p:childTnLst>
                                    <p:set>
                                      <p:cBhvr>
                                        <p:cTn id="51" dur="1" fill="hold">
                                          <p:stCondLst>
                                            <p:cond delay="499"/>
                                          </p:stCondLst>
                                        </p:cTn>
                                        <p:tgtEl>
                                          <p:spTgt spid="205836"/>
                                        </p:tgtEl>
                                        <p:attrNameLst>
                                          <p:attrName>style.visibility</p:attrName>
                                        </p:attrNameLst>
                                      </p:cBhvr>
                                      <p:to>
                                        <p:strVal val="visible"/>
                                      </p:to>
                                    </p:set>
                                  </p:childTnLst>
                                </p:cTn>
                              </p:par>
                            </p:childTnLst>
                          </p:cTn>
                        </p:par>
                        <p:par>
                          <p:cTn id="52" fill="hold" nodeType="afterGroup">
                            <p:stCondLst>
                              <p:cond delay="6500"/>
                            </p:stCondLst>
                            <p:childTnLst>
                              <p:par>
                                <p:cTn id="53" presetID="1" presetClass="entr" presetSubtype="0" fill="hold" grpId="0" nodeType="afterEffect">
                                  <p:stCondLst>
                                    <p:cond delay="0"/>
                                  </p:stCondLst>
                                  <p:childTnLst>
                                    <p:set>
                                      <p:cBhvr>
                                        <p:cTn id="54" dur="1" fill="hold">
                                          <p:stCondLst>
                                            <p:cond delay="499"/>
                                          </p:stCondLst>
                                        </p:cTn>
                                        <p:tgtEl>
                                          <p:spTgt spid="205837"/>
                                        </p:tgtEl>
                                        <p:attrNameLst>
                                          <p:attrName>style.visibility</p:attrName>
                                        </p:attrNameLst>
                                      </p:cBhvr>
                                      <p:to>
                                        <p:strVal val="visible"/>
                                      </p:to>
                                    </p:set>
                                  </p:childTnLst>
                                </p:cTn>
                              </p:par>
                            </p:childTnLst>
                          </p:cTn>
                        </p:par>
                        <p:par>
                          <p:cTn id="55" fill="hold" nodeType="afterGroup">
                            <p:stCondLst>
                              <p:cond delay="7000"/>
                            </p:stCondLst>
                            <p:childTnLst>
                              <p:par>
                                <p:cTn id="56" presetID="1" presetClass="entr" presetSubtype="0" fill="hold" grpId="0" nodeType="afterEffect">
                                  <p:stCondLst>
                                    <p:cond delay="0"/>
                                  </p:stCondLst>
                                  <p:childTnLst>
                                    <p:set>
                                      <p:cBhvr>
                                        <p:cTn id="57" dur="1" fill="hold">
                                          <p:stCondLst>
                                            <p:cond delay="499"/>
                                          </p:stCondLst>
                                        </p:cTn>
                                        <p:tgtEl>
                                          <p:spTgt spid="205838"/>
                                        </p:tgtEl>
                                        <p:attrNameLst>
                                          <p:attrName>style.visibility</p:attrName>
                                        </p:attrNameLst>
                                      </p:cBhvr>
                                      <p:to>
                                        <p:strVal val="visible"/>
                                      </p:to>
                                    </p:set>
                                  </p:childTnLst>
                                </p:cTn>
                              </p:par>
                            </p:childTnLst>
                          </p:cTn>
                        </p:par>
                        <p:par>
                          <p:cTn id="58" fill="hold" nodeType="afterGroup">
                            <p:stCondLst>
                              <p:cond delay="7500"/>
                            </p:stCondLst>
                            <p:childTnLst>
                              <p:par>
                                <p:cTn id="59" presetID="1" presetClass="entr" presetSubtype="0" fill="hold" grpId="0" nodeType="afterEffect">
                                  <p:stCondLst>
                                    <p:cond delay="0"/>
                                  </p:stCondLst>
                                  <p:childTnLst>
                                    <p:set>
                                      <p:cBhvr>
                                        <p:cTn id="60" dur="1" fill="hold">
                                          <p:stCondLst>
                                            <p:cond delay="499"/>
                                          </p:stCondLst>
                                        </p:cTn>
                                        <p:tgtEl>
                                          <p:spTgt spid="205839"/>
                                        </p:tgtEl>
                                        <p:attrNameLst>
                                          <p:attrName>style.visibility</p:attrName>
                                        </p:attrNameLst>
                                      </p:cBhvr>
                                      <p:to>
                                        <p:strVal val="visible"/>
                                      </p:to>
                                    </p:set>
                                  </p:childTnLst>
                                </p:cTn>
                              </p:par>
                            </p:childTnLst>
                          </p:cTn>
                        </p:par>
                        <p:par>
                          <p:cTn id="61" fill="hold" nodeType="afterGroup">
                            <p:stCondLst>
                              <p:cond delay="8000"/>
                            </p:stCondLst>
                            <p:childTnLst>
                              <p:par>
                                <p:cTn id="62" presetID="1" presetClass="entr" presetSubtype="0" fill="hold" grpId="0" nodeType="afterEffect">
                                  <p:stCondLst>
                                    <p:cond delay="0"/>
                                  </p:stCondLst>
                                  <p:childTnLst>
                                    <p:set>
                                      <p:cBhvr>
                                        <p:cTn id="63" dur="1" fill="hold">
                                          <p:stCondLst>
                                            <p:cond delay="499"/>
                                          </p:stCondLst>
                                        </p:cTn>
                                        <p:tgtEl>
                                          <p:spTgt spid="205844"/>
                                        </p:tgtEl>
                                        <p:attrNameLst>
                                          <p:attrName>style.visibility</p:attrName>
                                        </p:attrNameLst>
                                      </p:cBhvr>
                                      <p:to>
                                        <p:strVal val="visible"/>
                                      </p:to>
                                    </p:set>
                                  </p:childTnLst>
                                </p:cTn>
                              </p:par>
                            </p:childTnLst>
                          </p:cTn>
                        </p:par>
                        <p:par>
                          <p:cTn id="64" fill="hold" nodeType="afterGroup">
                            <p:stCondLst>
                              <p:cond delay="8500"/>
                            </p:stCondLst>
                            <p:childTnLst>
                              <p:par>
                                <p:cTn id="65" presetID="1" presetClass="entr" presetSubtype="0" fill="hold" grpId="0" nodeType="afterEffect">
                                  <p:stCondLst>
                                    <p:cond delay="0"/>
                                  </p:stCondLst>
                                  <p:childTnLst>
                                    <p:set>
                                      <p:cBhvr>
                                        <p:cTn id="66" dur="1" fill="hold">
                                          <p:stCondLst>
                                            <p:cond delay="499"/>
                                          </p:stCondLst>
                                        </p:cTn>
                                        <p:tgtEl>
                                          <p:spTgt spid="205840"/>
                                        </p:tgtEl>
                                        <p:attrNameLst>
                                          <p:attrName>style.visibility</p:attrName>
                                        </p:attrNameLst>
                                      </p:cBhvr>
                                      <p:to>
                                        <p:strVal val="visible"/>
                                      </p:to>
                                    </p:set>
                                  </p:childTnLst>
                                </p:cTn>
                              </p:par>
                            </p:childTnLst>
                          </p:cTn>
                        </p:par>
                        <p:par>
                          <p:cTn id="67" fill="hold" nodeType="afterGroup">
                            <p:stCondLst>
                              <p:cond delay="9000"/>
                            </p:stCondLst>
                            <p:childTnLst>
                              <p:par>
                                <p:cTn id="68" presetID="1" presetClass="entr" presetSubtype="0" fill="hold" grpId="0" nodeType="afterEffect">
                                  <p:stCondLst>
                                    <p:cond delay="0"/>
                                  </p:stCondLst>
                                  <p:childTnLst>
                                    <p:set>
                                      <p:cBhvr>
                                        <p:cTn id="69" dur="1" fill="hold">
                                          <p:stCondLst>
                                            <p:cond delay="499"/>
                                          </p:stCondLst>
                                        </p:cTn>
                                        <p:tgtEl>
                                          <p:spTgt spid="205841"/>
                                        </p:tgtEl>
                                        <p:attrNameLst>
                                          <p:attrName>style.visibility</p:attrName>
                                        </p:attrNameLst>
                                      </p:cBhvr>
                                      <p:to>
                                        <p:strVal val="visible"/>
                                      </p:to>
                                    </p:set>
                                  </p:childTnLst>
                                </p:cTn>
                              </p:par>
                            </p:childTnLst>
                          </p:cTn>
                        </p:par>
                        <p:par>
                          <p:cTn id="70" fill="hold" nodeType="afterGroup">
                            <p:stCondLst>
                              <p:cond delay="9500"/>
                            </p:stCondLst>
                            <p:childTnLst>
                              <p:par>
                                <p:cTn id="71" presetID="1" presetClass="entr" presetSubtype="0" fill="hold" grpId="0" nodeType="afterEffect">
                                  <p:stCondLst>
                                    <p:cond delay="0"/>
                                  </p:stCondLst>
                                  <p:childTnLst>
                                    <p:set>
                                      <p:cBhvr>
                                        <p:cTn id="72" dur="1" fill="hold">
                                          <p:stCondLst>
                                            <p:cond delay="499"/>
                                          </p:stCondLst>
                                        </p:cTn>
                                        <p:tgtEl>
                                          <p:spTgt spid="205842"/>
                                        </p:tgtEl>
                                        <p:attrNameLst>
                                          <p:attrName>style.visibility</p:attrName>
                                        </p:attrNameLst>
                                      </p:cBhvr>
                                      <p:to>
                                        <p:strVal val="visible"/>
                                      </p:to>
                                    </p:set>
                                  </p:childTnLst>
                                </p:cTn>
                              </p:par>
                            </p:childTnLst>
                          </p:cTn>
                        </p:par>
                        <p:par>
                          <p:cTn id="73" fill="hold" nodeType="afterGroup">
                            <p:stCondLst>
                              <p:cond delay="10000"/>
                            </p:stCondLst>
                            <p:childTnLst>
                              <p:par>
                                <p:cTn id="74" presetID="22" presetClass="entr" presetSubtype="1" fill="hold" grpId="0" nodeType="afterEffect">
                                  <p:stCondLst>
                                    <p:cond delay="0"/>
                                  </p:stCondLst>
                                  <p:childTnLst>
                                    <p:set>
                                      <p:cBhvr>
                                        <p:cTn id="75" dur="1" fill="hold">
                                          <p:stCondLst>
                                            <p:cond delay="0"/>
                                          </p:stCondLst>
                                        </p:cTn>
                                        <p:tgtEl>
                                          <p:spTgt spid="205850"/>
                                        </p:tgtEl>
                                        <p:attrNameLst>
                                          <p:attrName>style.visibility</p:attrName>
                                        </p:attrNameLst>
                                      </p:cBhvr>
                                      <p:to>
                                        <p:strVal val="visible"/>
                                      </p:to>
                                    </p:set>
                                    <p:animEffect transition="in" filter="wipe(up)">
                                      <p:cBhvr>
                                        <p:cTn id="76" dur="500"/>
                                        <p:tgtEl>
                                          <p:spTgt spid="20585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05851"/>
                                        </p:tgtEl>
                                        <p:attrNameLst>
                                          <p:attrName>style.visibility</p:attrName>
                                        </p:attrNameLst>
                                      </p:cBhvr>
                                      <p:to>
                                        <p:strVal val="visible"/>
                                      </p:to>
                                    </p:set>
                                    <p:animEffect transition="in" filter="wipe(left)">
                                      <p:cBhvr>
                                        <p:cTn id="81" dur="500"/>
                                        <p:tgtEl>
                                          <p:spTgt spid="20585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05852"/>
                                        </p:tgtEl>
                                        <p:attrNameLst>
                                          <p:attrName>style.visibility</p:attrName>
                                        </p:attrNameLst>
                                      </p:cBhvr>
                                      <p:to>
                                        <p:strVal val="visible"/>
                                      </p:to>
                                    </p:set>
                                    <p:animEffect transition="in" filter="wipe(left)">
                                      <p:cBhvr>
                                        <p:cTn id="86" dur="500"/>
                                        <p:tgtEl>
                                          <p:spTgt spid="2058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205853"/>
                                        </p:tgtEl>
                                        <p:attrNameLst>
                                          <p:attrName>style.visibility</p:attrName>
                                        </p:attrNameLst>
                                      </p:cBhvr>
                                      <p:to>
                                        <p:strVal val="visible"/>
                                      </p:to>
                                    </p:set>
                                    <p:animEffect transition="in" filter="wipe(up)">
                                      <p:cBhvr>
                                        <p:cTn id="91" dur="500"/>
                                        <p:tgtEl>
                                          <p:spTgt spid="205853"/>
                                        </p:tgtEl>
                                      </p:cBhvr>
                                    </p:animEffect>
                                  </p:childTnLst>
                                  <p:subTnLst>
                                    <p:audio>
                                      <p:cMediaNode>
                                        <p:cTn display="0" masterRel="sameClick">
                                          <p:stCondLst>
                                            <p:cond evt="begin" delay="0">
                                              <p:tn val="89"/>
                                            </p:cond>
                                          </p:stCondLst>
                                          <p:endCondLst>
                                            <p:cond evt="onStopAudio" delay="0">
                                              <p:tgtEl>
                                                <p:sldTgt/>
                                              </p:tgtEl>
                                            </p:cond>
                                          </p:endCondLst>
                                        </p:cTn>
                                        <p:tgtEl>
                                          <p:sndTgt r:embed="rId2" name="CHIMES.WAV"/>
                                        </p:tgtEl>
                                      </p:cMediaNode>
                                    </p:audio>
                                  </p:sub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05855"/>
                                        </p:tgtEl>
                                        <p:attrNameLst>
                                          <p:attrName>style.visibility</p:attrName>
                                        </p:attrNameLst>
                                      </p:cBhvr>
                                      <p:to>
                                        <p:strVal val="visible"/>
                                      </p:to>
                                    </p:set>
                                    <p:animEffect transition="in" filter="wipe(left)">
                                      <p:cBhvr>
                                        <p:cTn id="96" dur="500"/>
                                        <p:tgtEl>
                                          <p:spTgt spid="205855"/>
                                        </p:tgtEl>
                                      </p:cBhvr>
                                    </p:animEffect>
                                  </p:childTnLst>
                                  <p:subTnLst>
                                    <p:cmd type="evt" cmd="onstopaudio">
                                      <p:cBhvr>
                                        <p:cTn display="0" masterRel="sameClick">
                                          <p:stCondLst>
                                            <p:cond evt="begin" delay="0">
                                              <p:tn val="94"/>
                                            </p:cond>
                                          </p:stCondLst>
                                        </p:cTn>
                                        <p:tgtEl>
                                          <p:sldTgt/>
                                        </p:tgtEl>
                                      </p:cBhvr>
                                    </p:cmd>
                                  </p:subTnLst>
                                </p:cTn>
                              </p:par>
                            </p:childTnLst>
                          </p:cTn>
                        </p:par>
                        <p:par>
                          <p:cTn id="97" fill="hold" nodeType="afterGroup">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205854"/>
                                        </p:tgtEl>
                                        <p:attrNameLst>
                                          <p:attrName>style.visibility</p:attrName>
                                        </p:attrNameLst>
                                      </p:cBhvr>
                                      <p:to>
                                        <p:strVal val="visible"/>
                                      </p:to>
                                    </p:set>
                                    <p:animEffect transition="in" filter="wipe(up)">
                                      <p:cBhvr>
                                        <p:cTn id="100" dur="500"/>
                                        <p:tgtEl>
                                          <p:spTgt spid="20585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205856"/>
                                        </p:tgtEl>
                                        <p:attrNameLst>
                                          <p:attrName>style.visibility</p:attrName>
                                        </p:attrNameLst>
                                      </p:cBhvr>
                                      <p:to>
                                        <p:strVal val="visible"/>
                                      </p:to>
                                    </p:set>
                                    <p:animEffect transition="in" filter="wipe(up)">
                                      <p:cBhvr>
                                        <p:cTn id="105" dur="500"/>
                                        <p:tgtEl>
                                          <p:spTgt spid="205856"/>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205859"/>
                                        </p:tgtEl>
                                        <p:attrNameLst>
                                          <p:attrName>style.visibility</p:attrName>
                                        </p:attrNameLst>
                                      </p:cBhvr>
                                      <p:to>
                                        <p:strVal val="visible"/>
                                      </p:to>
                                    </p:set>
                                    <p:animEffect transition="in" filter="wipe(up)">
                                      <p:cBhvr>
                                        <p:cTn id="110" dur="500"/>
                                        <p:tgtEl>
                                          <p:spTgt spid="205859"/>
                                        </p:tgtEl>
                                      </p:cBhvr>
                                    </p:animEffect>
                                  </p:childTnLst>
                                </p:cTn>
                              </p:par>
                            </p:childTnLst>
                          </p:cTn>
                        </p:par>
                        <p:par>
                          <p:cTn id="111" fill="hold" nodeType="afterGroup">
                            <p:stCondLst>
                              <p:cond delay="500"/>
                            </p:stCondLst>
                            <p:childTnLst>
                              <p:par>
                                <p:cTn id="112" presetID="22" presetClass="entr" presetSubtype="1" fill="hold" grpId="0" nodeType="afterEffect">
                                  <p:stCondLst>
                                    <p:cond delay="0"/>
                                  </p:stCondLst>
                                  <p:childTnLst>
                                    <p:set>
                                      <p:cBhvr>
                                        <p:cTn id="113" dur="1" fill="hold">
                                          <p:stCondLst>
                                            <p:cond delay="0"/>
                                          </p:stCondLst>
                                        </p:cTn>
                                        <p:tgtEl>
                                          <p:spTgt spid="205862"/>
                                        </p:tgtEl>
                                        <p:attrNameLst>
                                          <p:attrName>style.visibility</p:attrName>
                                        </p:attrNameLst>
                                      </p:cBhvr>
                                      <p:to>
                                        <p:strVal val="visible"/>
                                      </p:to>
                                    </p:set>
                                    <p:animEffect transition="in" filter="wipe(up)">
                                      <p:cBhvr>
                                        <p:cTn id="114" dur="500"/>
                                        <p:tgtEl>
                                          <p:spTgt spid="205862"/>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205860"/>
                                        </p:tgtEl>
                                        <p:attrNameLst>
                                          <p:attrName>style.visibility</p:attrName>
                                        </p:attrNameLst>
                                      </p:cBhvr>
                                      <p:to>
                                        <p:strVal val="visible"/>
                                      </p:to>
                                    </p:set>
                                    <p:animEffect transition="in" filter="wipe(up)">
                                      <p:cBhvr>
                                        <p:cTn id="119" dur="500"/>
                                        <p:tgtEl>
                                          <p:spTgt spid="205860"/>
                                        </p:tgtEl>
                                      </p:cBhvr>
                                    </p:animEffect>
                                  </p:childTnLst>
                                </p:cTn>
                              </p:par>
                            </p:childTnLst>
                          </p:cTn>
                        </p:par>
                        <p:par>
                          <p:cTn id="120" fill="hold" nodeType="afterGroup">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205863"/>
                                        </p:tgtEl>
                                        <p:attrNameLst>
                                          <p:attrName>style.visibility</p:attrName>
                                        </p:attrNameLst>
                                      </p:cBhvr>
                                      <p:to>
                                        <p:strVal val="visible"/>
                                      </p:to>
                                    </p:set>
                                    <p:animEffect transition="in" filter="wipe(up)">
                                      <p:cBhvr>
                                        <p:cTn id="123" dur="500"/>
                                        <p:tgtEl>
                                          <p:spTgt spid="20586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205861"/>
                                        </p:tgtEl>
                                        <p:attrNameLst>
                                          <p:attrName>style.visibility</p:attrName>
                                        </p:attrNameLst>
                                      </p:cBhvr>
                                      <p:to>
                                        <p:strVal val="visible"/>
                                      </p:to>
                                    </p:set>
                                    <p:animEffect transition="in" filter="wipe(up)">
                                      <p:cBhvr>
                                        <p:cTn id="128" dur="500"/>
                                        <p:tgtEl>
                                          <p:spTgt spid="205861"/>
                                        </p:tgtEl>
                                      </p:cBhvr>
                                    </p:animEffect>
                                  </p:childTnLst>
                                </p:cTn>
                              </p:par>
                            </p:childTnLst>
                          </p:cTn>
                        </p:par>
                        <p:par>
                          <p:cTn id="129" fill="hold" nodeType="afterGroup">
                            <p:stCondLst>
                              <p:cond delay="500"/>
                            </p:stCondLst>
                            <p:childTnLst>
                              <p:par>
                                <p:cTn id="130" presetID="22" presetClass="entr" presetSubtype="1" fill="hold" grpId="0" nodeType="afterEffect">
                                  <p:stCondLst>
                                    <p:cond delay="0"/>
                                  </p:stCondLst>
                                  <p:childTnLst>
                                    <p:set>
                                      <p:cBhvr>
                                        <p:cTn id="131" dur="1" fill="hold">
                                          <p:stCondLst>
                                            <p:cond delay="0"/>
                                          </p:stCondLst>
                                        </p:cTn>
                                        <p:tgtEl>
                                          <p:spTgt spid="205864"/>
                                        </p:tgtEl>
                                        <p:attrNameLst>
                                          <p:attrName>style.visibility</p:attrName>
                                        </p:attrNameLst>
                                      </p:cBhvr>
                                      <p:to>
                                        <p:strVal val="visible"/>
                                      </p:to>
                                    </p:set>
                                    <p:animEffect transition="in" filter="wipe(up)">
                                      <p:cBhvr>
                                        <p:cTn id="132" dur="500"/>
                                        <p:tgtEl>
                                          <p:spTgt spid="205864"/>
                                        </p:tgtEl>
                                      </p:cBhvr>
                                    </p:animEffect>
                                  </p:childTnLst>
                                  <p:subTnLst>
                                    <p:audio>
                                      <p:cMediaNode>
                                        <p:cTn display="0" masterRel="sameClick">
                                          <p:stCondLst>
                                            <p:cond evt="begin" delay="0">
                                              <p:tn val="130"/>
                                            </p:cond>
                                          </p:stCondLst>
                                          <p:endCondLst>
                                            <p:cond evt="onStopAudio" delay="0">
                                              <p:tgtEl>
                                                <p:sldTgt/>
                                              </p:tgtEl>
                                            </p:cond>
                                          </p:endCondLst>
                                        </p:cTn>
                                        <p:tgtEl>
                                          <p:sndTgt r:embed="rId2" name="CHIMES.WAV"/>
                                        </p:tgtEl>
                                      </p:cMediaNode>
                                    </p:audio>
                                  </p:sub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05866"/>
                                        </p:tgtEl>
                                        <p:attrNameLst>
                                          <p:attrName>style.visibility</p:attrName>
                                        </p:attrNameLst>
                                      </p:cBhvr>
                                      <p:to>
                                        <p:strVal val="visible"/>
                                      </p:to>
                                    </p:set>
                                    <p:animEffect transition="in" filter="wipe(left)">
                                      <p:cBhvr>
                                        <p:cTn id="137" dur="500"/>
                                        <p:tgtEl>
                                          <p:spTgt spid="205866"/>
                                        </p:tgtEl>
                                      </p:cBhvr>
                                    </p:animEffect>
                                  </p:childTnLst>
                                  <p:subTnLst>
                                    <p:cmd type="evt" cmd="onstopaudio">
                                      <p:cBhvr>
                                        <p:cTn display="0" masterRel="sameClick">
                                          <p:stCondLst>
                                            <p:cond evt="begin" delay="0">
                                              <p:tn val="135"/>
                                            </p:cond>
                                          </p:stCondLst>
                                        </p:cTn>
                                        <p:tgtEl>
                                          <p:sldTgt/>
                                        </p:tgtEl>
                                      </p:cBhvr>
                                    </p:cmd>
                                  </p:subTnLst>
                                </p:cTn>
                              </p:par>
                            </p:childTnLst>
                          </p:cTn>
                        </p:par>
                        <p:par>
                          <p:cTn id="138" fill="hold" nodeType="afterGroup">
                            <p:stCondLst>
                              <p:cond delay="500"/>
                            </p:stCondLst>
                            <p:childTnLst>
                              <p:par>
                                <p:cTn id="139" presetID="22" presetClass="entr" presetSubtype="1" fill="hold" grpId="0" nodeType="afterEffect">
                                  <p:stCondLst>
                                    <p:cond delay="0"/>
                                  </p:stCondLst>
                                  <p:childTnLst>
                                    <p:set>
                                      <p:cBhvr>
                                        <p:cTn id="140" dur="1" fill="hold">
                                          <p:stCondLst>
                                            <p:cond delay="0"/>
                                          </p:stCondLst>
                                        </p:cTn>
                                        <p:tgtEl>
                                          <p:spTgt spid="205865"/>
                                        </p:tgtEl>
                                        <p:attrNameLst>
                                          <p:attrName>style.visibility</p:attrName>
                                        </p:attrNameLst>
                                      </p:cBhvr>
                                      <p:to>
                                        <p:strVal val="visible"/>
                                      </p:to>
                                    </p:set>
                                    <p:animEffect transition="in" filter="wipe(up)">
                                      <p:cBhvr>
                                        <p:cTn id="141" dur="500"/>
                                        <p:tgtEl>
                                          <p:spTgt spid="205865"/>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205869"/>
                                        </p:tgtEl>
                                        <p:attrNameLst>
                                          <p:attrName>style.visibility</p:attrName>
                                        </p:attrNameLst>
                                      </p:cBhvr>
                                      <p:to>
                                        <p:strVal val="visible"/>
                                      </p:to>
                                    </p:set>
                                    <p:animEffect transition="in" filter="wipe(up)">
                                      <p:cBhvr>
                                        <p:cTn id="146" dur="500"/>
                                        <p:tgtEl>
                                          <p:spTgt spid="205869"/>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1" fill="hold" grpId="0" nodeType="clickEffect">
                                  <p:stCondLst>
                                    <p:cond delay="0"/>
                                  </p:stCondLst>
                                  <p:childTnLst>
                                    <p:set>
                                      <p:cBhvr>
                                        <p:cTn id="150" dur="1" fill="hold">
                                          <p:stCondLst>
                                            <p:cond delay="0"/>
                                          </p:stCondLst>
                                        </p:cTn>
                                        <p:tgtEl>
                                          <p:spTgt spid="205867"/>
                                        </p:tgtEl>
                                        <p:attrNameLst>
                                          <p:attrName>style.visibility</p:attrName>
                                        </p:attrNameLst>
                                      </p:cBhvr>
                                      <p:to>
                                        <p:strVal val="visible"/>
                                      </p:to>
                                    </p:set>
                                    <p:animEffect transition="in" filter="wipe(up)">
                                      <p:cBhvr>
                                        <p:cTn id="151" dur="500"/>
                                        <p:tgtEl>
                                          <p:spTgt spid="205867"/>
                                        </p:tgtEl>
                                      </p:cBhvr>
                                    </p:animEffect>
                                  </p:childTnLst>
                                </p:cTn>
                              </p:par>
                            </p:childTnLst>
                          </p:cTn>
                        </p:par>
                        <p:par>
                          <p:cTn id="152" fill="hold" nodeType="afterGroup">
                            <p:stCondLst>
                              <p:cond delay="500"/>
                            </p:stCondLst>
                            <p:childTnLst>
                              <p:par>
                                <p:cTn id="153" presetID="22" presetClass="entr" presetSubtype="1" fill="hold" grpId="0" nodeType="afterEffect">
                                  <p:stCondLst>
                                    <p:cond delay="0"/>
                                  </p:stCondLst>
                                  <p:childTnLst>
                                    <p:set>
                                      <p:cBhvr>
                                        <p:cTn id="154" dur="1" fill="hold">
                                          <p:stCondLst>
                                            <p:cond delay="0"/>
                                          </p:stCondLst>
                                        </p:cTn>
                                        <p:tgtEl>
                                          <p:spTgt spid="205870"/>
                                        </p:tgtEl>
                                        <p:attrNameLst>
                                          <p:attrName>style.visibility</p:attrName>
                                        </p:attrNameLst>
                                      </p:cBhvr>
                                      <p:to>
                                        <p:strVal val="visible"/>
                                      </p:to>
                                    </p:set>
                                    <p:animEffect transition="in" filter="wipe(up)">
                                      <p:cBhvr>
                                        <p:cTn id="155" dur="500"/>
                                        <p:tgtEl>
                                          <p:spTgt spid="205870"/>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205868"/>
                                        </p:tgtEl>
                                        <p:attrNameLst>
                                          <p:attrName>style.visibility</p:attrName>
                                        </p:attrNameLst>
                                      </p:cBhvr>
                                      <p:to>
                                        <p:strVal val="visible"/>
                                      </p:to>
                                    </p:set>
                                    <p:animEffect transition="in" filter="wipe(up)">
                                      <p:cBhvr>
                                        <p:cTn id="160" dur="500"/>
                                        <p:tgtEl>
                                          <p:spTgt spid="205868"/>
                                        </p:tgtEl>
                                      </p:cBhvr>
                                    </p:animEffect>
                                  </p:childTnLst>
                                </p:cTn>
                              </p:par>
                            </p:childTnLst>
                          </p:cTn>
                        </p:par>
                        <p:par>
                          <p:cTn id="161" fill="hold" nodeType="afterGroup">
                            <p:stCondLst>
                              <p:cond delay="500"/>
                            </p:stCondLst>
                            <p:childTnLst>
                              <p:par>
                                <p:cTn id="162" presetID="22" presetClass="entr" presetSubtype="1" fill="hold" grpId="0" nodeType="afterEffect">
                                  <p:stCondLst>
                                    <p:cond delay="0"/>
                                  </p:stCondLst>
                                  <p:childTnLst>
                                    <p:set>
                                      <p:cBhvr>
                                        <p:cTn id="163" dur="1" fill="hold">
                                          <p:stCondLst>
                                            <p:cond delay="0"/>
                                          </p:stCondLst>
                                        </p:cTn>
                                        <p:tgtEl>
                                          <p:spTgt spid="205871"/>
                                        </p:tgtEl>
                                        <p:attrNameLst>
                                          <p:attrName>style.visibility</p:attrName>
                                        </p:attrNameLst>
                                      </p:cBhvr>
                                      <p:to>
                                        <p:strVal val="visible"/>
                                      </p:to>
                                    </p:set>
                                    <p:animEffect transition="in" filter="wipe(up)">
                                      <p:cBhvr>
                                        <p:cTn id="164" dur="500"/>
                                        <p:tgtEl>
                                          <p:spTgt spid="205871"/>
                                        </p:tgtEl>
                                      </p:cBhvr>
                                    </p:animEffect>
                                  </p:childTnLst>
                                  <p:subTnLst>
                                    <p:audio>
                                      <p:cMediaNode>
                                        <p:cTn display="0" masterRel="sameClick">
                                          <p:stCondLst>
                                            <p:cond evt="begin" delay="0">
                                              <p:tn val="162"/>
                                            </p:cond>
                                          </p:stCondLst>
                                          <p:endCondLst>
                                            <p:cond evt="onStopAudio" delay="0">
                                              <p:tgtEl>
                                                <p:sldTgt/>
                                              </p:tgtEl>
                                            </p:cond>
                                          </p:endCondLst>
                                        </p:cTn>
                                        <p:tgtEl>
                                          <p:sndTgt r:embed="rId2" name="CHIMES.WAV"/>
                                        </p:tgtEl>
                                      </p:cMediaNode>
                                    </p:audio>
                                  </p:sub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205872"/>
                                        </p:tgtEl>
                                        <p:attrNameLst>
                                          <p:attrName>style.visibility</p:attrName>
                                        </p:attrNameLst>
                                      </p:cBhvr>
                                      <p:to>
                                        <p:strVal val="visible"/>
                                      </p:to>
                                    </p:set>
                                    <p:animEffect transition="in" filter="wipe(left)">
                                      <p:cBhvr>
                                        <p:cTn id="169" dur="500"/>
                                        <p:tgtEl>
                                          <p:spTgt spid="205872"/>
                                        </p:tgtEl>
                                      </p:cBhvr>
                                    </p:animEffect>
                                  </p:childTnLst>
                                  <p:subTnLst>
                                    <p:cmd type="evt" cmd="onstopaudio">
                                      <p:cBhvr>
                                        <p:cTn display="0" masterRel="sameClick">
                                          <p:stCondLst>
                                            <p:cond evt="begin" delay="0">
                                              <p:tn val="167"/>
                                            </p:cond>
                                          </p:stCondLst>
                                        </p:cTn>
                                        <p:tgtEl>
                                          <p:sldTgt/>
                                        </p:tgtEl>
                                      </p:cBhvr>
                                    </p:cmd>
                                  </p:sub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1" fill="hold" grpId="0" nodeType="clickEffect">
                                  <p:stCondLst>
                                    <p:cond delay="0"/>
                                  </p:stCondLst>
                                  <p:childTnLst>
                                    <p:set>
                                      <p:cBhvr>
                                        <p:cTn id="173" dur="1" fill="hold">
                                          <p:stCondLst>
                                            <p:cond delay="0"/>
                                          </p:stCondLst>
                                        </p:cTn>
                                        <p:tgtEl>
                                          <p:spTgt spid="205873"/>
                                        </p:tgtEl>
                                        <p:attrNameLst>
                                          <p:attrName>style.visibility</p:attrName>
                                        </p:attrNameLst>
                                      </p:cBhvr>
                                      <p:to>
                                        <p:strVal val="visible"/>
                                      </p:to>
                                    </p:set>
                                    <p:animEffect transition="in" filter="wipe(up)">
                                      <p:cBhvr>
                                        <p:cTn id="174" dur="500"/>
                                        <p:tgtEl>
                                          <p:spTgt spid="205873"/>
                                        </p:tgtEl>
                                      </p:cBhvr>
                                    </p:animEffect>
                                  </p:childTnLst>
                                  <p:subTnLst>
                                    <p:audio>
                                      <p:cMediaNode>
                                        <p:cTn display="0" masterRel="sameClick">
                                          <p:stCondLst>
                                            <p:cond evt="begin" delay="0">
                                              <p:tn val="172"/>
                                            </p:cond>
                                          </p:stCondLst>
                                          <p:endCondLst>
                                            <p:cond evt="onStopAudio" delay="0">
                                              <p:tgtEl>
                                                <p:sldTgt/>
                                              </p:tgtEl>
                                            </p:cond>
                                          </p:endCondLst>
                                        </p:cTn>
                                        <p:tgtEl>
                                          <p:sndTgt r:embed="rId3" name="GLA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nimBg="1" autoUpdateAnimBg="0"/>
      <p:bldP spid="205827" grpId="0" animBg="1" autoUpdateAnimBg="0"/>
      <p:bldP spid="205828" grpId="0" animBg="1" autoUpdateAnimBg="0"/>
      <p:bldP spid="205829" grpId="0" animBg="1" autoUpdateAnimBg="0"/>
      <p:bldP spid="205830" grpId="0" animBg="1" autoUpdateAnimBg="0"/>
      <p:bldP spid="205831" grpId="0" animBg="1" autoUpdateAnimBg="0"/>
      <p:bldP spid="205832" grpId="0" animBg="1" autoUpdateAnimBg="0"/>
      <p:bldP spid="205833" grpId="0" animBg="1" autoUpdateAnimBg="0"/>
      <p:bldP spid="205834" grpId="0" animBg="1" autoUpdateAnimBg="0"/>
      <p:bldP spid="205835" grpId="0" animBg="1"/>
      <p:bldP spid="205836" grpId="0" animBg="1"/>
      <p:bldP spid="205837" grpId="0" animBg="1"/>
      <p:bldP spid="205838" grpId="0" animBg="1"/>
      <p:bldP spid="205839" grpId="0" animBg="1"/>
      <p:bldP spid="205840" grpId="0" animBg="1"/>
      <p:bldP spid="205841" grpId="0" animBg="1"/>
      <p:bldP spid="205842" grpId="0" animBg="1"/>
      <p:bldP spid="205843" grpId="0" animBg="1" autoUpdateAnimBg="0"/>
      <p:bldP spid="205844" grpId="0" animBg="1"/>
      <p:bldP spid="205847" grpId="0" autoUpdateAnimBg="0"/>
      <p:bldP spid="205848" grpId="0" autoUpdateAnimBg="0"/>
      <p:bldP spid="205850" grpId="0" animBg="1"/>
      <p:bldP spid="205851" grpId="0" autoUpdateAnimBg="0"/>
      <p:bldP spid="205852" grpId="0" autoUpdateAnimBg="0"/>
      <p:bldP spid="205853" grpId="0" animBg="1" autoUpdateAnimBg="0"/>
      <p:bldP spid="205854" grpId="0" animBg="1" autoUpdateAnimBg="0"/>
      <p:bldP spid="205855" grpId="0" autoUpdateAnimBg="0"/>
      <p:bldP spid="205856" grpId="0" animBg="1" autoUpdateAnimBg="0"/>
      <p:bldP spid="205859" grpId="0" animBg="1"/>
      <p:bldP spid="205860" grpId="0" animBg="1"/>
      <p:bldP spid="205861" grpId="0" animBg="1"/>
      <p:bldP spid="205862" grpId="0" animBg="1" autoUpdateAnimBg="0"/>
      <p:bldP spid="205863" grpId="0" animBg="1" autoUpdateAnimBg="0"/>
      <p:bldP spid="205864" grpId="0" animBg="1" autoUpdateAnimBg="0"/>
      <p:bldP spid="205865" grpId="0" animBg="1" autoUpdateAnimBg="0"/>
      <p:bldP spid="205866" grpId="0" autoUpdateAnimBg="0"/>
      <p:bldP spid="205867" grpId="0" animBg="1"/>
      <p:bldP spid="205868" grpId="0" animBg="1"/>
      <p:bldP spid="205869" grpId="0" animBg="1" autoUpdateAnimBg="0"/>
      <p:bldP spid="205870" grpId="0" animBg="1" autoUpdateAnimBg="0"/>
      <p:bldP spid="205871" grpId="0" animBg="1" autoUpdateAnimBg="0"/>
      <p:bldP spid="205872" grpId="0" autoUpdateAnimBg="0"/>
      <p:bldP spid="2058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28600" y="990600"/>
            <a:ext cx="89154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600">
                <a:ea typeface="楷体_GB2312" pitchFamily="49" charset="-122"/>
              </a:rPr>
              <a:t> </a:t>
            </a:r>
            <a:r>
              <a:rPr lang="zh-CN" altLang="en-US" sz="3600">
                <a:ea typeface="楷体_GB2312" pitchFamily="49" charset="-122"/>
              </a:rPr>
              <a:t>根据给定的某个值，在查找表中</a:t>
            </a:r>
            <a:r>
              <a:rPr lang="zh-CN" altLang="en-US" sz="3600">
                <a:solidFill>
                  <a:srgbClr val="0000FF"/>
                </a:solidFill>
                <a:ea typeface="楷体_GB2312" pitchFamily="49" charset="-122"/>
              </a:rPr>
              <a:t>确定一个其关键字等于给定值的数据元素或（记录）。</a:t>
            </a:r>
            <a:r>
              <a:rPr lang="zh-CN" altLang="en-US" sz="3600">
                <a:ea typeface="楷体_GB2312" pitchFamily="49" charset="-122"/>
              </a:rPr>
              <a:t>  </a:t>
            </a:r>
          </a:p>
        </p:txBody>
      </p:sp>
      <p:sp>
        <p:nvSpPr>
          <p:cNvPr id="20483" name="Text Box 3"/>
          <p:cNvSpPr txBox="1">
            <a:spLocks noChangeArrowheads="1"/>
          </p:cNvSpPr>
          <p:nvPr/>
        </p:nvSpPr>
        <p:spPr bwMode="auto">
          <a:xfrm>
            <a:off x="304800" y="228600"/>
            <a:ext cx="1311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FF00FF"/>
                </a:solidFill>
                <a:ea typeface="楷体_GB2312" pitchFamily="49" charset="-122"/>
              </a:rPr>
              <a:t>查找</a:t>
            </a:r>
            <a:endParaRPr lang="zh-CN" altLang="en-US" b="1"/>
          </a:p>
        </p:txBody>
      </p:sp>
      <p:sp>
        <p:nvSpPr>
          <p:cNvPr id="20484" name="Text Box 4"/>
          <p:cNvSpPr txBox="1">
            <a:spLocks noChangeArrowheads="1"/>
          </p:cNvSpPr>
          <p:nvPr/>
        </p:nvSpPr>
        <p:spPr bwMode="auto">
          <a:xfrm>
            <a:off x="304800" y="2667000"/>
            <a:ext cx="8458200" cy="379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en-US" altLang="zh-CN" sz="3600">
                <a:ea typeface="楷体_GB2312" pitchFamily="49" charset="-122"/>
              </a:rPr>
              <a:t>   </a:t>
            </a:r>
            <a:r>
              <a:rPr lang="zh-CN" altLang="en-US" sz="3600">
                <a:ea typeface="楷体_GB2312" pitchFamily="49" charset="-122"/>
              </a:rPr>
              <a:t>若查找表中存在这样一个记录，则称“</a:t>
            </a:r>
            <a:r>
              <a:rPr lang="zh-CN" altLang="en-US" sz="3600" b="1">
                <a:solidFill>
                  <a:srgbClr val="FF00FF"/>
                </a:solidFill>
                <a:ea typeface="楷体_GB2312" pitchFamily="49" charset="-122"/>
              </a:rPr>
              <a:t>查找成功</a:t>
            </a:r>
            <a:r>
              <a:rPr lang="zh-CN" altLang="en-US" sz="3600">
                <a:ea typeface="楷体_GB2312" pitchFamily="49" charset="-122"/>
              </a:rPr>
              <a:t>”。查找结果</a:t>
            </a:r>
            <a:r>
              <a:rPr lang="zh-CN" altLang="en-US" sz="3600">
                <a:solidFill>
                  <a:srgbClr val="660033"/>
                </a:solidFill>
                <a:ea typeface="楷体_GB2312" pitchFamily="49" charset="-122"/>
              </a:rPr>
              <a:t>给出整个记录的信息，或指示该记录在查找表中的位置</a:t>
            </a:r>
            <a:r>
              <a:rPr lang="zh-CN" altLang="en-US" sz="3600">
                <a:ea typeface="楷体_GB2312" pitchFamily="49" charset="-122"/>
              </a:rPr>
              <a:t>；</a:t>
            </a:r>
          </a:p>
          <a:p>
            <a:pPr>
              <a:lnSpc>
                <a:spcPct val="135000"/>
              </a:lnSpc>
            </a:pPr>
            <a:r>
              <a:rPr lang="zh-CN" altLang="en-US" sz="3600">
                <a:ea typeface="楷体_GB2312" pitchFamily="49" charset="-122"/>
              </a:rPr>
              <a:t>    否则称“</a:t>
            </a:r>
            <a:r>
              <a:rPr lang="zh-CN" altLang="en-US" sz="3600" b="1">
                <a:solidFill>
                  <a:srgbClr val="FF00FF"/>
                </a:solidFill>
                <a:ea typeface="楷体_GB2312" pitchFamily="49" charset="-122"/>
              </a:rPr>
              <a:t>查找不成功</a:t>
            </a:r>
            <a:r>
              <a:rPr lang="zh-CN" altLang="en-US" sz="3600">
                <a:ea typeface="楷体_GB2312" pitchFamily="49" charset="-122"/>
              </a:rPr>
              <a:t>”。查找结果</a:t>
            </a:r>
            <a:r>
              <a:rPr lang="zh-CN" altLang="en-US" sz="3600">
                <a:solidFill>
                  <a:srgbClr val="660033"/>
                </a:solidFill>
                <a:ea typeface="楷体_GB2312" pitchFamily="49" charset="-122"/>
              </a:rPr>
              <a:t>给出</a:t>
            </a:r>
          </a:p>
          <a:p>
            <a:pPr>
              <a:lnSpc>
                <a:spcPct val="135000"/>
              </a:lnSpc>
            </a:pPr>
            <a:r>
              <a:rPr lang="zh-CN" altLang="en-US" sz="3600">
                <a:solidFill>
                  <a:srgbClr val="660033"/>
                </a:solidFill>
                <a:ea typeface="楷体_GB2312" pitchFamily="49" charset="-122"/>
              </a:rPr>
              <a:t>“空记录”或“空指针”。</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20482"/>
                                        </p:tgtEl>
                                        <p:attrNameLst>
                                          <p:attrName>style.visibility</p:attrName>
                                        </p:attrNameLst>
                                      </p:cBhvr>
                                      <p:to>
                                        <p:strVal val="visible"/>
                                      </p:to>
                                    </p:set>
                                    <p:anim calcmode="lin" valueType="num">
                                      <p:cBhvr>
                                        <p:cTn id="13" dur="500" fill="hold"/>
                                        <p:tgtEl>
                                          <p:spTgt spid="20482"/>
                                        </p:tgtEl>
                                        <p:attrNameLst>
                                          <p:attrName>ppt_x</p:attrName>
                                        </p:attrNameLst>
                                      </p:cBhvr>
                                      <p:tavLst>
                                        <p:tav tm="0">
                                          <p:val>
                                            <p:strVal val="#ppt_x-#ppt_w/2"/>
                                          </p:val>
                                        </p:tav>
                                        <p:tav tm="100000">
                                          <p:val>
                                            <p:strVal val="#ppt_x"/>
                                          </p:val>
                                        </p:tav>
                                      </p:tavLst>
                                    </p:anim>
                                    <p:anim calcmode="lin" valueType="num">
                                      <p:cBhvr>
                                        <p:cTn id="14" dur="500" fill="hold"/>
                                        <p:tgtEl>
                                          <p:spTgt spid="20482"/>
                                        </p:tgtEl>
                                        <p:attrNameLst>
                                          <p:attrName>ppt_y</p:attrName>
                                        </p:attrNameLst>
                                      </p:cBhvr>
                                      <p:tavLst>
                                        <p:tav tm="0">
                                          <p:val>
                                            <p:strVal val="#ppt_y"/>
                                          </p:val>
                                        </p:tav>
                                        <p:tav tm="100000">
                                          <p:val>
                                            <p:strVal val="#ppt_y"/>
                                          </p:val>
                                        </p:tav>
                                      </p:tavLst>
                                    </p:anim>
                                    <p:anim calcmode="lin" valueType="num">
                                      <p:cBhvr>
                                        <p:cTn id="15" dur="500" fill="hold"/>
                                        <p:tgtEl>
                                          <p:spTgt spid="20482"/>
                                        </p:tgtEl>
                                        <p:attrNameLst>
                                          <p:attrName>ppt_w</p:attrName>
                                        </p:attrNameLst>
                                      </p:cBhvr>
                                      <p:tavLst>
                                        <p:tav tm="0">
                                          <p:val>
                                            <p:fltVal val="0"/>
                                          </p:val>
                                        </p:tav>
                                        <p:tav tm="100000">
                                          <p:val>
                                            <p:strVal val="#ppt_w"/>
                                          </p:val>
                                        </p:tav>
                                      </p:tavLst>
                                    </p:anim>
                                    <p:anim calcmode="lin" valueType="num">
                                      <p:cBhvr>
                                        <p:cTn id="16" dur="500" fill="hold"/>
                                        <p:tgtEl>
                                          <p:spTgt spid="2048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0484"/>
                                        </p:tgtEl>
                                        <p:attrNameLst>
                                          <p:attrName>style.visibility</p:attrName>
                                        </p:attrNameLst>
                                      </p:cBhvr>
                                      <p:to>
                                        <p:strVal val="visible"/>
                                      </p:to>
                                    </p:set>
                                    <p:animEffect transition="in" filter="strips(downRight)">
                                      <p:cBhvr>
                                        <p:cTn id="21"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P spid="2048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533400" y="152400"/>
            <a:ext cx="4787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A50021"/>
                </a:solidFill>
                <a:ea typeface="楷体_GB2312" pitchFamily="49" charset="-122"/>
              </a:rPr>
              <a:t>从上述查找过程可见，</a:t>
            </a:r>
            <a:endParaRPr lang="zh-CN" altLang="en-US" sz="3600">
              <a:ea typeface="楷体_GB2312" pitchFamily="49" charset="-122"/>
            </a:endParaRPr>
          </a:p>
        </p:txBody>
      </p:sp>
      <p:sp>
        <p:nvSpPr>
          <p:cNvPr id="208899" name="Text Box 3"/>
          <p:cNvSpPr txBox="1">
            <a:spLocks noChangeArrowheads="1"/>
          </p:cNvSpPr>
          <p:nvPr/>
        </p:nvSpPr>
        <p:spPr bwMode="auto">
          <a:xfrm>
            <a:off x="990600" y="885825"/>
            <a:ext cx="7969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在查找过程中，生成了一条</a:t>
            </a:r>
            <a:r>
              <a:rPr lang="zh-CN" altLang="en-US" sz="3600" b="1">
                <a:solidFill>
                  <a:srgbClr val="FF00FF"/>
                </a:solidFill>
                <a:ea typeface="楷体_GB2312" pitchFamily="49" charset="-122"/>
              </a:rPr>
              <a:t>查找路径</a:t>
            </a:r>
            <a:r>
              <a:rPr lang="zh-CN" altLang="en-US" sz="3600">
                <a:solidFill>
                  <a:srgbClr val="A50021"/>
                </a:solidFill>
                <a:ea typeface="楷体_GB2312" pitchFamily="49" charset="-122"/>
              </a:rPr>
              <a:t>：</a:t>
            </a:r>
            <a:endParaRPr lang="zh-CN" altLang="en-US" sz="3600">
              <a:ea typeface="楷体_GB2312" pitchFamily="49" charset="-122"/>
            </a:endParaRPr>
          </a:p>
        </p:txBody>
      </p:sp>
      <p:sp>
        <p:nvSpPr>
          <p:cNvPr id="208900" name="Text Box 4"/>
          <p:cNvSpPr txBox="1">
            <a:spLocks noChangeArrowheads="1"/>
          </p:cNvSpPr>
          <p:nvPr/>
        </p:nvSpPr>
        <p:spPr bwMode="auto">
          <a:xfrm>
            <a:off x="533400" y="1676400"/>
            <a:ext cx="83375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600">
                <a:solidFill>
                  <a:srgbClr val="A50021"/>
                </a:solidFill>
                <a:ea typeface="楷体_GB2312" pitchFamily="49" charset="-122"/>
              </a:rPr>
              <a:t>    </a:t>
            </a:r>
            <a:r>
              <a:rPr lang="zh-CN" altLang="en-US" sz="3600" b="1">
                <a:solidFill>
                  <a:srgbClr val="3333FF"/>
                </a:solidFill>
                <a:ea typeface="楷体_GB2312" pitchFamily="49" charset="-122"/>
              </a:rPr>
              <a:t>从根结点出发，沿着左分支或右分支逐层向下直至关键字等于给定值的结点</a:t>
            </a:r>
            <a:r>
              <a:rPr lang="en-US" altLang="zh-CN" sz="3600" b="1">
                <a:solidFill>
                  <a:srgbClr val="3333FF"/>
                </a:solidFill>
                <a:ea typeface="楷体_GB2312" pitchFamily="49" charset="-122"/>
              </a:rPr>
              <a:t>;</a:t>
            </a:r>
          </a:p>
        </p:txBody>
      </p:sp>
      <p:sp>
        <p:nvSpPr>
          <p:cNvPr id="208901" name="Text Box 5"/>
          <p:cNvSpPr txBox="1">
            <a:spLocks noChangeArrowheads="1"/>
          </p:cNvSpPr>
          <p:nvPr/>
        </p:nvSpPr>
        <p:spPr bwMode="auto">
          <a:xfrm>
            <a:off x="2178050" y="358140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或者</a:t>
            </a:r>
            <a:endParaRPr lang="zh-CN" altLang="en-US" sz="3600">
              <a:ea typeface="楷体_GB2312" pitchFamily="49" charset="-122"/>
            </a:endParaRPr>
          </a:p>
        </p:txBody>
      </p:sp>
      <p:sp>
        <p:nvSpPr>
          <p:cNvPr id="208902" name="Text Box 6"/>
          <p:cNvSpPr txBox="1">
            <a:spLocks noChangeArrowheads="1"/>
          </p:cNvSpPr>
          <p:nvPr/>
        </p:nvSpPr>
        <p:spPr bwMode="auto">
          <a:xfrm>
            <a:off x="533400" y="4381500"/>
            <a:ext cx="83375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600">
                <a:solidFill>
                  <a:srgbClr val="A50021"/>
                </a:solidFill>
                <a:ea typeface="楷体_GB2312" pitchFamily="49" charset="-122"/>
              </a:rPr>
              <a:t>    </a:t>
            </a:r>
            <a:r>
              <a:rPr lang="zh-CN" altLang="en-US" sz="3600" b="1">
                <a:solidFill>
                  <a:srgbClr val="008080"/>
                </a:solidFill>
                <a:ea typeface="楷体_GB2312" pitchFamily="49" charset="-122"/>
              </a:rPr>
              <a:t>从根结点出发，沿着左分支或右分支逐层向下直至指针指向空树为止。</a:t>
            </a:r>
            <a:endParaRPr lang="zh-CN" altLang="en-US" sz="3600">
              <a:solidFill>
                <a:srgbClr val="008080"/>
              </a:solidFill>
              <a:ea typeface="楷体_GB2312" pitchFamily="49" charset="-122"/>
            </a:endParaRPr>
          </a:p>
        </p:txBody>
      </p:sp>
      <p:sp>
        <p:nvSpPr>
          <p:cNvPr id="208903" name="Text Box 7"/>
          <p:cNvSpPr txBox="1">
            <a:spLocks noChangeArrowheads="1"/>
          </p:cNvSpPr>
          <p:nvPr/>
        </p:nvSpPr>
        <p:spPr bwMode="auto">
          <a:xfrm>
            <a:off x="4800600" y="3135313"/>
            <a:ext cx="3124200"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600">
                <a:solidFill>
                  <a:srgbClr val="A50021"/>
                </a:solidFill>
                <a:ea typeface="楷体_GB2312" pitchFamily="49" charset="-122"/>
              </a:rPr>
              <a:t> </a:t>
            </a:r>
            <a:r>
              <a:rPr lang="en-US" altLang="zh-CN" sz="3600" b="1">
                <a:solidFill>
                  <a:srgbClr val="FF00FF"/>
                </a:solidFill>
                <a:ea typeface="楷体_GB2312" pitchFamily="49" charset="-122"/>
              </a:rPr>
              <a:t>——</a:t>
            </a:r>
            <a:r>
              <a:rPr lang="zh-CN" altLang="en-US" sz="3600" b="1">
                <a:solidFill>
                  <a:srgbClr val="FF00FF"/>
                </a:solidFill>
                <a:ea typeface="楷体_GB2312" pitchFamily="49" charset="-122"/>
              </a:rPr>
              <a:t>查找成功</a:t>
            </a:r>
            <a:endParaRPr lang="zh-CN" altLang="en-US" sz="3600">
              <a:ea typeface="楷体_GB2312" pitchFamily="49" charset="-122"/>
            </a:endParaRPr>
          </a:p>
        </p:txBody>
      </p:sp>
      <p:sp>
        <p:nvSpPr>
          <p:cNvPr id="208904" name="Text Box 8"/>
          <p:cNvSpPr txBox="1">
            <a:spLocks noChangeArrowheads="1"/>
          </p:cNvSpPr>
          <p:nvPr/>
        </p:nvSpPr>
        <p:spPr bwMode="auto">
          <a:xfrm>
            <a:off x="4876800" y="5878513"/>
            <a:ext cx="3581400"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600">
                <a:solidFill>
                  <a:srgbClr val="A50021"/>
                </a:solidFill>
                <a:ea typeface="楷体_GB2312" pitchFamily="49" charset="-122"/>
              </a:rPr>
              <a:t> </a:t>
            </a:r>
            <a:r>
              <a:rPr lang="en-US" altLang="zh-CN" sz="3600" b="1">
                <a:solidFill>
                  <a:srgbClr val="FF00FF"/>
                </a:solidFill>
                <a:ea typeface="楷体_GB2312" pitchFamily="49" charset="-122"/>
              </a:rPr>
              <a:t>——</a:t>
            </a:r>
            <a:r>
              <a:rPr lang="zh-CN" altLang="en-US" sz="3600" b="1">
                <a:solidFill>
                  <a:srgbClr val="FF00FF"/>
                </a:solidFill>
                <a:ea typeface="楷体_GB2312" pitchFamily="49" charset="-122"/>
              </a:rPr>
              <a:t>查找不成功</a:t>
            </a:r>
            <a:endParaRPr lang="zh-CN" altLang="en-US" sz="3600">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wipe(left)">
                                      <p:cBhvr>
                                        <p:cTn id="7" dur="500"/>
                                        <p:tgtEl>
                                          <p:spTgt spid="208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899"/>
                                        </p:tgtEl>
                                        <p:attrNameLst>
                                          <p:attrName>style.visibility</p:attrName>
                                        </p:attrNameLst>
                                      </p:cBhvr>
                                      <p:to>
                                        <p:strVal val="visible"/>
                                      </p:to>
                                    </p:set>
                                    <p:animEffect transition="in" filter="wipe(left)">
                                      <p:cBhvr>
                                        <p:cTn id="12" dur="500"/>
                                        <p:tgtEl>
                                          <p:spTgt spid="208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8900"/>
                                        </p:tgtEl>
                                        <p:attrNameLst>
                                          <p:attrName>style.visibility</p:attrName>
                                        </p:attrNameLst>
                                      </p:cBhvr>
                                      <p:to>
                                        <p:strVal val="visible"/>
                                      </p:to>
                                    </p:set>
                                    <p:animEffect transition="in" filter="wipe(left)">
                                      <p:cBhvr>
                                        <p:cTn id="17" dur="500"/>
                                        <p:tgtEl>
                                          <p:spTgt spid="2089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8901"/>
                                        </p:tgtEl>
                                        <p:attrNameLst>
                                          <p:attrName>style.visibility</p:attrName>
                                        </p:attrNameLst>
                                      </p:cBhvr>
                                      <p:to>
                                        <p:strVal val="visible"/>
                                      </p:to>
                                    </p:set>
                                    <p:animEffect transition="in" filter="wipe(left)">
                                      <p:cBhvr>
                                        <p:cTn id="22" dur="500"/>
                                        <p:tgtEl>
                                          <p:spTgt spid="2089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8902"/>
                                        </p:tgtEl>
                                        <p:attrNameLst>
                                          <p:attrName>style.visibility</p:attrName>
                                        </p:attrNameLst>
                                      </p:cBhvr>
                                      <p:to>
                                        <p:strVal val="visible"/>
                                      </p:to>
                                    </p:set>
                                    <p:animEffect transition="in" filter="wipe(left)">
                                      <p:cBhvr>
                                        <p:cTn id="27" dur="500"/>
                                        <p:tgtEl>
                                          <p:spTgt spid="208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208903"/>
                                        </p:tgtEl>
                                        <p:attrNameLst>
                                          <p:attrName>style.visibility</p:attrName>
                                        </p:attrNameLst>
                                      </p:cBhvr>
                                      <p:to>
                                        <p:strVal val="visible"/>
                                      </p:to>
                                    </p:set>
                                    <p:animEffect transition="in" filter="wipe(left)">
                                      <p:cBhvr>
                                        <p:cTn id="32" dur="300"/>
                                        <p:tgtEl>
                                          <p:spTgt spid="2089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208904"/>
                                        </p:tgtEl>
                                        <p:attrNameLst>
                                          <p:attrName>style.visibility</p:attrName>
                                        </p:attrNameLst>
                                      </p:cBhvr>
                                      <p:to>
                                        <p:strVal val="visible"/>
                                      </p:to>
                                    </p:set>
                                    <p:animEffect transition="in" filter="wipe(left)">
                                      <p:cBhvr>
                                        <p:cTn id="37" dur="300"/>
                                        <p:tgtEl>
                                          <p:spTgt spid="208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P spid="208899" grpId="0" autoUpdateAnimBg="0"/>
      <p:bldP spid="208900" grpId="0" autoUpdateAnimBg="0"/>
      <p:bldP spid="208901" grpId="0" autoUpdateAnimBg="0"/>
      <p:bldP spid="208902" grpId="0" autoUpdateAnimBg="0"/>
      <p:bldP spid="208903" grpId="0" autoUpdateAnimBg="0"/>
      <p:bldP spid="208904"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ChangeArrowheads="1"/>
          </p:cNvSpPr>
          <p:nvPr/>
        </p:nvSpPr>
        <p:spPr bwMode="auto">
          <a:xfrm>
            <a:off x="457200" y="76200"/>
            <a:ext cx="3773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CC6600"/>
                </a:solidFill>
                <a:ea typeface="楷体_GB2312" pitchFamily="49" charset="-122"/>
              </a:rPr>
              <a:t>算法描述如下：</a:t>
            </a:r>
          </a:p>
        </p:txBody>
      </p:sp>
      <p:sp>
        <p:nvSpPr>
          <p:cNvPr id="192515" name="Text Box 3"/>
          <p:cNvSpPr txBox="1">
            <a:spLocks noChangeArrowheads="1"/>
          </p:cNvSpPr>
          <p:nvPr/>
        </p:nvSpPr>
        <p:spPr bwMode="auto">
          <a:xfrm>
            <a:off x="152400" y="381000"/>
            <a:ext cx="8991600" cy="647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en-US" altLang="zh-CN" sz="3600" b="1">
                <a:solidFill>
                  <a:srgbClr val="A50021"/>
                </a:solidFill>
                <a:ea typeface="楷体_GB2312" pitchFamily="49" charset="-122"/>
              </a:rPr>
              <a:t>Status</a:t>
            </a:r>
            <a:r>
              <a:rPr lang="en-US" altLang="zh-CN" sz="3600">
                <a:solidFill>
                  <a:srgbClr val="A50021"/>
                </a:solidFill>
                <a:ea typeface="楷体_GB2312" pitchFamily="49" charset="-122"/>
              </a:rPr>
              <a:t> SearchBST (BiTree </a:t>
            </a:r>
            <a:r>
              <a:rPr lang="en-US" altLang="zh-CN" sz="3600">
                <a:solidFill>
                  <a:srgbClr val="FF0000"/>
                </a:solidFill>
                <a:ea typeface="楷体_GB2312" pitchFamily="49" charset="-122"/>
              </a:rPr>
              <a:t>T</a:t>
            </a:r>
            <a:r>
              <a:rPr lang="en-US" altLang="zh-CN" sz="3600">
                <a:solidFill>
                  <a:srgbClr val="A50021"/>
                </a:solidFill>
                <a:ea typeface="楷体_GB2312" pitchFamily="49" charset="-122"/>
              </a:rPr>
              <a:t>, KeyType key, </a:t>
            </a:r>
          </a:p>
          <a:p>
            <a:pPr>
              <a:lnSpc>
                <a:spcPct val="115000"/>
              </a:lnSpc>
            </a:pPr>
            <a:r>
              <a:rPr lang="en-US" altLang="zh-CN" sz="3600">
                <a:solidFill>
                  <a:srgbClr val="A50021"/>
                </a:solidFill>
                <a:ea typeface="楷体_GB2312" pitchFamily="49" charset="-122"/>
              </a:rPr>
              <a:t>                                  BiTree </a:t>
            </a:r>
            <a:r>
              <a:rPr lang="en-US" altLang="zh-CN" sz="3600">
                <a:solidFill>
                  <a:srgbClr val="FF0000"/>
                </a:solidFill>
                <a:ea typeface="楷体_GB2312" pitchFamily="49" charset="-122"/>
              </a:rPr>
              <a:t>f</a:t>
            </a:r>
            <a:r>
              <a:rPr lang="en-US" altLang="zh-CN" sz="3600">
                <a:solidFill>
                  <a:srgbClr val="A50021"/>
                </a:solidFill>
                <a:ea typeface="楷体_GB2312" pitchFamily="49" charset="-122"/>
              </a:rPr>
              <a:t>, BiTree </a:t>
            </a:r>
            <a:r>
              <a:rPr lang="en-US" altLang="zh-CN" sz="3600" b="1">
                <a:solidFill>
                  <a:srgbClr val="FF0000"/>
                </a:solidFill>
                <a:ea typeface="楷体_GB2312" pitchFamily="49" charset="-122"/>
              </a:rPr>
              <a:t>&amp;</a:t>
            </a:r>
            <a:r>
              <a:rPr lang="en-US" altLang="zh-CN" sz="3600">
                <a:solidFill>
                  <a:srgbClr val="FF0000"/>
                </a:solidFill>
                <a:ea typeface="楷体_GB2312" pitchFamily="49" charset="-122"/>
              </a:rPr>
              <a:t>p</a:t>
            </a:r>
            <a:r>
              <a:rPr lang="en-US" altLang="zh-CN" sz="3600">
                <a:solidFill>
                  <a:srgbClr val="A50021"/>
                </a:solidFill>
                <a:ea typeface="楷体_GB2312" pitchFamily="49" charset="-122"/>
              </a:rPr>
              <a:t> ) </a:t>
            </a:r>
            <a:r>
              <a:rPr lang="en-US" altLang="zh-CN" sz="3600" b="1">
                <a:solidFill>
                  <a:srgbClr val="A50021"/>
                </a:solidFill>
                <a:ea typeface="楷体_GB2312" pitchFamily="49" charset="-122"/>
              </a:rPr>
              <a:t>{</a:t>
            </a:r>
          </a:p>
          <a:p>
            <a:pPr>
              <a:lnSpc>
                <a:spcPct val="115000"/>
              </a:lnSpc>
            </a:pPr>
            <a:r>
              <a:rPr lang="en-US" altLang="zh-CN" sz="3200" b="1">
                <a:ea typeface="楷体_GB2312" pitchFamily="49" charset="-122"/>
              </a:rPr>
              <a:t>  // </a:t>
            </a:r>
            <a:r>
              <a:rPr lang="zh-CN" altLang="en-US" sz="3200" b="1">
                <a:ea typeface="楷体_GB2312" pitchFamily="49" charset="-122"/>
              </a:rPr>
              <a:t>在根指针 </a:t>
            </a:r>
            <a:r>
              <a:rPr lang="en-US" altLang="zh-CN" sz="3200" b="1">
                <a:solidFill>
                  <a:srgbClr val="FF0000"/>
                </a:solidFill>
                <a:ea typeface="楷体_GB2312" pitchFamily="49" charset="-122"/>
              </a:rPr>
              <a:t>T</a:t>
            </a:r>
            <a:r>
              <a:rPr lang="en-US" altLang="zh-CN" sz="3200" b="1">
                <a:ea typeface="楷体_GB2312" pitchFamily="49" charset="-122"/>
              </a:rPr>
              <a:t> </a:t>
            </a:r>
            <a:r>
              <a:rPr lang="zh-CN" altLang="en-US" sz="3200" b="1">
                <a:ea typeface="楷体_GB2312" pitchFamily="49" charset="-122"/>
              </a:rPr>
              <a:t>所指二叉排序树中递归地查找其</a:t>
            </a:r>
          </a:p>
          <a:p>
            <a:pPr>
              <a:lnSpc>
                <a:spcPct val="115000"/>
              </a:lnSpc>
            </a:pPr>
            <a:r>
              <a:rPr lang="zh-CN" altLang="en-US" sz="3200" b="1">
                <a:ea typeface="楷体_GB2312" pitchFamily="49" charset="-122"/>
              </a:rPr>
              <a:t>  </a:t>
            </a:r>
            <a:r>
              <a:rPr lang="en-US" altLang="zh-CN" sz="3200" b="1">
                <a:ea typeface="楷体_GB2312" pitchFamily="49" charset="-122"/>
              </a:rPr>
              <a:t>// </a:t>
            </a:r>
            <a:r>
              <a:rPr lang="zh-CN" altLang="en-US" sz="3200" b="1">
                <a:ea typeface="楷体_GB2312" pitchFamily="49" charset="-122"/>
              </a:rPr>
              <a:t>关键字等于 </a:t>
            </a:r>
            <a:r>
              <a:rPr lang="en-US" altLang="zh-CN" sz="3200" b="1">
                <a:ea typeface="楷体_GB2312" pitchFamily="49" charset="-122"/>
              </a:rPr>
              <a:t>key </a:t>
            </a:r>
            <a:r>
              <a:rPr lang="zh-CN" altLang="en-US" sz="3200" b="1">
                <a:ea typeface="楷体_GB2312" pitchFamily="49" charset="-122"/>
              </a:rPr>
              <a:t>的数据元素，若</a:t>
            </a:r>
            <a:r>
              <a:rPr lang="zh-CN" altLang="en-US" sz="3200" b="1">
                <a:solidFill>
                  <a:srgbClr val="3333FF"/>
                </a:solidFill>
                <a:ea typeface="楷体_GB2312" pitchFamily="49" charset="-122"/>
              </a:rPr>
              <a:t>查找成功</a:t>
            </a:r>
            <a:r>
              <a:rPr lang="zh-CN" altLang="en-US" sz="3200" b="1">
                <a:ea typeface="楷体_GB2312" pitchFamily="49" charset="-122"/>
              </a:rPr>
              <a:t>，</a:t>
            </a:r>
          </a:p>
          <a:p>
            <a:pPr>
              <a:lnSpc>
                <a:spcPct val="115000"/>
              </a:lnSpc>
            </a:pPr>
            <a:r>
              <a:rPr lang="zh-CN" altLang="en-US" sz="3200" b="1">
                <a:ea typeface="楷体_GB2312" pitchFamily="49" charset="-122"/>
              </a:rPr>
              <a:t>  </a:t>
            </a:r>
            <a:r>
              <a:rPr lang="en-US" altLang="zh-CN" sz="3200" b="1">
                <a:ea typeface="楷体_GB2312" pitchFamily="49" charset="-122"/>
              </a:rPr>
              <a:t>// </a:t>
            </a:r>
            <a:r>
              <a:rPr lang="zh-CN" altLang="en-US" sz="3200" b="1">
                <a:ea typeface="楷体_GB2312" pitchFamily="49" charset="-122"/>
              </a:rPr>
              <a:t>则返回指针</a:t>
            </a:r>
            <a:r>
              <a:rPr lang="zh-CN" altLang="en-US" sz="3200" b="1">
                <a:solidFill>
                  <a:srgbClr val="FF0000"/>
                </a:solidFill>
                <a:ea typeface="楷体_GB2312" pitchFamily="49" charset="-122"/>
              </a:rPr>
              <a:t> </a:t>
            </a:r>
            <a:r>
              <a:rPr lang="en-US" altLang="zh-CN" sz="3200" b="1">
                <a:solidFill>
                  <a:srgbClr val="FF0000"/>
                </a:solidFill>
                <a:ea typeface="楷体_GB2312" pitchFamily="49" charset="-122"/>
              </a:rPr>
              <a:t>p </a:t>
            </a:r>
            <a:r>
              <a:rPr lang="zh-CN" altLang="en-US" sz="3200" b="1">
                <a:ea typeface="楷体_GB2312" pitchFamily="49" charset="-122"/>
              </a:rPr>
              <a:t>指向该数据元素的结点，并返回</a:t>
            </a:r>
          </a:p>
          <a:p>
            <a:pPr>
              <a:lnSpc>
                <a:spcPct val="115000"/>
              </a:lnSpc>
            </a:pPr>
            <a:r>
              <a:rPr lang="zh-CN" altLang="en-US" sz="3200" b="1">
                <a:ea typeface="楷体_GB2312" pitchFamily="49" charset="-122"/>
              </a:rPr>
              <a:t>  </a:t>
            </a:r>
            <a:r>
              <a:rPr lang="en-US" altLang="zh-CN" sz="3200" b="1">
                <a:ea typeface="楷体_GB2312" pitchFamily="49" charset="-122"/>
              </a:rPr>
              <a:t>// </a:t>
            </a:r>
            <a:r>
              <a:rPr lang="zh-CN" altLang="en-US" sz="3200" b="1">
                <a:ea typeface="楷体_GB2312" pitchFamily="49" charset="-122"/>
              </a:rPr>
              <a:t>函数值为 </a:t>
            </a:r>
            <a:r>
              <a:rPr lang="en-US" altLang="zh-CN" sz="3200" b="1">
                <a:solidFill>
                  <a:srgbClr val="A50021"/>
                </a:solidFill>
                <a:ea typeface="楷体_GB2312" pitchFamily="49" charset="-122"/>
              </a:rPr>
              <a:t>TRUE</a:t>
            </a:r>
            <a:r>
              <a:rPr lang="en-US" altLang="zh-CN" sz="3200" b="1">
                <a:ea typeface="楷体_GB2312" pitchFamily="49" charset="-122"/>
              </a:rPr>
              <a:t>; </a:t>
            </a:r>
          </a:p>
          <a:p>
            <a:pPr>
              <a:lnSpc>
                <a:spcPct val="115000"/>
              </a:lnSpc>
            </a:pPr>
            <a:endParaRPr lang="en-US" altLang="zh-CN" sz="3200" b="1">
              <a:ea typeface="楷体_GB2312" pitchFamily="49" charset="-122"/>
            </a:endParaRPr>
          </a:p>
          <a:p>
            <a:pPr>
              <a:lnSpc>
                <a:spcPct val="115000"/>
              </a:lnSpc>
            </a:pPr>
            <a:endParaRPr lang="en-US" altLang="zh-CN" sz="3200" b="1">
              <a:ea typeface="楷体_GB2312" pitchFamily="49" charset="-122"/>
            </a:endParaRPr>
          </a:p>
          <a:p>
            <a:pPr>
              <a:lnSpc>
                <a:spcPct val="115000"/>
              </a:lnSpc>
            </a:pPr>
            <a:endParaRPr lang="en-US" altLang="zh-CN" sz="3200" b="1">
              <a:ea typeface="楷体_GB2312" pitchFamily="49" charset="-122"/>
            </a:endParaRPr>
          </a:p>
          <a:p>
            <a:pPr>
              <a:lnSpc>
                <a:spcPct val="115000"/>
              </a:lnSpc>
            </a:pPr>
            <a:endParaRPr lang="en-US" altLang="zh-CN" sz="3200">
              <a:ea typeface="楷体_GB2312" pitchFamily="49" charset="-122"/>
            </a:endParaRPr>
          </a:p>
          <a:p>
            <a:pPr>
              <a:lnSpc>
                <a:spcPct val="115000"/>
              </a:lnSpc>
            </a:pPr>
            <a:r>
              <a:rPr lang="en-US" altLang="zh-CN" sz="3600" b="1">
                <a:solidFill>
                  <a:srgbClr val="A50021"/>
                </a:solidFill>
                <a:ea typeface="楷体_GB2312" pitchFamily="49" charset="-122"/>
              </a:rPr>
              <a:t>}</a:t>
            </a:r>
            <a:r>
              <a:rPr lang="en-US" altLang="zh-CN" sz="3600">
                <a:ea typeface="楷体_GB2312" pitchFamily="49" charset="-122"/>
              </a:rPr>
              <a:t> // SearchBST</a:t>
            </a:r>
          </a:p>
        </p:txBody>
      </p:sp>
      <p:sp>
        <p:nvSpPr>
          <p:cNvPr id="192516" name="Text Box 4">
            <a:hlinkClick r:id="" action="ppaction://hlinkshowjump?jump=nextslide"/>
          </p:cNvPr>
          <p:cNvSpPr txBox="1">
            <a:spLocks noChangeArrowheads="1"/>
          </p:cNvSpPr>
          <p:nvPr/>
        </p:nvSpPr>
        <p:spPr bwMode="auto">
          <a:xfrm>
            <a:off x="685800" y="5410200"/>
            <a:ext cx="42672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b="1">
                <a:solidFill>
                  <a:srgbClr val="FF00FF"/>
                </a:solidFill>
              </a:rPr>
              <a:t>    </a:t>
            </a:r>
            <a:r>
              <a:rPr lang="en-US" altLang="zh-CN" sz="4800" b="1">
                <a:solidFill>
                  <a:srgbClr val="FF00FF"/>
                </a:solidFill>
              </a:rPr>
              <a:t>… … … …</a:t>
            </a:r>
          </a:p>
        </p:txBody>
      </p:sp>
      <p:sp>
        <p:nvSpPr>
          <p:cNvPr id="192520" name="Rectangle 8">
            <a:hlinkClick r:id="rId2" action="ppaction://hlinksldjump"/>
          </p:cNvPr>
          <p:cNvSpPr>
            <a:spLocks noChangeArrowheads="1"/>
          </p:cNvSpPr>
          <p:nvPr/>
        </p:nvSpPr>
        <p:spPr bwMode="auto">
          <a:xfrm>
            <a:off x="219075" y="3306763"/>
            <a:ext cx="89249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200" b="1">
                <a:ea typeface="楷体_GB2312" pitchFamily="49" charset="-122"/>
              </a:rPr>
              <a:t>                                    </a:t>
            </a:r>
            <a:r>
              <a:rPr lang="zh-CN" altLang="en-US" sz="3200" b="1">
                <a:ea typeface="楷体_GB2312" pitchFamily="49" charset="-122"/>
              </a:rPr>
              <a:t>否则表明</a:t>
            </a:r>
            <a:r>
              <a:rPr lang="zh-CN" altLang="en-US" sz="3200" b="1">
                <a:solidFill>
                  <a:srgbClr val="008080"/>
                </a:solidFill>
                <a:ea typeface="楷体_GB2312" pitchFamily="49" charset="-122"/>
              </a:rPr>
              <a:t>查找不成功</a:t>
            </a:r>
            <a:r>
              <a:rPr lang="zh-CN" altLang="en-US" sz="3200" b="1">
                <a:ea typeface="楷体_GB2312" pitchFamily="49" charset="-122"/>
              </a:rPr>
              <a:t>，返回</a:t>
            </a:r>
          </a:p>
          <a:p>
            <a:pPr>
              <a:lnSpc>
                <a:spcPct val="115000"/>
              </a:lnSpc>
            </a:pPr>
            <a:r>
              <a:rPr lang="zh-CN" altLang="en-US" sz="3200" b="1">
                <a:ea typeface="楷体_GB2312" pitchFamily="49" charset="-122"/>
              </a:rPr>
              <a:t>  </a:t>
            </a:r>
            <a:r>
              <a:rPr lang="en-US" altLang="zh-CN" sz="3200" b="1">
                <a:ea typeface="楷体_GB2312" pitchFamily="49" charset="-122"/>
              </a:rPr>
              <a:t>// </a:t>
            </a:r>
            <a:r>
              <a:rPr lang="zh-CN" altLang="en-US" sz="3200" b="1">
                <a:ea typeface="楷体_GB2312" pitchFamily="49" charset="-122"/>
              </a:rPr>
              <a:t>指针</a:t>
            </a:r>
            <a:r>
              <a:rPr lang="zh-CN" altLang="en-US" sz="3200" b="1">
                <a:solidFill>
                  <a:srgbClr val="FF0000"/>
                </a:solidFill>
                <a:ea typeface="楷体_GB2312" pitchFamily="49" charset="-122"/>
              </a:rPr>
              <a:t> </a:t>
            </a:r>
            <a:r>
              <a:rPr lang="en-US" altLang="zh-CN" sz="3200" b="1">
                <a:solidFill>
                  <a:srgbClr val="FF0000"/>
                </a:solidFill>
                <a:ea typeface="楷体_GB2312" pitchFamily="49" charset="-122"/>
              </a:rPr>
              <a:t>p</a:t>
            </a:r>
            <a:r>
              <a:rPr lang="en-US" altLang="zh-CN" sz="3200" b="1">
                <a:ea typeface="楷体_GB2312" pitchFamily="49" charset="-122"/>
              </a:rPr>
              <a:t> </a:t>
            </a:r>
            <a:r>
              <a:rPr lang="zh-CN" altLang="en-US" sz="3200" b="1">
                <a:ea typeface="楷体_GB2312" pitchFamily="49" charset="-122"/>
              </a:rPr>
              <a:t>指向查找路径上访问的最后一个结点，</a:t>
            </a:r>
          </a:p>
          <a:p>
            <a:pPr>
              <a:lnSpc>
                <a:spcPct val="115000"/>
              </a:lnSpc>
            </a:pPr>
            <a:r>
              <a:rPr lang="zh-CN" altLang="en-US" sz="3200" b="1">
                <a:ea typeface="楷体_GB2312" pitchFamily="49" charset="-122"/>
              </a:rPr>
              <a:t>  </a:t>
            </a:r>
            <a:r>
              <a:rPr lang="en-US" altLang="zh-CN" sz="3200" b="1">
                <a:ea typeface="楷体_GB2312" pitchFamily="49" charset="-122"/>
              </a:rPr>
              <a:t>// </a:t>
            </a:r>
            <a:r>
              <a:rPr lang="zh-CN" altLang="en-US" sz="3200" b="1">
                <a:ea typeface="楷体_GB2312" pitchFamily="49" charset="-122"/>
              </a:rPr>
              <a:t>并返回函数值为</a:t>
            </a:r>
            <a:r>
              <a:rPr lang="en-US" altLang="zh-CN" sz="3200" b="1">
                <a:solidFill>
                  <a:srgbClr val="A50021"/>
                </a:solidFill>
                <a:ea typeface="楷体_GB2312" pitchFamily="49" charset="-122"/>
              </a:rPr>
              <a:t>FALSE</a:t>
            </a:r>
            <a:r>
              <a:rPr lang="en-US" altLang="zh-CN" sz="3200" b="1">
                <a:ea typeface="楷体_GB2312" pitchFamily="49" charset="-122"/>
              </a:rPr>
              <a:t>, </a:t>
            </a:r>
            <a:r>
              <a:rPr lang="zh-CN" altLang="en-US" sz="3200" b="1">
                <a:ea typeface="楷体_GB2312" pitchFamily="49" charset="-122"/>
              </a:rPr>
              <a:t>指针 </a:t>
            </a:r>
            <a:r>
              <a:rPr lang="en-US" altLang="zh-CN" sz="3200" b="1">
                <a:solidFill>
                  <a:srgbClr val="FF0000"/>
                </a:solidFill>
                <a:ea typeface="楷体_GB2312" pitchFamily="49" charset="-122"/>
              </a:rPr>
              <a:t>f </a:t>
            </a:r>
            <a:r>
              <a:rPr lang="zh-CN" altLang="en-US" sz="3200" b="1">
                <a:ea typeface="楷体_GB2312" pitchFamily="49" charset="-122"/>
              </a:rPr>
              <a:t>指向当前访问</a:t>
            </a:r>
          </a:p>
          <a:p>
            <a:pPr>
              <a:lnSpc>
                <a:spcPct val="115000"/>
              </a:lnSpc>
            </a:pPr>
            <a:r>
              <a:rPr lang="zh-CN" altLang="en-US" sz="3200" b="1">
                <a:ea typeface="楷体_GB2312" pitchFamily="49" charset="-122"/>
              </a:rPr>
              <a:t>  </a:t>
            </a:r>
            <a:r>
              <a:rPr lang="en-US" altLang="zh-CN" sz="3200" b="1">
                <a:ea typeface="楷体_GB2312" pitchFamily="49" charset="-122"/>
              </a:rPr>
              <a:t>// </a:t>
            </a:r>
            <a:r>
              <a:rPr lang="zh-CN" altLang="en-US" sz="3200" b="1">
                <a:ea typeface="楷体_GB2312" pitchFamily="49" charset="-122"/>
              </a:rPr>
              <a:t>的结点的双亲，其初始调用值为</a:t>
            </a:r>
            <a:r>
              <a:rPr lang="en-US" altLang="zh-CN" sz="3200" b="1">
                <a:ea typeface="楷体_GB2312" pitchFamily="49" charset="-122"/>
              </a:rPr>
              <a:t>NULL</a:t>
            </a:r>
          </a:p>
        </p:txBody>
      </p:sp>
      <p:sp>
        <p:nvSpPr>
          <p:cNvPr id="192521" name="AutoShape 9">
            <a:hlinkClick r:id="rId3" action="ppaction://hlinksldjump" highlightClick="1"/>
          </p:cNvPr>
          <p:cNvSpPr>
            <a:spLocks noChangeArrowheads="1"/>
          </p:cNvSpPr>
          <p:nvPr/>
        </p:nvSpPr>
        <p:spPr bwMode="auto">
          <a:xfrm>
            <a:off x="84582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2514"/>
                                        </p:tgtEl>
                                        <p:attrNameLst>
                                          <p:attrName>style.visibility</p:attrName>
                                        </p:attrNameLst>
                                      </p:cBhvr>
                                      <p:to>
                                        <p:strVal val="visible"/>
                                      </p:to>
                                    </p:set>
                                    <p:anim calcmode="lin" valueType="num">
                                      <p:cBhvr additive="base">
                                        <p:cTn id="7" dur="500" fill="hold"/>
                                        <p:tgtEl>
                                          <p:spTgt spid="192514"/>
                                        </p:tgtEl>
                                        <p:attrNameLst>
                                          <p:attrName>ppt_x</p:attrName>
                                        </p:attrNameLst>
                                      </p:cBhvr>
                                      <p:tavLst>
                                        <p:tav tm="0">
                                          <p:val>
                                            <p:strVal val="0-#ppt_w/2"/>
                                          </p:val>
                                        </p:tav>
                                        <p:tav tm="100000">
                                          <p:val>
                                            <p:strVal val="#ppt_x"/>
                                          </p:val>
                                        </p:tav>
                                      </p:tavLst>
                                    </p:anim>
                                    <p:anim calcmode="lin" valueType="num">
                                      <p:cBhvr additive="base">
                                        <p:cTn id="8" dur="500" fill="hold"/>
                                        <p:tgtEl>
                                          <p:spTgt spid="19251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251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92515"/>
                                        </p:tgtEl>
                                        <p:attrNameLst>
                                          <p:attrName>style.visibility</p:attrName>
                                        </p:attrNameLst>
                                      </p:cBhvr>
                                      <p:to>
                                        <p:strVal val="visible"/>
                                      </p:to>
                                    </p:set>
                                    <p:animEffect transition="in" filter="strips(downRight)">
                                      <p:cBhvr>
                                        <p:cTn id="13" dur="500"/>
                                        <p:tgtEl>
                                          <p:spTgt spid="192515"/>
                                        </p:tgtEl>
                                      </p:cBhvr>
                                    </p:animEffect>
                                  </p:childTnLst>
                                </p:cTn>
                              </p:par>
                            </p:childTnLst>
                          </p:cTn>
                        </p:par>
                        <p:par>
                          <p:cTn id="14" fill="hold" nodeType="afterGroup">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192516"/>
                                        </p:tgtEl>
                                        <p:attrNameLst>
                                          <p:attrName>style.visibility</p:attrName>
                                        </p:attrNameLst>
                                      </p:cBhvr>
                                      <p:to>
                                        <p:strVal val="visible"/>
                                      </p:to>
                                    </p:set>
                                    <p:anim calcmode="lin" valueType="num">
                                      <p:cBhvr additive="base">
                                        <p:cTn id="17" dur="500" fill="hold"/>
                                        <p:tgtEl>
                                          <p:spTgt spid="192516"/>
                                        </p:tgtEl>
                                        <p:attrNameLst>
                                          <p:attrName>ppt_x</p:attrName>
                                        </p:attrNameLst>
                                      </p:cBhvr>
                                      <p:tavLst>
                                        <p:tav tm="0">
                                          <p:val>
                                            <p:strVal val="0-#ppt_w/2"/>
                                          </p:val>
                                        </p:tav>
                                        <p:tav tm="100000">
                                          <p:val>
                                            <p:strVal val="#ppt_x"/>
                                          </p:val>
                                        </p:tav>
                                      </p:tavLst>
                                    </p:anim>
                                    <p:anim calcmode="lin" valueType="num">
                                      <p:cBhvr additive="base">
                                        <p:cTn id="18" dur="500" fill="hold"/>
                                        <p:tgtEl>
                                          <p:spTgt spid="19251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iterate type="wd">
                                    <p:tmPct val="100000"/>
                                  </p:iterate>
                                  <p:childTnLst>
                                    <p:set>
                                      <p:cBhvr>
                                        <p:cTn id="22" dur="1" fill="hold">
                                          <p:stCondLst>
                                            <p:cond delay="0"/>
                                          </p:stCondLst>
                                        </p:cTn>
                                        <p:tgtEl>
                                          <p:spTgt spid="192520"/>
                                        </p:tgtEl>
                                        <p:attrNameLst>
                                          <p:attrName>style.visibility</p:attrName>
                                        </p:attrNameLst>
                                      </p:cBhvr>
                                      <p:to>
                                        <p:strVal val="visible"/>
                                      </p:to>
                                    </p:set>
                                    <p:animEffect transition="in" filter="wipe(left)">
                                      <p:cBhvr>
                                        <p:cTn id="23" dur="300"/>
                                        <p:tgtEl>
                                          <p:spTgt spid="192520"/>
                                        </p:tgtEl>
                                      </p:cBhvr>
                                    </p:animEffect>
                                  </p:childTnLst>
                                </p:cTn>
                              </p:par>
                            </p:childTnLst>
                          </p:cTn>
                        </p:par>
                        <p:par>
                          <p:cTn id="24" fill="hold" nodeType="afterGroup">
                            <p:stCondLst>
                              <p:cond delay="13800"/>
                            </p:stCondLst>
                            <p:childTnLst>
                              <p:par>
                                <p:cTn id="25" presetID="2" presetClass="entr" presetSubtype="6" fill="hold" grpId="0" nodeType="afterEffect">
                                  <p:stCondLst>
                                    <p:cond delay="0"/>
                                  </p:stCondLst>
                                  <p:childTnLst>
                                    <p:set>
                                      <p:cBhvr>
                                        <p:cTn id="26" dur="1" fill="hold">
                                          <p:stCondLst>
                                            <p:cond delay="0"/>
                                          </p:stCondLst>
                                        </p:cTn>
                                        <p:tgtEl>
                                          <p:spTgt spid="192521"/>
                                        </p:tgtEl>
                                        <p:attrNameLst>
                                          <p:attrName>style.visibility</p:attrName>
                                        </p:attrNameLst>
                                      </p:cBhvr>
                                      <p:to>
                                        <p:strVal val="visible"/>
                                      </p:to>
                                    </p:set>
                                    <p:anim calcmode="lin" valueType="num">
                                      <p:cBhvr additive="base">
                                        <p:cTn id="27" dur="500" fill="hold"/>
                                        <p:tgtEl>
                                          <p:spTgt spid="192521"/>
                                        </p:tgtEl>
                                        <p:attrNameLst>
                                          <p:attrName>ppt_x</p:attrName>
                                        </p:attrNameLst>
                                      </p:cBhvr>
                                      <p:tavLst>
                                        <p:tav tm="0">
                                          <p:val>
                                            <p:strVal val="1+#ppt_w/2"/>
                                          </p:val>
                                        </p:tav>
                                        <p:tav tm="100000">
                                          <p:val>
                                            <p:strVal val="#ppt_x"/>
                                          </p:val>
                                        </p:tav>
                                      </p:tavLst>
                                    </p:anim>
                                    <p:anim calcmode="lin" valueType="num">
                                      <p:cBhvr additive="base">
                                        <p:cTn id="28" dur="500" fill="hold"/>
                                        <p:tgtEl>
                                          <p:spTgt spid="1925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4" grpId="0" autoUpdateAnimBg="0"/>
      <p:bldP spid="192515" grpId="0" autoUpdateAnimBg="0"/>
      <p:bldP spid="192516" grpId="0" autoUpdateAnimBg="0"/>
      <p:bldP spid="192520" grpId="0" autoUpdateAnimBg="0"/>
      <p:bldP spid="19252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473075" y="185738"/>
            <a:ext cx="6080125" cy="559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b="1">
                <a:solidFill>
                  <a:srgbClr val="A50021"/>
                </a:solidFill>
                <a:ea typeface="楷体_GB2312" pitchFamily="49" charset="-122"/>
              </a:rPr>
              <a:t>if</a:t>
            </a:r>
            <a:r>
              <a:rPr lang="en-US" altLang="zh-CN" sz="3600">
                <a:solidFill>
                  <a:srgbClr val="A50021"/>
                </a:solidFill>
                <a:ea typeface="楷体_GB2312" pitchFamily="49" charset="-122"/>
              </a:rPr>
              <a:t> (</a:t>
            </a: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T)</a:t>
            </a:r>
          </a:p>
          <a:p>
            <a:pPr>
              <a:lnSpc>
                <a:spcPct val="125000"/>
              </a:lnSpc>
            </a:pPr>
            <a:endParaRPr lang="en-US" altLang="zh-CN" sz="3600">
              <a:solidFill>
                <a:srgbClr val="A50021"/>
              </a:solidFill>
              <a:ea typeface="楷体_GB2312" pitchFamily="49" charset="-122"/>
            </a:endParaRPr>
          </a:p>
          <a:p>
            <a:pPr>
              <a:lnSpc>
                <a:spcPct val="125000"/>
              </a:lnSpc>
            </a:pPr>
            <a:r>
              <a:rPr lang="en-US" altLang="zh-CN" sz="3600" b="1">
                <a:solidFill>
                  <a:srgbClr val="A50021"/>
                </a:solidFill>
                <a:ea typeface="楷体_GB2312" pitchFamily="49" charset="-122"/>
              </a:rPr>
              <a:t>else  if</a:t>
            </a:r>
            <a:r>
              <a:rPr lang="en-US" altLang="zh-CN" sz="3600">
                <a:ea typeface="楷体_GB2312" pitchFamily="49" charset="-122"/>
              </a:rPr>
              <a:t> </a:t>
            </a:r>
            <a:r>
              <a:rPr lang="en-US" altLang="zh-CN" sz="3600">
                <a:solidFill>
                  <a:srgbClr val="FF0000"/>
                </a:solidFill>
                <a:ea typeface="楷体_GB2312" pitchFamily="49" charset="-122"/>
              </a:rPr>
              <a:t>( EQ(key, T-&gt;data.key) )</a:t>
            </a:r>
            <a:endParaRPr lang="en-US" altLang="zh-CN" sz="3600">
              <a:ea typeface="楷体_GB2312" pitchFamily="49" charset="-122"/>
            </a:endParaRPr>
          </a:p>
          <a:p>
            <a:pPr>
              <a:lnSpc>
                <a:spcPct val="125000"/>
              </a:lnSpc>
            </a:pPr>
            <a:r>
              <a:rPr lang="en-US" altLang="zh-CN" sz="3600">
                <a:ea typeface="楷体_GB2312" pitchFamily="49" charset="-122"/>
              </a:rPr>
              <a:t>    </a:t>
            </a:r>
          </a:p>
          <a:p>
            <a:pPr>
              <a:lnSpc>
                <a:spcPct val="125000"/>
              </a:lnSpc>
            </a:pPr>
            <a:r>
              <a:rPr lang="en-US" altLang="zh-CN" sz="3600" b="1">
                <a:solidFill>
                  <a:srgbClr val="A50021"/>
                </a:solidFill>
                <a:ea typeface="楷体_GB2312" pitchFamily="49" charset="-122"/>
              </a:rPr>
              <a:t>else  if</a:t>
            </a:r>
            <a:r>
              <a:rPr lang="en-US" altLang="zh-CN" sz="3600" b="1">
                <a:ea typeface="楷体_GB2312" pitchFamily="49" charset="-122"/>
              </a:rPr>
              <a:t> </a:t>
            </a:r>
            <a:r>
              <a:rPr lang="en-US" altLang="zh-CN" sz="3600">
                <a:solidFill>
                  <a:srgbClr val="FF0000"/>
                </a:solidFill>
                <a:ea typeface="楷体_GB2312" pitchFamily="49" charset="-122"/>
              </a:rPr>
              <a:t>( LT(key, T-&gt;data.key) )</a:t>
            </a:r>
            <a:endParaRPr lang="en-US" altLang="zh-CN" sz="3600">
              <a:ea typeface="楷体_GB2312" pitchFamily="49" charset="-122"/>
            </a:endParaRPr>
          </a:p>
          <a:p>
            <a:pPr>
              <a:lnSpc>
                <a:spcPct val="125000"/>
              </a:lnSpc>
            </a:pPr>
            <a:r>
              <a:rPr lang="en-US" altLang="zh-CN" sz="3600">
                <a:ea typeface="楷体_GB2312" pitchFamily="49" charset="-122"/>
              </a:rPr>
              <a:t>    </a:t>
            </a:r>
            <a:r>
              <a:rPr lang="en-US" altLang="zh-CN" sz="3600">
                <a:solidFill>
                  <a:srgbClr val="0000FF"/>
                </a:solidFill>
                <a:ea typeface="楷体_GB2312" pitchFamily="49" charset="-122"/>
              </a:rPr>
              <a:t>   </a:t>
            </a:r>
          </a:p>
          <a:p>
            <a:pPr>
              <a:lnSpc>
                <a:spcPct val="125000"/>
              </a:lnSpc>
            </a:pPr>
            <a:endParaRPr lang="en-US" altLang="zh-CN" sz="3600">
              <a:ea typeface="楷体_GB2312" pitchFamily="49" charset="-122"/>
            </a:endParaRPr>
          </a:p>
          <a:p>
            <a:pPr>
              <a:lnSpc>
                <a:spcPct val="125000"/>
              </a:lnSpc>
            </a:pPr>
            <a:r>
              <a:rPr lang="en-US" altLang="zh-CN" sz="3600" b="1">
                <a:solidFill>
                  <a:srgbClr val="A50021"/>
                </a:solidFill>
                <a:ea typeface="楷体_GB2312" pitchFamily="49" charset="-122"/>
              </a:rPr>
              <a:t>else</a:t>
            </a:r>
            <a:endParaRPr lang="en-US" altLang="zh-CN" sz="3200">
              <a:ea typeface="楷体_GB2312" pitchFamily="49" charset="-122"/>
            </a:endParaRPr>
          </a:p>
        </p:txBody>
      </p:sp>
      <p:sp>
        <p:nvSpPr>
          <p:cNvPr id="201731" name="Rectangle 3">
            <a:hlinkClick r:id="" action="ppaction://hlinkshowjump?jump=nextslide"/>
          </p:cNvPr>
          <p:cNvSpPr>
            <a:spLocks noChangeArrowheads="1"/>
          </p:cNvSpPr>
          <p:nvPr/>
        </p:nvSpPr>
        <p:spPr bwMode="auto">
          <a:xfrm>
            <a:off x="1143000" y="914400"/>
            <a:ext cx="756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6600"/>
                </a:solidFill>
                <a:ea typeface="楷体_GB2312" pitchFamily="49" charset="-122"/>
              </a:rPr>
              <a:t>{</a:t>
            </a:r>
            <a:r>
              <a:rPr lang="en-US" altLang="zh-CN" sz="3600">
                <a:solidFill>
                  <a:srgbClr val="006600"/>
                </a:solidFill>
                <a:ea typeface="楷体_GB2312" pitchFamily="49" charset="-122"/>
              </a:rPr>
              <a:t> p = f;  </a:t>
            </a:r>
            <a:r>
              <a:rPr lang="en-US" altLang="zh-CN" sz="3600" b="1">
                <a:solidFill>
                  <a:srgbClr val="006600"/>
                </a:solidFill>
                <a:ea typeface="楷体_GB2312" pitchFamily="49" charset="-122"/>
              </a:rPr>
              <a:t>return FALSE</a:t>
            </a:r>
            <a:r>
              <a:rPr lang="en-US" altLang="zh-CN" sz="3600">
                <a:solidFill>
                  <a:srgbClr val="006600"/>
                </a:solidFill>
                <a:ea typeface="楷体_GB2312" pitchFamily="49" charset="-122"/>
              </a:rPr>
              <a:t>; </a:t>
            </a:r>
            <a:r>
              <a:rPr lang="en-US" altLang="zh-CN" sz="3600" b="1">
                <a:solidFill>
                  <a:srgbClr val="006600"/>
                </a:solidFill>
                <a:ea typeface="楷体_GB2312" pitchFamily="49" charset="-122"/>
              </a:rPr>
              <a:t>}  </a:t>
            </a:r>
            <a:r>
              <a:rPr lang="en-US" altLang="zh-CN" sz="3200">
                <a:solidFill>
                  <a:srgbClr val="006600"/>
                </a:solidFill>
                <a:ea typeface="楷体_GB2312" pitchFamily="49" charset="-122"/>
              </a:rPr>
              <a:t>// </a:t>
            </a:r>
            <a:r>
              <a:rPr lang="zh-CN" altLang="en-US" sz="3200">
                <a:solidFill>
                  <a:srgbClr val="006600"/>
                </a:solidFill>
                <a:ea typeface="楷体_GB2312" pitchFamily="49" charset="-122"/>
              </a:rPr>
              <a:t>查找不成功</a:t>
            </a:r>
            <a:endParaRPr lang="zh-CN" altLang="en-US" sz="2800">
              <a:solidFill>
                <a:srgbClr val="006600"/>
              </a:solidFill>
              <a:ea typeface="楷体_GB2312" pitchFamily="49" charset="-122"/>
            </a:endParaRPr>
          </a:p>
        </p:txBody>
      </p:sp>
      <p:sp>
        <p:nvSpPr>
          <p:cNvPr id="201732" name="Rectangle 4"/>
          <p:cNvSpPr>
            <a:spLocks noChangeArrowheads="1"/>
          </p:cNvSpPr>
          <p:nvPr/>
        </p:nvSpPr>
        <p:spPr bwMode="auto">
          <a:xfrm>
            <a:off x="1146175" y="2286000"/>
            <a:ext cx="7083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FF00FF"/>
                </a:solidFill>
                <a:ea typeface="楷体_GB2312" pitchFamily="49" charset="-122"/>
              </a:rPr>
              <a:t>{</a:t>
            </a:r>
            <a:r>
              <a:rPr lang="en-US" altLang="zh-CN" sz="3600">
                <a:solidFill>
                  <a:srgbClr val="FF00FF"/>
                </a:solidFill>
                <a:ea typeface="楷体_GB2312" pitchFamily="49" charset="-122"/>
              </a:rPr>
              <a:t> p = T;  </a:t>
            </a:r>
            <a:r>
              <a:rPr lang="en-US" altLang="zh-CN" sz="3600" b="1">
                <a:solidFill>
                  <a:srgbClr val="FF00FF"/>
                </a:solidFill>
                <a:ea typeface="楷体_GB2312" pitchFamily="49" charset="-122"/>
              </a:rPr>
              <a:t>return TRUE</a:t>
            </a:r>
            <a:r>
              <a:rPr lang="en-US" altLang="zh-CN" sz="3600">
                <a:solidFill>
                  <a:srgbClr val="FF00FF"/>
                </a:solidFill>
                <a:ea typeface="楷体_GB2312" pitchFamily="49" charset="-122"/>
              </a:rPr>
              <a:t>; </a:t>
            </a:r>
            <a:r>
              <a:rPr lang="en-US" altLang="zh-CN" sz="3600" b="1">
                <a:solidFill>
                  <a:srgbClr val="FF00FF"/>
                </a:solidFill>
                <a:ea typeface="楷体_GB2312" pitchFamily="49" charset="-122"/>
              </a:rPr>
              <a:t>}</a:t>
            </a:r>
            <a:r>
              <a:rPr lang="en-US" altLang="zh-CN" sz="3600" b="1">
                <a:ea typeface="楷体_GB2312" pitchFamily="49" charset="-122"/>
              </a:rPr>
              <a:t>  </a:t>
            </a:r>
            <a:r>
              <a:rPr lang="en-US" altLang="zh-CN" sz="3200">
                <a:solidFill>
                  <a:srgbClr val="FF00FF"/>
                </a:solidFill>
                <a:ea typeface="楷体_GB2312" pitchFamily="49" charset="-122"/>
              </a:rPr>
              <a:t>// </a:t>
            </a:r>
            <a:r>
              <a:rPr lang="zh-CN" altLang="en-US" sz="3200">
                <a:solidFill>
                  <a:srgbClr val="FF00FF"/>
                </a:solidFill>
                <a:ea typeface="楷体_GB2312" pitchFamily="49" charset="-122"/>
              </a:rPr>
              <a:t>查找成功</a:t>
            </a:r>
          </a:p>
        </p:txBody>
      </p:sp>
      <p:sp>
        <p:nvSpPr>
          <p:cNvPr id="201733" name="Rectangle 5"/>
          <p:cNvSpPr>
            <a:spLocks noChangeArrowheads="1"/>
          </p:cNvSpPr>
          <p:nvPr/>
        </p:nvSpPr>
        <p:spPr bwMode="auto">
          <a:xfrm>
            <a:off x="1279525" y="3657600"/>
            <a:ext cx="7026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600">
                <a:solidFill>
                  <a:srgbClr val="0000FF"/>
                </a:solidFill>
                <a:ea typeface="楷体_GB2312" pitchFamily="49" charset="-122"/>
              </a:rPr>
              <a:t>SearchBST (T-&gt;</a:t>
            </a:r>
            <a:r>
              <a:rPr lang="en-US" altLang="zh-CN" sz="3600" b="1">
                <a:solidFill>
                  <a:srgbClr val="0000FF"/>
                </a:solidFill>
                <a:ea typeface="楷体_GB2312" pitchFamily="49" charset="-122"/>
              </a:rPr>
              <a:t>l</a:t>
            </a:r>
            <a:r>
              <a:rPr lang="en-US" altLang="zh-CN" sz="3600">
                <a:solidFill>
                  <a:srgbClr val="0000FF"/>
                </a:solidFill>
                <a:ea typeface="楷体_GB2312" pitchFamily="49" charset="-122"/>
              </a:rPr>
              <a:t>child, key, T, p )</a:t>
            </a:r>
            <a:r>
              <a:rPr lang="en-US" altLang="zh-CN" sz="3600">
                <a:ea typeface="楷体_GB2312" pitchFamily="49" charset="-122"/>
              </a:rPr>
              <a:t>;  </a:t>
            </a:r>
          </a:p>
          <a:p>
            <a:pPr>
              <a:lnSpc>
                <a:spcPct val="115000"/>
              </a:lnSpc>
            </a:pPr>
            <a:r>
              <a:rPr lang="en-US" altLang="zh-CN" sz="3600">
                <a:ea typeface="楷体_GB2312" pitchFamily="49" charset="-122"/>
              </a:rPr>
              <a:t>                         </a:t>
            </a:r>
            <a:r>
              <a:rPr lang="en-US" altLang="zh-CN" sz="3200">
                <a:solidFill>
                  <a:schemeClr val="accent2"/>
                </a:solidFill>
                <a:ea typeface="楷体_GB2312" pitchFamily="49" charset="-122"/>
              </a:rPr>
              <a:t>// </a:t>
            </a:r>
            <a:r>
              <a:rPr lang="zh-CN" altLang="en-US" sz="3200">
                <a:solidFill>
                  <a:schemeClr val="accent2"/>
                </a:solidFill>
                <a:ea typeface="楷体_GB2312" pitchFamily="49" charset="-122"/>
              </a:rPr>
              <a:t>在左子树中继续查找</a:t>
            </a:r>
            <a:endParaRPr lang="zh-CN" altLang="en-US" sz="3200">
              <a:ea typeface="楷体_GB2312" pitchFamily="49" charset="-122"/>
            </a:endParaRPr>
          </a:p>
        </p:txBody>
      </p:sp>
      <p:sp>
        <p:nvSpPr>
          <p:cNvPr id="201734" name="Rectangle 6"/>
          <p:cNvSpPr>
            <a:spLocks noChangeArrowheads="1"/>
          </p:cNvSpPr>
          <p:nvPr/>
        </p:nvSpPr>
        <p:spPr bwMode="auto">
          <a:xfrm>
            <a:off x="1355725" y="5029200"/>
            <a:ext cx="7026275"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3600">
                <a:solidFill>
                  <a:srgbClr val="0000FF"/>
                </a:solidFill>
                <a:ea typeface="楷体_GB2312" pitchFamily="49" charset="-122"/>
              </a:rPr>
              <a:t>SearchBST (T-&gt;</a:t>
            </a:r>
            <a:r>
              <a:rPr lang="en-US" altLang="zh-CN" sz="3600" b="1">
                <a:solidFill>
                  <a:srgbClr val="0000FF"/>
                </a:solidFill>
                <a:ea typeface="楷体_GB2312" pitchFamily="49" charset="-122"/>
              </a:rPr>
              <a:t>r</a:t>
            </a:r>
            <a:r>
              <a:rPr lang="en-US" altLang="zh-CN" sz="3600">
                <a:solidFill>
                  <a:srgbClr val="0000FF"/>
                </a:solidFill>
                <a:ea typeface="楷体_GB2312" pitchFamily="49" charset="-122"/>
              </a:rPr>
              <a:t>child, key, T, p )</a:t>
            </a:r>
            <a:r>
              <a:rPr lang="en-US" altLang="zh-CN" sz="3600">
                <a:ea typeface="楷体_GB2312" pitchFamily="49" charset="-122"/>
              </a:rPr>
              <a:t>; </a:t>
            </a:r>
          </a:p>
          <a:p>
            <a:pPr>
              <a:lnSpc>
                <a:spcPct val="115000"/>
              </a:lnSpc>
            </a:pPr>
            <a:r>
              <a:rPr lang="en-US" altLang="zh-CN" sz="3600">
                <a:ea typeface="楷体_GB2312" pitchFamily="49" charset="-122"/>
              </a:rPr>
              <a:t>                         </a:t>
            </a:r>
            <a:r>
              <a:rPr lang="en-US" altLang="zh-CN" sz="3200">
                <a:solidFill>
                  <a:schemeClr val="accent2"/>
                </a:solidFill>
                <a:ea typeface="楷体_GB2312" pitchFamily="49" charset="-122"/>
              </a:rPr>
              <a:t>// </a:t>
            </a:r>
            <a:r>
              <a:rPr lang="zh-CN" altLang="en-US" sz="3200">
                <a:solidFill>
                  <a:schemeClr val="accent2"/>
                </a:solidFill>
                <a:ea typeface="楷体_GB2312" pitchFamily="49" charset="-122"/>
              </a:rPr>
              <a:t>在右子树中继续查找</a:t>
            </a:r>
            <a:endParaRPr lang="zh-CN" altLang="en-US" sz="3200">
              <a:ea typeface="楷体_GB2312" pitchFamily="49" charset="-122"/>
            </a:endParaRPr>
          </a:p>
        </p:txBody>
      </p:sp>
      <p:sp>
        <p:nvSpPr>
          <p:cNvPr id="201737" name="AutoShape 9">
            <a:hlinkClick r:id="" action="ppaction://hlinkshowjump?jump=previousslide" highlightClick="1"/>
          </p:cNvPr>
          <p:cNvSpPr>
            <a:spLocks noChangeArrowheads="1"/>
          </p:cNvSpPr>
          <p:nvPr/>
        </p:nvSpPr>
        <p:spPr bwMode="auto">
          <a:xfrm>
            <a:off x="8382000" y="62484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strips(downRight)">
                                      <p:cBhvr>
                                        <p:cTn id="7" dur="500"/>
                                        <p:tgtEl>
                                          <p:spTgt spid="201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2"/>
                                        </p:tgtEl>
                                        <p:attrNameLst>
                                          <p:attrName>style.visibility</p:attrName>
                                        </p:attrNameLst>
                                      </p:cBhvr>
                                      <p:to>
                                        <p:strVal val="visible"/>
                                      </p:to>
                                    </p:set>
                                    <p:animEffect transition="in" filter="wipe(left)">
                                      <p:cBhvr>
                                        <p:cTn id="12" dur="500"/>
                                        <p:tgtEl>
                                          <p:spTgt spid="201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1733"/>
                                        </p:tgtEl>
                                        <p:attrNameLst>
                                          <p:attrName>style.visibility</p:attrName>
                                        </p:attrNameLst>
                                      </p:cBhvr>
                                      <p:to>
                                        <p:strVal val="visible"/>
                                      </p:to>
                                    </p:set>
                                    <p:animEffect transition="in" filter="wipe(left)">
                                      <p:cBhvr>
                                        <p:cTn id="17" dur="500"/>
                                        <p:tgtEl>
                                          <p:spTgt spid="2017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34"/>
                                        </p:tgtEl>
                                        <p:attrNameLst>
                                          <p:attrName>style.visibility</p:attrName>
                                        </p:attrNameLst>
                                      </p:cBhvr>
                                      <p:to>
                                        <p:strVal val="visible"/>
                                      </p:to>
                                    </p:set>
                                    <p:animEffect transition="in" filter="wipe(left)">
                                      <p:cBhvr>
                                        <p:cTn id="22" dur="500"/>
                                        <p:tgtEl>
                                          <p:spTgt spid="2017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1731"/>
                                        </p:tgtEl>
                                        <p:attrNameLst>
                                          <p:attrName>style.visibility</p:attrName>
                                        </p:attrNameLst>
                                      </p:cBhvr>
                                      <p:to>
                                        <p:strVal val="visible"/>
                                      </p:to>
                                    </p:set>
                                    <p:animEffect transition="in" filter="wipe(left)">
                                      <p:cBhvr>
                                        <p:cTn id="27" dur="500"/>
                                        <p:tgtEl>
                                          <p:spTgt spid="201731"/>
                                        </p:tgtEl>
                                      </p:cBhvr>
                                    </p:animEffect>
                                  </p:childTnLst>
                                </p:cTn>
                              </p:par>
                            </p:childTnLst>
                          </p:cTn>
                        </p:par>
                        <p:par>
                          <p:cTn id="28" fill="hold" nodeType="afterGroup">
                            <p:stCondLst>
                              <p:cond delay="500"/>
                            </p:stCondLst>
                            <p:childTnLst>
                              <p:par>
                                <p:cTn id="29" presetID="2" presetClass="entr" presetSubtype="6" fill="hold" grpId="0" nodeType="afterEffect">
                                  <p:stCondLst>
                                    <p:cond delay="0"/>
                                  </p:stCondLst>
                                  <p:childTnLst>
                                    <p:set>
                                      <p:cBhvr>
                                        <p:cTn id="30" dur="1" fill="hold">
                                          <p:stCondLst>
                                            <p:cond delay="0"/>
                                          </p:stCondLst>
                                        </p:cTn>
                                        <p:tgtEl>
                                          <p:spTgt spid="201737"/>
                                        </p:tgtEl>
                                        <p:attrNameLst>
                                          <p:attrName>style.visibility</p:attrName>
                                        </p:attrNameLst>
                                      </p:cBhvr>
                                      <p:to>
                                        <p:strVal val="visible"/>
                                      </p:to>
                                    </p:set>
                                    <p:anim calcmode="lin" valueType="num">
                                      <p:cBhvr additive="base">
                                        <p:cTn id="31" dur="500" fill="hold"/>
                                        <p:tgtEl>
                                          <p:spTgt spid="201737"/>
                                        </p:tgtEl>
                                        <p:attrNameLst>
                                          <p:attrName>ppt_x</p:attrName>
                                        </p:attrNameLst>
                                      </p:cBhvr>
                                      <p:tavLst>
                                        <p:tav tm="0">
                                          <p:val>
                                            <p:strVal val="1+#ppt_w/2"/>
                                          </p:val>
                                        </p:tav>
                                        <p:tav tm="100000">
                                          <p:val>
                                            <p:strVal val="#ppt_x"/>
                                          </p:val>
                                        </p:tav>
                                      </p:tavLst>
                                    </p:anim>
                                    <p:anim calcmode="lin" valueType="num">
                                      <p:cBhvr additive="base">
                                        <p:cTn id="32" dur="500" fill="hold"/>
                                        <p:tgtEl>
                                          <p:spTgt spid="2017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utoUpdateAnimBg="0"/>
      <p:bldP spid="201731" grpId="0" autoUpdateAnimBg="0"/>
      <p:bldP spid="201732" grpId="0" autoUpdateAnimBg="0"/>
      <p:bldP spid="201733" grpId="0" autoUpdateAnimBg="0"/>
      <p:bldP spid="201734" grpId="0" autoUpdateAnimBg="0"/>
      <p:bldP spid="20173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Oval 1026"/>
          <p:cNvSpPr>
            <a:spLocks noChangeArrowheads="1"/>
          </p:cNvSpPr>
          <p:nvPr/>
        </p:nvSpPr>
        <p:spPr bwMode="auto">
          <a:xfrm>
            <a:off x="4191000" y="12192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30</a:t>
            </a:r>
            <a:endParaRPr lang="en-US" altLang="zh-CN"/>
          </a:p>
        </p:txBody>
      </p:sp>
      <p:sp>
        <p:nvSpPr>
          <p:cNvPr id="193539" name="Oval 1027"/>
          <p:cNvSpPr>
            <a:spLocks noChangeArrowheads="1"/>
          </p:cNvSpPr>
          <p:nvPr/>
        </p:nvSpPr>
        <p:spPr bwMode="auto">
          <a:xfrm>
            <a:off x="2286000" y="21336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20</a:t>
            </a:r>
            <a:endParaRPr lang="en-US" altLang="zh-CN"/>
          </a:p>
        </p:txBody>
      </p:sp>
      <p:sp>
        <p:nvSpPr>
          <p:cNvPr id="193540" name="Oval 1028"/>
          <p:cNvSpPr>
            <a:spLocks noChangeArrowheads="1"/>
          </p:cNvSpPr>
          <p:nvPr/>
        </p:nvSpPr>
        <p:spPr bwMode="auto">
          <a:xfrm>
            <a:off x="1143000" y="32766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10</a:t>
            </a:r>
            <a:endParaRPr lang="en-US" altLang="zh-CN"/>
          </a:p>
        </p:txBody>
      </p:sp>
      <p:sp>
        <p:nvSpPr>
          <p:cNvPr id="193541" name="Oval 1029"/>
          <p:cNvSpPr>
            <a:spLocks noChangeArrowheads="1"/>
          </p:cNvSpPr>
          <p:nvPr/>
        </p:nvSpPr>
        <p:spPr bwMode="auto">
          <a:xfrm>
            <a:off x="6096000" y="21336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40</a:t>
            </a:r>
            <a:endParaRPr lang="en-US" altLang="zh-CN"/>
          </a:p>
        </p:txBody>
      </p:sp>
      <p:sp>
        <p:nvSpPr>
          <p:cNvPr id="193542" name="Oval 1030"/>
          <p:cNvSpPr>
            <a:spLocks noChangeArrowheads="1"/>
          </p:cNvSpPr>
          <p:nvPr/>
        </p:nvSpPr>
        <p:spPr bwMode="auto">
          <a:xfrm>
            <a:off x="4953000" y="32766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35</a:t>
            </a:r>
            <a:endParaRPr lang="en-US" altLang="zh-CN"/>
          </a:p>
        </p:txBody>
      </p:sp>
      <p:sp>
        <p:nvSpPr>
          <p:cNvPr id="193543" name="Oval 1031"/>
          <p:cNvSpPr>
            <a:spLocks noChangeArrowheads="1"/>
          </p:cNvSpPr>
          <p:nvPr/>
        </p:nvSpPr>
        <p:spPr bwMode="auto">
          <a:xfrm>
            <a:off x="3429000" y="32766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25</a:t>
            </a:r>
            <a:endParaRPr lang="en-US" altLang="zh-CN"/>
          </a:p>
        </p:txBody>
      </p:sp>
      <p:sp>
        <p:nvSpPr>
          <p:cNvPr id="193544" name="Oval 1032"/>
          <p:cNvSpPr>
            <a:spLocks noChangeArrowheads="1"/>
          </p:cNvSpPr>
          <p:nvPr/>
        </p:nvSpPr>
        <p:spPr bwMode="auto">
          <a:xfrm>
            <a:off x="2667000" y="4419600"/>
            <a:ext cx="762000" cy="609600"/>
          </a:xfrm>
          <a:prstGeom prst="ellipse">
            <a:avLst/>
          </a:prstGeom>
          <a:noFill/>
          <a:ln w="38100" cap="sq">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4000">
                <a:solidFill>
                  <a:srgbClr val="990033"/>
                </a:solidFill>
              </a:rPr>
              <a:t>23</a:t>
            </a:r>
            <a:endParaRPr lang="en-US" altLang="zh-CN"/>
          </a:p>
        </p:txBody>
      </p:sp>
      <p:sp>
        <p:nvSpPr>
          <p:cNvPr id="193545" name="Line 1033"/>
          <p:cNvSpPr>
            <a:spLocks noChangeShapeType="1"/>
          </p:cNvSpPr>
          <p:nvPr/>
        </p:nvSpPr>
        <p:spPr bwMode="auto">
          <a:xfrm flipH="1">
            <a:off x="2667000" y="1524000"/>
            <a:ext cx="1524000" cy="6096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6" name="Line 1034"/>
          <p:cNvSpPr>
            <a:spLocks noChangeShapeType="1"/>
          </p:cNvSpPr>
          <p:nvPr/>
        </p:nvSpPr>
        <p:spPr bwMode="auto">
          <a:xfrm>
            <a:off x="4953000" y="1524000"/>
            <a:ext cx="15240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7" name="Line 1035"/>
          <p:cNvSpPr>
            <a:spLocks noChangeShapeType="1"/>
          </p:cNvSpPr>
          <p:nvPr/>
        </p:nvSpPr>
        <p:spPr bwMode="auto">
          <a:xfrm flipH="1">
            <a:off x="1524000" y="2438400"/>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8" name="Line 1036"/>
          <p:cNvSpPr>
            <a:spLocks noChangeShapeType="1"/>
          </p:cNvSpPr>
          <p:nvPr/>
        </p:nvSpPr>
        <p:spPr bwMode="auto">
          <a:xfrm>
            <a:off x="3048000" y="2438400"/>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9" name="Line 1037"/>
          <p:cNvSpPr>
            <a:spLocks noChangeShapeType="1"/>
          </p:cNvSpPr>
          <p:nvPr/>
        </p:nvSpPr>
        <p:spPr bwMode="auto">
          <a:xfrm flipH="1">
            <a:off x="3048000" y="3810000"/>
            <a:ext cx="457200" cy="6096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0" name="Line 1038"/>
          <p:cNvSpPr>
            <a:spLocks noChangeShapeType="1"/>
          </p:cNvSpPr>
          <p:nvPr/>
        </p:nvSpPr>
        <p:spPr bwMode="auto">
          <a:xfrm flipH="1">
            <a:off x="5334000" y="2438400"/>
            <a:ext cx="762000" cy="838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2" name="AutoShape 1040"/>
          <p:cNvSpPr>
            <a:spLocks noChangeArrowheads="1"/>
          </p:cNvSpPr>
          <p:nvPr/>
        </p:nvSpPr>
        <p:spPr bwMode="auto">
          <a:xfrm>
            <a:off x="3962400" y="1524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53" name="Text Box 1041"/>
          <p:cNvSpPr txBox="1">
            <a:spLocks noChangeArrowheads="1"/>
          </p:cNvSpPr>
          <p:nvPr/>
        </p:nvSpPr>
        <p:spPr bwMode="auto">
          <a:xfrm>
            <a:off x="3659188" y="-9525"/>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f</a:t>
            </a:r>
            <a:endParaRPr lang="en-US" altLang="zh-CN" sz="2800"/>
          </a:p>
        </p:txBody>
      </p:sp>
      <p:sp>
        <p:nvSpPr>
          <p:cNvPr id="193554" name="AutoShape 1042"/>
          <p:cNvSpPr>
            <a:spLocks noChangeArrowheads="1"/>
          </p:cNvSpPr>
          <p:nvPr/>
        </p:nvSpPr>
        <p:spPr bwMode="auto">
          <a:xfrm>
            <a:off x="4648200" y="3810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55" name="Text Box 1043"/>
          <p:cNvSpPr txBox="1">
            <a:spLocks noChangeArrowheads="1"/>
          </p:cNvSpPr>
          <p:nvPr/>
        </p:nvSpPr>
        <p:spPr bwMode="auto">
          <a:xfrm>
            <a:off x="4703763" y="228600"/>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A50021"/>
                </a:solidFill>
              </a:rPr>
              <a:t>T</a:t>
            </a:r>
            <a:endParaRPr lang="en-US" altLang="zh-CN" sz="2800"/>
          </a:p>
        </p:txBody>
      </p:sp>
      <p:sp>
        <p:nvSpPr>
          <p:cNvPr id="193556" name="Text Box 1044"/>
          <p:cNvSpPr txBox="1">
            <a:spLocks noChangeArrowheads="1"/>
          </p:cNvSpPr>
          <p:nvPr/>
        </p:nvSpPr>
        <p:spPr bwMode="auto">
          <a:xfrm>
            <a:off x="441325" y="273050"/>
            <a:ext cx="2359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设 </a:t>
            </a:r>
            <a:r>
              <a:rPr lang="en-US" altLang="zh-CN" sz="3600">
                <a:solidFill>
                  <a:srgbClr val="A50021"/>
                </a:solidFill>
                <a:ea typeface="楷体_GB2312" pitchFamily="49" charset="-122"/>
              </a:rPr>
              <a:t>key = 48</a:t>
            </a:r>
            <a:endParaRPr lang="en-US" altLang="zh-CN" sz="3600">
              <a:ea typeface="楷体_GB2312" pitchFamily="49" charset="-122"/>
            </a:endParaRPr>
          </a:p>
        </p:txBody>
      </p:sp>
      <p:sp>
        <p:nvSpPr>
          <p:cNvPr id="193557" name="AutoShape 1045"/>
          <p:cNvSpPr>
            <a:spLocks noChangeArrowheads="1"/>
          </p:cNvSpPr>
          <p:nvPr/>
        </p:nvSpPr>
        <p:spPr bwMode="auto">
          <a:xfrm>
            <a:off x="4419600" y="3810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58" name="Text Box 1046"/>
          <p:cNvSpPr txBox="1">
            <a:spLocks noChangeArrowheads="1"/>
          </p:cNvSpPr>
          <p:nvPr/>
        </p:nvSpPr>
        <p:spPr bwMode="auto">
          <a:xfrm>
            <a:off x="4116388" y="228600"/>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f</a:t>
            </a:r>
            <a:endParaRPr lang="en-US" altLang="zh-CN" sz="2800"/>
          </a:p>
        </p:txBody>
      </p:sp>
      <p:sp>
        <p:nvSpPr>
          <p:cNvPr id="193559" name="AutoShape 1047"/>
          <p:cNvSpPr>
            <a:spLocks noChangeArrowheads="1"/>
          </p:cNvSpPr>
          <p:nvPr/>
        </p:nvSpPr>
        <p:spPr bwMode="auto">
          <a:xfrm>
            <a:off x="6553200" y="12954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60" name="Text Box 1048"/>
          <p:cNvSpPr txBox="1">
            <a:spLocks noChangeArrowheads="1"/>
          </p:cNvSpPr>
          <p:nvPr/>
        </p:nvSpPr>
        <p:spPr bwMode="auto">
          <a:xfrm>
            <a:off x="6608763" y="1066800"/>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A50021"/>
                </a:solidFill>
              </a:rPr>
              <a:t>T</a:t>
            </a:r>
            <a:endParaRPr lang="en-US" altLang="zh-CN" sz="2800"/>
          </a:p>
        </p:txBody>
      </p:sp>
      <p:sp useBgFill="1">
        <p:nvSpPr>
          <p:cNvPr id="193561" name="Rectangle 1049"/>
          <p:cNvSpPr>
            <a:spLocks noChangeArrowheads="1"/>
          </p:cNvSpPr>
          <p:nvPr/>
        </p:nvSpPr>
        <p:spPr bwMode="auto">
          <a:xfrm>
            <a:off x="3657600" y="0"/>
            <a:ext cx="4572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562" name="Rectangle 1050"/>
          <p:cNvSpPr>
            <a:spLocks noChangeArrowheads="1"/>
          </p:cNvSpPr>
          <p:nvPr/>
        </p:nvSpPr>
        <p:spPr bwMode="auto">
          <a:xfrm>
            <a:off x="4572000" y="152400"/>
            <a:ext cx="5334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63" name="AutoShape 1051"/>
          <p:cNvSpPr>
            <a:spLocks noChangeArrowheads="1"/>
          </p:cNvSpPr>
          <p:nvPr/>
        </p:nvSpPr>
        <p:spPr bwMode="auto">
          <a:xfrm>
            <a:off x="6324600" y="11430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64" name="Text Box 1052"/>
          <p:cNvSpPr txBox="1">
            <a:spLocks noChangeArrowheads="1"/>
          </p:cNvSpPr>
          <p:nvPr/>
        </p:nvSpPr>
        <p:spPr bwMode="auto">
          <a:xfrm>
            <a:off x="6021388" y="990600"/>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f</a:t>
            </a:r>
            <a:endParaRPr lang="en-US" altLang="zh-CN" sz="2800"/>
          </a:p>
        </p:txBody>
      </p:sp>
      <p:sp useBgFill="1">
        <p:nvSpPr>
          <p:cNvPr id="193565" name="Rectangle 1053"/>
          <p:cNvSpPr>
            <a:spLocks noChangeArrowheads="1"/>
          </p:cNvSpPr>
          <p:nvPr/>
        </p:nvSpPr>
        <p:spPr bwMode="auto">
          <a:xfrm>
            <a:off x="4114800" y="304800"/>
            <a:ext cx="4572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66" name="AutoShape 1054"/>
          <p:cNvSpPr>
            <a:spLocks noChangeArrowheads="1"/>
          </p:cNvSpPr>
          <p:nvPr/>
        </p:nvSpPr>
        <p:spPr bwMode="auto">
          <a:xfrm>
            <a:off x="7467600" y="24384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67" name="Text Box 1055"/>
          <p:cNvSpPr txBox="1">
            <a:spLocks noChangeArrowheads="1"/>
          </p:cNvSpPr>
          <p:nvPr/>
        </p:nvSpPr>
        <p:spPr bwMode="auto">
          <a:xfrm>
            <a:off x="7523163" y="2209800"/>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A50021"/>
                </a:solidFill>
              </a:rPr>
              <a:t>T</a:t>
            </a:r>
            <a:endParaRPr lang="en-US" altLang="zh-CN" sz="2800"/>
          </a:p>
        </p:txBody>
      </p:sp>
      <p:sp useBgFill="1">
        <p:nvSpPr>
          <p:cNvPr id="193568" name="Rectangle 1056"/>
          <p:cNvSpPr>
            <a:spLocks noChangeArrowheads="1"/>
          </p:cNvSpPr>
          <p:nvPr/>
        </p:nvSpPr>
        <p:spPr bwMode="auto">
          <a:xfrm>
            <a:off x="6553200" y="990600"/>
            <a:ext cx="5334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useBgFill="1">
        <p:nvSpPr>
          <p:cNvPr id="193569" name="Text Box 1057"/>
          <p:cNvSpPr txBox="1">
            <a:spLocks noChangeArrowheads="1"/>
          </p:cNvSpPr>
          <p:nvPr/>
        </p:nvSpPr>
        <p:spPr bwMode="auto">
          <a:xfrm>
            <a:off x="2178050" y="273050"/>
            <a:ext cx="64135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A50021"/>
                </a:solidFill>
              </a:rPr>
              <a:t>22</a:t>
            </a:r>
            <a:endParaRPr lang="en-US" altLang="zh-CN" sz="3600"/>
          </a:p>
        </p:txBody>
      </p:sp>
      <p:sp>
        <p:nvSpPr>
          <p:cNvPr id="193570" name="AutoShape 1058"/>
          <p:cNvSpPr>
            <a:spLocks noChangeArrowheads="1"/>
          </p:cNvSpPr>
          <p:nvPr/>
        </p:nvSpPr>
        <p:spPr bwMode="auto">
          <a:xfrm>
            <a:off x="6629400" y="1371600"/>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72" name="Text Box 1060"/>
          <p:cNvSpPr txBox="1">
            <a:spLocks noChangeArrowheads="1"/>
          </p:cNvSpPr>
          <p:nvPr/>
        </p:nvSpPr>
        <p:spPr bwMode="auto">
          <a:xfrm>
            <a:off x="6781800" y="1066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FF00FF"/>
                </a:solidFill>
              </a:rPr>
              <a:t>p</a:t>
            </a:r>
            <a:endParaRPr lang="en-US" altLang="zh-CN" sz="2800"/>
          </a:p>
        </p:txBody>
      </p:sp>
      <p:sp>
        <p:nvSpPr>
          <p:cNvPr id="193573" name="AutoShape 1061"/>
          <p:cNvSpPr>
            <a:spLocks noChangeArrowheads="1"/>
          </p:cNvSpPr>
          <p:nvPr/>
        </p:nvSpPr>
        <p:spPr bwMode="auto">
          <a:xfrm>
            <a:off x="5181600" y="762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74" name="Text Box 1062"/>
          <p:cNvSpPr txBox="1">
            <a:spLocks noChangeArrowheads="1"/>
          </p:cNvSpPr>
          <p:nvPr/>
        </p:nvSpPr>
        <p:spPr bwMode="auto">
          <a:xfrm>
            <a:off x="5335588" y="-76200"/>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f</a:t>
            </a:r>
            <a:endParaRPr lang="en-US" altLang="zh-CN" sz="2800"/>
          </a:p>
        </p:txBody>
      </p:sp>
      <p:sp useBgFill="1">
        <p:nvSpPr>
          <p:cNvPr id="193575" name="Rectangle 1063"/>
          <p:cNvSpPr>
            <a:spLocks noChangeArrowheads="1"/>
          </p:cNvSpPr>
          <p:nvPr/>
        </p:nvSpPr>
        <p:spPr bwMode="auto">
          <a:xfrm>
            <a:off x="6096000" y="990600"/>
            <a:ext cx="4572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6" name="AutoShape 1064"/>
          <p:cNvSpPr>
            <a:spLocks noChangeArrowheads="1"/>
          </p:cNvSpPr>
          <p:nvPr/>
        </p:nvSpPr>
        <p:spPr bwMode="auto">
          <a:xfrm>
            <a:off x="4516438" y="3810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77" name="Text Box 1065"/>
          <p:cNvSpPr txBox="1">
            <a:spLocks noChangeArrowheads="1"/>
          </p:cNvSpPr>
          <p:nvPr/>
        </p:nvSpPr>
        <p:spPr bwMode="auto">
          <a:xfrm>
            <a:off x="4114800" y="152400"/>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A50021"/>
                </a:solidFill>
              </a:rPr>
              <a:t>T</a:t>
            </a:r>
            <a:endParaRPr lang="en-US" altLang="zh-CN" sz="2800"/>
          </a:p>
        </p:txBody>
      </p:sp>
      <p:sp useBgFill="1">
        <p:nvSpPr>
          <p:cNvPr id="193578" name="Rectangle 1066"/>
          <p:cNvSpPr>
            <a:spLocks noChangeArrowheads="1"/>
          </p:cNvSpPr>
          <p:nvPr/>
        </p:nvSpPr>
        <p:spPr bwMode="auto">
          <a:xfrm>
            <a:off x="7315200" y="2209800"/>
            <a:ext cx="914400" cy="1066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1" name="AutoShape 1069"/>
          <p:cNvSpPr>
            <a:spLocks noChangeArrowheads="1"/>
          </p:cNvSpPr>
          <p:nvPr/>
        </p:nvSpPr>
        <p:spPr bwMode="auto">
          <a:xfrm>
            <a:off x="4724400" y="3810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82" name="Text Box 1070"/>
          <p:cNvSpPr txBox="1">
            <a:spLocks noChangeArrowheads="1"/>
          </p:cNvSpPr>
          <p:nvPr/>
        </p:nvSpPr>
        <p:spPr bwMode="auto">
          <a:xfrm>
            <a:off x="4878388" y="228600"/>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f</a:t>
            </a:r>
            <a:endParaRPr lang="en-US" altLang="zh-CN" sz="2800"/>
          </a:p>
        </p:txBody>
      </p:sp>
      <p:sp useBgFill="1">
        <p:nvSpPr>
          <p:cNvPr id="193583" name="Rectangle 1071"/>
          <p:cNvSpPr>
            <a:spLocks noChangeArrowheads="1"/>
          </p:cNvSpPr>
          <p:nvPr/>
        </p:nvSpPr>
        <p:spPr bwMode="auto">
          <a:xfrm>
            <a:off x="5105400" y="0"/>
            <a:ext cx="5334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4" name="AutoShape 1072"/>
          <p:cNvSpPr>
            <a:spLocks noChangeArrowheads="1"/>
          </p:cNvSpPr>
          <p:nvPr/>
        </p:nvSpPr>
        <p:spPr bwMode="auto">
          <a:xfrm>
            <a:off x="2362200" y="12954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85" name="Text Box 1073"/>
          <p:cNvSpPr txBox="1">
            <a:spLocks noChangeArrowheads="1"/>
          </p:cNvSpPr>
          <p:nvPr/>
        </p:nvSpPr>
        <p:spPr bwMode="auto">
          <a:xfrm>
            <a:off x="1960563" y="1066800"/>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A50021"/>
                </a:solidFill>
              </a:rPr>
              <a:t>T</a:t>
            </a:r>
            <a:endParaRPr lang="en-US" altLang="zh-CN" sz="2800"/>
          </a:p>
        </p:txBody>
      </p:sp>
      <p:sp useBgFill="1">
        <p:nvSpPr>
          <p:cNvPr id="193586" name="Rectangle 1074"/>
          <p:cNvSpPr>
            <a:spLocks noChangeArrowheads="1"/>
          </p:cNvSpPr>
          <p:nvPr/>
        </p:nvSpPr>
        <p:spPr bwMode="auto">
          <a:xfrm>
            <a:off x="4114800" y="0"/>
            <a:ext cx="5334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7" name="AutoShape 1075"/>
          <p:cNvSpPr>
            <a:spLocks noChangeArrowheads="1"/>
          </p:cNvSpPr>
          <p:nvPr/>
        </p:nvSpPr>
        <p:spPr bwMode="auto">
          <a:xfrm>
            <a:off x="3830638" y="23622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88" name="Text Box 1076"/>
          <p:cNvSpPr txBox="1">
            <a:spLocks noChangeArrowheads="1"/>
          </p:cNvSpPr>
          <p:nvPr/>
        </p:nvSpPr>
        <p:spPr bwMode="auto">
          <a:xfrm>
            <a:off x="3560763" y="2057400"/>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A50021"/>
                </a:solidFill>
              </a:rPr>
              <a:t>T</a:t>
            </a:r>
            <a:endParaRPr lang="en-US" altLang="zh-CN" sz="2800"/>
          </a:p>
        </p:txBody>
      </p:sp>
      <p:sp>
        <p:nvSpPr>
          <p:cNvPr id="193589" name="AutoShape 1077"/>
          <p:cNvSpPr>
            <a:spLocks noChangeArrowheads="1"/>
          </p:cNvSpPr>
          <p:nvPr/>
        </p:nvSpPr>
        <p:spPr bwMode="auto">
          <a:xfrm>
            <a:off x="2667000" y="36576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90" name="Text Box 1078"/>
          <p:cNvSpPr txBox="1">
            <a:spLocks noChangeArrowheads="1"/>
          </p:cNvSpPr>
          <p:nvPr/>
        </p:nvSpPr>
        <p:spPr bwMode="auto">
          <a:xfrm>
            <a:off x="2265363" y="3429000"/>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A50021"/>
                </a:solidFill>
              </a:rPr>
              <a:t>T</a:t>
            </a:r>
            <a:endParaRPr lang="en-US" altLang="zh-CN" sz="2800"/>
          </a:p>
        </p:txBody>
      </p:sp>
      <p:sp>
        <p:nvSpPr>
          <p:cNvPr id="193591" name="AutoShape 1079"/>
          <p:cNvSpPr>
            <a:spLocks noChangeArrowheads="1"/>
          </p:cNvSpPr>
          <p:nvPr/>
        </p:nvSpPr>
        <p:spPr bwMode="auto">
          <a:xfrm>
            <a:off x="2078038" y="4724400"/>
            <a:ext cx="152400" cy="762000"/>
          </a:xfrm>
          <a:prstGeom prst="downArrow">
            <a:avLst>
              <a:gd name="adj1" fmla="val 50000"/>
              <a:gd name="adj2" fmla="val 125000"/>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92" name="Text Box 1080"/>
          <p:cNvSpPr txBox="1">
            <a:spLocks noChangeArrowheads="1"/>
          </p:cNvSpPr>
          <p:nvPr/>
        </p:nvSpPr>
        <p:spPr bwMode="auto">
          <a:xfrm>
            <a:off x="1676400" y="4495800"/>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A50021"/>
                </a:solidFill>
              </a:rPr>
              <a:t>T</a:t>
            </a:r>
            <a:endParaRPr lang="en-US" altLang="zh-CN" sz="2800"/>
          </a:p>
        </p:txBody>
      </p:sp>
      <p:sp>
        <p:nvSpPr>
          <p:cNvPr id="193593" name="AutoShape 1081"/>
          <p:cNvSpPr>
            <a:spLocks noChangeArrowheads="1"/>
          </p:cNvSpPr>
          <p:nvPr/>
        </p:nvSpPr>
        <p:spPr bwMode="auto">
          <a:xfrm>
            <a:off x="2667000" y="12192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94" name="Text Box 1082"/>
          <p:cNvSpPr txBox="1">
            <a:spLocks noChangeArrowheads="1"/>
          </p:cNvSpPr>
          <p:nvPr/>
        </p:nvSpPr>
        <p:spPr bwMode="auto">
          <a:xfrm>
            <a:off x="2820988" y="1066800"/>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f</a:t>
            </a:r>
            <a:endParaRPr lang="en-US" altLang="zh-CN" sz="2800"/>
          </a:p>
        </p:txBody>
      </p:sp>
      <p:sp>
        <p:nvSpPr>
          <p:cNvPr id="193595" name="AutoShape 1083"/>
          <p:cNvSpPr>
            <a:spLocks noChangeArrowheads="1"/>
          </p:cNvSpPr>
          <p:nvPr/>
        </p:nvSpPr>
        <p:spPr bwMode="auto">
          <a:xfrm>
            <a:off x="4038600" y="24384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96" name="Text Box 1084"/>
          <p:cNvSpPr txBox="1">
            <a:spLocks noChangeArrowheads="1"/>
          </p:cNvSpPr>
          <p:nvPr/>
        </p:nvSpPr>
        <p:spPr bwMode="auto">
          <a:xfrm>
            <a:off x="4192588" y="2362200"/>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f</a:t>
            </a:r>
            <a:endParaRPr lang="en-US" altLang="zh-CN" sz="2800"/>
          </a:p>
        </p:txBody>
      </p:sp>
      <p:sp>
        <p:nvSpPr>
          <p:cNvPr id="193597" name="AutoShape 1085"/>
          <p:cNvSpPr>
            <a:spLocks noChangeArrowheads="1"/>
          </p:cNvSpPr>
          <p:nvPr/>
        </p:nvSpPr>
        <p:spPr bwMode="auto">
          <a:xfrm>
            <a:off x="2971800" y="3581400"/>
            <a:ext cx="152400" cy="762000"/>
          </a:xfrm>
          <a:prstGeom prst="downArrow">
            <a:avLst>
              <a:gd name="adj1" fmla="val 50000"/>
              <a:gd name="adj2" fmla="val 125000"/>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598" name="Text Box 1086"/>
          <p:cNvSpPr txBox="1">
            <a:spLocks noChangeArrowheads="1"/>
          </p:cNvSpPr>
          <p:nvPr/>
        </p:nvSpPr>
        <p:spPr bwMode="auto">
          <a:xfrm>
            <a:off x="3125788" y="3429000"/>
            <a:ext cx="303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006600"/>
                </a:solidFill>
              </a:rPr>
              <a:t>f</a:t>
            </a:r>
            <a:endParaRPr lang="en-US" altLang="zh-CN" sz="2800"/>
          </a:p>
        </p:txBody>
      </p:sp>
      <p:sp useBgFill="1">
        <p:nvSpPr>
          <p:cNvPr id="193599" name="Rectangle 1087"/>
          <p:cNvSpPr>
            <a:spLocks noChangeArrowheads="1"/>
          </p:cNvSpPr>
          <p:nvPr/>
        </p:nvSpPr>
        <p:spPr bwMode="auto">
          <a:xfrm>
            <a:off x="4572000" y="228600"/>
            <a:ext cx="5334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00" name="Rectangle 1088"/>
          <p:cNvSpPr>
            <a:spLocks noChangeArrowheads="1"/>
          </p:cNvSpPr>
          <p:nvPr/>
        </p:nvSpPr>
        <p:spPr bwMode="auto">
          <a:xfrm>
            <a:off x="1981200" y="1066800"/>
            <a:ext cx="5334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01" name="Rectangle 1089"/>
          <p:cNvSpPr>
            <a:spLocks noChangeArrowheads="1"/>
          </p:cNvSpPr>
          <p:nvPr/>
        </p:nvSpPr>
        <p:spPr bwMode="auto">
          <a:xfrm>
            <a:off x="2590800" y="1066800"/>
            <a:ext cx="4572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03" name="Rectangle 1091"/>
          <p:cNvSpPr>
            <a:spLocks noChangeArrowheads="1"/>
          </p:cNvSpPr>
          <p:nvPr/>
        </p:nvSpPr>
        <p:spPr bwMode="auto">
          <a:xfrm>
            <a:off x="3657600" y="2057400"/>
            <a:ext cx="3810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04" name="Rectangle 1092"/>
          <p:cNvSpPr>
            <a:spLocks noChangeArrowheads="1"/>
          </p:cNvSpPr>
          <p:nvPr/>
        </p:nvSpPr>
        <p:spPr bwMode="auto">
          <a:xfrm>
            <a:off x="3810000" y="2362200"/>
            <a:ext cx="609600" cy="838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3605" name="Rectangle 1093"/>
          <p:cNvSpPr>
            <a:spLocks noChangeArrowheads="1"/>
          </p:cNvSpPr>
          <p:nvPr/>
        </p:nvSpPr>
        <p:spPr bwMode="auto">
          <a:xfrm>
            <a:off x="2286000" y="3505200"/>
            <a:ext cx="533400" cy="9144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06" name="AutoShape 1094"/>
          <p:cNvSpPr>
            <a:spLocks noChangeArrowheads="1"/>
          </p:cNvSpPr>
          <p:nvPr/>
        </p:nvSpPr>
        <p:spPr bwMode="auto">
          <a:xfrm>
            <a:off x="2762250" y="3657600"/>
            <a:ext cx="152400" cy="762000"/>
          </a:xfrm>
          <a:prstGeom prst="downArrow">
            <a:avLst>
              <a:gd name="adj1" fmla="val 50000"/>
              <a:gd name="adj2" fmla="val 125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3607" name="Text Box 1095"/>
          <p:cNvSpPr txBox="1">
            <a:spLocks noChangeArrowheads="1"/>
          </p:cNvSpPr>
          <p:nvPr/>
        </p:nvSpPr>
        <p:spPr bwMode="auto">
          <a:xfrm>
            <a:off x="2438400" y="335280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FF00FF"/>
                </a:solidFill>
              </a:rPr>
              <a:t>p</a:t>
            </a:r>
            <a:endParaRPr lang="en-US" altLang="zh-CN" sz="2800"/>
          </a:p>
        </p:txBody>
      </p:sp>
      <p:sp>
        <p:nvSpPr>
          <p:cNvPr id="193609" name="Freeform 1097"/>
          <p:cNvSpPr>
            <a:spLocks/>
          </p:cNvSpPr>
          <p:nvPr/>
        </p:nvSpPr>
        <p:spPr bwMode="auto">
          <a:xfrm>
            <a:off x="4572000" y="457200"/>
            <a:ext cx="1066800" cy="76200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FF00FF"/>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12" name="AutoShape 1100">
            <a:hlinkClick r:id="" action="ppaction://hlinkshowjump?jump=previousslide" highlightClick="1"/>
          </p:cNvPr>
          <p:cNvSpPr>
            <a:spLocks noChangeArrowheads="1"/>
          </p:cNvSpPr>
          <p:nvPr/>
        </p:nvSpPr>
        <p:spPr bwMode="auto">
          <a:xfrm>
            <a:off x="8382000" y="60960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9353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93545"/>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93539"/>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93547"/>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93540"/>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93548"/>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93543"/>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93549"/>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93544"/>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93546"/>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193541"/>
                                        </p:tgtEl>
                                        <p:attrNameLst>
                                          <p:attrName>style.visibility</p:attrName>
                                        </p:attrNameLst>
                                      </p:cBhvr>
                                      <p:to>
                                        <p:strVal val="visible"/>
                                      </p:to>
                                    </p:set>
                                  </p:childTnLst>
                                </p:cTn>
                              </p:par>
                            </p:childTnLst>
                          </p:cTn>
                        </p:par>
                        <p:par>
                          <p:cTn id="37" fill="hold" nodeType="afterGroup">
                            <p:stCondLst>
                              <p:cond delay="5500"/>
                            </p:stCondLst>
                            <p:childTnLst>
                              <p:par>
                                <p:cTn id="38" presetID="1" presetClass="entr" presetSubtype="0" fill="hold" grpId="0" nodeType="afterEffect">
                                  <p:stCondLst>
                                    <p:cond delay="0"/>
                                  </p:stCondLst>
                                  <p:childTnLst>
                                    <p:set>
                                      <p:cBhvr>
                                        <p:cTn id="39" dur="1" fill="hold">
                                          <p:stCondLst>
                                            <p:cond delay="499"/>
                                          </p:stCondLst>
                                        </p:cTn>
                                        <p:tgtEl>
                                          <p:spTgt spid="193550"/>
                                        </p:tgtEl>
                                        <p:attrNameLst>
                                          <p:attrName>style.visibility</p:attrName>
                                        </p:attrNameLst>
                                      </p:cBhvr>
                                      <p:to>
                                        <p:strVal val="visible"/>
                                      </p:to>
                                    </p:set>
                                  </p:childTnLst>
                                </p:cTn>
                              </p:par>
                            </p:childTnLst>
                          </p:cTn>
                        </p:par>
                        <p:par>
                          <p:cTn id="40" fill="hold" nodeType="afterGroup">
                            <p:stCondLst>
                              <p:cond delay="6000"/>
                            </p:stCondLst>
                            <p:childTnLst>
                              <p:par>
                                <p:cTn id="41" presetID="22" presetClass="entr" presetSubtype="1" fill="hold" grpId="0" nodeType="afterEffect">
                                  <p:stCondLst>
                                    <p:cond delay="0"/>
                                  </p:stCondLst>
                                  <p:childTnLst>
                                    <p:set>
                                      <p:cBhvr>
                                        <p:cTn id="42" dur="1" fill="hold">
                                          <p:stCondLst>
                                            <p:cond delay="0"/>
                                          </p:stCondLst>
                                        </p:cTn>
                                        <p:tgtEl>
                                          <p:spTgt spid="193609"/>
                                        </p:tgtEl>
                                        <p:attrNameLst>
                                          <p:attrName>style.visibility</p:attrName>
                                        </p:attrNameLst>
                                      </p:cBhvr>
                                      <p:to>
                                        <p:strVal val="visible"/>
                                      </p:to>
                                    </p:set>
                                    <p:animEffect transition="in" filter="wipe(up)">
                                      <p:cBhvr>
                                        <p:cTn id="43" dur="500"/>
                                        <p:tgtEl>
                                          <p:spTgt spid="193609"/>
                                        </p:tgtEl>
                                      </p:cBhvr>
                                    </p:animEffect>
                                  </p:childTnLst>
                                </p:cTn>
                              </p:par>
                            </p:childTnLst>
                          </p:cTn>
                        </p:par>
                        <p:par>
                          <p:cTn id="44" fill="hold" nodeType="afterGroup">
                            <p:stCondLst>
                              <p:cond delay="6500"/>
                            </p:stCondLst>
                            <p:childTnLst>
                              <p:par>
                                <p:cTn id="45" presetID="1" presetClass="entr" presetSubtype="0" fill="hold" grpId="0" nodeType="afterEffect">
                                  <p:stCondLst>
                                    <p:cond delay="0"/>
                                  </p:stCondLst>
                                  <p:childTnLst>
                                    <p:set>
                                      <p:cBhvr>
                                        <p:cTn id="46" dur="1" fill="hold">
                                          <p:stCondLst>
                                            <p:cond delay="499"/>
                                          </p:stCondLst>
                                        </p:cTn>
                                        <p:tgtEl>
                                          <p:spTgt spid="19354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93556"/>
                                        </p:tgtEl>
                                        <p:attrNameLst>
                                          <p:attrName>style.visibility</p:attrName>
                                        </p:attrNameLst>
                                      </p:cBhvr>
                                      <p:to>
                                        <p:strVal val="visible"/>
                                      </p:to>
                                    </p:set>
                                    <p:anim calcmode="lin" valueType="num">
                                      <p:cBhvr additive="base">
                                        <p:cTn id="51" dur="500" fill="hold"/>
                                        <p:tgtEl>
                                          <p:spTgt spid="193556"/>
                                        </p:tgtEl>
                                        <p:attrNameLst>
                                          <p:attrName>ppt_x</p:attrName>
                                        </p:attrNameLst>
                                      </p:cBhvr>
                                      <p:tavLst>
                                        <p:tav tm="0">
                                          <p:val>
                                            <p:strVal val="0-#ppt_w/2"/>
                                          </p:val>
                                        </p:tav>
                                        <p:tav tm="100000">
                                          <p:val>
                                            <p:strVal val="#ppt_x"/>
                                          </p:val>
                                        </p:tav>
                                      </p:tavLst>
                                    </p:anim>
                                    <p:anim calcmode="lin" valueType="num">
                                      <p:cBhvr additive="base">
                                        <p:cTn id="52" dur="500" fill="hold"/>
                                        <p:tgtEl>
                                          <p:spTgt spid="193556"/>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93552"/>
                                        </p:tgtEl>
                                        <p:attrNameLst>
                                          <p:attrName>style.visibility</p:attrName>
                                        </p:attrNameLst>
                                      </p:cBhvr>
                                      <p:to>
                                        <p:strVal val="visible"/>
                                      </p:to>
                                    </p:set>
                                    <p:animEffect transition="in" filter="wipe(up)">
                                      <p:cBhvr>
                                        <p:cTn id="57" dur="500"/>
                                        <p:tgtEl>
                                          <p:spTgt spid="193552"/>
                                        </p:tgtEl>
                                      </p:cBhvr>
                                    </p:animEffect>
                                  </p:childTnLst>
                                </p:cTn>
                              </p:par>
                            </p:childTnLst>
                          </p:cTn>
                        </p:par>
                        <p:par>
                          <p:cTn id="58" fill="hold" nodeType="afterGroup">
                            <p:stCondLst>
                              <p:cond delay="500"/>
                            </p:stCondLst>
                            <p:childTnLst>
                              <p:par>
                                <p:cTn id="59" presetID="2" presetClass="entr" presetSubtype="6" fill="hold" grpId="0" nodeType="afterEffect">
                                  <p:stCondLst>
                                    <p:cond delay="0"/>
                                  </p:stCondLst>
                                  <p:childTnLst>
                                    <p:set>
                                      <p:cBhvr>
                                        <p:cTn id="60" dur="1" fill="hold">
                                          <p:stCondLst>
                                            <p:cond delay="0"/>
                                          </p:stCondLst>
                                        </p:cTn>
                                        <p:tgtEl>
                                          <p:spTgt spid="193612"/>
                                        </p:tgtEl>
                                        <p:attrNameLst>
                                          <p:attrName>style.visibility</p:attrName>
                                        </p:attrNameLst>
                                      </p:cBhvr>
                                      <p:to>
                                        <p:strVal val="visible"/>
                                      </p:to>
                                    </p:set>
                                    <p:anim calcmode="lin" valueType="num">
                                      <p:cBhvr additive="base">
                                        <p:cTn id="61" dur="500" fill="hold"/>
                                        <p:tgtEl>
                                          <p:spTgt spid="193612"/>
                                        </p:tgtEl>
                                        <p:attrNameLst>
                                          <p:attrName>ppt_x</p:attrName>
                                        </p:attrNameLst>
                                      </p:cBhvr>
                                      <p:tavLst>
                                        <p:tav tm="0">
                                          <p:val>
                                            <p:strVal val="1+#ppt_w/2"/>
                                          </p:val>
                                        </p:tav>
                                        <p:tav tm="100000">
                                          <p:val>
                                            <p:strVal val="#ppt_x"/>
                                          </p:val>
                                        </p:tav>
                                      </p:tavLst>
                                    </p:anim>
                                    <p:anim calcmode="lin" valueType="num">
                                      <p:cBhvr additive="base">
                                        <p:cTn id="62" dur="500" fill="hold"/>
                                        <p:tgtEl>
                                          <p:spTgt spid="193612"/>
                                        </p:tgtEl>
                                        <p:attrNameLst>
                                          <p:attrName>ppt_y</p:attrName>
                                        </p:attrNameLst>
                                      </p:cBhvr>
                                      <p:tavLst>
                                        <p:tav tm="0">
                                          <p:val>
                                            <p:strVal val="1+#ppt_h/2"/>
                                          </p:val>
                                        </p:tav>
                                        <p:tav tm="100000">
                                          <p:val>
                                            <p:strVal val="#ppt_y"/>
                                          </p:val>
                                        </p:tav>
                                      </p:tavLst>
                                    </p:anim>
                                  </p:childTnLst>
                                </p:cTn>
                              </p:par>
                            </p:childTnLst>
                          </p:cTn>
                        </p:par>
                        <p:par>
                          <p:cTn id="63" fill="hold" nodeType="afterGroup">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193553"/>
                                        </p:tgtEl>
                                        <p:attrNameLst>
                                          <p:attrName>style.visibility</p:attrName>
                                        </p:attrNameLst>
                                      </p:cBhvr>
                                      <p:to>
                                        <p:strVal val="visible"/>
                                      </p:to>
                                    </p:set>
                                    <p:animEffect transition="in" filter="wipe(up)">
                                      <p:cBhvr>
                                        <p:cTn id="66" dur="500"/>
                                        <p:tgtEl>
                                          <p:spTgt spid="19355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193554"/>
                                        </p:tgtEl>
                                        <p:attrNameLst>
                                          <p:attrName>style.visibility</p:attrName>
                                        </p:attrNameLst>
                                      </p:cBhvr>
                                      <p:to>
                                        <p:strVal val="visible"/>
                                      </p:to>
                                    </p:set>
                                    <p:animEffect transition="in" filter="wipe(up)">
                                      <p:cBhvr>
                                        <p:cTn id="71" dur="500"/>
                                        <p:tgtEl>
                                          <p:spTgt spid="193554"/>
                                        </p:tgtEl>
                                      </p:cBhvr>
                                    </p:animEffect>
                                  </p:childTnLst>
                                </p:cTn>
                              </p:par>
                            </p:childTnLst>
                          </p:cTn>
                        </p:par>
                        <p:par>
                          <p:cTn id="72" fill="hold" nodeType="afterGroup">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193555"/>
                                        </p:tgtEl>
                                        <p:attrNameLst>
                                          <p:attrName>style.visibility</p:attrName>
                                        </p:attrNameLst>
                                      </p:cBhvr>
                                      <p:to>
                                        <p:strVal val="visible"/>
                                      </p:to>
                                    </p:set>
                                    <p:animEffect transition="in" filter="wipe(up)">
                                      <p:cBhvr>
                                        <p:cTn id="75" dur="500"/>
                                        <p:tgtEl>
                                          <p:spTgt spid="19355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93561"/>
                                        </p:tgtEl>
                                        <p:attrNameLst>
                                          <p:attrName>style.visibility</p:attrName>
                                        </p:attrNameLst>
                                      </p:cBhvr>
                                      <p:to>
                                        <p:strVal val="visible"/>
                                      </p:to>
                                    </p:set>
                                    <p:animEffect transition="in" filter="wipe(up)">
                                      <p:cBhvr>
                                        <p:cTn id="80" dur="500"/>
                                        <p:tgtEl>
                                          <p:spTgt spid="193561"/>
                                        </p:tgtEl>
                                      </p:cBhvr>
                                    </p:animEffec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193557"/>
                                        </p:tgtEl>
                                        <p:attrNameLst>
                                          <p:attrName>style.visibility</p:attrName>
                                        </p:attrNameLst>
                                      </p:cBhvr>
                                      <p:to>
                                        <p:strVal val="visible"/>
                                      </p:to>
                                    </p:set>
                                    <p:animEffect transition="in" filter="wipe(up)">
                                      <p:cBhvr>
                                        <p:cTn id="84" dur="500"/>
                                        <p:tgtEl>
                                          <p:spTgt spid="193557"/>
                                        </p:tgtEl>
                                      </p:cBhvr>
                                    </p:animEffect>
                                  </p:childTnLst>
                                </p:cTn>
                              </p:par>
                            </p:childTnLst>
                          </p:cTn>
                        </p:par>
                        <p:par>
                          <p:cTn id="85" fill="hold" nodeType="afterGroup">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193558"/>
                                        </p:tgtEl>
                                        <p:attrNameLst>
                                          <p:attrName>style.visibility</p:attrName>
                                        </p:attrNameLst>
                                      </p:cBhvr>
                                      <p:to>
                                        <p:strVal val="visible"/>
                                      </p:to>
                                    </p:set>
                                    <p:animEffect transition="in" filter="wipe(up)">
                                      <p:cBhvr>
                                        <p:cTn id="88" dur="500"/>
                                        <p:tgtEl>
                                          <p:spTgt spid="19355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93562"/>
                                        </p:tgtEl>
                                        <p:attrNameLst>
                                          <p:attrName>style.visibility</p:attrName>
                                        </p:attrNameLst>
                                      </p:cBhvr>
                                      <p:to>
                                        <p:strVal val="visible"/>
                                      </p:to>
                                    </p:set>
                                    <p:animEffect transition="in" filter="wipe(up)">
                                      <p:cBhvr>
                                        <p:cTn id="93" dur="500"/>
                                        <p:tgtEl>
                                          <p:spTgt spid="193562"/>
                                        </p:tgtEl>
                                      </p:cBhvr>
                                    </p:animEffect>
                                  </p:childTnLst>
                                </p:cTn>
                              </p:par>
                            </p:childTnLst>
                          </p:cTn>
                        </p:par>
                        <p:par>
                          <p:cTn id="94" fill="hold" nodeType="afterGroup">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193559"/>
                                        </p:tgtEl>
                                        <p:attrNameLst>
                                          <p:attrName>style.visibility</p:attrName>
                                        </p:attrNameLst>
                                      </p:cBhvr>
                                      <p:to>
                                        <p:strVal val="visible"/>
                                      </p:to>
                                    </p:set>
                                    <p:animEffect transition="in" filter="wipe(up)">
                                      <p:cBhvr>
                                        <p:cTn id="97" dur="500"/>
                                        <p:tgtEl>
                                          <p:spTgt spid="193559"/>
                                        </p:tgtEl>
                                      </p:cBhvr>
                                    </p:animEffect>
                                  </p:childTnLst>
                                </p:cTn>
                              </p:par>
                            </p:childTnLst>
                          </p:cTn>
                        </p:par>
                        <p:par>
                          <p:cTn id="98" fill="hold" nodeType="afterGroup">
                            <p:stCondLst>
                              <p:cond delay="1000"/>
                            </p:stCondLst>
                            <p:childTnLst>
                              <p:par>
                                <p:cTn id="99" presetID="22" presetClass="entr" presetSubtype="1" fill="hold" grpId="0" nodeType="afterEffect">
                                  <p:stCondLst>
                                    <p:cond delay="0"/>
                                  </p:stCondLst>
                                  <p:childTnLst>
                                    <p:set>
                                      <p:cBhvr>
                                        <p:cTn id="100" dur="1" fill="hold">
                                          <p:stCondLst>
                                            <p:cond delay="0"/>
                                          </p:stCondLst>
                                        </p:cTn>
                                        <p:tgtEl>
                                          <p:spTgt spid="193560"/>
                                        </p:tgtEl>
                                        <p:attrNameLst>
                                          <p:attrName>style.visibility</p:attrName>
                                        </p:attrNameLst>
                                      </p:cBhvr>
                                      <p:to>
                                        <p:strVal val="visible"/>
                                      </p:to>
                                    </p:set>
                                    <p:animEffect transition="in" filter="wipe(up)">
                                      <p:cBhvr>
                                        <p:cTn id="101" dur="500"/>
                                        <p:tgtEl>
                                          <p:spTgt spid="19356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93565"/>
                                        </p:tgtEl>
                                        <p:attrNameLst>
                                          <p:attrName>style.visibility</p:attrName>
                                        </p:attrNameLst>
                                      </p:cBhvr>
                                      <p:to>
                                        <p:strVal val="visible"/>
                                      </p:to>
                                    </p:set>
                                    <p:animEffect transition="in" filter="wipe(up)">
                                      <p:cBhvr>
                                        <p:cTn id="106" dur="500"/>
                                        <p:tgtEl>
                                          <p:spTgt spid="193565"/>
                                        </p:tgtEl>
                                      </p:cBhvr>
                                    </p:animEffect>
                                  </p:childTnLst>
                                </p:cTn>
                              </p:par>
                            </p:childTnLst>
                          </p:cTn>
                        </p:par>
                        <p:par>
                          <p:cTn id="107" fill="hold" nodeType="afterGroup">
                            <p:stCondLst>
                              <p:cond delay="500"/>
                            </p:stCondLst>
                            <p:childTnLst>
                              <p:par>
                                <p:cTn id="108" presetID="22" presetClass="entr" presetSubtype="1" fill="hold" grpId="0" nodeType="afterEffect">
                                  <p:stCondLst>
                                    <p:cond delay="0"/>
                                  </p:stCondLst>
                                  <p:childTnLst>
                                    <p:set>
                                      <p:cBhvr>
                                        <p:cTn id="109" dur="1" fill="hold">
                                          <p:stCondLst>
                                            <p:cond delay="0"/>
                                          </p:stCondLst>
                                        </p:cTn>
                                        <p:tgtEl>
                                          <p:spTgt spid="193563"/>
                                        </p:tgtEl>
                                        <p:attrNameLst>
                                          <p:attrName>style.visibility</p:attrName>
                                        </p:attrNameLst>
                                      </p:cBhvr>
                                      <p:to>
                                        <p:strVal val="visible"/>
                                      </p:to>
                                    </p:set>
                                    <p:animEffect transition="in" filter="wipe(up)">
                                      <p:cBhvr>
                                        <p:cTn id="110" dur="500"/>
                                        <p:tgtEl>
                                          <p:spTgt spid="193563"/>
                                        </p:tgtEl>
                                      </p:cBhvr>
                                    </p:animEffect>
                                  </p:childTnLst>
                                </p:cTn>
                              </p:par>
                            </p:childTnLst>
                          </p:cTn>
                        </p:par>
                        <p:par>
                          <p:cTn id="111" fill="hold" nodeType="afterGroup">
                            <p:stCondLst>
                              <p:cond delay="1000"/>
                            </p:stCondLst>
                            <p:childTnLst>
                              <p:par>
                                <p:cTn id="112" presetID="22" presetClass="entr" presetSubtype="1" fill="hold" grpId="0" nodeType="afterEffect">
                                  <p:stCondLst>
                                    <p:cond delay="0"/>
                                  </p:stCondLst>
                                  <p:childTnLst>
                                    <p:set>
                                      <p:cBhvr>
                                        <p:cTn id="113" dur="1" fill="hold">
                                          <p:stCondLst>
                                            <p:cond delay="0"/>
                                          </p:stCondLst>
                                        </p:cTn>
                                        <p:tgtEl>
                                          <p:spTgt spid="193564"/>
                                        </p:tgtEl>
                                        <p:attrNameLst>
                                          <p:attrName>style.visibility</p:attrName>
                                        </p:attrNameLst>
                                      </p:cBhvr>
                                      <p:to>
                                        <p:strVal val="visible"/>
                                      </p:to>
                                    </p:set>
                                    <p:animEffect transition="in" filter="wipe(up)">
                                      <p:cBhvr>
                                        <p:cTn id="114" dur="500"/>
                                        <p:tgtEl>
                                          <p:spTgt spid="19356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193568"/>
                                        </p:tgtEl>
                                        <p:attrNameLst>
                                          <p:attrName>style.visibility</p:attrName>
                                        </p:attrNameLst>
                                      </p:cBhvr>
                                      <p:to>
                                        <p:strVal val="visible"/>
                                      </p:to>
                                    </p:set>
                                    <p:animEffect transition="in" filter="wipe(up)">
                                      <p:cBhvr>
                                        <p:cTn id="119" dur="500"/>
                                        <p:tgtEl>
                                          <p:spTgt spid="193568"/>
                                        </p:tgtEl>
                                      </p:cBhvr>
                                    </p:animEffect>
                                  </p:childTnLst>
                                </p:cTn>
                              </p:par>
                            </p:childTnLst>
                          </p:cTn>
                        </p:par>
                        <p:par>
                          <p:cTn id="120" fill="hold" nodeType="afterGroup">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193566"/>
                                        </p:tgtEl>
                                        <p:attrNameLst>
                                          <p:attrName>style.visibility</p:attrName>
                                        </p:attrNameLst>
                                      </p:cBhvr>
                                      <p:to>
                                        <p:strVal val="visible"/>
                                      </p:to>
                                    </p:set>
                                    <p:animEffect transition="in" filter="wipe(up)">
                                      <p:cBhvr>
                                        <p:cTn id="123" dur="500"/>
                                        <p:tgtEl>
                                          <p:spTgt spid="193566"/>
                                        </p:tgtEl>
                                      </p:cBhvr>
                                    </p:animEffect>
                                  </p:childTnLst>
                                </p:cTn>
                              </p:par>
                            </p:childTnLst>
                          </p:cTn>
                        </p:par>
                        <p:par>
                          <p:cTn id="124" fill="hold" nodeType="afterGroup">
                            <p:stCondLst>
                              <p:cond delay="1000"/>
                            </p:stCondLst>
                            <p:childTnLst>
                              <p:par>
                                <p:cTn id="125" presetID="22" presetClass="entr" presetSubtype="1" fill="hold" grpId="0" nodeType="afterEffect">
                                  <p:stCondLst>
                                    <p:cond delay="0"/>
                                  </p:stCondLst>
                                  <p:childTnLst>
                                    <p:set>
                                      <p:cBhvr>
                                        <p:cTn id="126" dur="1" fill="hold">
                                          <p:stCondLst>
                                            <p:cond delay="0"/>
                                          </p:stCondLst>
                                        </p:cTn>
                                        <p:tgtEl>
                                          <p:spTgt spid="193567"/>
                                        </p:tgtEl>
                                        <p:attrNameLst>
                                          <p:attrName>style.visibility</p:attrName>
                                        </p:attrNameLst>
                                      </p:cBhvr>
                                      <p:to>
                                        <p:strVal val="visible"/>
                                      </p:to>
                                    </p:set>
                                    <p:animEffect transition="in" filter="wipe(up)">
                                      <p:cBhvr>
                                        <p:cTn id="127" dur="500"/>
                                        <p:tgtEl>
                                          <p:spTgt spid="19356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193570"/>
                                        </p:tgtEl>
                                        <p:attrNameLst>
                                          <p:attrName>style.visibility</p:attrName>
                                        </p:attrNameLst>
                                      </p:cBhvr>
                                      <p:to>
                                        <p:strVal val="visible"/>
                                      </p:to>
                                    </p:set>
                                    <p:animEffect transition="in" filter="wipe(up)">
                                      <p:cBhvr>
                                        <p:cTn id="132" dur="500"/>
                                        <p:tgtEl>
                                          <p:spTgt spid="193570"/>
                                        </p:tgtEl>
                                      </p:cBhvr>
                                    </p:animEffect>
                                  </p:childTnLst>
                                </p:cTn>
                              </p:par>
                            </p:childTnLst>
                          </p:cTn>
                        </p:par>
                        <p:par>
                          <p:cTn id="133" fill="hold" nodeType="afterGroup">
                            <p:stCondLst>
                              <p:cond delay="500"/>
                            </p:stCondLst>
                            <p:childTnLst>
                              <p:par>
                                <p:cTn id="134" presetID="22" presetClass="entr" presetSubtype="1" fill="hold" grpId="0" nodeType="afterEffect">
                                  <p:stCondLst>
                                    <p:cond delay="0"/>
                                  </p:stCondLst>
                                  <p:childTnLst>
                                    <p:set>
                                      <p:cBhvr>
                                        <p:cTn id="135" dur="1" fill="hold">
                                          <p:stCondLst>
                                            <p:cond delay="0"/>
                                          </p:stCondLst>
                                        </p:cTn>
                                        <p:tgtEl>
                                          <p:spTgt spid="193572"/>
                                        </p:tgtEl>
                                        <p:attrNameLst>
                                          <p:attrName>style.visibility</p:attrName>
                                        </p:attrNameLst>
                                      </p:cBhvr>
                                      <p:to>
                                        <p:strVal val="visible"/>
                                      </p:to>
                                    </p:set>
                                    <p:animEffect transition="in" filter="wipe(up)">
                                      <p:cBhvr>
                                        <p:cTn id="136" dur="500"/>
                                        <p:tgtEl>
                                          <p:spTgt spid="193572"/>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93569"/>
                                        </p:tgtEl>
                                        <p:attrNameLst>
                                          <p:attrName>style.visibility</p:attrName>
                                        </p:attrNameLst>
                                      </p:cBhvr>
                                      <p:to>
                                        <p:strVal val="visible"/>
                                      </p:to>
                                    </p:set>
                                    <p:animEffect transition="in" filter="wipe(left)">
                                      <p:cBhvr>
                                        <p:cTn id="141" dur="500"/>
                                        <p:tgtEl>
                                          <p:spTgt spid="193569"/>
                                        </p:tgtEl>
                                      </p:cBhvr>
                                    </p:animEffect>
                                  </p:childTnLst>
                                </p:cTn>
                              </p:par>
                            </p:childTnLst>
                          </p:cTn>
                        </p:par>
                        <p:par>
                          <p:cTn id="142" fill="hold" nodeType="afterGroup">
                            <p:stCondLst>
                              <p:cond delay="500"/>
                            </p:stCondLst>
                            <p:childTnLst>
                              <p:par>
                                <p:cTn id="143" presetID="22" presetClass="entr" presetSubtype="1" fill="hold" grpId="0" nodeType="afterEffect">
                                  <p:stCondLst>
                                    <p:cond delay="0"/>
                                  </p:stCondLst>
                                  <p:childTnLst>
                                    <p:set>
                                      <p:cBhvr>
                                        <p:cTn id="144" dur="1" fill="hold">
                                          <p:stCondLst>
                                            <p:cond delay="0"/>
                                          </p:stCondLst>
                                        </p:cTn>
                                        <p:tgtEl>
                                          <p:spTgt spid="193575"/>
                                        </p:tgtEl>
                                        <p:attrNameLst>
                                          <p:attrName>style.visibility</p:attrName>
                                        </p:attrNameLst>
                                      </p:cBhvr>
                                      <p:to>
                                        <p:strVal val="visible"/>
                                      </p:to>
                                    </p:set>
                                    <p:animEffect transition="in" filter="wipe(up)">
                                      <p:cBhvr>
                                        <p:cTn id="145" dur="500"/>
                                        <p:tgtEl>
                                          <p:spTgt spid="193575"/>
                                        </p:tgtEl>
                                      </p:cBhvr>
                                    </p:animEffect>
                                  </p:childTnLst>
                                </p:cTn>
                              </p:par>
                            </p:childTnLst>
                          </p:cTn>
                        </p:par>
                        <p:par>
                          <p:cTn id="146" fill="hold" nodeType="afterGroup">
                            <p:stCondLst>
                              <p:cond delay="1000"/>
                            </p:stCondLst>
                            <p:childTnLst>
                              <p:par>
                                <p:cTn id="147" presetID="22" presetClass="entr" presetSubtype="1" fill="hold" grpId="0" nodeType="afterEffect">
                                  <p:stCondLst>
                                    <p:cond delay="0"/>
                                  </p:stCondLst>
                                  <p:childTnLst>
                                    <p:set>
                                      <p:cBhvr>
                                        <p:cTn id="148" dur="1" fill="hold">
                                          <p:stCondLst>
                                            <p:cond delay="0"/>
                                          </p:stCondLst>
                                        </p:cTn>
                                        <p:tgtEl>
                                          <p:spTgt spid="193578"/>
                                        </p:tgtEl>
                                        <p:attrNameLst>
                                          <p:attrName>style.visibility</p:attrName>
                                        </p:attrNameLst>
                                      </p:cBhvr>
                                      <p:to>
                                        <p:strVal val="visible"/>
                                      </p:to>
                                    </p:set>
                                    <p:animEffect transition="in" filter="wipe(up)">
                                      <p:cBhvr>
                                        <p:cTn id="149" dur="500"/>
                                        <p:tgtEl>
                                          <p:spTgt spid="193578"/>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193573"/>
                                        </p:tgtEl>
                                        <p:attrNameLst>
                                          <p:attrName>style.visibility</p:attrName>
                                        </p:attrNameLst>
                                      </p:cBhvr>
                                      <p:to>
                                        <p:strVal val="visible"/>
                                      </p:to>
                                    </p:set>
                                    <p:animEffect transition="in" filter="wipe(up)">
                                      <p:cBhvr>
                                        <p:cTn id="154" dur="500"/>
                                        <p:tgtEl>
                                          <p:spTgt spid="193573"/>
                                        </p:tgtEl>
                                      </p:cBhvr>
                                    </p:animEffect>
                                  </p:childTnLst>
                                </p:cTn>
                              </p:par>
                            </p:childTnLst>
                          </p:cTn>
                        </p:par>
                        <p:par>
                          <p:cTn id="155" fill="hold" nodeType="afterGroup">
                            <p:stCondLst>
                              <p:cond delay="500"/>
                            </p:stCondLst>
                            <p:childTnLst>
                              <p:par>
                                <p:cTn id="156" presetID="22" presetClass="entr" presetSubtype="1" fill="hold" grpId="0" nodeType="afterEffect">
                                  <p:stCondLst>
                                    <p:cond delay="0"/>
                                  </p:stCondLst>
                                  <p:childTnLst>
                                    <p:set>
                                      <p:cBhvr>
                                        <p:cTn id="157" dur="1" fill="hold">
                                          <p:stCondLst>
                                            <p:cond delay="0"/>
                                          </p:stCondLst>
                                        </p:cTn>
                                        <p:tgtEl>
                                          <p:spTgt spid="193574"/>
                                        </p:tgtEl>
                                        <p:attrNameLst>
                                          <p:attrName>style.visibility</p:attrName>
                                        </p:attrNameLst>
                                      </p:cBhvr>
                                      <p:to>
                                        <p:strVal val="visible"/>
                                      </p:to>
                                    </p:set>
                                    <p:animEffect transition="in" filter="wipe(up)">
                                      <p:cBhvr>
                                        <p:cTn id="158" dur="500"/>
                                        <p:tgtEl>
                                          <p:spTgt spid="193574"/>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193576"/>
                                        </p:tgtEl>
                                        <p:attrNameLst>
                                          <p:attrName>style.visibility</p:attrName>
                                        </p:attrNameLst>
                                      </p:cBhvr>
                                      <p:to>
                                        <p:strVal val="visible"/>
                                      </p:to>
                                    </p:set>
                                    <p:animEffect transition="in" filter="wipe(up)">
                                      <p:cBhvr>
                                        <p:cTn id="163" dur="500"/>
                                        <p:tgtEl>
                                          <p:spTgt spid="193576"/>
                                        </p:tgtEl>
                                      </p:cBhvr>
                                    </p:animEffect>
                                  </p:childTnLst>
                                </p:cTn>
                              </p:par>
                            </p:childTnLst>
                          </p:cTn>
                        </p:par>
                        <p:par>
                          <p:cTn id="164" fill="hold" nodeType="afterGroup">
                            <p:stCondLst>
                              <p:cond delay="500"/>
                            </p:stCondLst>
                            <p:childTnLst>
                              <p:par>
                                <p:cTn id="165" presetID="22" presetClass="entr" presetSubtype="1" fill="hold" grpId="0" nodeType="afterEffect">
                                  <p:stCondLst>
                                    <p:cond delay="0"/>
                                  </p:stCondLst>
                                  <p:childTnLst>
                                    <p:set>
                                      <p:cBhvr>
                                        <p:cTn id="166" dur="1" fill="hold">
                                          <p:stCondLst>
                                            <p:cond delay="0"/>
                                          </p:stCondLst>
                                        </p:cTn>
                                        <p:tgtEl>
                                          <p:spTgt spid="193577"/>
                                        </p:tgtEl>
                                        <p:attrNameLst>
                                          <p:attrName>style.visibility</p:attrName>
                                        </p:attrNameLst>
                                      </p:cBhvr>
                                      <p:to>
                                        <p:strVal val="visible"/>
                                      </p:to>
                                    </p:set>
                                    <p:animEffect transition="in" filter="wipe(up)">
                                      <p:cBhvr>
                                        <p:cTn id="167" dur="500"/>
                                        <p:tgtEl>
                                          <p:spTgt spid="193577"/>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1" fill="hold" grpId="0" nodeType="clickEffect">
                                  <p:stCondLst>
                                    <p:cond delay="0"/>
                                  </p:stCondLst>
                                  <p:childTnLst>
                                    <p:set>
                                      <p:cBhvr>
                                        <p:cTn id="171" dur="1" fill="hold">
                                          <p:stCondLst>
                                            <p:cond delay="0"/>
                                          </p:stCondLst>
                                        </p:cTn>
                                        <p:tgtEl>
                                          <p:spTgt spid="193583"/>
                                        </p:tgtEl>
                                        <p:attrNameLst>
                                          <p:attrName>style.visibility</p:attrName>
                                        </p:attrNameLst>
                                      </p:cBhvr>
                                      <p:to>
                                        <p:strVal val="visible"/>
                                      </p:to>
                                    </p:set>
                                    <p:animEffect transition="in" filter="wipe(up)">
                                      <p:cBhvr>
                                        <p:cTn id="172" dur="500"/>
                                        <p:tgtEl>
                                          <p:spTgt spid="193583"/>
                                        </p:tgtEl>
                                      </p:cBhvr>
                                    </p:animEffect>
                                  </p:childTnLst>
                                </p:cTn>
                              </p:par>
                            </p:childTnLst>
                          </p:cTn>
                        </p:par>
                        <p:par>
                          <p:cTn id="173" fill="hold" nodeType="afterGroup">
                            <p:stCondLst>
                              <p:cond delay="500"/>
                            </p:stCondLst>
                            <p:childTnLst>
                              <p:par>
                                <p:cTn id="174" presetID="22" presetClass="entr" presetSubtype="1" fill="hold" grpId="0" nodeType="afterEffect">
                                  <p:stCondLst>
                                    <p:cond delay="0"/>
                                  </p:stCondLst>
                                  <p:childTnLst>
                                    <p:set>
                                      <p:cBhvr>
                                        <p:cTn id="175" dur="1" fill="hold">
                                          <p:stCondLst>
                                            <p:cond delay="0"/>
                                          </p:stCondLst>
                                        </p:cTn>
                                        <p:tgtEl>
                                          <p:spTgt spid="193581"/>
                                        </p:tgtEl>
                                        <p:attrNameLst>
                                          <p:attrName>style.visibility</p:attrName>
                                        </p:attrNameLst>
                                      </p:cBhvr>
                                      <p:to>
                                        <p:strVal val="visible"/>
                                      </p:to>
                                    </p:set>
                                    <p:animEffect transition="in" filter="wipe(up)">
                                      <p:cBhvr>
                                        <p:cTn id="176" dur="500"/>
                                        <p:tgtEl>
                                          <p:spTgt spid="193581"/>
                                        </p:tgtEl>
                                      </p:cBhvr>
                                    </p:animEffect>
                                  </p:childTnLst>
                                </p:cTn>
                              </p:par>
                            </p:childTnLst>
                          </p:cTn>
                        </p:par>
                        <p:par>
                          <p:cTn id="177" fill="hold" nodeType="afterGroup">
                            <p:stCondLst>
                              <p:cond delay="1000"/>
                            </p:stCondLst>
                            <p:childTnLst>
                              <p:par>
                                <p:cTn id="178" presetID="22" presetClass="entr" presetSubtype="1" fill="hold" grpId="0" nodeType="afterEffect">
                                  <p:stCondLst>
                                    <p:cond delay="0"/>
                                  </p:stCondLst>
                                  <p:childTnLst>
                                    <p:set>
                                      <p:cBhvr>
                                        <p:cTn id="179" dur="1" fill="hold">
                                          <p:stCondLst>
                                            <p:cond delay="0"/>
                                          </p:stCondLst>
                                        </p:cTn>
                                        <p:tgtEl>
                                          <p:spTgt spid="193582"/>
                                        </p:tgtEl>
                                        <p:attrNameLst>
                                          <p:attrName>style.visibility</p:attrName>
                                        </p:attrNameLst>
                                      </p:cBhvr>
                                      <p:to>
                                        <p:strVal val="visible"/>
                                      </p:to>
                                    </p:set>
                                    <p:animEffect transition="in" filter="wipe(up)">
                                      <p:cBhvr>
                                        <p:cTn id="180" dur="500"/>
                                        <p:tgtEl>
                                          <p:spTgt spid="193582"/>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193586"/>
                                        </p:tgtEl>
                                        <p:attrNameLst>
                                          <p:attrName>style.visibility</p:attrName>
                                        </p:attrNameLst>
                                      </p:cBhvr>
                                      <p:to>
                                        <p:strVal val="visible"/>
                                      </p:to>
                                    </p:set>
                                    <p:animEffect transition="in" filter="wipe(up)">
                                      <p:cBhvr>
                                        <p:cTn id="185" dur="500"/>
                                        <p:tgtEl>
                                          <p:spTgt spid="193586"/>
                                        </p:tgtEl>
                                      </p:cBhvr>
                                    </p:animEffect>
                                  </p:childTnLst>
                                </p:cTn>
                              </p:par>
                            </p:childTnLst>
                          </p:cTn>
                        </p:par>
                        <p:par>
                          <p:cTn id="186" fill="hold" nodeType="afterGroup">
                            <p:stCondLst>
                              <p:cond delay="500"/>
                            </p:stCondLst>
                            <p:childTnLst>
                              <p:par>
                                <p:cTn id="187" presetID="22" presetClass="entr" presetSubtype="1" fill="hold" grpId="0" nodeType="afterEffect">
                                  <p:stCondLst>
                                    <p:cond delay="0"/>
                                  </p:stCondLst>
                                  <p:childTnLst>
                                    <p:set>
                                      <p:cBhvr>
                                        <p:cTn id="188" dur="1" fill="hold">
                                          <p:stCondLst>
                                            <p:cond delay="0"/>
                                          </p:stCondLst>
                                        </p:cTn>
                                        <p:tgtEl>
                                          <p:spTgt spid="193584"/>
                                        </p:tgtEl>
                                        <p:attrNameLst>
                                          <p:attrName>style.visibility</p:attrName>
                                        </p:attrNameLst>
                                      </p:cBhvr>
                                      <p:to>
                                        <p:strVal val="visible"/>
                                      </p:to>
                                    </p:set>
                                    <p:animEffect transition="in" filter="wipe(up)">
                                      <p:cBhvr>
                                        <p:cTn id="189" dur="500"/>
                                        <p:tgtEl>
                                          <p:spTgt spid="193584"/>
                                        </p:tgtEl>
                                      </p:cBhvr>
                                    </p:animEffect>
                                  </p:childTnLst>
                                </p:cTn>
                              </p:par>
                            </p:childTnLst>
                          </p:cTn>
                        </p:par>
                        <p:par>
                          <p:cTn id="190" fill="hold" nodeType="afterGroup">
                            <p:stCondLst>
                              <p:cond delay="1000"/>
                            </p:stCondLst>
                            <p:childTnLst>
                              <p:par>
                                <p:cTn id="191" presetID="22" presetClass="entr" presetSubtype="1" fill="hold" grpId="0" nodeType="afterEffect">
                                  <p:stCondLst>
                                    <p:cond delay="0"/>
                                  </p:stCondLst>
                                  <p:childTnLst>
                                    <p:set>
                                      <p:cBhvr>
                                        <p:cTn id="192" dur="1" fill="hold">
                                          <p:stCondLst>
                                            <p:cond delay="0"/>
                                          </p:stCondLst>
                                        </p:cTn>
                                        <p:tgtEl>
                                          <p:spTgt spid="193585"/>
                                        </p:tgtEl>
                                        <p:attrNameLst>
                                          <p:attrName>style.visibility</p:attrName>
                                        </p:attrNameLst>
                                      </p:cBhvr>
                                      <p:to>
                                        <p:strVal val="visible"/>
                                      </p:to>
                                    </p:set>
                                    <p:animEffect transition="in" filter="wipe(up)">
                                      <p:cBhvr>
                                        <p:cTn id="193" dur="500"/>
                                        <p:tgtEl>
                                          <p:spTgt spid="193585"/>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1" fill="hold" grpId="0" nodeType="clickEffect">
                                  <p:stCondLst>
                                    <p:cond delay="0"/>
                                  </p:stCondLst>
                                  <p:childTnLst>
                                    <p:set>
                                      <p:cBhvr>
                                        <p:cTn id="197" dur="1" fill="hold">
                                          <p:stCondLst>
                                            <p:cond delay="0"/>
                                          </p:stCondLst>
                                        </p:cTn>
                                        <p:tgtEl>
                                          <p:spTgt spid="193599"/>
                                        </p:tgtEl>
                                        <p:attrNameLst>
                                          <p:attrName>style.visibility</p:attrName>
                                        </p:attrNameLst>
                                      </p:cBhvr>
                                      <p:to>
                                        <p:strVal val="visible"/>
                                      </p:to>
                                    </p:set>
                                    <p:animEffect transition="in" filter="wipe(up)">
                                      <p:cBhvr>
                                        <p:cTn id="198" dur="500"/>
                                        <p:tgtEl>
                                          <p:spTgt spid="193599"/>
                                        </p:tgtEl>
                                      </p:cBhvr>
                                    </p:animEffect>
                                  </p:childTnLst>
                                </p:cTn>
                              </p:par>
                            </p:childTnLst>
                          </p:cTn>
                        </p:par>
                        <p:par>
                          <p:cTn id="199" fill="hold" nodeType="afterGroup">
                            <p:stCondLst>
                              <p:cond delay="500"/>
                            </p:stCondLst>
                            <p:childTnLst>
                              <p:par>
                                <p:cTn id="200" presetID="22" presetClass="entr" presetSubtype="1" fill="hold" grpId="0" nodeType="afterEffect">
                                  <p:stCondLst>
                                    <p:cond delay="0"/>
                                  </p:stCondLst>
                                  <p:childTnLst>
                                    <p:set>
                                      <p:cBhvr>
                                        <p:cTn id="201" dur="1" fill="hold">
                                          <p:stCondLst>
                                            <p:cond delay="0"/>
                                          </p:stCondLst>
                                        </p:cTn>
                                        <p:tgtEl>
                                          <p:spTgt spid="193593"/>
                                        </p:tgtEl>
                                        <p:attrNameLst>
                                          <p:attrName>style.visibility</p:attrName>
                                        </p:attrNameLst>
                                      </p:cBhvr>
                                      <p:to>
                                        <p:strVal val="visible"/>
                                      </p:to>
                                    </p:set>
                                    <p:animEffect transition="in" filter="wipe(up)">
                                      <p:cBhvr>
                                        <p:cTn id="202" dur="500"/>
                                        <p:tgtEl>
                                          <p:spTgt spid="193593"/>
                                        </p:tgtEl>
                                      </p:cBhvr>
                                    </p:animEffect>
                                  </p:childTnLst>
                                </p:cTn>
                              </p:par>
                            </p:childTnLst>
                          </p:cTn>
                        </p:par>
                        <p:par>
                          <p:cTn id="203" fill="hold" nodeType="afterGroup">
                            <p:stCondLst>
                              <p:cond delay="1000"/>
                            </p:stCondLst>
                            <p:childTnLst>
                              <p:par>
                                <p:cTn id="204" presetID="22" presetClass="entr" presetSubtype="1" fill="hold" grpId="0" nodeType="afterEffect">
                                  <p:stCondLst>
                                    <p:cond delay="0"/>
                                  </p:stCondLst>
                                  <p:childTnLst>
                                    <p:set>
                                      <p:cBhvr>
                                        <p:cTn id="205" dur="1" fill="hold">
                                          <p:stCondLst>
                                            <p:cond delay="0"/>
                                          </p:stCondLst>
                                        </p:cTn>
                                        <p:tgtEl>
                                          <p:spTgt spid="193594"/>
                                        </p:tgtEl>
                                        <p:attrNameLst>
                                          <p:attrName>style.visibility</p:attrName>
                                        </p:attrNameLst>
                                      </p:cBhvr>
                                      <p:to>
                                        <p:strVal val="visible"/>
                                      </p:to>
                                    </p:set>
                                    <p:animEffect transition="in" filter="wipe(up)">
                                      <p:cBhvr>
                                        <p:cTn id="206" dur="500"/>
                                        <p:tgtEl>
                                          <p:spTgt spid="193594"/>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2" presetClass="entr" presetSubtype="1" fill="hold" grpId="0" nodeType="clickEffect">
                                  <p:stCondLst>
                                    <p:cond delay="0"/>
                                  </p:stCondLst>
                                  <p:childTnLst>
                                    <p:set>
                                      <p:cBhvr>
                                        <p:cTn id="210" dur="1" fill="hold">
                                          <p:stCondLst>
                                            <p:cond delay="0"/>
                                          </p:stCondLst>
                                        </p:cTn>
                                        <p:tgtEl>
                                          <p:spTgt spid="193600"/>
                                        </p:tgtEl>
                                        <p:attrNameLst>
                                          <p:attrName>style.visibility</p:attrName>
                                        </p:attrNameLst>
                                      </p:cBhvr>
                                      <p:to>
                                        <p:strVal val="visible"/>
                                      </p:to>
                                    </p:set>
                                    <p:animEffect transition="in" filter="wipe(up)">
                                      <p:cBhvr>
                                        <p:cTn id="211" dur="500"/>
                                        <p:tgtEl>
                                          <p:spTgt spid="193600"/>
                                        </p:tgtEl>
                                      </p:cBhvr>
                                    </p:animEffect>
                                  </p:childTnLst>
                                </p:cTn>
                              </p:par>
                            </p:childTnLst>
                          </p:cTn>
                        </p:par>
                        <p:par>
                          <p:cTn id="212" fill="hold" nodeType="afterGroup">
                            <p:stCondLst>
                              <p:cond delay="500"/>
                            </p:stCondLst>
                            <p:childTnLst>
                              <p:par>
                                <p:cTn id="213" presetID="22" presetClass="entr" presetSubtype="1" fill="hold" grpId="0" nodeType="afterEffect">
                                  <p:stCondLst>
                                    <p:cond delay="0"/>
                                  </p:stCondLst>
                                  <p:childTnLst>
                                    <p:set>
                                      <p:cBhvr>
                                        <p:cTn id="214" dur="1" fill="hold">
                                          <p:stCondLst>
                                            <p:cond delay="0"/>
                                          </p:stCondLst>
                                        </p:cTn>
                                        <p:tgtEl>
                                          <p:spTgt spid="193587"/>
                                        </p:tgtEl>
                                        <p:attrNameLst>
                                          <p:attrName>style.visibility</p:attrName>
                                        </p:attrNameLst>
                                      </p:cBhvr>
                                      <p:to>
                                        <p:strVal val="visible"/>
                                      </p:to>
                                    </p:set>
                                    <p:animEffect transition="in" filter="wipe(up)">
                                      <p:cBhvr>
                                        <p:cTn id="215" dur="500"/>
                                        <p:tgtEl>
                                          <p:spTgt spid="193587"/>
                                        </p:tgtEl>
                                      </p:cBhvr>
                                    </p:animEffect>
                                  </p:childTnLst>
                                </p:cTn>
                              </p:par>
                            </p:childTnLst>
                          </p:cTn>
                        </p:par>
                        <p:par>
                          <p:cTn id="216" fill="hold" nodeType="afterGroup">
                            <p:stCondLst>
                              <p:cond delay="1000"/>
                            </p:stCondLst>
                            <p:childTnLst>
                              <p:par>
                                <p:cTn id="217" presetID="22" presetClass="entr" presetSubtype="1" fill="hold" grpId="0" nodeType="afterEffect">
                                  <p:stCondLst>
                                    <p:cond delay="0"/>
                                  </p:stCondLst>
                                  <p:childTnLst>
                                    <p:set>
                                      <p:cBhvr>
                                        <p:cTn id="218" dur="1" fill="hold">
                                          <p:stCondLst>
                                            <p:cond delay="0"/>
                                          </p:stCondLst>
                                        </p:cTn>
                                        <p:tgtEl>
                                          <p:spTgt spid="193588"/>
                                        </p:tgtEl>
                                        <p:attrNameLst>
                                          <p:attrName>style.visibility</p:attrName>
                                        </p:attrNameLst>
                                      </p:cBhvr>
                                      <p:to>
                                        <p:strVal val="visible"/>
                                      </p:to>
                                    </p:set>
                                    <p:animEffect transition="in" filter="wipe(up)">
                                      <p:cBhvr>
                                        <p:cTn id="219" dur="500"/>
                                        <p:tgtEl>
                                          <p:spTgt spid="193588"/>
                                        </p:tgtEl>
                                      </p:cBhvr>
                                    </p:animEffect>
                                  </p:childTnLst>
                                </p:cTn>
                              </p:par>
                            </p:childTnLst>
                          </p:cTn>
                        </p:par>
                      </p:childTnLst>
                    </p:cTn>
                  </p:par>
                  <p:par>
                    <p:cTn id="220" fill="hold" nodeType="clickPar">
                      <p:stCondLst>
                        <p:cond delay="indefinite"/>
                      </p:stCondLst>
                      <p:childTnLst>
                        <p:par>
                          <p:cTn id="221" fill="hold" nodeType="withGroup">
                            <p:stCondLst>
                              <p:cond delay="0"/>
                            </p:stCondLst>
                            <p:childTnLst>
                              <p:par>
                                <p:cTn id="222" presetID="22" presetClass="entr" presetSubtype="1" fill="hold" grpId="0" nodeType="clickEffect">
                                  <p:stCondLst>
                                    <p:cond delay="0"/>
                                  </p:stCondLst>
                                  <p:childTnLst>
                                    <p:set>
                                      <p:cBhvr>
                                        <p:cTn id="223" dur="1" fill="hold">
                                          <p:stCondLst>
                                            <p:cond delay="0"/>
                                          </p:stCondLst>
                                        </p:cTn>
                                        <p:tgtEl>
                                          <p:spTgt spid="193601"/>
                                        </p:tgtEl>
                                        <p:attrNameLst>
                                          <p:attrName>style.visibility</p:attrName>
                                        </p:attrNameLst>
                                      </p:cBhvr>
                                      <p:to>
                                        <p:strVal val="visible"/>
                                      </p:to>
                                    </p:set>
                                    <p:animEffect transition="in" filter="wipe(up)">
                                      <p:cBhvr>
                                        <p:cTn id="224" dur="500"/>
                                        <p:tgtEl>
                                          <p:spTgt spid="193601"/>
                                        </p:tgtEl>
                                      </p:cBhvr>
                                    </p:animEffect>
                                  </p:childTnLst>
                                </p:cTn>
                              </p:par>
                            </p:childTnLst>
                          </p:cTn>
                        </p:par>
                        <p:par>
                          <p:cTn id="225" fill="hold" nodeType="afterGroup">
                            <p:stCondLst>
                              <p:cond delay="500"/>
                            </p:stCondLst>
                            <p:childTnLst>
                              <p:par>
                                <p:cTn id="226" presetID="22" presetClass="entr" presetSubtype="1" fill="hold" grpId="0" nodeType="afterEffect">
                                  <p:stCondLst>
                                    <p:cond delay="0"/>
                                  </p:stCondLst>
                                  <p:childTnLst>
                                    <p:set>
                                      <p:cBhvr>
                                        <p:cTn id="227" dur="1" fill="hold">
                                          <p:stCondLst>
                                            <p:cond delay="0"/>
                                          </p:stCondLst>
                                        </p:cTn>
                                        <p:tgtEl>
                                          <p:spTgt spid="193595"/>
                                        </p:tgtEl>
                                        <p:attrNameLst>
                                          <p:attrName>style.visibility</p:attrName>
                                        </p:attrNameLst>
                                      </p:cBhvr>
                                      <p:to>
                                        <p:strVal val="visible"/>
                                      </p:to>
                                    </p:set>
                                    <p:animEffect transition="in" filter="wipe(up)">
                                      <p:cBhvr>
                                        <p:cTn id="228" dur="500"/>
                                        <p:tgtEl>
                                          <p:spTgt spid="193595"/>
                                        </p:tgtEl>
                                      </p:cBhvr>
                                    </p:animEffect>
                                  </p:childTnLst>
                                </p:cTn>
                              </p:par>
                            </p:childTnLst>
                          </p:cTn>
                        </p:par>
                        <p:par>
                          <p:cTn id="229" fill="hold" nodeType="afterGroup">
                            <p:stCondLst>
                              <p:cond delay="1000"/>
                            </p:stCondLst>
                            <p:childTnLst>
                              <p:par>
                                <p:cTn id="230" presetID="22" presetClass="entr" presetSubtype="1" fill="hold" grpId="0" nodeType="afterEffect">
                                  <p:stCondLst>
                                    <p:cond delay="0"/>
                                  </p:stCondLst>
                                  <p:childTnLst>
                                    <p:set>
                                      <p:cBhvr>
                                        <p:cTn id="231" dur="1" fill="hold">
                                          <p:stCondLst>
                                            <p:cond delay="0"/>
                                          </p:stCondLst>
                                        </p:cTn>
                                        <p:tgtEl>
                                          <p:spTgt spid="193596"/>
                                        </p:tgtEl>
                                        <p:attrNameLst>
                                          <p:attrName>style.visibility</p:attrName>
                                        </p:attrNameLst>
                                      </p:cBhvr>
                                      <p:to>
                                        <p:strVal val="visible"/>
                                      </p:to>
                                    </p:set>
                                    <p:animEffect transition="in" filter="wipe(up)">
                                      <p:cBhvr>
                                        <p:cTn id="232" dur="500"/>
                                        <p:tgtEl>
                                          <p:spTgt spid="193596"/>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22" presetClass="entr" presetSubtype="1" fill="hold" grpId="0" nodeType="clickEffect">
                                  <p:stCondLst>
                                    <p:cond delay="0"/>
                                  </p:stCondLst>
                                  <p:childTnLst>
                                    <p:set>
                                      <p:cBhvr>
                                        <p:cTn id="236" dur="1" fill="hold">
                                          <p:stCondLst>
                                            <p:cond delay="0"/>
                                          </p:stCondLst>
                                        </p:cTn>
                                        <p:tgtEl>
                                          <p:spTgt spid="193603"/>
                                        </p:tgtEl>
                                        <p:attrNameLst>
                                          <p:attrName>style.visibility</p:attrName>
                                        </p:attrNameLst>
                                      </p:cBhvr>
                                      <p:to>
                                        <p:strVal val="visible"/>
                                      </p:to>
                                    </p:set>
                                    <p:animEffect transition="in" filter="wipe(up)">
                                      <p:cBhvr>
                                        <p:cTn id="237" dur="500"/>
                                        <p:tgtEl>
                                          <p:spTgt spid="193603"/>
                                        </p:tgtEl>
                                      </p:cBhvr>
                                    </p:animEffect>
                                  </p:childTnLst>
                                </p:cTn>
                              </p:par>
                            </p:childTnLst>
                          </p:cTn>
                        </p:par>
                        <p:par>
                          <p:cTn id="238" fill="hold" nodeType="afterGroup">
                            <p:stCondLst>
                              <p:cond delay="500"/>
                            </p:stCondLst>
                            <p:childTnLst>
                              <p:par>
                                <p:cTn id="239" presetID="22" presetClass="entr" presetSubtype="1" fill="hold" grpId="0" nodeType="afterEffect">
                                  <p:stCondLst>
                                    <p:cond delay="0"/>
                                  </p:stCondLst>
                                  <p:childTnLst>
                                    <p:set>
                                      <p:cBhvr>
                                        <p:cTn id="240" dur="1" fill="hold">
                                          <p:stCondLst>
                                            <p:cond delay="0"/>
                                          </p:stCondLst>
                                        </p:cTn>
                                        <p:tgtEl>
                                          <p:spTgt spid="193589"/>
                                        </p:tgtEl>
                                        <p:attrNameLst>
                                          <p:attrName>style.visibility</p:attrName>
                                        </p:attrNameLst>
                                      </p:cBhvr>
                                      <p:to>
                                        <p:strVal val="visible"/>
                                      </p:to>
                                    </p:set>
                                    <p:animEffect transition="in" filter="wipe(up)">
                                      <p:cBhvr>
                                        <p:cTn id="241" dur="500"/>
                                        <p:tgtEl>
                                          <p:spTgt spid="193589"/>
                                        </p:tgtEl>
                                      </p:cBhvr>
                                    </p:animEffect>
                                  </p:childTnLst>
                                </p:cTn>
                              </p:par>
                            </p:childTnLst>
                          </p:cTn>
                        </p:par>
                        <p:par>
                          <p:cTn id="242" fill="hold" nodeType="afterGroup">
                            <p:stCondLst>
                              <p:cond delay="1000"/>
                            </p:stCondLst>
                            <p:childTnLst>
                              <p:par>
                                <p:cTn id="243" presetID="22" presetClass="entr" presetSubtype="1" fill="hold" grpId="0" nodeType="afterEffect">
                                  <p:stCondLst>
                                    <p:cond delay="0"/>
                                  </p:stCondLst>
                                  <p:childTnLst>
                                    <p:set>
                                      <p:cBhvr>
                                        <p:cTn id="244" dur="1" fill="hold">
                                          <p:stCondLst>
                                            <p:cond delay="0"/>
                                          </p:stCondLst>
                                        </p:cTn>
                                        <p:tgtEl>
                                          <p:spTgt spid="193590"/>
                                        </p:tgtEl>
                                        <p:attrNameLst>
                                          <p:attrName>style.visibility</p:attrName>
                                        </p:attrNameLst>
                                      </p:cBhvr>
                                      <p:to>
                                        <p:strVal val="visible"/>
                                      </p:to>
                                    </p:set>
                                    <p:animEffect transition="in" filter="wipe(up)">
                                      <p:cBhvr>
                                        <p:cTn id="245" dur="500"/>
                                        <p:tgtEl>
                                          <p:spTgt spid="193590"/>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2" presetClass="entr" presetSubtype="1" fill="hold" grpId="0" nodeType="clickEffect">
                                  <p:stCondLst>
                                    <p:cond delay="0"/>
                                  </p:stCondLst>
                                  <p:childTnLst>
                                    <p:set>
                                      <p:cBhvr>
                                        <p:cTn id="249" dur="1" fill="hold">
                                          <p:stCondLst>
                                            <p:cond delay="0"/>
                                          </p:stCondLst>
                                        </p:cTn>
                                        <p:tgtEl>
                                          <p:spTgt spid="193604"/>
                                        </p:tgtEl>
                                        <p:attrNameLst>
                                          <p:attrName>style.visibility</p:attrName>
                                        </p:attrNameLst>
                                      </p:cBhvr>
                                      <p:to>
                                        <p:strVal val="visible"/>
                                      </p:to>
                                    </p:set>
                                    <p:animEffect transition="in" filter="wipe(up)">
                                      <p:cBhvr>
                                        <p:cTn id="250" dur="500"/>
                                        <p:tgtEl>
                                          <p:spTgt spid="193604"/>
                                        </p:tgtEl>
                                      </p:cBhvr>
                                    </p:animEffect>
                                  </p:childTnLst>
                                </p:cTn>
                              </p:par>
                            </p:childTnLst>
                          </p:cTn>
                        </p:par>
                        <p:par>
                          <p:cTn id="251" fill="hold" nodeType="afterGroup">
                            <p:stCondLst>
                              <p:cond delay="500"/>
                            </p:stCondLst>
                            <p:childTnLst>
                              <p:par>
                                <p:cTn id="252" presetID="22" presetClass="entr" presetSubtype="1" fill="hold" grpId="0" nodeType="afterEffect">
                                  <p:stCondLst>
                                    <p:cond delay="0"/>
                                  </p:stCondLst>
                                  <p:childTnLst>
                                    <p:set>
                                      <p:cBhvr>
                                        <p:cTn id="253" dur="1" fill="hold">
                                          <p:stCondLst>
                                            <p:cond delay="0"/>
                                          </p:stCondLst>
                                        </p:cTn>
                                        <p:tgtEl>
                                          <p:spTgt spid="193597"/>
                                        </p:tgtEl>
                                        <p:attrNameLst>
                                          <p:attrName>style.visibility</p:attrName>
                                        </p:attrNameLst>
                                      </p:cBhvr>
                                      <p:to>
                                        <p:strVal val="visible"/>
                                      </p:to>
                                    </p:set>
                                    <p:animEffect transition="in" filter="wipe(up)">
                                      <p:cBhvr>
                                        <p:cTn id="254" dur="500"/>
                                        <p:tgtEl>
                                          <p:spTgt spid="193597"/>
                                        </p:tgtEl>
                                      </p:cBhvr>
                                    </p:animEffect>
                                  </p:childTnLst>
                                </p:cTn>
                              </p:par>
                            </p:childTnLst>
                          </p:cTn>
                        </p:par>
                        <p:par>
                          <p:cTn id="255" fill="hold" nodeType="afterGroup">
                            <p:stCondLst>
                              <p:cond delay="1000"/>
                            </p:stCondLst>
                            <p:childTnLst>
                              <p:par>
                                <p:cTn id="256" presetID="22" presetClass="entr" presetSubtype="1" fill="hold" grpId="0" nodeType="afterEffect">
                                  <p:stCondLst>
                                    <p:cond delay="0"/>
                                  </p:stCondLst>
                                  <p:childTnLst>
                                    <p:set>
                                      <p:cBhvr>
                                        <p:cTn id="257" dur="1" fill="hold">
                                          <p:stCondLst>
                                            <p:cond delay="0"/>
                                          </p:stCondLst>
                                        </p:cTn>
                                        <p:tgtEl>
                                          <p:spTgt spid="193598"/>
                                        </p:tgtEl>
                                        <p:attrNameLst>
                                          <p:attrName>style.visibility</p:attrName>
                                        </p:attrNameLst>
                                      </p:cBhvr>
                                      <p:to>
                                        <p:strVal val="visible"/>
                                      </p:to>
                                    </p:set>
                                    <p:animEffect transition="in" filter="wipe(up)">
                                      <p:cBhvr>
                                        <p:cTn id="258" dur="500"/>
                                        <p:tgtEl>
                                          <p:spTgt spid="193598"/>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2" presetClass="entr" presetSubtype="1" fill="hold" grpId="0" nodeType="clickEffect">
                                  <p:stCondLst>
                                    <p:cond delay="0"/>
                                  </p:stCondLst>
                                  <p:childTnLst>
                                    <p:set>
                                      <p:cBhvr>
                                        <p:cTn id="262" dur="1" fill="hold">
                                          <p:stCondLst>
                                            <p:cond delay="0"/>
                                          </p:stCondLst>
                                        </p:cTn>
                                        <p:tgtEl>
                                          <p:spTgt spid="193605"/>
                                        </p:tgtEl>
                                        <p:attrNameLst>
                                          <p:attrName>style.visibility</p:attrName>
                                        </p:attrNameLst>
                                      </p:cBhvr>
                                      <p:to>
                                        <p:strVal val="visible"/>
                                      </p:to>
                                    </p:set>
                                    <p:animEffect transition="in" filter="wipe(up)">
                                      <p:cBhvr>
                                        <p:cTn id="263" dur="500"/>
                                        <p:tgtEl>
                                          <p:spTgt spid="193605"/>
                                        </p:tgtEl>
                                      </p:cBhvr>
                                    </p:animEffect>
                                  </p:childTnLst>
                                </p:cTn>
                              </p:par>
                            </p:childTnLst>
                          </p:cTn>
                        </p:par>
                        <p:par>
                          <p:cTn id="264" fill="hold" nodeType="afterGroup">
                            <p:stCondLst>
                              <p:cond delay="500"/>
                            </p:stCondLst>
                            <p:childTnLst>
                              <p:par>
                                <p:cTn id="265" presetID="22" presetClass="entr" presetSubtype="1" fill="hold" grpId="0" nodeType="afterEffect">
                                  <p:stCondLst>
                                    <p:cond delay="0"/>
                                  </p:stCondLst>
                                  <p:childTnLst>
                                    <p:set>
                                      <p:cBhvr>
                                        <p:cTn id="266" dur="1" fill="hold">
                                          <p:stCondLst>
                                            <p:cond delay="0"/>
                                          </p:stCondLst>
                                        </p:cTn>
                                        <p:tgtEl>
                                          <p:spTgt spid="193591"/>
                                        </p:tgtEl>
                                        <p:attrNameLst>
                                          <p:attrName>style.visibility</p:attrName>
                                        </p:attrNameLst>
                                      </p:cBhvr>
                                      <p:to>
                                        <p:strVal val="visible"/>
                                      </p:to>
                                    </p:set>
                                    <p:animEffect transition="in" filter="wipe(up)">
                                      <p:cBhvr>
                                        <p:cTn id="267" dur="500"/>
                                        <p:tgtEl>
                                          <p:spTgt spid="193591"/>
                                        </p:tgtEl>
                                      </p:cBhvr>
                                    </p:animEffect>
                                  </p:childTnLst>
                                </p:cTn>
                              </p:par>
                            </p:childTnLst>
                          </p:cTn>
                        </p:par>
                        <p:par>
                          <p:cTn id="268" fill="hold" nodeType="afterGroup">
                            <p:stCondLst>
                              <p:cond delay="1000"/>
                            </p:stCondLst>
                            <p:childTnLst>
                              <p:par>
                                <p:cTn id="269" presetID="22" presetClass="entr" presetSubtype="1" fill="hold" grpId="0" nodeType="afterEffect">
                                  <p:stCondLst>
                                    <p:cond delay="0"/>
                                  </p:stCondLst>
                                  <p:childTnLst>
                                    <p:set>
                                      <p:cBhvr>
                                        <p:cTn id="270" dur="1" fill="hold">
                                          <p:stCondLst>
                                            <p:cond delay="0"/>
                                          </p:stCondLst>
                                        </p:cTn>
                                        <p:tgtEl>
                                          <p:spTgt spid="193592"/>
                                        </p:tgtEl>
                                        <p:attrNameLst>
                                          <p:attrName>style.visibility</p:attrName>
                                        </p:attrNameLst>
                                      </p:cBhvr>
                                      <p:to>
                                        <p:strVal val="visible"/>
                                      </p:to>
                                    </p:set>
                                    <p:animEffect transition="in" filter="wipe(up)">
                                      <p:cBhvr>
                                        <p:cTn id="271" dur="500"/>
                                        <p:tgtEl>
                                          <p:spTgt spid="193592"/>
                                        </p:tgtEl>
                                      </p:cBhvr>
                                    </p:animEffect>
                                  </p:childTnLst>
                                </p:cTn>
                              </p:par>
                            </p:childTnLst>
                          </p:cTn>
                        </p:par>
                      </p:childTnLst>
                    </p:cTn>
                  </p:par>
                  <p:par>
                    <p:cTn id="272" fill="hold" nodeType="clickPar">
                      <p:stCondLst>
                        <p:cond delay="indefinite"/>
                      </p:stCondLst>
                      <p:childTnLst>
                        <p:par>
                          <p:cTn id="273" fill="hold" nodeType="withGroup">
                            <p:stCondLst>
                              <p:cond delay="0"/>
                            </p:stCondLst>
                            <p:childTnLst>
                              <p:par>
                                <p:cTn id="274" presetID="22" presetClass="entr" presetSubtype="1" fill="hold" grpId="0" nodeType="clickEffect">
                                  <p:stCondLst>
                                    <p:cond delay="0"/>
                                  </p:stCondLst>
                                  <p:childTnLst>
                                    <p:set>
                                      <p:cBhvr>
                                        <p:cTn id="275" dur="1" fill="hold">
                                          <p:stCondLst>
                                            <p:cond delay="0"/>
                                          </p:stCondLst>
                                        </p:cTn>
                                        <p:tgtEl>
                                          <p:spTgt spid="193606"/>
                                        </p:tgtEl>
                                        <p:attrNameLst>
                                          <p:attrName>style.visibility</p:attrName>
                                        </p:attrNameLst>
                                      </p:cBhvr>
                                      <p:to>
                                        <p:strVal val="visible"/>
                                      </p:to>
                                    </p:set>
                                    <p:animEffect transition="in" filter="wipe(up)">
                                      <p:cBhvr>
                                        <p:cTn id="276" dur="500"/>
                                        <p:tgtEl>
                                          <p:spTgt spid="193606"/>
                                        </p:tgtEl>
                                      </p:cBhvr>
                                    </p:animEffect>
                                  </p:childTnLst>
                                </p:cTn>
                              </p:par>
                            </p:childTnLst>
                          </p:cTn>
                        </p:par>
                        <p:par>
                          <p:cTn id="277" fill="hold" nodeType="afterGroup">
                            <p:stCondLst>
                              <p:cond delay="500"/>
                            </p:stCondLst>
                            <p:childTnLst>
                              <p:par>
                                <p:cTn id="278" presetID="22" presetClass="entr" presetSubtype="1" fill="hold" grpId="0" nodeType="afterEffect">
                                  <p:stCondLst>
                                    <p:cond delay="0"/>
                                  </p:stCondLst>
                                  <p:childTnLst>
                                    <p:set>
                                      <p:cBhvr>
                                        <p:cTn id="279" dur="1" fill="hold">
                                          <p:stCondLst>
                                            <p:cond delay="0"/>
                                          </p:stCondLst>
                                        </p:cTn>
                                        <p:tgtEl>
                                          <p:spTgt spid="193607"/>
                                        </p:tgtEl>
                                        <p:attrNameLst>
                                          <p:attrName>style.visibility</p:attrName>
                                        </p:attrNameLst>
                                      </p:cBhvr>
                                      <p:to>
                                        <p:strVal val="visible"/>
                                      </p:to>
                                    </p:set>
                                    <p:animEffect transition="in" filter="wipe(up)">
                                      <p:cBhvr>
                                        <p:cTn id="280" dur="500"/>
                                        <p:tgtEl>
                                          <p:spTgt spid="19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animBg="1" autoUpdateAnimBg="0"/>
      <p:bldP spid="193539" grpId="0" animBg="1" autoUpdateAnimBg="0"/>
      <p:bldP spid="193540" grpId="0" animBg="1" autoUpdateAnimBg="0"/>
      <p:bldP spid="193541" grpId="0" animBg="1" autoUpdateAnimBg="0"/>
      <p:bldP spid="193542" grpId="0" animBg="1" autoUpdateAnimBg="0"/>
      <p:bldP spid="193543" grpId="0" animBg="1" autoUpdateAnimBg="0"/>
      <p:bldP spid="193544" grpId="0" animBg="1" autoUpdateAnimBg="0"/>
      <p:bldP spid="193545" grpId="0" animBg="1"/>
      <p:bldP spid="193546" grpId="0" animBg="1"/>
      <p:bldP spid="193547" grpId="0" animBg="1"/>
      <p:bldP spid="193548" grpId="0" animBg="1"/>
      <p:bldP spid="193549" grpId="0" animBg="1"/>
      <p:bldP spid="193550" grpId="0" animBg="1"/>
      <p:bldP spid="193552" grpId="0" animBg="1"/>
      <p:bldP spid="193553" grpId="0" autoUpdateAnimBg="0"/>
      <p:bldP spid="193554" grpId="0" animBg="1"/>
      <p:bldP spid="193555" grpId="0" autoUpdateAnimBg="0"/>
      <p:bldP spid="193556" grpId="0" autoUpdateAnimBg="0"/>
      <p:bldP spid="193557" grpId="0" animBg="1"/>
      <p:bldP spid="193558" grpId="0" autoUpdateAnimBg="0"/>
      <p:bldP spid="193559" grpId="0" animBg="1"/>
      <p:bldP spid="193560" grpId="0" autoUpdateAnimBg="0"/>
      <p:bldP spid="193561" grpId="0" animBg="1"/>
      <p:bldP spid="193562" grpId="0" animBg="1"/>
      <p:bldP spid="193563" grpId="0" animBg="1"/>
      <p:bldP spid="193564" grpId="0" autoUpdateAnimBg="0"/>
      <p:bldP spid="193565" grpId="0" animBg="1"/>
      <p:bldP spid="193566" grpId="0" animBg="1"/>
      <p:bldP spid="193567" grpId="0" autoUpdateAnimBg="0"/>
      <p:bldP spid="193568" grpId="0" animBg="1" autoUpdateAnimBg="0"/>
      <p:bldP spid="193569" grpId="0" animBg="1" autoUpdateAnimBg="0"/>
      <p:bldP spid="193570" grpId="0" animBg="1"/>
      <p:bldP spid="193572" grpId="0" autoUpdateAnimBg="0"/>
      <p:bldP spid="193573" grpId="0" animBg="1"/>
      <p:bldP spid="193574" grpId="0" autoUpdateAnimBg="0"/>
      <p:bldP spid="193575" grpId="0" animBg="1"/>
      <p:bldP spid="193576" grpId="0" animBg="1"/>
      <p:bldP spid="193577" grpId="0" autoUpdateAnimBg="0"/>
      <p:bldP spid="193578" grpId="0" animBg="1"/>
      <p:bldP spid="193581" grpId="0" animBg="1"/>
      <p:bldP spid="193582" grpId="0" autoUpdateAnimBg="0"/>
      <p:bldP spid="193583" grpId="0" animBg="1"/>
      <p:bldP spid="193584" grpId="0" animBg="1"/>
      <p:bldP spid="193585" grpId="0" autoUpdateAnimBg="0"/>
      <p:bldP spid="193586" grpId="0" animBg="1"/>
      <p:bldP spid="193587" grpId="0" animBg="1"/>
      <p:bldP spid="193588" grpId="0" autoUpdateAnimBg="0"/>
      <p:bldP spid="193589" grpId="0" animBg="1"/>
      <p:bldP spid="193590" grpId="0" autoUpdateAnimBg="0"/>
      <p:bldP spid="193591" grpId="0" animBg="1"/>
      <p:bldP spid="193592" grpId="0" autoUpdateAnimBg="0"/>
      <p:bldP spid="193593" grpId="0" animBg="1"/>
      <p:bldP spid="193594" grpId="0" autoUpdateAnimBg="0"/>
      <p:bldP spid="193595" grpId="0" animBg="1"/>
      <p:bldP spid="193596" grpId="0" autoUpdateAnimBg="0"/>
      <p:bldP spid="193597" grpId="0" animBg="1"/>
      <p:bldP spid="193598" grpId="0" autoUpdateAnimBg="0"/>
      <p:bldP spid="193599" grpId="0" animBg="1"/>
      <p:bldP spid="193600" grpId="0" animBg="1"/>
      <p:bldP spid="193601" grpId="0" animBg="1"/>
      <p:bldP spid="193603" grpId="0" animBg="1"/>
      <p:bldP spid="193604" grpId="0" animBg="1"/>
      <p:bldP spid="193605" grpId="0" animBg="1"/>
      <p:bldP spid="193606" grpId="0" animBg="1"/>
      <p:bldP spid="193607" grpId="0" autoUpdateAnimBg="0"/>
      <p:bldP spid="193609" grpId="0" animBg="1"/>
      <p:bldP spid="193612"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3" name="Rectangle 3"/>
          <p:cNvSpPr>
            <a:spLocks noGrp="1" noChangeArrowheads="1"/>
          </p:cNvSpPr>
          <p:nvPr>
            <p:ph type="body" idx="1"/>
          </p:nvPr>
        </p:nvSpPr>
        <p:spPr>
          <a:xfrm>
            <a:off x="762000" y="1905000"/>
            <a:ext cx="7772400" cy="1600200"/>
          </a:xfrm>
        </p:spPr>
        <p:txBody>
          <a:bodyPr/>
          <a:lstStyle/>
          <a:p>
            <a:pPr>
              <a:lnSpc>
                <a:spcPct val="120000"/>
              </a:lnSpc>
            </a:pPr>
            <a:r>
              <a:rPr lang="zh-CN" altLang="en-US" sz="3600">
                <a:solidFill>
                  <a:srgbClr val="A50021"/>
                </a:solidFill>
              </a:rPr>
              <a:t>根据动态查找表的定义</a:t>
            </a:r>
            <a:r>
              <a:rPr lang="zh-CN" altLang="en-US" sz="3600" b="1">
                <a:solidFill>
                  <a:srgbClr val="A50021"/>
                </a:solidFill>
              </a:rPr>
              <a:t>，“插入”操作在</a:t>
            </a:r>
            <a:r>
              <a:rPr lang="zh-CN" altLang="en-US" sz="3600" b="1">
                <a:solidFill>
                  <a:srgbClr val="FF0000"/>
                </a:solidFill>
              </a:rPr>
              <a:t>查找不成功</a:t>
            </a:r>
            <a:r>
              <a:rPr lang="zh-CN" altLang="en-US" sz="3600" b="1">
                <a:solidFill>
                  <a:srgbClr val="A50021"/>
                </a:solidFill>
              </a:rPr>
              <a:t>时才进行</a:t>
            </a:r>
            <a:r>
              <a:rPr lang="zh-CN" altLang="en-US" sz="3600">
                <a:solidFill>
                  <a:srgbClr val="A50021"/>
                </a:solidFill>
              </a:rPr>
              <a:t>；</a:t>
            </a:r>
          </a:p>
        </p:txBody>
      </p:sp>
      <p:sp>
        <p:nvSpPr>
          <p:cNvPr id="199684" name="Text Box 4"/>
          <p:cNvSpPr txBox="1">
            <a:spLocks noGrp="1" noChangeArrowheads="1"/>
          </p:cNvSpPr>
          <p:nvPr>
            <p:ph type="title"/>
          </p:nvPr>
        </p:nvSpPr>
        <p:spPr>
          <a:xfrm>
            <a:off x="685800" y="457200"/>
            <a:ext cx="7772400" cy="1143000"/>
          </a:xfrm>
          <a:noFill/>
          <a:ln/>
        </p:spPr>
        <p:txBody>
          <a:bodyPr/>
          <a:lstStyle/>
          <a:p>
            <a:r>
              <a:rPr lang="en-US" altLang="zh-CN" sz="4800" b="1">
                <a:solidFill>
                  <a:srgbClr val="FF00FF"/>
                </a:solidFill>
                <a:ea typeface="楷体_GB2312" pitchFamily="49" charset="-122"/>
              </a:rPr>
              <a:t>3</a:t>
            </a:r>
            <a:r>
              <a:rPr lang="zh-CN" altLang="en-US" sz="4800" b="1">
                <a:solidFill>
                  <a:srgbClr val="FF00FF"/>
                </a:solidFill>
                <a:ea typeface="楷体_GB2312" pitchFamily="49" charset="-122"/>
              </a:rPr>
              <a:t>．二叉排序树的插入算法</a:t>
            </a:r>
            <a:endParaRPr lang="zh-CN" altLang="en-US" sz="4800"/>
          </a:p>
        </p:txBody>
      </p:sp>
      <p:sp>
        <p:nvSpPr>
          <p:cNvPr id="199685" name="Rectangle 5"/>
          <p:cNvSpPr>
            <a:spLocks noChangeArrowheads="1"/>
          </p:cNvSpPr>
          <p:nvPr/>
        </p:nvSpPr>
        <p:spPr bwMode="auto">
          <a:xfrm>
            <a:off x="762000" y="3505200"/>
            <a:ext cx="7772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FontTx/>
              <a:buChar char="•"/>
            </a:pPr>
            <a:r>
              <a:rPr lang="zh-CN" altLang="en-US" sz="3600">
                <a:solidFill>
                  <a:srgbClr val="A50021"/>
                </a:solidFill>
              </a:rPr>
              <a:t>若二叉排序树为</a:t>
            </a:r>
            <a:r>
              <a:rPr lang="zh-CN" altLang="en-US" sz="3600" b="1">
                <a:solidFill>
                  <a:srgbClr val="A50021"/>
                </a:solidFill>
              </a:rPr>
              <a:t>空树</a:t>
            </a:r>
            <a:r>
              <a:rPr lang="zh-CN" altLang="en-US" sz="3600">
                <a:solidFill>
                  <a:srgbClr val="A50021"/>
                </a:solidFill>
              </a:rPr>
              <a:t>，则新插入的结点为</a:t>
            </a:r>
            <a:r>
              <a:rPr lang="zh-CN" altLang="en-US" sz="3600" b="1">
                <a:solidFill>
                  <a:srgbClr val="FF0000"/>
                </a:solidFill>
              </a:rPr>
              <a:t>新的根结点</a:t>
            </a:r>
            <a:r>
              <a:rPr lang="zh-CN" altLang="en-US" sz="3600">
                <a:solidFill>
                  <a:srgbClr val="A50021"/>
                </a:solidFill>
              </a:rPr>
              <a:t>；否则，新插入的结点必为一个</a:t>
            </a:r>
            <a:r>
              <a:rPr lang="zh-CN" altLang="en-US" sz="3600" b="1">
                <a:solidFill>
                  <a:srgbClr val="FF0000"/>
                </a:solidFill>
              </a:rPr>
              <a:t>新的叶子结点</a:t>
            </a:r>
            <a:r>
              <a:rPr lang="zh-CN" altLang="en-US" sz="3600">
                <a:solidFill>
                  <a:srgbClr val="A50021"/>
                </a:solidFill>
              </a:rPr>
              <a:t>，其</a:t>
            </a:r>
            <a:r>
              <a:rPr lang="zh-CN" altLang="en-US" sz="3600" b="1">
                <a:solidFill>
                  <a:srgbClr val="A50021"/>
                </a:solidFill>
              </a:rPr>
              <a:t>插入位置</a:t>
            </a:r>
            <a:r>
              <a:rPr lang="zh-CN" altLang="en-US" sz="3600">
                <a:solidFill>
                  <a:srgbClr val="A50021"/>
                </a:solidFill>
              </a:rPr>
              <a:t>由查找过程得到。</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blinds(vertical)">
                                      <p:cBhvr>
                                        <p:cTn id="7" dur="500"/>
                                        <p:tgtEl>
                                          <p:spTgt spid="199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99683">
                                            <p:txEl>
                                              <p:pRg st="0" end="0"/>
                                            </p:txEl>
                                          </p:spTgt>
                                        </p:tgtEl>
                                        <p:attrNameLst>
                                          <p:attrName>style.visibility</p:attrName>
                                        </p:attrNameLst>
                                      </p:cBhvr>
                                      <p:to>
                                        <p:strVal val="visible"/>
                                      </p:to>
                                    </p:set>
                                    <p:animEffect transition="in" filter="wipe(left)">
                                      <p:cBhvr>
                                        <p:cTn id="12" dur="300"/>
                                        <p:tgtEl>
                                          <p:spTgt spid="1996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99685"/>
                                        </p:tgtEl>
                                        <p:attrNameLst>
                                          <p:attrName>style.visibility</p:attrName>
                                        </p:attrNameLst>
                                      </p:cBhvr>
                                      <p:to>
                                        <p:strVal val="visible"/>
                                      </p:to>
                                    </p:set>
                                    <p:animEffect transition="in" filter="wipe(left)">
                                      <p:cBhvr>
                                        <p:cTn id="17" dur="300"/>
                                        <p:tgtEl>
                                          <p:spTgt spid="19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P spid="199684" grpId="0" autoUpdateAnimBg="0"/>
      <p:bldP spid="19968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28600" y="279400"/>
            <a:ext cx="8915400" cy="604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3600" b="1">
                <a:solidFill>
                  <a:srgbClr val="A50021"/>
                </a:solidFill>
                <a:ea typeface="楷体_GB2312" pitchFamily="49" charset="-122"/>
              </a:rPr>
              <a:t>Status</a:t>
            </a:r>
            <a:r>
              <a:rPr lang="en-US" altLang="zh-CN" sz="3600">
                <a:solidFill>
                  <a:srgbClr val="A50021"/>
                </a:solidFill>
                <a:ea typeface="楷体_GB2312" pitchFamily="49" charset="-122"/>
              </a:rPr>
              <a:t> Insert BST(BiTree </a:t>
            </a:r>
            <a:r>
              <a:rPr lang="en-US" altLang="zh-CN" sz="3600" b="1">
                <a:solidFill>
                  <a:srgbClr val="A50021"/>
                </a:solidFill>
                <a:ea typeface="楷体_GB2312" pitchFamily="49" charset="-122"/>
              </a:rPr>
              <a:t>&amp;</a:t>
            </a:r>
            <a:r>
              <a:rPr lang="en-US" altLang="zh-CN" sz="3600">
                <a:solidFill>
                  <a:srgbClr val="A50021"/>
                </a:solidFill>
                <a:ea typeface="楷体_GB2312" pitchFamily="49" charset="-122"/>
              </a:rPr>
              <a:t>T, ElemType e )</a:t>
            </a:r>
            <a:r>
              <a:rPr lang="en-US" altLang="zh-CN" sz="3600">
                <a:ea typeface="楷体_GB2312" pitchFamily="49" charset="-122"/>
              </a:rPr>
              <a:t> </a:t>
            </a:r>
          </a:p>
          <a:p>
            <a:pPr>
              <a:lnSpc>
                <a:spcPct val="125000"/>
              </a:lnSpc>
            </a:pPr>
            <a:r>
              <a:rPr lang="en-US" altLang="zh-CN" sz="3600" b="1">
                <a:solidFill>
                  <a:srgbClr val="A50021"/>
                </a:solidFill>
                <a:ea typeface="楷体_GB2312" pitchFamily="49" charset="-122"/>
              </a:rPr>
              <a:t>{</a:t>
            </a:r>
            <a:endParaRPr lang="en-US" altLang="zh-CN" sz="3600">
              <a:ea typeface="楷体_GB2312" pitchFamily="49" charset="-122"/>
            </a:endParaRPr>
          </a:p>
          <a:p>
            <a:pPr>
              <a:lnSpc>
                <a:spcPct val="125000"/>
              </a:lnSpc>
            </a:pPr>
            <a:r>
              <a:rPr lang="en-US" altLang="zh-CN" sz="3200" b="1">
                <a:ea typeface="楷体_GB2312" pitchFamily="49" charset="-122"/>
              </a:rPr>
              <a:t>  // </a:t>
            </a:r>
            <a:r>
              <a:rPr lang="zh-CN" altLang="zh-CN" sz="3200" b="1">
                <a:ea typeface="楷体_GB2312" pitchFamily="49" charset="-122"/>
              </a:rPr>
              <a:t>当二叉排序树中不存在关键字等于 </a:t>
            </a:r>
            <a:r>
              <a:rPr lang="en-US" altLang="zh-CN" sz="3200" b="1">
                <a:ea typeface="楷体_GB2312" pitchFamily="49" charset="-122"/>
              </a:rPr>
              <a:t>e.key </a:t>
            </a:r>
            <a:r>
              <a:rPr lang="zh-CN" altLang="zh-CN" sz="3200" b="1">
                <a:ea typeface="楷体_GB2312" pitchFamily="49" charset="-122"/>
              </a:rPr>
              <a:t>的</a:t>
            </a:r>
          </a:p>
          <a:p>
            <a:pPr>
              <a:lnSpc>
                <a:spcPct val="125000"/>
              </a:lnSpc>
            </a:pPr>
            <a:r>
              <a:rPr lang="zh-CN" altLang="zh-CN" sz="3200" b="1">
                <a:ea typeface="楷体_GB2312" pitchFamily="49" charset="-122"/>
              </a:rPr>
              <a:t>  // 数据元素时，插入元素值为 </a:t>
            </a:r>
            <a:r>
              <a:rPr lang="en-US" altLang="zh-CN" sz="3200" b="1">
                <a:ea typeface="楷体_GB2312" pitchFamily="49" charset="-122"/>
              </a:rPr>
              <a:t>e </a:t>
            </a:r>
            <a:r>
              <a:rPr lang="zh-CN" altLang="zh-CN" sz="3200" b="1">
                <a:ea typeface="楷体_GB2312" pitchFamily="49" charset="-122"/>
              </a:rPr>
              <a:t>的结点，并返</a:t>
            </a:r>
          </a:p>
          <a:p>
            <a:pPr>
              <a:lnSpc>
                <a:spcPct val="125000"/>
              </a:lnSpc>
            </a:pPr>
            <a:r>
              <a:rPr lang="zh-CN" altLang="zh-CN" sz="3200" b="1">
                <a:ea typeface="楷体_GB2312" pitchFamily="49" charset="-122"/>
              </a:rPr>
              <a:t>  // 回 </a:t>
            </a:r>
            <a:r>
              <a:rPr lang="en-US" altLang="zh-CN" sz="3200" b="1">
                <a:ea typeface="楷体_GB2312" pitchFamily="49" charset="-122"/>
              </a:rPr>
              <a:t>TRUE; </a:t>
            </a:r>
            <a:r>
              <a:rPr lang="zh-CN" altLang="zh-CN" sz="3200" b="1">
                <a:ea typeface="楷体_GB2312" pitchFamily="49" charset="-122"/>
              </a:rPr>
              <a:t>否则，不进行插入并返回</a:t>
            </a:r>
            <a:r>
              <a:rPr lang="en-US" altLang="zh-CN" sz="3200" b="1">
                <a:ea typeface="楷体_GB2312" pitchFamily="49" charset="-122"/>
              </a:rPr>
              <a:t>FALSE</a:t>
            </a:r>
          </a:p>
          <a:p>
            <a:pPr>
              <a:lnSpc>
                <a:spcPct val="125000"/>
              </a:lnSpc>
            </a:pPr>
            <a:r>
              <a:rPr lang="en-US" altLang="zh-CN" sz="3200" b="1">
                <a:ea typeface="楷体_GB2312" pitchFamily="49" charset="-122"/>
              </a:rPr>
              <a:t>   </a:t>
            </a:r>
            <a:r>
              <a:rPr lang="en-US" altLang="zh-CN" sz="3600" b="1">
                <a:solidFill>
                  <a:srgbClr val="A50021"/>
                </a:solidFill>
                <a:ea typeface="楷体_GB2312" pitchFamily="49" charset="-122"/>
              </a:rPr>
              <a:t>if</a:t>
            </a:r>
            <a:r>
              <a:rPr lang="en-US" altLang="zh-CN" sz="3600">
                <a:ea typeface="楷体_GB2312" pitchFamily="49" charset="-122"/>
              </a:rPr>
              <a:t> </a:t>
            </a:r>
            <a:r>
              <a:rPr lang="en-US" altLang="zh-CN" sz="3600">
                <a:solidFill>
                  <a:srgbClr val="FF0000"/>
                </a:solidFill>
                <a:ea typeface="楷体_GB2312" pitchFamily="49" charset="-122"/>
              </a:rPr>
              <a:t>(</a:t>
            </a:r>
            <a:r>
              <a:rPr lang="en-US" altLang="zh-CN" sz="3600" b="1">
                <a:solidFill>
                  <a:srgbClr val="FF0000"/>
                </a:solidFill>
                <a:ea typeface="楷体_GB2312" pitchFamily="49" charset="-122"/>
              </a:rPr>
              <a:t>!</a:t>
            </a:r>
            <a:r>
              <a:rPr lang="en-US" altLang="zh-CN" sz="3600">
                <a:solidFill>
                  <a:srgbClr val="FF0000"/>
                </a:solidFill>
                <a:ea typeface="楷体_GB2312" pitchFamily="49" charset="-122"/>
              </a:rPr>
              <a:t>SearchBST ( T, e.key, NULL, p ))</a:t>
            </a:r>
          </a:p>
          <a:p>
            <a:pPr>
              <a:lnSpc>
                <a:spcPct val="125000"/>
              </a:lnSpc>
            </a:pPr>
            <a:r>
              <a:rPr lang="en-US" altLang="zh-CN" sz="3600">
                <a:solidFill>
                  <a:srgbClr val="FF0000"/>
                </a:solidFill>
                <a:ea typeface="楷体_GB2312" pitchFamily="49" charset="-122"/>
              </a:rPr>
              <a:t>    </a:t>
            </a:r>
            <a:r>
              <a:rPr lang="en-US" altLang="zh-CN" sz="3600">
                <a:ea typeface="楷体_GB2312" pitchFamily="49" charset="-122"/>
              </a:rPr>
              <a:t> </a:t>
            </a:r>
            <a:r>
              <a:rPr lang="en-US" altLang="zh-CN" sz="3600" b="1">
                <a:solidFill>
                  <a:srgbClr val="A50021"/>
                </a:solidFill>
                <a:ea typeface="楷体_GB2312" pitchFamily="49" charset="-122"/>
              </a:rPr>
              <a:t>{ </a:t>
            </a:r>
            <a:r>
              <a:rPr lang="en-US" altLang="zh-CN" sz="3600">
                <a:solidFill>
                  <a:srgbClr val="A50021"/>
                </a:solidFill>
                <a:ea typeface="楷体_GB2312" pitchFamily="49" charset="-122"/>
              </a:rPr>
              <a:t>                         </a:t>
            </a:r>
            <a:r>
              <a:rPr lang="en-US" altLang="zh-CN" sz="3600" b="1">
                <a:solidFill>
                  <a:srgbClr val="A50021"/>
                </a:solidFill>
                <a:ea typeface="楷体_GB2312" pitchFamily="49" charset="-122"/>
              </a:rPr>
              <a:t>   }</a:t>
            </a:r>
          </a:p>
          <a:p>
            <a:pPr>
              <a:lnSpc>
                <a:spcPct val="125000"/>
              </a:lnSpc>
            </a:pPr>
            <a:r>
              <a:rPr lang="en-US" altLang="zh-CN" sz="3600" b="1">
                <a:solidFill>
                  <a:srgbClr val="A50021"/>
                </a:solidFill>
                <a:ea typeface="楷体_GB2312" pitchFamily="49" charset="-122"/>
              </a:rPr>
              <a:t>   else return FALSE</a:t>
            </a:r>
            <a:r>
              <a:rPr lang="en-US" altLang="zh-CN" sz="3600">
                <a:solidFill>
                  <a:srgbClr val="A50021"/>
                </a:solidFill>
                <a:ea typeface="楷体_GB2312" pitchFamily="49" charset="-122"/>
              </a:rPr>
              <a:t>;</a:t>
            </a:r>
          </a:p>
          <a:p>
            <a:pPr>
              <a:lnSpc>
                <a:spcPct val="125000"/>
              </a:lnSpc>
            </a:pP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 // Insert BST</a:t>
            </a:r>
          </a:p>
        </p:txBody>
      </p:sp>
      <p:sp>
        <p:nvSpPr>
          <p:cNvPr id="76805" name="Text Box 5">
            <a:hlinkClick r:id="" action="ppaction://hlinkshowjump?jump=nextslide" highlightClick="1"/>
          </p:cNvPr>
          <p:cNvSpPr txBox="1">
            <a:spLocks noChangeArrowheads="1"/>
          </p:cNvSpPr>
          <p:nvPr/>
        </p:nvSpPr>
        <p:spPr bwMode="auto">
          <a:xfrm>
            <a:off x="1219200" y="4191000"/>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b="1">
                <a:solidFill>
                  <a:srgbClr val="FF00FF"/>
                </a:solidFill>
              </a:rPr>
              <a:t>    …    …</a:t>
            </a:r>
            <a:endParaRPr lang="en-US" altLang="zh-CN" sz="3600"/>
          </a:p>
        </p:txBody>
      </p:sp>
      <p:sp>
        <p:nvSpPr>
          <p:cNvPr id="76806" name="AutoShape 6">
            <a:hlinkClick r:id="rId2" action="ppaction://hlinksldjump" highlightClick="1"/>
          </p:cNvPr>
          <p:cNvSpPr>
            <a:spLocks noChangeArrowheads="1"/>
          </p:cNvSpPr>
          <p:nvPr/>
        </p:nvSpPr>
        <p:spPr bwMode="auto">
          <a:xfrm>
            <a:off x="83820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strips(upLeft)">
                                      <p:cBhvr>
                                        <p:cTn id="7" dur="500"/>
                                        <p:tgtEl>
                                          <p:spTgt spid="76802"/>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76805"/>
                                        </p:tgtEl>
                                        <p:attrNameLst>
                                          <p:attrName>style.visibility</p:attrName>
                                        </p:attrNameLst>
                                      </p:cBhvr>
                                      <p:to>
                                        <p:strVal val="visible"/>
                                      </p:to>
                                    </p:set>
                                    <p:animEffect transition="in" filter="slide(fromLeft)">
                                      <p:cBhvr>
                                        <p:cTn id="11" dur="500"/>
                                        <p:tgtEl>
                                          <p:spTgt spid="76805"/>
                                        </p:tgtEl>
                                      </p:cBhvr>
                                    </p:animEffect>
                                  </p:childTnLst>
                                </p:cTn>
                              </p:par>
                            </p:childTnLst>
                          </p:cTn>
                        </p:par>
                        <p:par>
                          <p:cTn id="12" fill="hold" nodeType="afterGroup">
                            <p:stCondLst>
                              <p:cond delay="1000"/>
                            </p:stCondLst>
                            <p:childTnLst>
                              <p:par>
                                <p:cTn id="13" presetID="2" presetClass="entr" presetSubtype="6" fill="hold" grpId="0" nodeType="afterEffect">
                                  <p:stCondLst>
                                    <p:cond delay="0"/>
                                  </p:stCondLst>
                                  <p:childTnLst>
                                    <p:set>
                                      <p:cBhvr>
                                        <p:cTn id="14" dur="1" fill="hold">
                                          <p:stCondLst>
                                            <p:cond delay="0"/>
                                          </p:stCondLst>
                                        </p:cTn>
                                        <p:tgtEl>
                                          <p:spTgt spid="76806"/>
                                        </p:tgtEl>
                                        <p:attrNameLst>
                                          <p:attrName>style.visibility</p:attrName>
                                        </p:attrNameLst>
                                      </p:cBhvr>
                                      <p:to>
                                        <p:strVal val="visible"/>
                                      </p:to>
                                    </p:set>
                                    <p:anim calcmode="lin" valueType="num">
                                      <p:cBhvr additive="base">
                                        <p:cTn id="15" dur="500" fill="hold"/>
                                        <p:tgtEl>
                                          <p:spTgt spid="76806"/>
                                        </p:tgtEl>
                                        <p:attrNameLst>
                                          <p:attrName>ppt_x</p:attrName>
                                        </p:attrNameLst>
                                      </p:cBhvr>
                                      <p:tavLst>
                                        <p:tav tm="0">
                                          <p:val>
                                            <p:strVal val="1+#ppt_w/2"/>
                                          </p:val>
                                        </p:tav>
                                        <p:tav tm="100000">
                                          <p:val>
                                            <p:strVal val="#ppt_x"/>
                                          </p:val>
                                        </p:tav>
                                      </p:tavLst>
                                    </p:anim>
                                    <p:anim calcmode="lin" valueType="num">
                                      <p:cBhvr additive="base">
                                        <p:cTn id="16" dur="500" fill="hold"/>
                                        <p:tgtEl>
                                          <p:spTgt spid="76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5" grpId="0" autoUpdateAnimBg="0"/>
      <p:bldP spid="7680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ChangeArrowheads="1"/>
          </p:cNvSpPr>
          <p:nvPr/>
        </p:nvSpPr>
        <p:spPr bwMode="auto">
          <a:xfrm>
            <a:off x="533400" y="239713"/>
            <a:ext cx="7591425" cy="239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A50021"/>
                </a:solidFill>
                <a:ea typeface="楷体_GB2312" pitchFamily="49" charset="-122"/>
              </a:rPr>
              <a:t>s = (BiTree)</a:t>
            </a:r>
            <a:r>
              <a:rPr lang="en-US" altLang="zh-CN" sz="3600" b="1">
                <a:solidFill>
                  <a:srgbClr val="A50021"/>
                </a:solidFill>
                <a:ea typeface="楷体_GB2312" pitchFamily="49" charset="-122"/>
              </a:rPr>
              <a:t> malloc</a:t>
            </a:r>
            <a:r>
              <a:rPr lang="en-US" altLang="zh-CN" sz="3600">
                <a:solidFill>
                  <a:srgbClr val="A50021"/>
                </a:solidFill>
                <a:ea typeface="楷体_GB2312" pitchFamily="49" charset="-122"/>
              </a:rPr>
              <a:t> (</a:t>
            </a:r>
            <a:r>
              <a:rPr lang="en-US" altLang="zh-CN" sz="3600" b="1">
                <a:solidFill>
                  <a:srgbClr val="A50021"/>
                </a:solidFill>
                <a:ea typeface="楷体_GB2312" pitchFamily="49" charset="-122"/>
              </a:rPr>
              <a:t>sizeof</a:t>
            </a:r>
            <a:r>
              <a:rPr lang="en-US" altLang="zh-CN" sz="3600">
                <a:solidFill>
                  <a:srgbClr val="A50021"/>
                </a:solidFill>
                <a:ea typeface="楷体_GB2312" pitchFamily="49" charset="-122"/>
              </a:rPr>
              <a:t> (BiTNode));</a:t>
            </a:r>
          </a:p>
          <a:p>
            <a:r>
              <a:rPr lang="en-US" altLang="zh-CN" sz="3600">
                <a:solidFill>
                  <a:srgbClr val="A50021"/>
                </a:solidFill>
                <a:ea typeface="楷体_GB2312" pitchFamily="49" charset="-122"/>
              </a:rPr>
              <a:t>                       </a:t>
            </a:r>
            <a:r>
              <a:rPr lang="en-US" altLang="zh-CN" sz="3200">
                <a:solidFill>
                  <a:srgbClr val="A50021"/>
                </a:solidFill>
                <a:ea typeface="楷体_GB2312" pitchFamily="49" charset="-122"/>
              </a:rPr>
              <a:t>// </a:t>
            </a:r>
            <a:r>
              <a:rPr lang="zh-CN" altLang="en-US" sz="3200">
                <a:solidFill>
                  <a:srgbClr val="A50021"/>
                </a:solidFill>
                <a:ea typeface="楷体_GB2312" pitchFamily="49" charset="-122"/>
              </a:rPr>
              <a:t>为新结点分配空间</a:t>
            </a:r>
          </a:p>
          <a:p>
            <a:r>
              <a:rPr lang="en-US" altLang="zh-CN" sz="3600">
                <a:solidFill>
                  <a:srgbClr val="A50021"/>
                </a:solidFill>
                <a:ea typeface="楷体_GB2312" pitchFamily="49" charset="-122"/>
              </a:rPr>
              <a:t>s-&gt;data = e;  </a:t>
            </a:r>
          </a:p>
          <a:p>
            <a:pPr>
              <a:lnSpc>
                <a:spcPct val="120000"/>
              </a:lnSpc>
            </a:pPr>
            <a:r>
              <a:rPr lang="en-US" altLang="zh-CN" sz="3600">
                <a:solidFill>
                  <a:srgbClr val="A50021"/>
                </a:solidFill>
                <a:ea typeface="楷体_GB2312" pitchFamily="49" charset="-122"/>
              </a:rPr>
              <a:t>s-&gt;lchild = s-&gt;rchild = </a:t>
            </a:r>
            <a:r>
              <a:rPr lang="en-US" altLang="zh-CN" sz="3600" b="1">
                <a:solidFill>
                  <a:srgbClr val="A50021"/>
                </a:solidFill>
                <a:ea typeface="楷体_GB2312" pitchFamily="49" charset="-122"/>
              </a:rPr>
              <a:t>NULL</a:t>
            </a:r>
            <a:r>
              <a:rPr lang="en-US" altLang="zh-CN" sz="3600">
                <a:solidFill>
                  <a:srgbClr val="A50021"/>
                </a:solidFill>
                <a:ea typeface="楷体_GB2312" pitchFamily="49" charset="-122"/>
              </a:rPr>
              <a:t>;  </a:t>
            </a:r>
          </a:p>
        </p:txBody>
      </p:sp>
      <p:sp>
        <p:nvSpPr>
          <p:cNvPr id="200707" name="Rectangle 3"/>
          <p:cNvSpPr>
            <a:spLocks noChangeArrowheads="1"/>
          </p:cNvSpPr>
          <p:nvPr/>
        </p:nvSpPr>
        <p:spPr bwMode="auto">
          <a:xfrm>
            <a:off x="533400" y="2649538"/>
            <a:ext cx="74168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b="1">
                <a:solidFill>
                  <a:srgbClr val="FF0000"/>
                </a:solidFill>
                <a:ea typeface="楷体_GB2312" pitchFamily="49" charset="-122"/>
              </a:rPr>
              <a:t>if</a:t>
            </a:r>
            <a:r>
              <a:rPr lang="en-US" altLang="zh-CN" sz="3600">
                <a:solidFill>
                  <a:srgbClr val="FF0000"/>
                </a:solidFill>
                <a:ea typeface="楷体_GB2312" pitchFamily="49" charset="-122"/>
              </a:rPr>
              <a:t>  ( </a:t>
            </a:r>
            <a:r>
              <a:rPr lang="en-US" altLang="zh-CN" sz="3600" b="1">
                <a:solidFill>
                  <a:srgbClr val="FF0000"/>
                </a:solidFill>
                <a:ea typeface="楷体_GB2312" pitchFamily="49" charset="-122"/>
              </a:rPr>
              <a:t>!</a:t>
            </a:r>
            <a:r>
              <a:rPr lang="en-US" altLang="zh-CN" sz="3600">
                <a:solidFill>
                  <a:srgbClr val="FF0000"/>
                </a:solidFill>
                <a:ea typeface="楷体_GB2312" pitchFamily="49" charset="-122"/>
              </a:rPr>
              <a:t>p )  T = s;     </a:t>
            </a:r>
            <a:r>
              <a:rPr lang="en-US" altLang="zh-CN" sz="3200">
                <a:solidFill>
                  <a:srgbClr val="FF0000"/>
                </a:solidFill>
                <a:ea typeface="楷体_GB2312" pitchFamily="49" charset="-122"/>
              </a:rPr>
              <a:t>// </a:t>
            </a:r>
            <a:r>
              <a:rPr lang="zh-CN" altLang="en-US" sz="3200">
                <a:solidFill>
                  <a:srgbClr val="FF0000"/>
                </a:solidFill>
                <a:ea typeface="楷体_GB2312" pitchFamily="49" charset="-122"/>
              </a:rPr>
              <a:t>插入 </a:t>
            </a:r>
            <a:r>
              <a:rPr lang="en-US" altLang="zh-CN" sz="3200">
                <a:solidFill>
                  <a:srgbClr val="FF0000"/>
                </a:solidFill>
                <a:ea typeface="楷体_GB2312" pitchFamily="49" charset="-122"/>
              </a:rPr>
              <a:t>s </a:t>
            </a:r>
            <a:r>
              <a:rPr lang="zh-CN" altLang="en-US" sz="3200">
                <a:solidFill>
                  <a:srgbClr val="FF0000"/>
                </a:solidFill>
                <a:ea typeface="楷体_GB2312" pitchFamily="49" charset="-122"/>
              </a:rPr>
              <a:t>为新的根结点</a:t>
            </a:r>
            <a:endParaRPr lang="zh-CN" altLang="en-US" sz="3600">
              <a:solidFill>
                <a:srgbClr val="0000FF"/>
              </a:solidFill>
              <a:ea typeface="楷体_GB2312" pitchFamily="49" charset="-122"/>
            </a:endParaRPr>
          </a:p>
        </p:txBody>
      </p:sp>
      <p:sp>
        <p:nvSpPr>
          <p:cNvPr id="200708" name="Rectangle 4"/>
          <p:cNvSpPr>
            <a:spLocks noChangeArrowheads="1"/>
          </p:cNvSpPr>
          <p:nvPr/>
        </p:nvSpPr>
        <p:spPr bwMode="auto">
          <a:xfrm>
            <a:off x="533400" y="3484563"/>
            <a:ext cx="8537575" cy="215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b="1">
                <a:solidFill>
                  <a:srgbClr val="A50021"/>
                </a:solidFill>
                <a:ea typeface="楷体_GB2312" pitchFamily="49" charset="-122"/>
              </a:rPr>
              <a:t>else   if</a:t>
            </a:r>
            <a:r>
              <a:rPr lang="en-US" altLang="zh-CN" sz="3600">
                <a:solidFill>
                  <a:srgbClr val="A50021"/>
                </a:solidFill>
                <a:ea typeface="楷体_GB2312" pitchFamily="49" charset="-122"/>
              </a:rPr>
              <a:t> ( </a:t>
            </a:r>
            <a:r>
              <a:rPr lang="en-US" altLang="zh-CN" sz="3200">
                <a:solidFill>
                  <a:srgbClr val="FF00FF"/>
                </a:solidFill>
                <a:ea typeface="楷体_GB2312" pitchFamily="49" charset="-122"/>
              </a:rPr>
              <a:t>LT(e.key, p-&gt;data.key)</a:t>
            </a:r>
            <a:r>
              <a:rPr lang="en-US" altLang="zh-CN" sz="3200">
                <a:solidFill>
                  <a:srgbClr val="A50021"/>
                </a:solidFill>
                <a:ea typeface="楷体_GB2312" pitchFamily="49" charset="-122"/>
              </a:rPr>
              <a:t> ) </a:t>
            </a:r>
          </a:p>
          <a:p>
            <a:pPr>
              <a:lnSpc>
                <a:spcPct val="125000"/>
              </a:lnSpc>
            </a:pPr>
            <a:r>
              <a:rPr lang="en-US" altLang="zh-CN" sz="3200">
                <a:solidFill>
                  <a:srgbClr val="A50021"/>
                </a:solidFill>
                <a:ea typeface="楷体_GB2312" pitchFamily="49" charset="-122"/>
              </a:rPr>
              <a:t>       </a:t>
            </a:r>
            <a:r>
              <a:rPr lang="en-US" altLang="zh-CN" sz="3200">
                <a:solidFill>
                  <a:srgbClr val="FF00FF"/>
                </a:solidFill>
                <a:ea typeface="楷体_GB2312" pitchFamily="49" charset="-122"/>
              </a:rPr>
              <a:t>p-&gt;lchild = s;</a:t>
            </a:r>
            <a:r>
              <a:rPr lang="en-US" altLang="zh-CN" sz="3600">
                <a:solidFill>
                  <a:srgbClr val="A50021"/>
                </a:solidFill>
                <a:ea typeface="楷体_GB2312" pitchFamily="49" charset="-122"/>
              </a:rPr>
              <a:t>       </a:t>
            </a:r>
            <a:r>
              <a:rPr lang="en-US" altLang="zh-CN" sz="3200">
                <a:solidFill>
                  <a:srgbClr val="A50021"/>
                </a:solidFill>
                <a:ea typeface="楷体_GB2312" pitchFamily="49" charset="-122"/>
              </a:rPr>
              <a:t>// </a:t>
            </a:r>
            <a:r>
              <a:rPr lang="zh-CN" altLang="en-US" sz="3200">
                <a:solidFill>
                  <a:srgbClr val="A50021"/>
                </a:solidFill>
                <a:ea typeface="楷体_GB2312" pitchFamily="49" charset="-122"/>
              </a:rPr>
              <a:t>插入 *</a:t>
            </a:r>
            <a:r>
              <a:rPr lang="en-US" altLang="zh-CN" sz="3200">
                <a:solidFill>
                  <a:srgbClr val="A50021"/>
                </a:solidFill>
                <a:ea typeface="楷体_GB2312" pitchFamily="49" charset="-122"/>
              </a:rPr>
              <a:t>s </a:t>
            </a:r>
            <a:r>
              <a:rPr lang="zh-CN" altLang="en-US" sz="3200">
                <a:solidFill>
                  <a:srgbClr val="A50021"/>
                </a:solidFill>
                <a:ea typeface="楷体_GB2312" pitchFamily="49" charset="-122"/>
              </a:rPr>
              <a:t>为 *</a:t>
            </a:r>
            <a:r>
              <a:rPr lang="en-US" altLang="zh-CN" sz="3200">
                <a:solidFill>
                  <a:srgbClr val="A50021"/>
                </a:solidFill>
                <a:ea typeface="楷体_GB2312" pitchFamily="49" charset="-122"/>
              </a:rPr>
              <a:t>p </a:t>
            </a:r>
            <a:r>
              <a:rPr lang="zh-CN" altLang="en-US" sz="3200">
                <a:solidFill>
                  <a:srgbClr val="A50021"/>
                </a:solidFill>
                <a:ea typeface="楷体_GB2312" pitchFamily="49" charset="-122"/>
              </a:rPr>
              <a:t>的左孩子</a:t>
            </a:r>
          </a:p>
          <a:p>
            <a:pPr>
              <a:lnSpc>
                <a:spcPct val="125000"/>
              </a:lnSpc>
            </a:pPr>
            <a:r>
              <a:rPr lang="en-US" altLang="zh-CN" sz="3600" b="1">
                <a:solidFill>
                  <a:srgbClr val="A50021"/>
                </a:solidFill>
                <a:ea typeface="楷体_GB2312" pitchFamily="49" charset="-122"/>
              </a:rPr>
              <a:t>else</a:t>
            </a:r>
            <a:r>
              <a:rPr lang="en-US" altLang="zh-CN" sz="3600">
                <a:solidFill>
                  <a:srgbClr val="A50021"/>
                </a:solidFill>
                <a:ea typeface="楷体_GB2312" pitchFamily="49" charset="-122"/>
              </a:rPr>
              <a:t>  p-&gt;rchild = s;     </a:t>
            </a:r>
            <a:r>
              <a:rPr lang="en-US" altLang="zh-CN" sz="3200">
                <a:solidFill>
                  <a:srgbClr val="A50021"/>
                </a:solidFill>
                <a:ea typeface="楷体_GB2312" pitchFamily="49" charset="-122"/>
              </a:rPr>
              <a:t>// </a:t>
            </a:r>
            <a:r>
              <a:rPr lang="zh-CN" altLang="en-US" sz="3200">
                <a:solidFill>
                  <a:srgbClr val="A50021"/>
                </a:solidFill>
                <a:ea typeface="楷体_GB2312" pitchFamily="49" charset="-122"/>
              </a:rPr>
              <a:t>插入 *</a:t>
            </a:r>
            <a:r>
              <a:rPr lang="en-US" altLang="zh-CN" sz="3200">
                <a:solidFill>
                  <a:srgbClr val="A50021"/>
                </a:solidFill>
                <a:ea typeface="楷体_GB2312" pitchFamily="49" charset="-122"/>
              </a:rPr>
              <a:t>s </a:t>
            </a:r>
            <a:r>
              <a:rPr lang="zh-CN" altLang="en-US" sz="3200">
                <a:solidFill>
                  <a:srgbClr val="A50021"/>
                </a:solidFill>
                <a:ea typeface="楷体_GB2312" pitchFamily="49" charset="-122"/>
              </a:rPr>
              <a:t>为 *</a:t>
            </a:r>
            <a:r>
              <a:rPr lang="en-US" altLang="zh-CN" sz="3200">
                <a:solidFill>
                  <a:srgbClr val="A50021"/>
                </a:solidFill>
                <a:ea typeface="楷体_GB2312" pitchFamily="49" charset="-122"/>
              </a:rPr>
              <a:t>p </a:t>
            </a:r>
            <a:r>
              <a:rPr lang="zh-CN" altLang="en-US" sz="3200">
                <a:solidFill>
                  <a:srgbClr val="A50021"/>
                </a:solidFill>
                <a:ea typeface="楷体_GB2312" pitchFamily="49" charset="-122"/>
              </a:rPr>
              <a:t>的右孩子</a:t>
            </a:r>
            <a:endParaRPr lang="zh-CN" altLang="en-US" sz="3600">
              <a:ea typeface="楷体_GB2312" pitchFamily="49" charset="-122"/>
            </a:endParaRPr>
          </a:p>
        </p:txBody>
      </p:sp>
      <p:sp>
        <p:nvSpPr>
          <p:cNvPr id="200709" name="Rectangle 5"/>
          <p:cNvSpPr>
            <a:spLocks noChangeArrowheads="1"/>
          </p:cNvSpPr>
          <p:nvPr/>
        </p:nvSpPr>
        <p:spPr bwMode="auto">
          <a:xfrm>
            <a:off x="533400" y="5791200"/>
            <a:ext cx="548957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b="1">
                <a:solidFill>
                  <a:srgbClr val="A50021"/>
                </a:solidFill>
                <a:ea typeface="楷体_GB2312" pitchFamily="49" charset="-122"/>
              </a:rPr>
              <a:t>return TRUE</a:t>
            </a:r>
            <a:r>
              <a:rPr lang="en-US" altLang="zh-CN" sz="3600">
                <a:solidFill>
                  <a:srgbClr val="A50021"/>
                </a:solidFill>
                <a:ea typeface="楷体_GB2312" pitchFamily="49" charset="-122"/>
              </a:rPr>
              <a:t>;     </a:t>
            </a:r>
            <a:r>
              <a:rPr lang="en-US" altLang="zh-CN" sz="3200">
                <a:solidFill>
                  <a:srgbClr val="A50021"/>
                </a:solidFill>
                <a:ea typeface="楷体_GB2312" pitchFamily="49" charset="-122"/>
              </a:rPr>
              <a:t>// </a:t>
            </a:r>
            <a:r>
              <a:rPr lang="zh-CN" altLang="en-US" sz="3200">
                <a:solidFill>
                  <a:srgbClr val="A50021"/>
                </a:solidFill>
                <a:ea typeface="楷体_GB2312" pitchFamily="49" charset="-122"/>
              </a:rPr>
              <a:t>插入成功</a:t>
            </a:r>
            <a:endParaRPr lang="zh-CN" altLang="en-US" sz="3600">
              <a:ea typeface="楷体_GB2312" pitchFamily="49" charset="-122"/>
            </a:endParaRPr>
          </a:p>
        </p:txBody>
      </p:sp>
      <p:sp>
        <p:nvSpPr>
          <p:cNvPr id="200711" name="AutoShape 7">
            <a:hlinkClick r:id="" action="ppaction://hlinkshowjump?jump=previousslide" highlightClick="1"/>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wipe(left)">
                                      <p:cBhvr>
                                        <p:cTn id="7" dur="500"/>
                                        <p:tgtEl>
                                          <p:spTgt spid="200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07"/>
                                        </p:tgtEl>
                                        <p:attrNameLst>
                                          <p:attrName>style.visibility</p:attrName>
                                        </p:attrNameLst>
                                      </p:cBhvr>
                                      <p:to>
                                        <p:strVal val="visible"/>
                                      </p:to>
                                    </p:set>
                                    <p:animEffect transition="in" filter="wipe(left)">
                                      <p:cBhvr>
                                        <p:cTn id="12" dur="500"/>
                                        <p:tgtEl>
                                          <p:spTgt spid="2007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0708"/>
                                        </p:tgtEl>
                                        <p:attrNameLst>
                                          <p:attrName>style.visibility</p:attrName>
                                        </p:attrNameLst>
                                      </p:cBhvr>
                                      <p:to>
                                        <p:strVal val="visible"/>
                                      </p:to>
                                    </p:set>
                                    <p:animEffect transition="in" filter="wipe(left)">
                                      <p:cBhvr>
                                        <p:cTn id="17" dur="500"/>
                                        <p:tgtEl>
                                          <p:spTgt spid="2007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wipe(left)">
                                      <p:cBhvr>
                                        <p:cTn id="22" dur="500"/>
                                        <p:tgtEl>
                                          <p:spTgt spid="200709"/>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200711"/>
                                        </p:tgtEl>
                                        <p:attrNameLst>
                                          <p:attrName>style.visibility</p:attrName>
                                        </p:attrNameLst>
                                      </p:cBhvr>
                                      <p:to>
                                        <p:strVal val="visible"/>
                                      </p:to>
                                    </p:set>
                                    <p:anim calcmode="lin" valueType="num">
                                      <p:cBhvr additive="base">
                                        <p:cTn id="26" dur="500" fill="hold"/>
                                        <p:tgtEl>
                                          <p:spTgt spid="200711"/>
                                        </p:tgtEl>
                                        <p:attrNameLst>
                                          <p:attrName>ppt_x</p:attrName>
                                        </p:attrNameLst>
                                      </p:cBhvr>
                                      <p:tavLst>
                                        <p:tav tm="0">
                                          <p:val>
                                            <p:strVal val="1+#ppt_w/2"/>
                                          </p:val>
                                        </p:tav>
                                        <p:tav tm="100000">
                                          <p:val>
                                            <p:strVal val="#ppt_x"/>
                                          </p:val>
                                        </p:tav>
                                      </p:tavLst>
                                    </p:anim>
                                    <p:anim calcmode="lin" valueType="num">
                                      <p:cBhvr additive="base">
                                        <p:cTn id="27" dur="500" fill="hold"/>
                                        <p:tgtEl>
                                          <p:spTgt spid="200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utoUpdateAnimBg="0"/>
      <p:bldP spid="200707" grpId="0" autoUpdateAnimBg="0"/>
      <p:bldP spid="200708" grpId="0" autoUpdateAnimBg="0"/>
      <p:bldP spid="200709" grpId="0" autoUpdateAnimBg="0"/>
      <p:bldP spid="200711"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3"/>
          <p:cNvSpPr>
            <a:spLocks noGrp="1" noChangeArrowheads="1"/>
          </p:cNvSpPr>
          <p:nvPr>
            <p:ph type="body" idx="4294967295"/>
          </p:nvPr>
        </p:nvSpPr>
        <p:spPr>
          <a:xfrm>
            <a:off x="609600" y="3733800"/>
            <a:ext cx="7772400" cy="2743200"/>
          </a:xfrm>
        </p:spPr>
        <p:txBody>
          <a:bodyPr/>
          <a:lstStyle/>
          <a:p>
            <a:r>
              <a:rPr lang="zh-CN" altLang="en-US">
                <a:ea typeface="楷体_GB2312" pitchFamily="49" charset="-122"/>
              </a:rPr>
              <a:t>（</a:t>
            </a:r>
            <a:r>
              <a:rPr lang="en-US" altLang="zh-CN">
                <a:ea typeface="楷体_GB2312" pitchFamily="49" charset="-122"/>
              </a:rPr>
              <a:t>1</a:t>
            </a:r>
            <a:r>
              <a:rPr lang="zh-CN" altLang="en-US">
                <a:ea typeface="楷体_GB2312" pitchFamily="49" charset="-122"/>
              </a:rPr>
              <a:t>）被删除的结点</a:t>
            </a:r>
            <a:r>
              <a:rPr lang="zh-CN" altLang="en-US">
                <a:solidFill>
                  <a:srgbClr val="0000FF"/>
                </a:solidFill>
                <a:ea typeface="楷体_GB2312" pitchFamily="49" charset="-122"/>
              </a:rPr>
              <a:t>是叶子</a:t>
            </a:r>
            <a:r>
              <a:rPr lang="zh-CN" altLang="en-US">
                <a:ea typeface="楷体_GB2312" pitchFamily="49" charset="-122"/>
              </a:rPr>
              <a:t>；</a:t>
            </a:r>
          </a:p>
          <a:p>
            <a:r>
              <a:rPr lang="zh-CN" altLang="en-US">
                <a:ea typeface="楷体_GB2312" pitchFamily="49" charset="-122"/>
              </a:rPr>
              <a:t>（</a:t>
            </a:r>
            <a:r>
              <a:rPr lang="en-US" altLang="zh-CN">
                <a:ea typeface="楷体_GB2312" pitchFamily="49" charset="-122"/>
              </a:rPr>
              <a:t>2</a:t>
            </a:r>
            <a:r>
              <a:rPr lang="zh-CN" altLang="en-US">
                <a:ea typeface="楷体_GB2312" pitchFamily="49" charset="-122"/>
              </a:rPr>
              <a:t>）被删除的结点</a:t>
            </a:r>
            <a:r>
              <a:rPr lang="zh-CN" altLang="en-US">
                <a:solidFill>
                  <a:srgbClr val="0000FF"/>
                </a:solidFill>
                <a:ea typeface="楷体_GB2312" pitchFamily="49" charset="-122"/>
              </a:rPr>
              <a:t>只有左子树</a:t>
            </a:r>
            <a:r>
              <a:rPr lang="zh-CN" altLang="en-US">
                <a:ea typeface="楷体_GB2312" pitchFamily="49" charset="-122"/>
              </a:rPr>
              <a:t>或者</a:t>
            </a:r>
            <a:r>
              <a:rPr lang="zh-CN" altLang="en-US">
                <a:solidFill>
                  <a:srgbClr val="0000FF"/>
                </a:solidFill>
                <a:ea typeface="楷体_GB2312" pitchFamily="49" charset="-122"/>
              </a:rPr>
              <a:t>只有右子树</a:t>
            </a:r>
            <a:r>
              <a:rPr lang="zh-CN" altLang="en-US">
                <a:ea typeface="楷体_GB2312" pitchFamily="49" charset="-122"/>
              </a:rPr>
              <a:t>；</a:t>
            </a:r>
          </a:p>
          <a:p>
            <a:r>
              <a:rPr lang="zh-CN" altLang="en-US">
                <a:ea typeface="楷体_GB2312" pitchFamily="49" charset="-122"/>
              </a:rPr>
              <a:t>（</a:t>
            </a:r>
            <a:r>
              <a:rPr lang="en-US" altLang="zh-CN">
                <a:ea typeface="楷体_GB2312" pitchFamily="49" charset="-122"/>
              </a:rPr>
              <a:t>3</a:t>
            </a:r>
            <a:r>
              <a:rPr lang="zh-CN" altLang="en-US">
                <a:ea typeface="楷体_GB2312" pitchFamily="49" charset="-122"/>
              </a:rPr>
              <a:t>）被删除的结点</a:t>
            </a:r>
            <a:r>
              <a:rPr lang="zh-CN" altLang="en-US">
                <a:solidFill>
                  <a:srgbClr val="0000FF"/>
                </a:solidFill>
                <a:ea typeface="楷体_GB2312" pitchFamily="49" charset="-122"/>
              </a:rPr>
              <a:t>既有左子树，也有右子树</a:t>
            </a:r>
            <a:r>
              <a:rPr lang="zh-CN" altLang="en-US">
                <a:ea typeface="楷体_GB2312" pitchFamily="49" charset="-122"/>
              </a:rPr>
              <a:t>。</a:t>
            </a:r>
          </a:p>
        </p:txBody>
      </p:sp>
      <p:sp>
        <p:nvSpPr>
          <p:cNvPr id="78852" name="Text Box 4"/>
          <p:cNvSpPr txBox="1">
            <a:spLocks noChangeArrowheads="1"/>
          </p:cNvSpPr>
          <p:nvPr/>
        </p:nvSpPr>
        <p:spPr bwMode="auto">
          <a:xfrm>
            <a:off x="381000" y="152400"/>
            <a:ext cx="6078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ea typeface="楷体_GB2312" pitchFamily="49" charset="-122"/>
              </a:rPr>
              <a:t>4</a:t>
            </a:r>
            <a:r>
              <a:rPr lang="zh-CN" altLang="en-US" sz="4000" b="1">
                <a:solidFill>
                  <a:srgbClr val="FF00FF"/>
                </a:solidFill>
                <a:ea typeface="楷体_GB2312" pitchFamily="49" charset="-122"/>
              </a:rPr>
              <a:t>．二叉排序树的删除算法</a:t>
            </a:r>
          </a:p>
        </p:txBody>
      </p:sp>
      <p:sp>
        <p:nvSpPr>
          <p:cNvPr id="78853" name="Text Box 5"/>
          <p:cNvSpPr txBox="1">
            <a:spLocks noChangeArrowheads="1"/>
          </p:cNvSpPr>
          <p:nvPr/>
        </p:nvSpPr>
        <p:spPr bwMode="auto">
          <a:xfrm>
            <a:off x="381000" y="2971800"/>
            <a:ext cx="4298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ea typeface="楷体_GB2312" pitchFamily="49" charset="-122"/>
              </a:rPr>
              <a:t>可分</a:t>
            </a:r>
            <a:r>
              <a:rPr lang="zh-CN" altLang="en-US" sz="3600">
                <a:solidFill>
                  <a:srgbClr val="0000FF"/>
                </a:solidFill>
                <a:ea typeface="楷体_GB2312" pitchFamily="49" charset="-122"/>
              </a:rPr>
              <a:t>三种情况</a:t>
            </a:r>
            <a:r>
              <a:rPr lang="zh-CN" altLang="en-US" sz="3600">
                <a:ea typeface="楷体_GB2312" pitchFamily="49" charset="-122"/>
              </a:rPr>
              <a:t>讨论：</a:t>
            </a:r>
            <a:endParaRPr lang="zh-CN" altLang="en-US" sz="4000">
              <a:ea typeface="楷体_GB2312" pitchFamily="49" charset="-122"/>
            </a:endParaRPr>
          </a:p>
        </p:txBody>
      </p:sp>
      <p:sp>
        <p:nvSpPr>
          <p:cNvPr id="78854" name="Text Box 6"/>
          <p:cNvSpPr txBox="1">
            <a:spLocks noChangeArrowheads="1"/>
          </p:cNvSpPr>
          <p:nvPr/>
        </p:nvSpPr>
        <p:spPr bwMode="auto">
          <a:xfrm>
            <a:off x="533400" y="990600"/>
            <a:ext cx="86868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200">
                <a:solidFill>
                  <a:srgbClr val="A50021"/>
                </a:solidFill>
                <a:ea typeface="楷体_GB2312" pitchFamily="49" charset="-122"/>
              </a:rPr>
              <a:t>    </a:t>
            </a:r>
            <a:r>
              <a:rPr lang="zh-CN" altLang="en-US" sz="3200">
                <a:solidFill>
                  <a:srgbClr val="A50021"/>
                </a:solidFill>
                <a:ea typeface="楷体_GB2312" pitchFamily="49" charset="-122"/>
              </a:rPr>
              <a:t>和插入相反，删除在</a:t>
            </a:r>
            <a:r>
              <a:rPr lang="zh-CN" altLang="en-US" sz="3200" b="1">
                <a:solidFill>
                  <a:srgbClr val="FF0000"/>
                </a:solidFill>
                <a:ea typeface="楷体_GB2312" pitchFamily="49" charset="-122"/>
              </a:rPr>
              <a:t>查找成功</a:t>
            </a:r>
            <a:r>
              <a:rPr lang="zh-CN" altLang="en-US" sz="3200">
                <a:solidFill>
                  <a:srgbClr val="A50021"/>
                </a:solidFill>
                <a:ea typeface="楷体_GB2312" pitchFamily="49" charset="-122"/>
              </a:rPr>
              <a:t>之后进行，并且要求在删除二叉排序树上某个结点之后，</a:t>
            </a:r>
            <a:r>
              <a:rPr lang="zh-CN" altLang="en-US" sz="3200" b="1">
                <a:solidFill>
                  <a:srgbClr val="FF0000"/>
                </a:solidFill>
                <a:ea typeface="楷体_GB2312" pitchFamily="49" charset="-122"/>
              </a:rPr>
              <a:t>仍然保持二叉排序树的特性</a:t>
            </a:r>
            <a:r>
              <a:rPr lang="zh-CN" altLang="en-US" sz="3200">
                <a:solidFill>
                  <a:srgbClr val="A50021"/>
                </a:solidFill>
                <a:ea typeface="楷体_GB2312" pitchFamily="49" charset="-122"/>
              </a:rPr>
              <a: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vertical)">
                                      <p:cBhvr>
                                        <p:cTn id="7" dur="500"/>
                                        <p:tgtEl>
                                          <p:spTgt spid="78852"/>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78854"/>
                                        </p:tgtEl>
                                        <p:attrNameLst>
                                          <p:attrName>style.visibility</p:attrName>
                                        </p:attrNameLst>
                                      </p:cBhvr>
                                      <p:to>
                                        <p:strVal val="visible"/>
                                      </p:to>
                                    </p:set>
                                    <p:animEffect transition="in" filter="strips(downRight)">
                                      <p:cBhvr>
                                        <p:cTn id="11" dur="500"/>
                                        <p:tgtEl>
                                          <p:spTgt spid="788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8853"/>
                                        </p:tgtEl>
                                        <p:attrNameLst>
                                          <p:attrName>style.visibility</p:attrName>
                                        </p:attrNameLst>
                                      </p:cBhvr>
                                      <p:to>
                                        <p:strVal val="visible"/>
                                      </p:to>
                                    </p:set>
                                    <p:animEffect transition="in" filter="wipe(left)">
                                      <p:cBhvr>
                                        <p:cTn id="16" dur="500"/>
                                        <p:tgtEl>
                                          <p:spTgt spid="78853"/>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8851">
                                            <p:txEl>
                                              <p:pRg st="0" end="0"/>
                                            </p:txEl>
                                          </p:spTgt>
                                        </p:tgtEl>
                                        <p:attrNameLst>
                                          <p:attrName>style.visibility</p:attrName>
                                        </p:attrNameLst>
                                      </p:cBhvr>
                                      <p:to>
                                        <p:strVal val="visible"/>
                                      </p:to>
                                    </p:set>
                                    <p:animEffect transition="in" filter="wipe(left)">
                                      <p:cBhvr>
                                        <p:cTn id="20" dur="500"/>
                                        <p:tgtEl>
                                          <p:spTgt spid="78851">
                                            <p:txEl>
                                              <p:pRg st="0" end="0"/>
                                            </p:txEl>
                                          </p:spTgt>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78851">
                                            <p:txEl>
                                              <p:pRg st="1" end="1"/>
                                            </p:txEl>
                                          </p:spTgt>
                                        </p:tgtEl>
                                        <p:attrNameLst>
                                          <p:attrName>style.visibility</p:attrName>
                                        </p:attrNameLst>
                                      </p:cBhvr>
                                      <p:to>
                                        <p:strVal val="visible"/>
                                      </p:to>
                                    </p:set>
                                    <p:animEffect transition="in" filter="wipe(left)">
                                      <p:cBhvr>
                                        <p:cTn id="24" dur="500"/>
                                        <p:tgtEl>
                                          <p:spTgt spid="78851">
                                            <p:txEl>
                                              <p:pRg st="1" end="1"/>
                                            </p:txEl>
                                          </p:spTgt>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78851">
                                            <p:txEl>
                                              <p:pRg st="2" end="2"/>
                                            </p:txEl>
                                          </p:spTgt>
                                        </p:tgtEl>
                                        <p:attrNameLst>
                                          <p:attrName>style.visibility</p:attrName>
                                        </p:attrNameLst>
                                      </p:cBhvr>
                                      <p:to>
                                        <p:strVal val="visible"/>
                                      </p:to>
                                    </p:set>
                                    <p:animEffect transition="in" filter="wipe(left)">
                                      <p:cBhvr>
                                        <p:cTn id="28" dur="500"/>
                                        <p:tgtEl>
                                          <p:spTgt spid="7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advAuto="0"/>
      <p:bldP spid="78852" grpId="0" autoUpdateAnimBg="0"/>
      <p:bldP spid="78853" grpId="0" autoUpdateAnimBg="0"/>
      <p:bldP spid="78854"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Oval 2"/>
          <p:cNvSpPr>
            <a:spLocks noChangeArrowheads="1"/>
          </p:cNvSpPr>
          <p:nvPr/>
        </p:nvSpPr>
        <p:spPr bwMode="auto">
          <a:xfrm>
            <a:off x="3200400" y="1676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50</a:t>
            </a:r>
            <a:endParaRPr lang="en-US" altLang="zh-CN"/>
          </a:p>
        </p:txBody>
      </p:sp>
      <p:sp>
        <p:nvSpPr>
          <p:cNvPr id="194563" name="Oval 3"/>
          <p:cNvSpPr>
            <a:spLocks noChangeArrowheads="1"/>
          </p:cNvSpPr>
          <p:nvPr/>
        </p:nvSpPr>
        <p:spPr bwMode="auto">
          <a:xfrm>
            <a:off x="1752600" y="2209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30</a:t>
            </a:r>
            <a:endParaRPr lang="en-US" altLang="zh-CN"/>
          </a:p>
        </p:txBody>
      </p:sp>
      <p:sp>
        <p:nvSpPr>
          <p:cNvPr id="194564" name="Oval 4"/>
          <p:cNvSpPr>
            <a:spLocks noChangeArrowheads="1"/>
          </p:cNvSpPr>
          <p:nvPr/>
        </p:nvSpPr>
        <p:spPr bwMode="auto">
          <a:xfrm>
            <a:off x="4648200" y="2209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80</a:t>
            </a:r>
            <a:endParaRPr lang="en-US" altLang="zh-CN"/>
          </a:p>
        </p:txBody>
      </p:sp>
      <p:sp>
        <p:nvSpPr>
          <p:cNvPr id="194565" name="Oval 5"/>
          <p:cNvSpPr>
            <a:spLocks noChangeArrowheads="1"/>
          </p:cNvSpPr>
          <p:nvPr/>
        </p:nvSpPr>
        <p:spPr bwMode="auto">
          <a:xfrm>
            <a:off x="609600" y="28956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20</a:t>
            </a:r>
            <a:endParaRPr lang="en-US" altLang="zh-CN"/>
          </a:p>
        </p:txBody>
      </p:sp>
      <p:sp>
        <p:nvSpPr>
          <p:cNvPr id="194566" name="Oval 6"/>
          <p:cNvSpPr>
            <a:spLocks noChangeArrowheads="1"/>
          </p:cNvSpPr>
          <p:nvPr/>
        </p:nvSpPr>
        <p:spPr bwMode="auto">
          <a:xfrm>
            <a:off x="5791200" y="28956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90</a:t>
            </a:r>
            <a:endParaRPr lang="en-US" altLang="zh-CN"/>
          </a:p>
        </p:txBody>
      </p:sp>
      <p:sp>
        <p:nvSpPr>
          <p:cNvPr id="194568" name="Oval 8"/>
          <p:cNvSpPr>
            <a:spLocks noChangeArrowheads="1"/>
          </p:cNvSpPr>
          <p:nvPr/>
        </p:nvSpPr>
        <p:spPr bwMode="auto">
          <a:xfrm>
            <a:off x="4953000" y="3733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85</a:t>
            </a:r>
            <a:endParaRPr lang="en-US" altLang="zh-CN"/>
          </a:p>
        </p:txBody>
      </p:sp>
      <p:sp>
        <p:nvSpPr>
          <p:cNvPr id="194569" name="Oval 9"/>
          <p:cNvSpPr>
            <a:spLocks noChangeArrowheads="1"/>
          </p:cNvSpPr>
          <p:nvPr/>
        </p:nvSpPr>
        <p:spPr bwMode="auto">
          <a:xfrm>
            <a:off x="2895600" y="28956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40</a:t>
            </a:r>
            <a:endParaRPr lang="en-US" altLang="zh-CN"/>
          </a:p>
        </p:txBody>
      </p:sp>
      <p:sp>
        <p:nvSpPr>
          <p:cNvPr id="194570" name="Oval 10"/>
          <p:cNvSpPr>
            <a:spLocks noChangeArrowheads="1"/>
          </p:cNvSpPr>
          <p:nvPr/>
        </p:nvSpPr>
        <p:spPr bwMode="auto">
          <a:xfrm>
            <a:off x="1981200" y="3733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35</a:t>
            </a:r>
            <a:endParaRPr lang="en-US" altLang="zh-CN"/>
          </a:p>
        </p:txBody>
      </p:sp>
      <p:sp>
        <p:nvSpPr>
          <p:cNvPr id="194573" name="Oval 13"/>
          <p:cNvSpPr>
            <a:spLocks noChangeArrowheads="1"/>
          </p:cNvSpPr>
          <p:nvPr/>
        </p:nvSpPr>
        <p:spPr bwMode="auto">
          <a:xfrm>
            <a:off x="6248400" y="4572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88</a:t>
            </a:r>
            <a:endParaRPr lang="en-US" altLang="zh-CN"/>
          </a:p>
        </p:txBody>
      </p:sp>
      <p:sp>
        <p:nvSpPr>
          <p:cNvPr id="194574" name="Line 14"/>
          <p:cNvSpPr>
            <a:spLocks noChangeShapeType="1"/>
          </p:cNvSpPr>
          <p:nvPr/>
        </p:nvSpPr>
        <p:spPr bwMode="auto">
          <a:xfrm flipH="1">
            <a:off x="2362200" y="19812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75" name="Line 15"/>
          <p:cNvSpPr>
            <a:spLocks noChangeShapeType="1"/>
          </p:cNvSpPr>
          <p:nvPr/>
        </p:nvSpPr>
        <p:spPr bwMode="auto">
          <a:xfrm flipH="1">
            <a:off x="1219200" y="2667000"/>
            <a:ext cx="533400" cy="3048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76" name="Line 16"/>
          <p:cNvSpPr>
            <a:spLocks noChangeShapeType="1"/>
          </p:cNvSpPr>
          <p:nvPr/>
        </p:nvSpPr>
        <p:spPr bwMode="auto">
          <a:xfrm>
            <a:off x="3886200" y="19812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77" name="Line 17"/>
          <p:cNvSpPr>
            <a:spLocks noChangeShapeType="1"/>
          </p:cNvSpPr>
          <p:nvPr/>
        </p:nvSpPr>
        <p:spPr bwMode="auto">
          <a:xfrm>
            <a:off x="2362200" y="25908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1" name="Line 21"/>
          <p:cNvSpPr>
            <a:spLocks noChangeShapeType="1"/>
          </p:cNvSpPr>
          <p:nvPr/>
        </p:nvSpPr>
        <p:spPr bwMode="auto">
          <a:xfrm flipH="1">
            <a:off x="2438400" y="33528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2" name="Line 22"/>
          <p:cNvSpPr>
            <a:spLocks noChangeShapeType="1"/>
          </p:cNvSpPr>
          <p:nvPr/>
        </p:nvSpPr>
        <p:spPr bwMode="auto">
          <a:xfrm>
            <a:off x="5257800" y="26670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3" name="Line 23"/>
          <p:cNvSpPr>
            <a:spLocks noChangeShapeType="1"/>
          </p:cNvSpPr>
          <p:nvPr/>
        </p:nvSpPr>
        <p:spPr bwMode="auto">
          <a:xfrm flipH="1">
            <a:off x="5410200" y="34290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4" name="Line 24"/>
          <p:cNvSpPr>
            <a:spLocks noChangeShapeType="1"/>
          </p:cNvSpPr>
          <p:nvPr/>
        </p:nvSpPr>
        <p:spPr bwMode="auto">
          <a:xfrm>
            <a:off x="5562600" y="41910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6" name="Oval 26"/>
          <p:cNvSpPr>
            <a:spLocks noChangeArrowheads="1"/>
          </p:cNvSpPr>
          <p:nvPr/>
        </p:nvSpPr>
        <p:spPr bwMode="auto">
          <a:xfrm>
            <a:off x="990600" y="4572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32</a:t>
            </a:r>
            <a:endParaRPr lang="en-US" altLang="zh-CN"/>
          </a:p>
        </p:txBody>
      </p:sp>
      <p:sp>
        <p:nvSpPr>
          <p:cNvPr id="194587" name="Line 27"/>
          <p:cNvSpPr>
            <a:spLocks noChangeShapeType="1"/>
          </p:cNvSpPr>
          <p:nvPr/>
        </p:nvSpPr>
        <p:spPr bwMode="auto">
          <a:xfrm flipH="1">
            <a:off x="1447800" y="41148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8" name="Rectangle 28"/>
          <p:cNvSpPr>
            <a:spLocks noChangeArrowheads="1"/>
          </p:cNvSpPr>
          <p:nvPr/>
        </p:nvSpPr>
        <p:spPr bwMode="auto">
          <a:xfrm>
            <a:off x="76200" y="155575"/>
            <a:ext cx="6369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accent2"/>
                </a:solidFill>
                <a:ea typeface="楷体_GB2312" pitchFamily="49" charset="-122"/>
              </a:rPr>
              <a:t>（</a:t>
            </a:r>
            <a:r>
              <a:rPr lang="en-US" altLang="zh-CN" sz="3600">
                <a:solidFill>
                  <a:schemeClr val="accent2"/>
                </a:solidFill>
                <a:ea typeface="楷体_GB2312" pitchFamily="49" charset="-122"/>
              </a:rPr>
              <a:t>1</a:t>
            </a:r>
            <a:r>
              <a:rPr lang="zh-CN" altLang="en-US" sz="3600">
                <a:solidFill>
                  <a:schemeClr val="accent2"/>
                </a:solidFill>
                <a:ea typeface="楷体_GB2312" pitchFamily="49" charset="-122"/>
              </a:rPr>
              <a:t>）被删除的结点是</a:t>
            </a:r>
            <a:r>
              <a:rPr lang="zh-CN" altLang="en-US" sz="3600" b="1">
                <a:solidFill>
                  <a:srgbClr val="FF00FF"/>
                </a:solidFill>
                <a:ea typeface="楷体_GB2312" pitchFamily="49" charset="-122"/>
              </a:rPr>
              <a:t>叶子结点</a:t>
            </a:r>
            <a:endParaRPr lang="zh-CN" altLang="en-US">
              <a:solidFill>
                <a:srgbClr val="0000FF"/>
              </a:solidFill>
              <a:ea typeface="楷体_GB2312" pitchFamily="49" charset="-122"/>
            </a:endParaRPr>
          </a:p>
        </p:txBody>
      </p:sp>
      <p:sp useBgFill="1">
        <p:nvSpPr>
          <p:cNvPr id="194590" name="Rectangle 30"/>
          <p:cNvSpPr>
            <a:spLocks noChangeArrowheads="1"/>
          </p:cNvSpPr>
          <p:nvPr/>
        </p:nvSpPr>
        <p:spPr bwMode="auto">
          <a:xfrm>
            <a:off x="457200" y="2590800"/>
            <a:ext cx="1295400" cy="1219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4591" name="Rectangle 31"/>
          <p:cNvSpPr>
            <a:spLocks noChangeArrowheads="1"/>
          </p:cNvSpPr>
          <p:nvPr/>
        </p:nvSpPr>
        <p:spPr bwMode="auto">
          <a:xfrm>
            <a:off x="5562600" y="4191000"/>
            <a:ext cx="1447800" cy="9906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2" name="Text Box 32"/>
          <p:cNvSpPr txBox="1">
            <a:spLocks noChangeArrowheads="1"/>
          </p:cNvSpPr>
          <p:nvPr/>
        </p:nvSpPr>
        <p:spPr bwMode="auto">
          <a:xfrm>
            <a:off x="288925" y="882650"/>
            <a:ext cx="1257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3333FF"/>
                </a:solidFill>
                <a:ea typeface="楷体_GB2312" pitchFamily="49" charset="-122"/>
              </a:rPr>
              <a:t>例如</a:t>
            </a:r>
            <a:r>
              <a:rPr lang="en-US" altLang="zh-CN" sz="3600" b="1">
                <a:solidFill>
                  <a:srgbClr val="3333FF"/>
                </a:solidFill>
                <a:ea typeface="楷体_GB2312" pitchFamily="49" charset="-122"/>
              </a:rPr>
              <a:t>:</a:t>
            </a:r>
            <a:endParaRPr lang="en-US" altLang="zh-CN" sz="3600">
              <a:ea typeface="楷体_GB2312" pitchFamily="49" charset="-122"/>
            </a:endParaRPr>
          </a:p>
        </p:txBody>
      </p:sp>
      <p:sp>
        <p:nvSpPr>
          <p:cNvPr id="194593" name="Text Box 33"/>
          <p:cNvSpPr txBox="1">
            <a:spLocks noChangeArrowheads="1"/>
          </p:cNvSpPr>
          <p:nvPr/>
        </p:nvSpPr>
        <p:spPr bwMode="auto">
          <a:xfrm>
            <a:off x="5241925" y="958850"/>
            <a:ext cx="3432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3333FF"/>
                </a:solidFill>
                <a:ea typeface="楷体_GB2312" pitchFamily="49" charset="-122"/>
              </a:rPr>
              <a:t>被删关键字 </a:t>
            </a:r>
            <a:r>
              <a:rPr lang="en-US" altLang="zh-CN" sz="3600" b="1">
                <a:solidFill>
                  <a:srgbClr val="3333FF"/>
                </a:solidFill>
                <a:ea typeface="楷体_GB2312" pitchFamily="49" charset="-122"/>
              </a:rPr>
              <a:t>= 20</a:t>
            </a:r>
            <a:endParaRPr lang="en-US" altLang="zh-CN" sz="3600">
              <a:ea typeface="楷体_GB2312" pitchFamily="49" charset="-122"/>
            </a:endParaRPr>
          </a:p>
        </p:txBody>
      </p:sp>
      <p:sp useBgFill="1">
        <p:nvSpPr>
          <p:cNvPr id="194594" name="Text Box 34"/>
          <p:cNvSpPr txBox="1">
            <a:spLocks noChangeArrowheads="1"/>
          </p:cNvSpPr>
          <p:nvPr/>
        </p:nvSpPr>
        <p:spPr bwMode="auto">
          <a:xfrm>
            <a:off x="8045450" y="958850"/>
            <a:ext cx="64135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006600"/>
                </a:solidFill>
              </a:rPr>
              <a:t>88</a:t>
            </a:r>
            <a:endParaRPr lang="en-US" altLang="zh-CN" sz="3600"/>
          </a:p>
        </p:txBody>
      </p:sp>
      <p:sp>
        <p:nvSpPr>
          <p:cNvPr id="194595" name="Text Box 35"/>
          <p:cNvSpPr txBox="1">
            <a:spLocks noChangeArrowheads="1"/>
          </p:cNvSpPr>
          <p:nvPr/>
        </p:nvSpPr>
        <p:spPr bwMode="auto">
          <a:xfrm>
            <a:off x="441325" y="5578475"/>
            <a:ext cx="8470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A50021"/>
                </a:solidFill>
                <a:ea typeface="楷体_GB2312" pitchFamily="49" charset="-122"/>
              </a:rPr>
              <a:t>其双亲结点中相应指针域的值改为“空”</a:t>
            </a:r>
            <a:endParaRPr lang="zh-CN" altLang="en-US" sz="3600">
              <a:ea typeface="楷体_GB2312" pitchFamily="49" charset="-122"/>
            </a:endParaRPr>
          </a:p>
        </p:txBody>
      </p:sp>
      <p:sp>
        <p:nvSpPr>
          <p:cNvPr id="194596" name="Freeform 36"/>
          <p:cNvSpPr>
            <a:spLocks/>
          </p:cNvSpPr>
          <p:nvPr/>
        </p:nvSpPr>
        <p:spPr bwMode="auto">
          <a:xfrm>
            <a:off x="3505200" y="914400"/>
            <a:ext cx="1066800" cy="76200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588"/>
                                        </p:tgtEl>
                                        <p:attrNameLst>
                                          <p:attrName>style.visibility</p:attrName>
                                        </p:attrNameLst>
                                      </p:cBhvr>
                                      <p:to>
                                        <p:strVal val="visible"/>
                                      </p:to>
                                    </p:set>
                                    <p:anim calcmode="lin" valueType="num">
                                      <p:cBhvr additive="base">
                                        <p:cTn id="7" dur="500" fill="hold"/>
                                        <p:tgtEl>
                                          <p:spTgt spid="194588"/>
                                        </p:tgtEl>
                                        <p:attrNameLst>
                                          <p:attrName>ppt_x</p:attrName>
                                        </p:attrNameLst>
                                      </p:cBhvr>
                                      <p:tavLst>
                                        <p:tav tm="0">
                                          <p:val>
                                            <p:strVal val="0-#ppt_w/2"/>
                                          </p:val>
                                        </p:tav>
                                        <p:tav tm="100000">
                                          <p:val>
                                            <p:strVal val="#ppt_x"/>
                                          </p:val>
                                        </p:tav>
                                      </p:tavLst>
                                    </p:anim>
                                    <p:anim calcmode="lin" valueType="num">
                                      <p:cBhvr additive="base">
                                        <p:cTn id="8" dur="500" fill="hold"/>
                                        <p:tgtEl>
                                          <p:spTgt spid="194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2"/>
                                        </p:tgtEl>
                                        <p:attrNameLst>
                                          <p:attrName>style.visibility</p:attrName>
                                        </p:attrNameLst>
                                      </p:cBhvr>
                                      <p:to>
                                        <p:strVal val="visible"/>
                                      </p:to>
                                    </p:set>
                                    <p:anim calcmode="lin" valueType="num">
                                      <p:cBhvr additive="base">
                                        <p:cTn id="13" dur="500" fill="hold"/>
                                        <p:tgtEl>
                                          <p:spTgt spid="194592"/>
                                        </p:tgtEl>
                                        <p:attrNameLst>
                                          <p:attrName>ppt_x</p:attrName>
                                        </p:attrNameLst>
                                      </p:cBhvr>
                                      <p:tavLst>
                                        <p:tav tm="0">
                                          <p:val>
                                            <p:strVal val="0-#ppt_w/2"/>
                                          </p:val>
                                        </p:tav>
                                        <p:tav tm="100000">
                                          <p:val>
                                            <p:strVal val="#ppt_x"/>
                                          </p:val>
                                        </p:tav>
                                      </p:tavLst>
                                    </p:anim>
                                    <p:anim calcmode="lin" valueType="num">
                                      <p:cBhvr additive="base">
                                        <p:cTn id="14" dur="500" fill="hold"/>
                                        <p:tgtEl>
                                          <p:spTgt spid="1945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94596"/>
                                        </p:tgtEl>
                                        <p:attrNameLst>
                                          <p:attrName>style.visibility</p:attrName>
                                        </p:attrNameLst>
                                      </p:cBhvr>
                                      <p:to>
                                        <p:strVal val="visible"/>
                                      </p:to>
                                    </p:set>
                                    <p:animEffect transition="in" filter="wipe(up)">
                                      <p:cBhvr>
                                        <p:cTn id="19" dur="500"/>
                                        <p:tgtEl>
                                          <p:spTgt spid="194596"/>
                                        </p:tgtEl>
                                      </p:cBhvr>
                                    </p:animEffect>
                                  </p:childTnLst>
                                </p:cTn>
                              </p:par>
                            </p:childTnLst>
                          </p:cTn>
                        </p:par>
                        <p:par>
                          <p:cTn id="20" fill="hold" nodeType="afterGroup">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194562"/>
                                        </p:tgtEl>
                                        <p:attrNameLst>
                                          <p:attrName>style.visibility</p:attrName>
                                        </p:attrNameLst>
                                      </p:cBhvr>
                                      <p:to>
                                        <p:strVal val="visible"/>
                                      </p:to>
                                    </p:set>
                                    <p:animEffect transition="in" filter="slide(fromTop)">
                                      <p:cBhvr>
                                        <p:cTn id="23" dur="500"/>
                                        <p:tgtEl>
                                          <p:spTgt spid="194562"/>
                                        </p:tgtEl>
                                      </p:cBhvr>
                                    </p:animEffect>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194563"/>
                                        </p:tgtEl>
                                        <p:attrNameLst>
                                          <p:attrName>style.visibility</p:attrName>
                                        </p:attrNameLst>
                                      </p:cBhvr>
                                      <p:to>
                                        <p:strVal val="visible"/>
                                      </p:to>
                                    </p:set>
                                  </p:childTnLst>
                                </p:cTn>
                              </p:par>
                            </p:childTnLst>
                          </p:cTn>
                        </p:par>
                        <p:par>
                          <p:cTn id="27" fill="hold" nodeType="afterGroup">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194564"/>
                                        </p:tgtEl>
                                        <p:attrNameLst>
                                          <p:attrName>style.visibility</p:attrName>
                                        </p:attrNameLst>
                                      </p:cBhvr>
                                      <p:to>
                                        <p:strVal val="visible"/>
                                      </p:to>
                                    </p:set>
                                  </p:childTnLst>
                                </p:cTn>
                              </p:par>
                            </p:childTnLst>
                          </p:cTn>
                        </p:par>
                        <p:par>
                          <p:cTn id="30" fill="hold" nodeType="afterGroup">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194565"/>
                                        </p:tgtEl>
                                        <p:attrNameLst>
                                          <p:attrName>style.visibility</p:attrName>
                                        </p:attrNameLst>
                                      </p:cBhvr>
                                      <p:to>
                                        <p:strVal val="visible"/>
                                      </p:to>
                                    </p:set>
                                  </p:childTnLst>
                                </p:cTn>
                              </p:par>
                            </p:childTnLst>
                          </p:cTn>
                        </p:par>
                        <p:par>
                          <p:cTn id="33" fill="hold" nodeType="afterGroup">
                            <p:stCondLst>
                              <p:cond delay="2500"/>
                            </p:stCondLst>
                            <p:childTnLst>
                              <p:par>
                                <p:cTn id="34" presetID="1" presetClass="entr" presetSubtype="0" fill="hold" grpId="0" nodeType="afterEffect">
                                  <p:stCondLst>
                                    <p:cond delay="0"/>
                                  </p:stCondLst>
                                  <p:childTnLst>
                                    <p:set>
                                      <p:cBhvr>
                                        <p:cTn id="35" dur="1" fill="hold">
                                          <p:stCondLst>
                                            <p:cond delay="499"/>
                                          </p:stCondLst>
                                        </p:cTn>
                                        <p:tgtEl>
                                          <p:spTgt spid="194566"/>
                                        </p:tgtEl>
                                        <p:attrNameLst>
                                          <p:attrName>style.visibility</p:attrName>
                                        </p:attrNameLst>
                                      </p:cBhvr>
                                      <p:to>
                                        <p:strVal val="visible"/>
                                      </p:to>
                                    </p:set>
                                  </p:childTnLst>
                                </p:cTn>
                              </p:par>
                            </p:childTnLst>
                          </p:cTn>
                        </p:par>
                        <p:par>
                          <p:cTn id="36" fill="hold" nodeType="afterGroup">
                            <p:stCondLst>
                              <p:cond delay="3000"/>
                            </p:stCondLst>
                            <p:childTnLst>
                              <p:par>
                                <p:cTn id="37" presetID="1" presetClass="entr" presetSubtype="0" fill="hold" grpId="0" nodeType="afterEffect">
                                  <p:stCondLst>
                                    <p:cond delay="0"/>
                                  </p:stCondLst>
                                  <p:childTnLst>
                                    <p:set>
                                      <p:cBhvr>
                                        <p:cTn id="38" dur="1" fill="hold">
                                          <p:stCondLst>
                                            <p:cond delay="499"/>
                                          </p:stCondLst>
                                        </p:cTn>
                                        <p:tgtEl>
                                          <p:spTgt spid="194568"/>
                                        </p:tgtEl>
                                        <p:attrNameLst>
                                          <p:attrName>style.visibility</p:attrName>
                                        </p:attrNameLst>
                                      </p:cBhvr>
                                      <p:to>
                                        <p:strVal val="visible"/>
                                      </p:to>
                                    </p:set>
                                  </p:childTnLst>
                                </p:cTn>
                              </p:par>
                            </p:childTnLst>
                          </p:cTn>
                        </p:par>
                        <p:par>
                          <p:cTn id="39" fill="hold" nodeType="afterGroup">
                            <p:stCondLst>
                              <p:cond delay="3500"/>
                            </p:stCondLst>
                            <p:childTnLst>
                              <p:par>
                                <p:cTn id="40" presetID="1" presetClass="entr" presetSubtype="0" fill="hold" grpId="0" nodeType="afterEffect">
                                  <p:stCondLst>
                                    <p:cond delay="0"/>
                                  </p:stCondLst>
                                  <p:childTnLst>
                                    <p:set>
                                      <p:cBhvr>
                                        <p:cTn id="41" dur="1" fill="hold">
                                          <p:stCondLst>
                                            <p:cond delay="499"/>
                                          </p:stCondLst>
                                        </p:cTn>
                                        <p:tgtEl>
                                          <p:spTgt spid="194569"/>
                                        </p:tgtEl>
                                        <p:attrNameLst>
                                          <p:attrName>style.visibility</p:attrName>
                                        </p:attrNameLst>
                                      </p:cBhvr>
                                      <p:to>
                                        <p:strVal val="visible"/>
                                      </p:to>
                                    </p:set>
                                  </p:childTnLst>
                                </p:cTn>
                              </p:par>
                            </p:childTnLst>
                          </p:cTn>
                        </p:par>
                        <p:par>
                          <p:cTn id="42" fill="hold" nodeType="afterGroup">
                            <p:stCondLst>
                              <p:cond delay="4000"/>
                            </p:stCondLst>
                            <p:childTnLst>
                              <p:par>
                                <p:cTn id="43" presetID="1" presetClass="entr" presetSubtype="0" fill="hold" grpId="0" nodeType="afterEffect">
                                  <p:stCondLst>
                                    <p:cond delay="0"/>
                                  </p:stCondLst>
                                  <p:childTnLst>
                                    <p:set>
                                      <p:cBhvr>
                                        <p:cTn id="44" dur="1" fill="hold">
                                          <p:stCondLst>
                                            <p:cond delay="499"/>
                                          </p:stCondLst>
                                        </p:cTn>
                                        <p:tgtEl>
                                          <p:spTgt spid="194570"/>
                                        </p:tgtEl>
                                        <p:attrNameLst>
                                          <p:attrName>style.visibility</p:attrName>
                                        </p:attrNameLst>
                                      </p:cBhvr>
                                      <p:to>
                                        <p:strVal val="visible"/>
                                      </p:to>
                                    </p:set>
                                  </p:childTnLst>
                                </p:cTn>
                              </p:par>
                            </p:childTnLst>
                          </p:cTn>
                        </p:par>
                        <p:par>
                          <p:cTn id="45" fill="hold" nodeType="afterGroup">
                            <p:stCondLst>
                              <p:cond delay="4500"/>
                            </p:stCondLst>
                            <p:childTnLst>
                              <p:par>
                                <p:cTn id="46" presetID="1" presetClass="entr" presetSubtype="0" fill="hold" grpId="0" nodeType="afterEffect">
                                  <p:stCondLst>
                                    <p:cond delay="0"/>
                                  </p:stCondLst>
                                  <p:childTnLst>
                                    <p:set>
                                      <p:cBhvr>
                                        <p:cTn id="47" dur="1" fill="hold">
                                          <p:stCondLst>
                                            <p:cond delay="499"/>
                                          </p:stCondLst>
                                        </p:cTn>
                                        <p:tgtEl>
                                          <p:spTgt spid="194586"/>
                                        </p:tgtEl>
                                        <p:attrNameLst>
                                          <p:attrName>style.visibility</p:attrName>
                                        </p:attrNameLst>
                                      </p:cBhvr>
                                      <p:to>
                                        <p:strVal val="visible"/>
                                      </p:to>
                                    </p:set>
                                  </p:childTnLst>
                                </p:cTn>
                              </p:par>
                            </p:childTnLst>
                          </p:cTn>
                        </p:par>
                        <p:par>
                          <p:cTn id="48" fill="hold" nodeType="afterGroup">
                            <p:stCondLst>
                              <p:cond delay="5000"/>
                            </p:stCondLst>
                            <p:childTnLst>
                              <p:par>
                                <p:cTn id="49" presetID="1" presetClass="entr" presetSubtype="0" fill="hold" grpId="0" nodeType="afterEffect">
                                  <p:stCondLst>
                                    <p:cond delay="0"/>
                                  </p:stCondLst>
                                  <p:childTnLst>
                                    <p:set>
                                      <p:cBhvr>
                                        <p:cTn id="50" dur="1" fill="hold">
                                          <p:stCondLst>
                                            <p:cond delay="499"/>
                                          </p:stCondLst>
                                        </p:cTn>
                                        <p:tgtEl>
                                          <p:spTgt spid="194573"/>
                                        </p:tgtEl>
                                        <p:attrNameLst>
                                          <p:attrName>style.visibility</p:attrName>
                                        </p:attrNameLst>
                                      </p:cBhvr>
                                      <p:to>
                                        <p:strVal val="visible"/>
                                      </p:to>
                                    </p:set>
                                  </p:childTnLst>
                                </p:cTn>
                              </p:par>
                            </p:childTnLst>
                          </p:cTn>
                        </p:par>
                        <p:par>
                          <p:cTn id="51" fill="hold" nodeType="afterGroup">
                            <p:stCondLst>
                              <p:cond delay="5500"/>
                            </p:stCondLst>
                            <p:childTnLst>
                              <p:par>
                                <p:cTn id="52" presetID="1" presetClass="entr" presetSubtype="0" fill="hold" grpId="0" nodeType="afterEffect">
                                  <p:stCondLst>
                                    <p:cond delay="0"/>
                                  </p:stCondLst>
                                  <p:childTnLst>
                                    <p:set>
                                      <p:cBhvr>
                                        <p:cTn id="53" dur="1" fill="hold">
                                          <p:stCondLst>
                                            <p:cond delay="499"/>
                                          </p:stCondLst>
                                        </p:cTn>
                                        <p:tgtEl>
                                          <p:spTgt spid="194574"/>
                                        </p:tgtEl>
                                        <p:attrNameLst>
                                          <p:attrName>style.visibility</p:attrName>
                                        </p:attrNameLst>
                                      </p:cBhvr>
                                      <p:to>
                                        <p:strVal val="visible"/>
                                      </p:to>
                                    </p:set>
                                  </p:childTnLst>
                                </p:cTn>
                              </p:par>
                            </p:childTnLst>
                          </p:cTn>
                        </p:par>
                        <p:par>
                          <p:cTn id="54" fill="hold" nodeType="afterGroup">
                            <p:stCondLst>
                              <p:cond delay="6000"/>
                            </p:stCondLst>
                            <p:childTnLst>
                              <p:par>
                                <p:cTn id="55" presetID="1" presetClass="entr" presetSubtype="0" fill="hold" grpId="0" nodeType="afterEffect">
                                  <p:stCondLst>
                                    <p:cond delay="0"/>
                                  </p:stCondLst>
                                  <p:childTnLst>
                                    <p:set>
                                      <p:cBhvr>
                                        <p:cTn id="56" dur="1" fill="hold">
                                          <p:stCondLst>
                                            <p:cond delay="499"/>
                                          </p:stCondLst>
                                        </p:cTn>
                                        <p:tgtEl>
                                          <p:spTgt spid="194575"/>
                                        </p:tgtEl>
                                        <p:attrNameLst>
                                          <p:attrName>style.visibility</p:attrName>
                                        </p:attrNameLst>
                                      </p:cBhvr>
                                      <p:to>
                                        <p:strVal val="visible"/>
                                      </p:to>
                                    </p:set>
                                  </p:childTnLst>
                                </p:cTn>
                              </p:par>
                            </p:childTnLst>
                          </p:cTn>
                        </p:par>
                        <p:par>
                          <p:cTn id="57" fill="hold" nodeType="afterGroup">
                            <p:stCondLst>
                              <p:cond delay="6500"/>
                            </p:stCondLst>
                            <p:childTnLst>
                              <p:par>
                                <p:cTn id="58" presetID="1" presetClass="entr" presetSubtype="0" fill="hold" grpId="0" nodeType="afterEffect">
                                  <p:stCondLst>
                                    <p:cond delay="0"/>
                                  </p:stCondLst>
                                  <p:childTnLst>
                                    <p:set>
                                      <p:cBhvr>
                                        <p:cTn id="59" dur="1" fill="hold">
                                          <p:stCondLst>
                                            <p:cond delay="499"/>
                                          </p:stCondLst>
                                        </p:cTn>
                                        <p:tgtEl>
                                          <p:spTgt spid="194576"/>
                                        </p:tgtEl>
                                        <p:attrNameLst>
                                          <p:attrName>style.visibility</p:attrName>
                                        </p:attrNameLst>
                                      </p:cBhvr>
                                      <p:to>
                                        <p:strVal val="visible"/>
                                      </p:to>
                                    </p:set>
                                  </p:childTnLst>
                                </p:cTn>
                              </p:par>
                            </p:childTnLst>
                          </p:cTn>
                        </p:par>
                        <p:par>
                          <p:cTn id="60" fill="hold" nodeType="afterGroup">
                            <p:stCondLst>
                              <p:cond delay="7000"/>
                            </p:stCondLst>
                            <p:childTnLst>
                              <p:par>
                                <p:cTn id="61" presetID="1" presetClass="entr" presetSubtype="0" fill="hold" grpId="0" nodeType="afterEffect">
                                  <p:stCondLst>
                                    <p:cond delay="0"/>
                                  </p:stCondLst>
                                  <p:childTnLst>
                                    <p:set>
                                      <p:cBhvr>
                                        <p:cTn id="62" dur="1" fill="hold">
                                          <p:stCondLst>
                                            <p:cond delay="499"/>
                                          </p:stCondLst>
                                        </p:cTn>
                                        <p:tgtEl>
                                          <p:spTgt spid="194577"/>
                                        </p:tgtEl>
                                        <p:attrNameLst>
                                          <p:attrName>style.visibility</p:attrName>
                                        </p:attrNameLst>
                                      </p:cBhvr>
                                      <p:to>
                                        <p:strVal val="visible"/>
                                      </p:to>
                                    </p:set>
                                  </p:childTnLst>
                                </p:cTn>
                              </p:par>
                            </p:childTnLst>
                          </p:cTn>
                        </p:par>
                        <p:par>
                          <p:cTn id="63" fill="hold" nodeType="afterGroup">
                            <p:stCondLst>
                              <p:cond delay="7500"/>
                            </p:stCondLst>
                            <p:childTnLst>
                              <p:par>
                                <p:cTn id="64" presetID="1" presetClass="entr" presetSubtype="0" fill="hold" grpId="0" nodeType="afterEffect">
                                  <p:stCondLst>
                                    <p:cond delay="0"/>
                                  </p:stCondLst>
                                  <p:childTnLst>
                                    <p:set>
                                      <p:cBhvr>
                                        <p:cTn id="65" dur="1" fill="hold">
                                          <p:stCondLst>
                                            <p:cond delay="499"/>
                                          </p:stCondLst>
                                        </p:cTn>
                                        <p:tgtEl>
                                          <p:spTgt spid="194581"/>
                                        </p:tgtEl>
                                        <p:attrNameLst>
                                          <p:attrName>style.visibility</p:attrName>
                                        </p:attrNameLst>
                                      </p:cBhvr>
                                      <p:to>
                                        <p:strVal val="visible"/>
                                      </p:to>
                                    </p:set>
                                  </p:childTnLst>
                                </p:cTn>
                              </p:par>
                            </p:childTnLst>
                          </p:cTn>
                        </p:par>
                        <p:par>
                          <p:cTn id="66" fill="hold" nodeType="afterGroup">
                            <p:stCondLst>
                              <p:cond delay="8000"/>
                            </p:stCondLst>
                            <p:childTnLst>
                              <p:par>
                                <p:cTn id="67" presetID="1" presetClass="entr" presetSubtype="0" fill="hold" grpId="0" nodeType="afterEffect">
                                  <p:stCondLst>
                                    <p:cond delay="0"/>
                                  </p:stCondLst>
                                  <p:childTnLst>
                                    <p:set>
                                      <p:cBhvr>
                                        <p:cTn id="68" dur="1" fill="hold">
                                          <p:stCondLst>
                                            <p:cond delay="499"/>
                                          </p:stCondLst>
                                        </p:cTn>
                                        <p:tgtEl>
                                          <p:spTgt spid="194587"/>
                                        </p:tgtEl>
                                        <p:attrNameLst>
                                          <p:attrName>style.visibility</p:attrName>
                                        </p:attrNameLst>
                                      </p:cBhvr>
                                      <p:to>
                                        <p:strVal val="visible"/>
                                      </p:to>
                                    </p:set>
                                  </p:childTnLst>
                                </p:cTn>
                              </p:par>
                            </p:childTnLst>
                          </p:cTn>
                        </p:par>
                        <p:par>
                          <p:cTn id="69" fill="hold" nodeType="afterGroup">
                            <p:stCondLst>
                              <p:cond delay="8500"/>
                            </p:stCondLst>
                            <p:childTnLst>
                              <p:par>
                                <p:cTn id="70" presetID="1" presetClass="entr" presetSubtype="0" fill="hold" grpId="0" nodeType="afterEffect">
                                  <p:stCondLst>
                                    <p:cond delay="0"/>
                                  </p:stCondLst>
                                  <p:childTnLst>
                                    <p:set>
                                      <p:cBhvr>
                                        <p:cTn id="71" dur="1" fill="hold">
                                          <p:stCondLst>
                                            <p:cond delay="499"/>
                                          </p:stCondLst>
                                        </p:cTn>
                                        <p:tgtEl>
                                          <p:spTgt spid="194582"/>
                                        </p:tgtEl>
                                        <p:attrNameLst>
                                          <p:attrName>style.visibility</p:attrName>
                                        </p:attrNameLst>
                                      </p:cBhvr>
                                      <p:to>
                                        <p:strVal val="visible"/>
                                      </p:to>
                                    </p:set>
                                  </p:childTnLst>
                                </p:cTn>
                              </p:par>
                            </p:childTnLst>
                          </p:cTn>
                        </p:par>
                        <p:par>
                          <p:cTn id="72" fill="hold" nodeType="afterGroup">
                            <p:stCondLst>
                              <p:cond delay="9000"/>
                            </p:stCondLst>
                            <p:childTnLst>
                              <p:par>
                                <p:cTn id="73" presetID="1" presetClass="entr" presetSubtype="0" fill="hold" grpId="0" nodeType="afterEffect">
                                  <p:stCondLst>
                                    <p:cond delay="0"/>
                                  </p:stCondLst>
                                  <p:childTnLst>
                                    <p:set>
                                      <p:cBhvr>
                                        <p:cTn id="74" dur="1" fill="hold">
                                          <p:stCondLst>
                                            <p:cond delay="499"/>
                                          </p:stCondLst>
                                        </p:cTn>
                                        <p:tgtEl>
                                          <p:spTgt spid="194583"/>
                                        </p:tgtEl>
                                        <p:attrNameLst>
                                          <p:attrName>style.visibility</p:attrName>
                                        </p:attrNameLst>
                                      </p:cBhvr>
                                      <p:to>
                                        <p:strVal val="visible"/>
                                      </p:to>
                                    </p:set>
                                  </p:childTnLst>
                                </p:cTn>
                              </p:par>
                            </p:childTnLst>
                          </p:cTn>
                        </p:par>
                        <p:par>
                          <p:cTn id="75" fill="hold" nodeType="afterGroup">
                            <p:stCondLst>
                              <p:cond delay="9500"/>
                            </p:stCondLst>
                            <p:childTnLst>
                              <p:par>
                                <p:cTn id="76" presetID="1" presetClass="entr" presetSubtype="0" fill="hold" grpId="0" nodeType="afterEffect">
                                  <p:stCondLst>
                                    <p:cond delay="0"/>
                                  </p:stCondLst>
                                  <p:childTnLst>
                                    <p:set>
                                      <p:cBhvr>
                                        <p:cTn id="77" dur="1" fill="hold">
                                          <p:stCondLst>
                                            <p:cond delay="499"/>
                                          </p:stCondLst>
                                        </p:cTn>
                                        <p:tgtEl>
                                          <p:spTgt spid="194584"/>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1" fill="hold" grpId="0" nodeType="clickEffect">
                                  <p:stCondLst>
                                    <p:cond delay="0"/>
                                  </p:stCondLst>
                                  <p:childTnLst>
                                    <p:set>
                                      <p:cBhvr>
                                        <p:cTn id="81" dur="1" fill="hold">
                                          <p:stCondLst>
                                            <p:cond delay="0"/>
                                          </p:stCondLst>
                                        </p:cTn>
                                        <p:tgtEl>
                                          <p:spTgt spid="194593"/>
                                        </p:tgtEl>
                                        <p:attrNameLst>
                                          <p:attrName>style.visibility</p:attrName>
                                        </p:attrNameLst>
                                      </p:cBhvr>
                                      <p:to>
                                        <p:strVal val="visible"/>
                                      </p:to>
                                    </p:set>
                                    <p:anim calcmode="lin" valueType="num">
                                      <p:cBhvr additive="base">
                                        <p:cTn id="82" dur="500" fill="hold"/>
                                        <p:tgtEl>
                                          <p:spTgt spid="194593"/>
                                        </p:tgtEl>
                                        <p:attrNameLst>
                                          <p:attrName>ppt_x</p:attrName>
                                        </p:attrNameLst>
                                      </p:cBhvr>
                                      <p:tavLst>
                                        <p:tav tm="0">
                                          <p:val>
                                            <p:strVal val="#ppt_x"/>
                                          </p:val>
                                        </p:tav>
                                        <p:tav tm="100000">
                                          <p:val>
                                            <p:strVal val="#ppt_x"/>
                                          </p:val>
                                        </p:tav>
                                      </p:tavLst>
                                    </p:anim>
                                    <p:anim calcmode="lin" valueType="num">
                                      <p:cBhvr additive="base">
                                        <p:cTn id="83" dur="500" fill="hold"/>
                                        <p:tgtEl>
                                          <p:spTgt spid="194593"/>
                                        </p:tgtEl>
                                        <p:attrNameLst>
                                          <p:attrName>ppt_y</p:attrName>
                                        </p:attrNameLst>
                                      </p:cBhvr>
                                      <p:tavLst>
                                        <p:tav tm="0">
                                          <p:val>
                                            <p:strVal val="0-#ppt_h/2"/>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194590"/>
                                        </p:tgtEl>
                                        <p:attrNameLst>
                                          <p:attrName>style.visibility</p:attrName>
                                        </p:attrNameLst>
                                      </p:cBhvr>
                                      <p:to>
                                        <p:strVal val="visible"/>
                                      </p:to>
                                    </p:set>
                                    <p:animEffect transition="in" filter="wipe(up)">
                                      <p:cBhvr>
                                        <p:cTn id="88" dur="500"/>
                                        <p:tgtEl>
                                          <p:spTgt spid="19459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94594"/>
                                        </p:tgtEl>
                                        <p:attrNameLst>
                                          <p:attrName>style.visibility</p:attrName>
                                        </p:attrNameLst>
                                      </p:cBhvr>
                                      <p:to>
                                        <p:strVal val="visible"/>
                                      </p:to>
                                    </p:set>
                                    <p:animEffect transition="in" filter="wipe(left)">
                                      <p:cBhvr>
                                        <p:cTn id="93" dur="500"/>
                                        <p:tgtEl>
                                          <p:spTgt spid="19459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94591"/>
                                        </p:tgtEl>
                                        <p:attrNameLst>
                                          <p:attrName>style.visibility</p:attrName>
                                        </p:attrNameLst>
                                      </p:cBhvr>
                                      <p:to>
                                        <p:strVal val="visible"/>
                                      </p:to>
                                    </p:set>
                                    <p:animEffect transition="in" filter="wipe(up)">
                                      <p:cBhvr>
                                        <p:cTn id="98" dur="500"/>
                                        <p:tgtEl>
                                          <p:spTgt spid="19459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94595"/>
                                        </p:tgtEl>
                                        <p:attrNameLst>
                                          <p:attrName>style.visibility</p:attrName>
                                        </p:attrNameLst>
                                      </p:cBhvr>
                                      <p:to>
                                        <p:strVal val="visible"/>
                                      </p:to>
                                    </p:set>
                                    <p:anim calcmode="lin" valueType="num">
                                      <p:cBhvr additive="base">
                                        <p:cTn id="103" dur="500" fill="hold"/>
                                        <p:tgtEl>
                                          <p:spTgt spid="194595"/>
                                        </p:tgtEl>
                                        <p:attrNameLst>
                                          <p:attrName>ppt_x</p:attrName>
                                        </p:attrNameLst>
                                      </p:cBhvr>
                                      <p:tavLst>
                                        <p:tav tm="0">
                                          <p:val>
                                            <p:strVal val="0-#ppt_w/2"/>
                                          </p:val>
                                        </p:tav>
                                        <p:tav tm="100000">
                                          <p:val>
                                            <p:strVal val="#ppt_x"/>
                                          </p:val>
                                        </p:tav>
                                      </p:tavLst>
                                    </p:anim>
                                    <p:anim calcmode="lin" valueType="num">
                                      <p:cBhvr additive="base">
                                        <p:cTn id="104" dur="500" fill="hold"/>
                                        <p:tgtEl>
                                          <p:spTgt spid="1945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nimBg="1" autoUpdateAnimBg="0"/>
      <p:bldP spid="194563" grpId="0" animBg="1" autoUpdateAnimBg="0"/>
      <p:bldP spid="194564" grpId="0" animBg="1" autoUpdateAnimBg="0"/>
      <p:bldP spid="194565" grpId="0" animBg="1" autoUpdateAnimBg="0"/>
      <p:bldP spid="194566" grpId="0" animBg="1" autoUpdateAnimBg="0"/>
      <p:bldP spid="194568" grpId="0" animBg="1" autoUpdateAnimBg="0"/>
      <p:bldP spid="194569" grpId="0" animBg="1" autoUpdateAnimBg="0"/>
      <p:bldP spid="194570" grpId="0" animBg="1" autoUpdateAnimBg="0"/>
      <p:bldP spid="194573" grpId="0" animBg="1" autoUpdateAnimBg="0"/>
      <p:bldP spid="194574" grpId="0" animBg="1"/>
      <p:bldP spid="194575" grpId="0" animBg="1"/>
      <p:bldP spid="194576" grpId="0" animBg="1"/>
      <p:bldP spid="194577" grpId="0" animBg="1"/>
      <p:bldP spid="194581" grpId="0" animBg="1"/>
      <p:bldP spid="194582" grpId="0" animBg="1"/>
      <p:bldP spid="194583" grpId="0" animBg="1"/>
      <p:bldP spid="194584" grpId="0" animBg="1"/>
      <p:bldP spid="194586" grpId="0" animBg="1" autoUpdateAnimBg="0"/>
      <p:bldP spid="194587" grpId="0" animBg="1"/>
      <p:bldP spid="194588" grpId="0" autoUpdateAnimBg="0"/>
      <p:bldP spid="194590" grpId="0" animBg="1"/>
      <p:bldP spid="194591" grpId="0" animBg="1"/>
      <p:bldP spid="194592" grpId="0" autoUpdateAnimBg="0"/>
      <p:bldP spid="194593" grpId="0" autoUpdateAnimBg="0"/>
      <p:bldP spid="194594" grpId="0" animBg="1" autoUpdateAnimBg="0"/>
      <p:bldP spid="194595" grpId="0" autoUpdateAnimBg="0"/>
      <p:bldP spid="19459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Oval 2"/>
          <p:cNvSpPr>
            <a:spLocks noChangeArrowheads="1"/>
          </p:cNvSpPr>
          <p:nvPr/>
        </p:nvSpPr>
        <p:spPr bwMode="auto">
          <a:xfrm>
            <a:off x="3276600" y="1676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50</a:t>
            </a:r>
            <a:endParaRPr lang="en-US" altLang="zh-CN"/>
          </a:p>
        </p:txBody>
      </p:sp>
      <p:sp>
        <p:nvSpPr>
          <p:cNvPr id="195587" name="Oval 3"/>
          <p:cNvSpPr>
            <a:spLocks noChangeArrowheads="1"/>
          </p:cNvSpPr>
          <p:nvPr/>
        </p:nvSpPr>
        <p:spPr bwMode="auto">
          <a:xfrm>
            <a:off x="1828800" y="2209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30</a:t>
            </a:r>
            <a:endParaRPr lang="en-US" altLang="zh-CN"/>
          </a:p>
        </p:txBody>
      </p:sp>
      <p:sp>
        <p:nvSpPr>
          <p:cNvPr id="195588" name="Oval 4"/>
          <p:cNvSpPr>
            <a:spLocks noChangeArrowheads="1"/>
          </p:cNvSpPr>
          <p:nvPr/>
        </p:nvSpPr>
        <p:spPr bwMode="auto">
          <a:xfrm>
            <a:off x="4724400" y="2209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80</a:t>
            </a:r>
            <a:endParaRPr lang="en-US" altLang="zh-CN"/>
          </a:p>
        </p:txBody>
      </p:sp>
      <p:sp>
        <p:nvSpPr>
          <p:cNvPr id="195589" name="Oval 5"/>
          <p:cNvSpPr>
            <a:spLocks noChangeArrowheads="1"/>
          </p:cNvSpPr>
          <p:nvPr/>
        </p:nvSpPr>
        <p:spPr bwMode="auto">
          <a:xfrm>
            <a:off x="685800" y="28956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20</a:t>
            </a:r>
            <a:endParaRPr lang="en-US" altLang="zh-CN"/>
          </a:p>
        </p:txBody>
      </p:sp>
      <p:sp>
        <p:nvSpPr>
          <p:cNvPr id="195590" name="Oval 6"/>
          <p:cNvSpPr>
            <a:spLocks noChangeArrowheads="1"/>
          </p:cNvSpPr>
          <p:nvPr/>
        </p:nvSpPr>
        <p:spPr bwMode="auto">
          <a:xfrm>
            <a:off x="5867400" y="28956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90</a:t>
            </a:r>
            <a:endParaRPr lang="en-US" altLang="zh-CN"/>
          </a:p>
        </p:txBody>
      </p:sp>
      <p:sp>
        <p:nvSpPr>
          <p:cNvPr id="195591" name="Oval 7"/>
          <p:cNvSpPr>
            <a:spLocks noChangeArrowheads="1"/>
          </p:cNvSpPr>
          <p:nvPr/>
        </p:nvSpPr>
        <p:spPr bwMode="auto">
          <a:xfrm>
            <a:off x="5029200" y="3733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85</a:t>
            </a:r>
            <a:endParaRPr lang="en-US" altLang="zh-CN"/>
          </a:p>
        </p:txBody>
      </p:sp>
      <p:sp>
        <p:nvSpPr>
          <p:cNvPr id="195592" name="Oval 8"/>
          <p:cNvSpPr>
            <a:spLocks noChangeArrowheads="1"/>
          </p:cNvSpPr>
          <p:nvPr/>
        </p:nvSpPr>
        <p:spPr bwMode="auto">
          <a:xfrm>
            <a:off x="2971800" y="28956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40</a:t>
            </a:r>
            <a:endParaRPr lang="en-US" altLang="zh-CN"/>
          </a:p>
        </p:txBody>
      </p:sp>
      <p:sp>
        <p:nvSpPr>
          <p:cNvPr id="195593" name="Oval 9"/>
          <p:cNvSpPr>
            <a:spLocks noChangeArrowheads="1"/>
          </p:cNvSpPr>
          <p:nvPr/>
        </p:nvSpPr>
        <p:spPr bwMode="auto">
          <a:xfrm>
            <a:off x="2057400" y="3733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35</a:t>
            </a:r>
            <a:endParaRPr lang="en-US" altLang="zh-CN"/>
          </a:p>
        </p:txBody>
      </p:sp>
      <p:sp>
        <p:nvSpPr>
          <p:cNvPr id="195594" name="Oval 10"/>
          <p:cNvSpPr>
            <a:spLocks noChangeArrowheads="1"/>
          </p:cNvSpPr>
          <p:nvPr/>
        </p:nvSpPr>
        <p:spPr bwMode="auto">
          <a:xfrm>
            <a:off x="6324600" y="4572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88</a:t>
            </a:r>
            <a:endParaRPr lang="en-US" altLang="zh-CN"/>
          </a:p>
        </p:txBody>
      </p:sp>
      <p:sp>
        <p:nvSpPr>
          <p:cNvPr id="195595" name="Line 11"/>
          <p:cNvSpPr>
            <a:spLocks noChangeShapeType="1"/>
          </p:cNvSpPr>
          <p:nvPr/>
        </p:nvSpPr>
        <p:spPr bwMode="auto">
          <a:xfrm flipH="1">
            <a:off x="2438400" y="19812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6" name="Line 12"/>
          <p:cNvSpPr>
            <a:spLocks noChangeShapeType="1"/>
          </p:cNvSpPr>
          <p:nvPr/>
        </p:nvSpPr>
        <p:spPr bwMode="auto">
          <a:xfrm flipH="1">
            <a:off x="1295400" y="2590800"/>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7" name="Line 13"/>
          <p:cNvSpPr>
            <a:spLocks noChangeShapeType="1"/>
          </p:cNvSpPr>
          <p:nvPr/>
        </p:nvSpPr>
        <p:spPr bwMode="auto">
          <a:xfrm>
            <a:off x="3962400" y="19812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8" name="Line 14"/>
          <p:cNvSpPr>
            <a:spLocks noChangeShapeType="1"/>
          </p:cNvSpPr>
          <p:nvPr/>
        </p:nvSpPr>
        <p:spPr bwMode="auto">
          <a:xfrm>
            <a:off x="2438400" y="25908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9" name="Line 15"/>
          <p:cNvSpPr>
            <a:spLocks noChangeShapeType="1"/>
          </p:cNvSpPr>
          <p:nvPr/>
        </p:nvSpPr>
        <p:spPr bwMode="auto">
          <a:xfrm flipH="1">
            <a:off x="2514600" y="33528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0" name="Line 16"/>
          <p:cNvSpPr>
            <a:spLocks noChangeShapeType="1"/>
          </p:cNvSpPr>
          <p:nvPr/>
        </p:nvSpPr>
        <p:spPr bwMode="auto">
          <a:xfrm>
            <a:off x="5334000" y="26670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1" name="Line 17"/>
          <p:cNvSpPr>
            <a:spLocks noChangeShapeType="1"/>
          </p:cNvSpPr>
          <p:nvPr/>
        </p:nvSpPr>
        <p:spPr bwMode="auto">
          <a:xfrm flipH="1">
            <a:off x="5486400" y="34290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2" name="Line 18"/>
          <p:cNvSpPr>
            <a:spLocks noChangeShapeType="1"/>
          </p:cNvSpPr>
          <p:nvPr/>
        </p:nvSpPr>
        <p:spPr bwMode="auto">
          <a:xfrm>
            <a:off x="5638800" y="41910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3" name="Oval 19"/>
          <p:cNvSpPr>
            <a:spLocks noChangeArrowheads="1"/>
          </p:cNvSpPr>
          <p:nvPr/>
        </p:nvSpPr>
        <p:spPr bwMode="auto">
          <a:xfrm>
            <a:off x="1066800" y="4572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32</a:t>
            </a:r>
            <a:endParaRPr lang="en-US" altLang="zh-CN"/>
          </a:p>
        </p:txBody>
      </p:sp>
      <p:sp>
        <p:nvSpPr>
          <p:cNvPr id="195604" name="Line 20"/>
          <p:cNvSpPr>
            <a:spLocks noChangeShapeType="1"/>
          </p:cNvSpPr>
          <p:nvPr/>
        </p:nvSpPr>
        <p:spPr bwMode="auto">
          <a:xfrm flipH="1">
            <a:off x="1524000" y="41148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5" name="Rectangle 21"/>
          <p:cNvSpPr>
            <a:spLocks noChangeArrowheads="1"/>
          </p:cNvSpPr>
          <p:nvPr/>
        </p:nvSpPr>
        <p:spPr bwMode="auto">
          <a:xfrm>
            <a:off x="152400" y="114300"/>
            <a:ext cx="63722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3600">
                <a:solidFill>
                  <a:schemeClr val="accent2"/>
                </a:solidFill>
                <a:ea typeface="楷体_GB2312" pitchFamily="49" charset="-122"/>
              </a:rPr>
              <a:t>（</a:t>
            </a:r>
            <a:r>
              <a:rPr lang="en-US" altLang="zh-CN" sz="3600">
                <a:solidFill>
                  <a:schemeClr val="accent2"/>
                </a:solidFill>
                <a:ea typeface="楷体_GB2312" pitchFamily="49" charset="-122"/>
              </a:rPr>
              <a:t>2</a:t>
            </a:r>
            <a:r>
              <a:rPr lang="zh-CN" altLang="en-US" sz="3600">
                <a:solidFill>
                  <a:schemeClr val="accent2"/>
                </a:solidFill>
                <a:ea typeface="楷体_GB2312" pitchFamily="49" charset="-122"/>
              </a:rPr>
              <a:t>）被删除的结点</a:t>
            </a:r>
            <a:r>
              <a:rPr lang="zh-CN" altLang="en-US" sz="3600" b="1">
                <a:solidFill>
                  <a:srgbClr val="FF00FF"/>
                </a:solidFill>
                <a:ea typeface="楷体_GB2312" pitchFamily="49" charset="-122"/>
              </a:rPr>
              <a:t>只有左子树</a:t>
            </a:r>
            <a:endParaRPr lang="zh-CN" altLang="en-US" sz="3600">
              <a:solidFill>
                <a:schemeClr val="accent2"/>
              </a:solidFill>
              <a:ea typeface="楷体_GB2312" pitchFamily="49" charset="-122"/>
            </a:endParaRPr>
          </a:p>
          <a:p>
            <a:pPr>
              <a:lnSpc>
                <a:spcPct val="120000"/>
              </a:lnSpc>
            </a:pPr>
            <a:r>
              <a:rPr lang="zh-CN" altLang="en-US" sz="3600">
                <a:solidFill>
                  <a:schemeClr val="accent2"/>
                </a:solidFill>
                <a:ea typeface="楷体_GB2312" pitchFamily="49" charset="-122"/>
              </a:rPr>
              <a:t>或者</a:t>
            </a:r>
            <a:r>
              <a:rPr lang="zh-CN" altLang="en-US" sz="3600" b="1">
                <a:solidFill>
                  <a:srgbClr val="FF00FF"/>
                </a:solidFill>
                <a:ea typeface="楷体_GB2312" pitchFamily="49" charset="-122"/>
              </a:rPr>
              <a:t>只有右子树</a:t>
            </a:r>
            <a:endParaRPr lang="zh-CN" altLang="en-US">
              <a:solidFill>
                <a:schemeClr val="accent2"/>
              </a:solidFill>
              <a:ea typeface="楷体_GB2312" pitchFamily="49" charset="-122"/>
            </a:endParaRPr>
          </a:p>
        </p:txBody>
      </p:sp>
      <p:sp>
        <p:nvSpPr>
          <p:cNvPr id="195607" name="AutoShape 23"/>
          <p:cNvSpPr>
            <a:spLocks noChangeArrowheads="1"/>
          </p:cNvSpPr>
          <p:nvPr/>
        </p:nvSpPr>
        <p:spPr bwMode="auto">
          <a:xfrm>
            <a:off x="2438400" y="2590800"/>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useBgFill="1">
        <p:nvSpPr>
          <p:cNvPr id="195608" name="Rectangle 24"/>
          <p:cNvSpPr>
            <a:spLocks noChangeArrowheads="1"/>
          </p:cNvSpPr>
          <p:nvPr/>
        </p:nvSpPr>
        <p:spPr bwMode="auto">
          <a:xfrm>
            <a:off x="2590800" y="2590800"/>
            <a:ext cx="11430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9" name="Line 25"/>
          <p:cNvSpPr>
            <a:spLocks noChangeShapeType="1"/>
          </p:cNvSpPr>
          <p:nvPr/>
        </p:nvSpPr>
        <p:spPr bwMode="auto">
          <a:xfrm>
            <a:off x="3962400" y="1981200"/>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5611" name="Rectangle 27"/>
          <p:cNvSpPr>
            <a:spLocks noChangeArrowheads="1"/>
          </p:cNvSpPr>
          <p:nvPr/>
        </p:nvSpPr>
        <p:spPr bwMode="auto">
          <a:xfrm>
            <a:off x="4648200" y="2133600"/>
            <a:ext cx="838200" cy="6858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12" name="Line 28"/>
          <p:cNvSpPr>
            <a:spLocks noChangeShapeType="1"/>
          </p:cNvSpPr>
          <p:nvPr/>
        </p:nvSpPr>
        <p:spPr bwMode="auto">
          <a:xfrm>
            <a:off x="3962400" y="1981200"/>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13" name="Text Box 29"/>
          <p:cNvSpPr txBox="1">
            <a:spLocks noChangeArrowheads="1"/>
          </p:cNvSpPr>
          <p:nvPr/>
        </p:nvSpPr>
        <p:spPr bwMode="auto">
          <a:xfrm>
            <a:off x="228600" y="5295900"/>
            <a:ext cx="86868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其双亲结点的相应指针域的值改为 “指向被删除结点的左子树或右子树”。</a:t>
            </a:r>
            <a:endParaRPr lang="zh-CN" altLang="en-US" sz="3600">
              <a:ea typeface="楷体_GB2312" pitchFamily="49" charset="-122"/>
            </a:endParaRPr>
          </a:p>
        </p:txBody>
      </p:sp>
      <p:sp>
        <p:nvSpPr>
          <p:cNvPr id="195614" name="Freeform 30"/>
          <p:cNvSpPr>
            <a:spLocks/>
          </p:cNvSpPr>
          <p:nvPr/>
        </p:nvSpPr>
        <p:spPr bwMode="auto">
          <a:xfrm>
            <a:off x="3581400" y="914400"/>
            <a:ext cx="1066800" cy="76200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15" name="Text Box 31"/>
          <p:cNvSpPr txBox="1">
            <a:spLocks noChangeArrowheads="1"/>
          </p:cNvSpPr>
          <p:nvPr/>
        </p:nvSpPr>
        <p:spPr bwMode="auto">
          <a:xfrm>
            <a:off x="5486400" y="958850"/>
            <a:ext cx="3416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3333FF"/>
                </a:solidFill>
                <a:ea typeface="楷体_GB2312" pitchFamily="49" charset="-122"/>
              </a:rPr>
              <a:t>被删关键字 </a:t>
            </a:r>
            <a:r>
              <a:rPr lang="en-US" altLang="zh-CN" sz="3600" b="1">
                <a:solidFill>
                  <a:srgbClr val="3333FF"/>
                </a:solidFill>
                <a:ea typeface="楷体_GB2312" pitchFamily="49" charset="-122"/>
              </a:rPr>
              <a:t>= 40</a:t>
            </a:r>
            <a:endParaRPr lang="en-US" altLang="zh-CN" sz="3600">
              <a:ea typeface="楷体_GB2312" pitchFamily="49" charset="-122"/>
            </a:endParaRPr>
          </a:p>
        </p:txBody>
      </p:sp>
      <p:sp useBgFill="1">
        <p:nvSpPr>
          <p:cNvPr id="195616" name="Rectangle 32"/>
          <p:cNvSpPr>
            <a:spLocks noChangeArrowheads="1"/>
          </p:cNvSpPr>
          <p:nvPr/>
        </p:nvSpPr>
        <p:spPr bwMode="auto">
          <a:xfrm>
            <a:off x="8274050" y="958850"/>
            <a:ext cx="641350" cy="6413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FF0000"/>
                </a:solidFill>
                <a:ea typeface="楷体_GB2312" pitchFamily="49" charset="-122"/>
              </a:rPr>
              <a:t>80</a:t>
            </a:r>
            <a:endParaRPr lang="en-US" altLang="zh-CN" sz="3600" b="1">
              <a:solidFill>
                <a:srgbClr val="3333FF"/>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5605"/>
                                        </p:tgtEl>
                                        <p:attrNameLst>
                                          <p:attrName>style.visibility</p:attrName>
                                        </p:attrNameLst>
                                      </p:cBhvr>
                                      <p:to>
                                        <p:strVal val="visible"/>
                                      </p:to>
                                    </p:set>
                                    <p:anim calcmode="lin" valueType="num">
                                      <p:cBhvr additive="base">
                                        <p:cTn id="7" dur="500" fill="hold"/>
                                        <p:tgtEl>
                                          <p:spTgt spid="195605"/>
                                        </p:tgtEl>
                                        <p:attrNameLst>
                                          <p:attrName>ppt_x</p:attrName>
                                        </p:attrNameLst>
                                      </p:cBhvr>
                                      <p:tavLst>
                                        <p:tav tm="0">
                                          <p:val>
                                            <p:strVal val="0-#ppt_w/2"/>
                                          </p:val>
                                        </p:tav>
                                        <p:tav tm="100000">
                                          <p:val>
                                            <p:strVal val="#ppt_x"/>
                                          </p:val>
                                        </p:tav>
                                      </p:tavLst>
                                    </p:anim>
                                    <p:anim calcmode="lin" valueType="num">
                                      <p:cBhvr additive="base">
                                        <p:cTn id="8" dur="500" fill="hold"/>
                                        <p:tgtEl>
                                          <p:spTgt spid="1956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95614"/>
                                        </p:tgtEl>
                                        <p:attrNameLst>
                                          <p:attrName>style.visibility</p:attrName>
                                        </p:attrNameLst>
                                      </p:cBhvr>
                                      <p:to>
                                        <p:strVal val="visible"/>
                                      </p:to>
                                    </p:set>
                                    <p:animEffect transition="in" filter="wipe(up)">
                                      <p:cBhvr>
                                        <p:cTn id="13" dur="500"/>
                                        <p:tgtEl>
                                          <p:spTgt spid="195614"/>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95586"/>
                                        </p:tgtEl>
                                        <p:attrNameLst>
                                          <p:attrName>style.visibility</p:attrName>
                                        </p:attrNameLst>
                                      </p:cBhvr>
                                      <p:to>
                                        <p:strVal val="visible"/>
                                      </p:to>
                                    </p:set>
                                    <p:animEffect transition="in" filter="wipe(up)">
                                      <p:cBhvr>
                                        <p:cTn id="17" dur="500"/>
                                        <p:tgtEl>
                                          <p:spTgt spid="195586"/>
                                        </p:tgtEl>
                                      </p:cBhvr>
                                    </p:animEffec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95587"/>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195588"/>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0"/>
                                  </p:stCondLst>
                                  <p:childTnLst>
                                    <p:set>
                                      <p:cBhvr>
                                        <p:cTn id="26" dur="1" fill="hold">
                                          <p:stCondLst>
                                            <p:cond delay="499"/>
                                          </p:stCondLst>
                                        </p:cTn>
                                        <p:tgtEl>
                                          <p:spTgt spid="195589"/>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195590"/>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195591"/>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195592"/>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grpId="0" nodeType="afterEffect">
                                  <p:stCondLst>
                                    <p:cond delay="0"/>
                                  </p:stCondLst>
                                  <p:childTnLst>
                                    <p:set>
                                      <p:cBhvr>
                                        <p:cTn id="38" dur="1" fill="hold">
                                          <p:stCondLst>
                                            <p:cond delay="499"/>
                                          </p:stCondLst>
                                        </p:cTn>
                                        <p:tgtEl>
                                          <p:spTgt spid="195593"/>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grpId="0" nodeType="afterEffect">
                                  <p:stCondLst>
                                    <p:cond delay="0"/>
                                  </p:stCondLst>
                                  <p:childTnLst>
                                    <p:set>
                                      <p:cBhvr>
                                        <p:cTn id="41" dur="1" fill="hold">
                                          <p:stCondLst>
                                            <p:cond delay="499"/>
                                          </p:stCondLst>
                                        </p:cTn>
                                        <p:tgtEl>
                                          <p:spTgt spid="195603"/>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grpId="0" nodeType="afterEffect">
                                  <p:stCondLst>
                                    <p:cond delay="0"/>
                                  </p:stCondLst>
                                  <p:childTnLst>
                                    <p:set>
                                      <p:cBhvr>
                                        <p:cTn id="44" dur="1" fill="hold">
                                          <p:stCondLst>
                                            <p:cond delay="499"/>
                                          </p:stCondLst>
                                        </p:cTn>
                                        <p:tgtEl>
                                          <p:spTgt spid="195594"/>
                                        </p:tgtEl>
                                        <p:attrNameLst>
                                          <p:attrName>style.visibility</p:attrName>
                                        </p:attrNameLst>
                                      </p:cBhvr>
                                      <p:to>
                                        <p:strVal val="visible"/>
                                      </p:to>
                                    </p:set>
                                  </p:childTnLst>
                                </p:cTn>
                              </p:par>
                            </p:childTnLst>
                          </p:cTn>
                        </p:par>
                        <p:par>
                          <p:cTn id="45" fill="hold" nodeType="afterGroup">
                            <p:stCondLst>
                              <p:cond delay="5500"/>
                            </p:stCondLst>
                            <p:childTnLst>
                              <p:par>
                                <p:cTn id="46" presetID="1" presetClass="entr" presetSubtype="0" fill="hold" grpId="0" nodeType="afterEffect">
                                  <p:stCondLst>
                                    <p:cond delay="0"/>
                                  </p:stCondLst>
                                  <p:childTnLst>
                                    <p:set>
                                      <p:cBhvr>
                                        <p:cTn id="47" dur="1" fill="hold">
                                          <p:stCondLst>
                                            <p:cond delay="499"/>
                                          </p:stCondLst>
                                        </p:cTn>
                                        <p:tgtEl>
                                          <p:spTgt spid="195595"/>
                                        </p:tgtEl>
                                        <p:attrNameLst>
                                          <p:attrName>style.visibility</p:attrName>
                                        </p:attrNameLst>
                                      </p:cBhvr>
                                      <p:to>
                                        <p:strVal val="visible"/>
                                      </p:to>
                                    </p:set>
                                  </p:childTnLst>
                                </p:cTn>
                              </p:par>
                            </p:childTnLst>
                          </p:cTn>
                        </p:par>
                        <p:par>
                          <p:cTn id="48" fill="hold" nodeType="afterGroup">
                            <p:stCondLst>
                              <p:cond delay="6000"/>
                            </p:stCondLst>
                            <p:childTnLst>
                              <p:par>
                                <p:cTn id="49" presetID="1" presetClass="entr" presetSubtype="0" fill="hold" grpId="0" nodeType="afterEffect">
                                  <p:stCondLst>
                                    <p:cond delay="0"/>
                                  </p:stCondLst>
                                  <p:childTnLst>
                                    <p:set>
                                      <p:cBhvr>
                                        <p:cTn id="50" dur="1" fill="hold">
                                          <p:stCondLst>
                                            <p:cond delay="499"/>
                                          </p:stCondLst>
                                        </p:cTn>
                                        <p:tgtEl>
                                          <p:spTgt spid="195596"/>
                                        </p:tgtEl>
                                        <p:attrNameLst>
                                          <p:attrName>style.visibility</p:attrName>
                                        </p:attrNameLst>
                                      </p:cBhvr>
                                      <p:to>
                                        <p:strVal val="visible"/>
                                      </p:to>
                                    </p:set>
                                  </p:childTnLst>
                                </p:cTn>
                              </p:par>
                            </p:childTnLst>
                          </p:cTn>
                        </p:par>
                        <p:par>
                          <p:cTn id="51" fill="hold" nodeType="afterGroup">
                            <p:stCondLst>
                              <p:cond delay="6500"/>
                            </p:stCondLst>
                            <p:childTnLst>
                              <p:par>
                                <p:cTn id="52" presetID="1" presetClass="entr" presetSubtype="0" fill="hold" grpId="0" nodeType="afterEffect">
                                  <p:stCondLst>
                                    <p:cond delay="0"/>
                                  </p:stCondLst>
                                  <p:childTnLst>
                                    <p:set>
                                      <p:cBhvr>
                                        <p:cTn id="53" dur="1" fill="hold">
                                          <p:stCondLst>
                                            <p:cond delay="499"/>
                                          </p:stCondLst>
                                        </p:cTn>
                                        <p:tgtEl>
                                          <p:spTgt spid="195597"/>
                                        </p:tgtEl>
                                        <p:attrNameLst>
                                          <p:attrName>style.visibility</p:attrName>
                                        </p:attrNameLst>
                                      </p:cBhvr>
                                      <p:to>
                                        <p:strVal val="visible"/>
                                      </p:to>
                                    </p:set>
                                  </p:childTnLst>
                                </p:cTn>
                              </p:par>
                            </p:childTnLst>
                          </p:cTn>
                        </p:par>
                        <p:par>
                          <p:cTn id="54" fill="hold" nodeType="afterGroup">
                            <p:stCondLst>
                              <p:cond delay="7000"/>
                            </p:stCondLst>
                            <p:childTnLst>
                              <p:par>
                                <p:cTn id="55" presetID="1" presetClass="entr" presetSubtype="0" fill="hold" grpId="0" nodeType="afterEffect">
                                  <p:stCondLst>
                                    <p:cond delay="0"/>
                                  </p:stCondLst>
                                  <p:childTnLst>
                                    <p:set>
                                      <p:cBhvr>
                                        <p:cTn id="56" dur="1" fill="hold">
                                          <p:stCondLst>
                                            <p:cond delay="499"/>
                                          </p:stCondLst>
                                        </p:cTn>
                                        <p:tgtEl>
                                          <p:spTgt spid="195598"/>
                                        </p:tgtEl>
                                        <p:attrNameLst>
                                          <p:attrName>style.visibility</p:attrName>
                                        </p:attrNameLst>
                                      </p:cBhvr>
                                      <p:to>
                                        <p:strVal val="visible"/>
                                      </p:to>
                                    </p:set>
                                  </p:childTnLst>
                                </p:cTn>
                              </p:par>
                            </p:childTnLst>
                          </p:cTn>
                        </p:par>
                        <p:par>
                          <p:cTn id="57" fill="hold" nodeType="afterGroup">
                            <p:stCondLst>
                              <p:cond delay="7500"/>
                            </p:stCondLst>
                            <p:childTnLst>
                              <p:par>
                                <p:cTn id="58" presetID="1" presetClass="entr" presetSubtype="0" fill="hold" grpId="0" nodeType="afterEffect">
                                  <p:stCondLst>
                                    <p:cond delay="0"/>
                                  </p:stCondLst>
                                  <p:childTnLst>
                                    <p:set>
                                      <p:cBhvr>
                                        <p:cTn id="59" dur="1" fill="hold">
                                          <p:stCondLst>
                                            <p:cond delay="499"/>
                                          </p:stCondLst>
                                        </p:cTn>
                                        <p:tgtEl>
                                          <p:spTgt spid="195599"/>
                                        </p:tgtEl>
                                        <p:attrNameLst>
                                          <p:attrName>style.visibility</p:attrName>
                                        </p:attrNameLst>
                                      </p:cBhvr>
                                      <p:to>
                                        <p:strVal val="visible"/>
                                      </p:to>
                                    </p:set>
                                  </p:childTnLst>
                                </p:cTn>
                              </p:par>
                            </p:childTnLst>
                          </p:cTn>
                        </p:par>
                        <p:par>
                          <p:cTn id="60" fill="hold" nodeType="afterGroup">
                            <p:stCondLst>
                              <p:cond delay="8000"/>
                            </p:stCondLst>
                            <p:childTnLst>
                              <p:par>
                                <p:cTn id="61" presetID="1" presetClass="entr" presetSubtype="0" fill="hold" grpId="0" nodeType="afterEffect">
                                  <p:stCondLst>
                                    <p:cond delay="0"/>
                                  </p:stCondLst>
                                  <p:childTnLst>
                                    <p:set>
                                      <p:cBhvr>
                                        <p:cTn id="62" dur="1" fill="hold">
                                          <p:stCondLst>
                                            <p:cond delay="499"/>
                                          </p:stCondLst>
                                        </p:cTn>
                                        <p:tgtEl>
                                          <p:spTgt spid="195604"/>
                                        </p:tgtEl>
                                        <p:attrNameLst>
                                          <p:attrName>style.visibility</p:attrName>
                                        </p:attrNameLst>
                                      </p:cBhvr>
                                      <p:to>
                                        <p:strVal val="visible"/>
                                      </p:to>
                                    </p:set>
                                  </p:childTnLst>
                                </p:cTn>
                              </p:par>
                            </p:childTnLst>
                          </p:cTn>
                        </p:par>
                        <p:par>
                          <p:cTn id="63" fill="hold" nodeType="afterGroup">
                            <p:stCondLst>
                              <p:cond delay="8500"/>
                            </p:stCondLst>
                            <p:childTnLst>
                              <p:par>
                                <p:cTn id="64" presetID="1" presetClass="entr" presetSubtype="0" fill="hold" grpId="0" nodeType="afterEffect">
                                  <p:stCondLst>
                                    <p:cond delay="0"/>
                                  </p:stCondLst>
                                  <p:childTnLst>
                                    <p:set>
                                      <p:cBhvr>
                                        <p:cTn id="65" dur="1" fill="hold">
                                          <p:stCondLst>
                                            <p:cond delay="499"/>
                                          </p:stCondLst>
                                        </p:cTn>
                                        <p:tgtEl>
                                          <p:spTgt spid="195600"/>
                                        </p:tgtEl>
                                        <p:attrNameLst>
                                          <p:attrName>style.visibility</p:attrName>
                                        </p:attrNameLst>
                                      </p:cBhvr>
                                      <p:to>
                                        <p:strVal val="visible"/>
                                      </p:to>
                                    </p:set>
                                  </p:childTnLst>
                                </p:cTn>
                              </p:par>
                            </p:childTnLst>
                          </p:cTn>
                        </p:par>
                        <p:par>
                          <p:cTn id="66" fill="hold" nodeType="afterGroup">
                            <p:stCondLst>
                              <p:cond delay="9000"/>
                            </p:stCondLst>
                            <p:childTnLst>
                              <p:par>
                                <p:cTn id="67" presetID="1" presetClass="entr" presetSubtype="0" fill="hold" grpId="0" nodeType="afterEffect">
                                  <p:stCondLst>
                                    <p:cond delay="0"/>
                                  </p:stCondLst>
                                  <p:childTnLst>
                                    <p:set>
                                      <p:cBhvr>
                                        <p:cTn id="68" dur="1" fill="hold">
                                          <p:stCondLst>
                                            <p:cond delay="499"/>
                                          </p:stCondLst>
                                        </p:cTn>
                                        <p:tgtEl>
                                          <p:spTgt spid="195601"/>
                                        </p:tgtEl>
                                        <p:attrNameLst>
                                          <p:attrName>style.visibility</p:attrName>
                                        </p:attrNameLst>
                                      </p:cBhvr>
                                      <p:to>
                                        <p:strVal val="visible"/>
                                      </p:to>
                                    </p:set>
                                  </p:childTnLst>
                                </p:cTn>
                              </p:par>
                            </p:childTnLst>
                          </p:cTn>
                        </p:par>
                        <p:par>
                          <p:cTn id="69" fill="hold" nodeType="afterGroup">
                            <p:stCondLst>
                              <p:cond delay="9500"/>
                            </p:stCondLst>
                            <p:childTnLst>
                              <p:par>
                                <p:cTn id="70" presetID="1" presetClass="entr" presetSubtype="0" fill="hold" grpId="0" nodeType="afterEffect">
                                  <p:stCondLst>
                                    <p:cond delay="0"/>
                                  </p:stCondLst>
                                  <p:childTnLst>
                                    <p:set>
                                      <p:cBhvr>
                                        <p:cTn id="71" dur="1" fill="hold">
                                          <p:stCondLst>
                                            <p:cond delay="499"/>
                                          </p:stCondLst>
                                        </p:cTn>
                                        <p:tgtEl>
                                          <p:spTgt spid="19560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195615"/>
                                        </p:tgtEl>
                                        <p:attrNameLst>
                                          <p:attrName>style.visibility</p:attrName>
                                        </p:attrNameLst>
                                      </p:cBhvr>
                                      <p:to>
                                        <p:strVal val="visible"/>
                                      </p:to>
                                    </p:set>
                                    <p:anim calcmode="lin" valueType="num">
                                      <p:cBhvr additive="base">
                                        <p:cTn id="76" dur="500" fill="hold"/>
                                        <p:tgtEl>
                                          <p:spTgt spid="195615"/>
                                        </p:tgtEl>
                                        <p:attrNameLst>
                                          <p:attrName>ppt_x</p:attrName>
                                        </p:attrNameLst>
                                      </p:cBhvr>
                                      <p:tavLst>
                                        <p:tav tm="0">
                                          <p:val>
                                            <p:strVal val="#ppt_x"/>
                                          </p:val>
                                        </p:tav>
                                        <p:tav tm="100000">
                                          <p:val>
                                            <p:strVal val="#ppt_x"/>
                                          </p:val>
                                        </p:tav>
                                      </p:tavLst>
                                    </p:anim>
                                    <p:anim calcmode="lin" valueType="num">
                                      <p:cBhvr additive="base">
                                        <p:cTn id="77" dur="500" fill="hold"/>
                                        <p:tgtEl>
                                          <p:spTgt spid="195615"/>
                                        </p:tgtEl>
                                        <p:attrNameLst>
                                          <p:attrName>ppt_y</p:attrName>
                                        </p:attrNameLst>
                                      </p:cBhvr>
                                      <p:tavLst>
                                        <p:tav tm="0">
                                          <p:val>
                                            <p:strVal val="0-#ppt_h/2"/>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95607"/>
                                        </p:tgtEl>
                                        <p:attrNameLst>
                                          <p:attrName>style.visibility</p:attrName>
                                        </p:attrNameLst>
                                      </p:cBhvr>
                                      <p:to>
                                        <p:strVal val="visible"/>
                                      </p:to>
                                    </p:set>
                                    <p:animEffect transition="in" filter="wipe(up)">
                                      <p:cBhvr>
                                        <p:cTn id="82" dur="500"/>
                                        <p:tgtEl>
                                          <p:spTgt spid="19560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95608"/>
                                        </p:tgtEl>
                                        <p:attrNameLst>
                                          <p:attrName>style.visibility</p:attrName>
                                        </p:attrNameLst>
                                      </p:cBhvr>
                                      <p:to>
                                        <p:strVal val="visible"/>
                                      </p:to>
                                    </p:set>
                                    <p:animEffect transition="in" filter="wipe(up)">
                                      <p:cBhvr>
                                        <p:cTn id="87" dur="500"/>
                                        <p:tgtEl>
                                          <p:spTgt spid="19560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95616"/>
                                        </p:tgtEl>
                                        <p:attrNameLst>
                                          <p:attrName>style.visibility</p:attrName>
                                        </p:attrNameLst>
                                      </p:cBhvr>
                                      <p:to>
                                        <p:strVal val="visible"/>
                                      </p:to>
                                    </p:set>
                                    <p:animEffect transition="in" filter="wipe(left)">
                                      <p:cBhvr>
                                        <p:cTn id="92" dur="500"/>
                                        <p:tgtEl>
                                          <p:spTgt spid="19561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95609"/>
                                        </p:tgtEl>
                                        <p:attrNameLst>
                                          <p:attrName>style.visibility</p:attrName>
                                        </p:attrNameLst>
                                      </p:cBhvr>
                                      <p:to>
                                        <p:strVal val="visible"/>
                                      </p:to>
                                    </p:set>
                                    <p:animEffect transition="in" filter="wipe(up)">
                                      <p:cBhvr>
                                        <p:cTn id="97" dur="500"/>
                                        <p:tgtEl>
                                          <p:spTgt spid="19560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95611"/>
                                        </p:tgtEl>
                                        <p:attrNameLst>
                                          <p:attrName>style.visibility</p:attrName>
                                        </p:attrNameLst>
                                      </p:cBhvr>
                                      <p:to>
                                        <p:strVal val="visible"/>
                                      </p:to>
                                    </p:set>
                                    <p:animEffect transition="in" filter="wipe(up)">
                                      <p:cBhvr>
                                        <p:cTn id="102" dur="500"/>
                                        <p:tgtEl>
                                          <p:spTgt spid="195611"/>
                                        </p:tgtEl>
                                      </p:cBhvr>
                                    </p:animEffect>
                                  </p:childTnLst>
                                </p:cTn>
                              </p:par>
                            </p:childTnLst>
                          </p:cTn>
                        </p:par>
                        <p:par>
                          <p:cTn id="103" fill="hold" nodeType="afterGroup">
                            <p:stCondLst>
                              <p:cond delay="500"/>
                            </p:stCondLst>
                            <p:childTnLst>
                              <p:par>
                                <p:cTn id="104" presetID="1" presetClass="entr" presetSubtype="0" fill="hold" grpId="0" nodeType="afterEffect">
                                  <p:stCondLst>
                                    <p:cond delay="0"/>
                                  </p:stCondLst>
                                  <p:childTnLst>
                                    <p:set>
                                      <p:cBhvr>
                                        <p:cTn id="105" dur="1" fill="hold">
                                          <p:stCondLst>
                                            <p:cond delay="499"/>
                                          </p:stCondLst>
                                        </p:cTn>
                                        <p:tgtEl>
                                          <p:spTgt spid="195612"/>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95613"/>
                                        </p:tgtEl>
                                        <p:attrNameLst>
                                          <p:attrName>style.visibility</p:attrName>
                                        </p:attrNameLst>
                                      </p:cBhvr>
                                      <p:to>
                                        <p:strVal val="visible"/>
                                      </p:to>
                                    </p:set>
                                    <p:animEffect transition="in" filter="wipe(left)">
                                      <p:cBhvr>
                                        <p:cTn id="110" dur="500"/>
                                        <p:tgtEl>
                                          <p:spTgt spid="19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nimBg="1" autoUpdateAnimBg="0"/>
      <p:bldP spid="195587" grpId="0" animBg="1" autoUpdateAnimBg="0"/>
      <p:bldP spid="195588" grpId="0" animBg="1" autoUpdateAnimBg="0"/>
      <p:bldP spid="195589" grpId="0" animBg="1" autoUpdateAnimBg="0"/>
      <p:bldP spid="195590" grpId="0" animBg="1" autoUpdateAnimBg="0"/>
      <p:bldP spid="195591" grpId="0" animBg="1" autoUpdateAnimBg="0"/>
      <p:bldP spid="195592" grpId="0" animBg="1" autoUpdateAnimBg="0"/>
      <p:bldP spid="195593" grpId="0" animBg="1" autoUpdateAnimBg="0"/>
      <p:bldP spid="195594" grpId="0" animBg="1" autoUpdateAnimBg="0"/>
      <p:bldP spid="195595" grpId="0" animBg="1"/>
      <p:bldP spid="195596" grpId="0" animBg="1"/>
      <p:bldP spid="195597" grpId="0" animBg="1"/>
      <p:bldP spid="195598" grpId="0" animBg="1"/>
      <p:bldP spid="195599" grpId="0" animBg="1"/>
      <p:bldP spid="195600" grpId="0" animBg="1"/>
      <p:bldP spid="195601" grpId="0" animBg="1"/>
      <p:bldP spid="195602" grpId="0" animBg="1"/>
      <p:bldP spid="195603" grpId="0" animBg="1" autoUpdateAnimBg="0"/>
      <p:bldP spid="195604" grpId="0" animBg="1"/>
      <p:bldP spid="195605" grpId="0" autoUpdateAnimBg="0"/>
      <p:bldP spid="195607" grpId="0" animBg="1"/>
      <p:bldP spid="195608" grpId="0" animBg="1"/>
      <p:bldP spid="195609" grpId="0" animBg="1"/>
      <p:bldP spid="195611" grpId="0" animBg="1"/>
      <p:bldP spid="195612" grpId="0" animBg="1"/>
      <p:bldP spid="195613" grpId="0" autoUpdateAnimBg="0"/>
      <p:bldP spid="195614" grpId="0" animBg="1"/>
      <p:bldP spid="195615" grpId="0" autoUpdateAnimBg="0"/>
      <p:bldP spid="19561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2286000"/>
            <a:ext cx="9144000" cy="38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en-US" altLang="zh-CN" sz="4000">
                <a:ea typeface="楷体_GB2312" pitchFamily="49" charset="-122"/>
              </a:rPr>
              <a:t>     </a:t>
            </a:r>
            <a:r>
              <a:rPr lang="zh-CN" altLang="en-US" sz="3600">
                <a:solidFill>
                  <a:srgbClr val="A50021"/>
                </a:solidFill>
                <a:ea typeface="楷体_GB2312" pitchFamily="49" charset="-122"/>
              </a:rPr>
              <a:t>由于查找表中的数据元素之间不存在明显的组织规律，因此不便于查找。</a:t>
            </a:r>
          </a:p>
          <a:p>
            <a:pPr>
              <a:lnSpc>
                <a:spcPct val="135000"/>
              </a:lnSpc>
            </a:pPr>
            <a:r>
              <a:rPr lang="zh-CN" altLang="en-US" sz="3600">
                <a:solidFill>
                  <a:srgbClr val="A50021"/>
                </a:solidFill>
                <a:ea typeface="楷体_GB2312" pitchFamily="49" charset="-122"/>
              </a:rPr>
              <a:t>     为了提高查找的效率， 需要在查找表中的元素之间人为地 附加某种确定的关系，换句话说，</a:t>
            </a:r>
            <a:r>
              <a:rPr lang="zh-CN" altLang="en-US" sz="3600">
                <a:ea typeface="楷体_GB2312" pitchFamily="49" charset="-122"/>
              </a:rPr>
              <a:t> </a:t>
            </a:r>
            <a:r>
              <a:rPr lang="zh-CN" altLang="en-US" sz="3600" b="1">
                <a:solidFill>
                  <a:schemeClr val="accent2"/>
                </a:solidFill>
                <a:ea typeface="楷体_GB2312" pitchFamily="49" charset="-122"/>
              </a:rPr>
              <a:t>用另外一种结构来表示查找表</a:t>
            </a:r>
            <a:r>
              <a:rPr lang="zh-CN" altLang="en-US" sz="3600">
                <a:ea typeface="楷体_GB2312" pitchFamily="49" charset="-122"/>
              </a:rPr>
              <a:t>。</a:t>
            </a:r>
          </a:p>
        </p:txBody>
      </p:sp>
      <p:sp>
        <p:nvSpPr>
          <p:cNvPr id="21507" name="Text Box 3"/>
          <p:cNvSpPr txBox="1">
            <a:spLocks noChangeArrowheads="1"/>
          </p:cNvSpPr>
          <p:nvPr/>
        </p:nvSpPr>
        <p:spPr bwMode="auto">
          <a:xfrm>
            <a:off x="457200" y="457200"/>
            <a:ext cx="41290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400" b="1">
                <a:solidFill>
                  <a:srgbClr val="0000FF"/>
                </a:solidFill>
                <a:ea typeface="楷体_GB2312" pitchFamily="49" charset="-122"/>
              </a:rPr>
              <a:t>如何进行查找？</a:t>
            </a:r>
            <a:endParaRPr lang="zh-CN" altLang="en-US">
              <a:solidFill>
                <a:srgbClr val="0000FF"/>
              </a:solidFill>
              <a:ea typeface="楷体_GB2312" pitchFamily="49" charset="-122"/>
            </a:endParaRPr>
          </a:p>
        </p:txBody>
      </p:sp>
      <p:sp>
        <p:nvSpPr>
          <p:cNvPr id="21509" name="Text Box 5"/>
          <p:cNvSpPr txBox="1">
            <a:spLocks noChangeArrowheads="1"/>
          </p:cNvSpPr>
          <p:nvPr/>
        </p:nvSpPr>
        <p:spPr bwMode="auto">
          <a:xfrm>
            <a:off x="987425" y="1492250"/>
            <a:ext cx="7089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660033"/>
                </a:solidFill>
                <a:ea typeface="楷体_GB2312" pitchFamily="49" charset="-122"/>
              </a:rPr>
              <a:t>查找的方法取决于查找表的结构。</a:t>
            </a:r>
            <a:endParaRPr lang="zh-CN" altLang="en-US" sz="3600">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ppt_x"/>
                                          </p:val>
                                        </p:tav>
                                        <p:tav tm="100000">
                                          <p:val>
                                            <p:strVal val="#ppt_x"/>
                                          </p:val>
                                        </p:tav>
                                      </p:tavLst>
                                    </p:anim>
                                    <p:anim calcmode="lin" valueType="num">
                                      <p:cBhvr additive="base">
                                        <p:cTn id="8" dur="500" fill="hold"/>
                                        <p:tgtEl>
                                          <p:spTgt spid="2150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21509"/>
                                        </p:tgtEl>
                                        <p:attrNameLst>
                                          <p:attrName>style.visibility</p:attrName>
                                        </p:attrNameLst>
                                      </p:cBhvr>
                                      <p:to>
                                        <p:strVal val="visible"/>
                                      </p:to>
                                    </p:set>
                                    <p:animEffect transition="in" filter="wipe(left)">
                                      <p:cBhvr>
                                        <p:cTn id="13" dur="300"/>
                                        <p:tgtEl>
                                          <p:spTgt spid="215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9" fill="hold" grpId="0" nodeType="clickEffect">
                                  <p:stCondLst>
                                    <p:cond delay="0"/>
                                  </p:stCondLst>
                                  <p:childTnLst>
                                    <p:set>
                                      <p:cBhvr>
                                        <p:cTn id="17" dur="1" fill="hold">
                                          <p:stCondLst>
                                            <p:cond delay="0"/>
                                          </p:stCondLst>
                                        </p:cTn>
                                        <p:tgtEl>
                                          <p:spTgt spid="21506"/>
                                        </p:tgtEl>
                                        <p:attrNameLst>
                                          <p:attrName>style.visibility</p:attrName>
                                        </p:attrNameLst>
                                      </p:cBhvr>
                                      <p:to>
                                        <p:strVal val="visible"/>
                                      </p:to>
                                    </p:set>
                                    <p:animEffect transition="in" filter="strips(upLeft)">
                                      <p:cBhvr>
                                        <p:cTn id="18"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utoUpdateAnimBg="0"/>
      <p:bldP spid="2150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304800" y="1368425"/>
            <a:ext cx="8305800"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762000" indent="-762000">
              <a:spcBef>
                <a:spcPct val="50000"/>
              </a:spcBef>
            </a:pPr>
            <a:r>
              <a:rPr lang="zh-CN" altLang="en-US" b="1">
                <a:latin typeface="黑体" pitchFamily="2" charset="-122"/>
                <a:ea typeface="黑体" pitchFamily="2" charset="-122"/>
              </a:rPr>
              <a:t>分析：</a:t>
            </a:r>
          </a:p>
          <a:p>
            <a:pPr marL="762000" indent="-762000">
              <a:spcBef>
                <a:spcPct val="50000"/>
              </a:spcBef>
            </a:pPr>
            <a:r>
              <a:rPr lang="zh-CN" altLang="en-US" b="1">
                <a:latin typeface="黑体" pitchFamily="2" charset="-122"/>
                <a:ea typeface="黑体" pitchFamily="2" charset="-122"/>
              </a:rPr>
              <a:t>设删除前的</a:t>
            </a:r>
            <a:r>
              <a:rPr lang="zh-CN" altLang="en-US" b="1">
                <a:solidFill>
                  <a:schemeClr val="tx2"/>
                </a:solidFill>
                <a:latin typeface="黑体" pitchFamily="2" charset="-122"/>
                <a:ea typeface="黑体" pitchFamily="2" charset="-122"/>
              </a:rPr>
              <a:t>中序</a:t>
            </a:r>
            <a:r>
              <a:rPr lang="zh-CN" altLang="en-US" b="1">
                <a:latin typeface="黑体" pitchFamily="2" charset="-122"/>
                <a:ea typeface="黑体" pitchFamily="2" charset="-122"/>
              </a:rPr>
              <a:t>遍历序列为：</a:t>
            </a:r>
          </a:p>
          <a:p>
            <a:pPr marL="762000" indent="-762000">
              <a:spcBef>
                <a:spcPct val="20000"/>
              </a:spcBef>
            </a:pPr>
            <a:r>
              <a:rPr lang="en-US" altLang="zh-CN" b="1">
                <a:ea typeface="黑体" pitchFamily="2" charset="-122"/>
              </a:rPr>
              <a:t>…. P</a:t>
            </a:r>
            <a:r>
              <a:rPr lang="en-US" altLang="zh-CN" b="1" baseline="-25000">
                <a:ea typeface="黑体" pitchFamily="2" charset="-122"/>
              </a:rPr>
              <a:t>L</a:t>
            </a:r>
            <a:r>
              <a:rPr lang="en-US" altLang="zh-CN" b="1">
                <a:ea typeface="黑体" pitchFamily="2" charset="-122"/>
              </a:rPr>
              <a:t> </a:t>
            </a:r>
            <a:r>
              <a:rPr lang="en-US" altLang="zh-CN" b="1">
                <a:solidFill>
                  <a:srgbClr val="FF00FF"/>
                </a:solidFill>
                <a:ea typeface="黑体" pitchFamily="2" charset="-122"/>
              </a:rPr>
              <a:t>s</a:t>
            </a:r>
            <a:r>
              <a:rPr lang="en-US" altLang="zh-CN" b="1">
                <a:ea typeface="黑体" pitchFamily="2" charset="-122"/>
              </a:rPr>
              <a:t>  </a:t>
            </a:r>
            <a:r>
              <a:rPr lang="en-US" altLang="zh-CN" b="1">
                <a:solidFill>
                  <a:schemeClr val="accent2"/>
                </a:solidFill>
                <a:ea typeface="黑体" pitchFamily="2" charset="-122"/>
              </a:rPr>
              <a:t>p</a:t>
            </a:r>
            <a:r>
              <a:rPr lang="en-US" altLang="zh-CN" b="1">
                <a:solidFill>
                  <a:schemeClr val="tx2"/>
                </a:solidFill>
                <a:ea typeface="黑体" pitchFamily="2" charset="-122"/>
              </a:rPr>
              <a:t>  </a:t>
            </a:r>
            <a:r>
              <a:rPr lang="en-US" altLang="zh-CN" b="1">
                <a:ea typeface="黑体" pitchFamily="2" charset="-122"/>
              </a:rPr>
              <a:t>P</a:t>
            </a:r>
            <a:r>
              <a:rPr lang="en-US" altLang="zh-CN" b="1" baseline="-25000">
                <a:ea typeface="黑体" pitchFamily="2" charset="-122"/>
              </a:rPr>
              <a:t>R </a:t>
            </a:r>
            <a:r>
              <a:rPr lang="en-US" altLang="zh-CN" b="1">
                <a:ea typeface="黑体" pitchFamily="2" charset="-122"/>
              </a:rPr>
              <a:t>  f  ….</a:t>
            </a:r>
            <a:r>
              <a:rPr lang="en-US" altLang="zh-CN" b="1">
                <a:latin typeface="黑体" pitchFamily="2" charset="-122"/>
                <a:ea typeface="黑体" pitchFamily="2" charset="-122"/>
              </a:rPr>
              <a:t>   </a:t>
            </a:r>
            <a:r>
              <a:rPr lang="en-US" altLang="zh-CN" b="1">
                <a:solidFill>
                  <a:srgbClr val="008000"/>
                </a:solidFill>
                <a:latin typeface="楷体_GB2312" pitchFamily="49" charset="-122"/>
                <a:ea typeface="楷体_GB2312" pitchFamily="49" charset="-122"/>
              </a:rPr>
              <a:t>//</a:t>
            </a:r>
            <a:r>
              <a:rPr lang="zh-CN" altLang="en-US" b="1">
                <a:solidFill>
                  <a:srgbClr val="008000"/>
                </a:solidFill>
                <a:latin typeface="楷体_GB2312" pitchFamily="49" charset="-122"/>
                <a:ea typeface="楷体_GB2312" pitchFamily="49" charset="-122"/>
              </a:rPr>
              <a:t>显然</a:t>
            </a:r>
            <a:r>
              <a:rPr lang="en-US" altLang="zh-CN" b="1">
                <a:solidFill>
                  <a:schemeClr val="accent2"/>
                </a:solidFill>
                <a:latin typeface="楷体_GB2312" pitchFamily="49" charset="-122"/>
                <a:ea typeface="楷体_GB2312" pitchFamily="49" charset="-122"/>
              </a:rPr>
              <a:t>p</a:t>
            </a:r>
            <a:r>
              <a:rPr lang="zh-CN" altLang="en-US" b="1">
                <a:solidFill>
                  <a:srgbClr val="008000"/>
                </a:solidFill>
                <a:latin typeface="楷体_GB2312" pitchFamily="49" charset="-122"/>
                <a:ea typeface="楷体_GB2312" pitchFamily="49" charset="-122"/>
              </a:rPr>
              <a:t>的直接前驱是</a:t>
            </a:r>
            <a:r>
              <a:rPr lang="en-US" altLang="zh-CN" b="1">
                <a:solidFill>
                  <a:srgbClr val="008000"/>
                </a:solidFill>
                <a:latin typeface="楷体_GB2312" pitchFamily="49" charset="-122"/>
                <a:ea typeface="楷体_GB2312" pitchFamily="49" charset="-122"/>
              </a:rPr>
              <a:t>s</a:t>
            </a:r>
          </a:p>
          <a:p>
            <a:pPr marL="762000" indent="-762000">
              <a:spcBef>
                <a:spcPct val="20000"/>
              </a:spcBef>
            </a:pPr>
            <a:r>
              <a:rPr lang="en-US" altLang="zh-CN" b="1">
                <a:solidFill>
                  <a:srgbClr val="008000"/>
                </a:solidFill>
                <a:latin typeface="楷体_GB2312" pitchFamily="49" charset="-122"/>
                <a:ea typeface="楷体_GB2312" pitchFamily="49" charset="-122"/>
              </a:rPr>
              <a:t>               //s</a:t>
            </a:r>
            <a:r>
              <a:rPr lang="zh-CN" altLang="en-US" b="1">
                <a:solidFill>
                  <a:srgbClr val="008000"/>
                </a:solidFill>
                <a:latin typeface="楷体_GB2312" pitchFamily="49" charset="-122"/>
                <a:ea typeface="楷体_GB2312" pitchFamily="49" charset="-122"/>
              </a:rPr>
              <a:t>是</a:t>
            </a:r>
            <a:r>
              <a:rPr lang="zh-CN" altLang="en-US" b="1">
                <a:solidFill>
                  <a:schemeClr val="accent2"/>
                </a:solidFill>
                <a:latin typeface="楷体_GB2312" pitchFamily="49" charset="-122"/>
                <a:ea typeface="楷体_GB2312" pitchFamily="49" charset="-122"/>
              </a:rPr>
              <a:t>*</a:t>
            </a:r>
            <a:r>
              <a:rPr lang="en-US" altLang="zh-CN" b="1">
                <a:solidFill>
                  <a:schemeClr val="accent2"/>
                </a:solidFill>
                <a:latin typeface="楷体_GB2312" pitchFamily="49" charset="-122"/>
                <a:ea typeface="楷体_GB2312" pitchFamily="49" charset="-122"/>
              </a:rPr>
              <a:t>p</a:t>
            </a:r>
            <a:r>
              <a:rPr lang="zh-CN" altLang="en-US" b="1">
                <a:solidFill>
                  <a:srgbClr val="008000"/>
                </a:solidFill>
                <a:latin typeface="楷体_GB2312" pitchFamily="49" charset="-122"/>
                <a:ea typeface="楷体_GB2312" pitchFamily="49" charset="-122"/>
              </a:rPr>
              <a:t>左子树最右下方的结点</a:t>
            </a:r>
          </a:p>
          <a:p>
            <a:pPr marL="762000" indent="-762000">
              <a:spcBef>
                <a:spcPct val="50000"/>
              </a:spcBef>
            </a:pPr>
            <a:r>
              <a:rPr lang="zh-CN" altLang="en-US" b="1">
                <a:latin typeface="黑体" pitchFamily="2" charset="-122"/>
                <a:ea typeface="黑体" pitchFamily="2" charset="-122"/>
              </a:rPr>
              <a:t>希望删除</a:t>
            </a:r>
            <a:r>
              <a:rPr lang="en-US" altLang="zh-CN" b="1">
                <a:solidFill>
                  <a:schemeClr val="accent2"/>
                </a:solidFill>
                <a:latin typeface="黑体" pitchFamily="2" charset="-122"/>
                <a:ea typeface="黑体" pitchFamily="2" charset="-122"/>
              </a:rPr>
              <a:t>p</a:t>
            </a:r>
            <a:r>
              <a:rPr lang="zh-CN" altLang="en-US" b="1">
                <a:latin typeface="黑体" pitchFamily="2" charset="-122"/>
                <a:ea typeface="黑体" pitchFamily="2" charset="-122"/>
              </a:rPr>
              <a:t>后，其它元素的相对位置不变。有两种解决方法：</a:t>
            </a:r>
          </a:p>
          <a:p>
            <a:pPr marL="762000" indent="-762000">
              <a:spcBef>
                <a:spcPct val="50000"/>
              </a:spcBef>
            </a:pPr>
            <a:r>
              <a:rPr lang="zh-CN" altLang="en-US" b="1">
                <a:solidFill>
                  <a:srgbClr val="FF00FF"/>
                </a:solidFill>
                <a:latin typeface="黑体" pitchFamily="2" charset="-122"/>
                <a:ea typeface="黑体" pitchFamily="2" charset="-122"/>
              </a:rPr>
              <a:t>法</a:t>
            </a:r>
            <a:r>
              <a:rPr lang="en-US" altLang="zh-CN" b="1">
                <a:solidFill>
                  <a:srgbClr val="FF00FF"/>
                </a:solidFill>
                <a:latin typeface="黑体" pitchFamily="2" charset="-122"/>
                <a:ea typeface="黑体" pitchFamily="2" charset="-122"/>
              </a:rPr>
              <a:t>1</a:t>
            </a:r>
            <a:r>
              <a:rPr lang="zh-CN" altLang="en-US" b="1">
                <a:solidFill>
                  <a:srgbClr val="FF00FF"/>
                </a:solidFill>
                <a:latin typeface="黑体" pitchFamily="2" charset="-122"/>
                <a:ea typeface="黑体" pitchFamily="2" charset="-122"/>
              </a:rPr>
              <a:t>：</a:t>
            </a:r>
            <a:r>
              <a:rPr lang="zh-CN" altLang="en-US" b="1">
                <a:latin typeface="黑体" pitchFamily="2" charset="-122"/>
                <a:ea typeface="黑体" pitchFamily="2" charset="-122"/>
              </a:rPr>
              <a:t>令</a:t>
            </a:r>
            <a:r>
              <a:rPr lang="zh-CN" altLang="en-US" b="1">
                <a:solidFill>
                  <a:schemeClr val="accent2"/>
                </a:solidFill>
                <a:latin typeface="黑体" pitchFamily="2" charset="-122"/>
                <a:ea typeface="黑体" pitchFamily="2" charset="-122"/>
              </a:rPr>
              <a:t>*</a:t>
            </a:r>
            <a:r>
              <a:rPr lang="en-US" altLang="zh-CN" b="1">
                <a:solidFill>
                  <a:schemeClr val="accent2"/>
                </a:solidFill>
                <a:latin typeface="黑体" pitchFamily="2" charset="-122"/>
                <a:ea typeface="黑体" pitchFamily="2" charset="-122"/>
              </a:rPr>
              <a:t>p</a:t>
            </a:r>
            <a:r>
              <a:rPr lang="zh-CN" altLang="en-US" b="1">
                <a:latin typeface="黑体" pitchFamily="2" charset="-122"/>
                <a:ea typeface="黑体" pitchFamily="2" charset="-122"/>
              </a:rPr>
              <a:t>的左子树为 </a:t>
            </a:r>
            <a:r>
              <a:rPr lang="zh-CN" altLang="en-US" b="1">
                <a:solidFill>
                  <a:schemeClr val="tx2"/>
                </a:solidFill>
                <a:latin typeface="黑体" pitchFamily="2" charset="-122"/>
                <a:ea typeface="黑体" pitchFamily="2" charset="-122"/>
              </a:rPr>
              <a:t>*</a:t>
            </a:r>
            <a:r>
              <a:rPr lang="en-US" altLang="zh-CN" b="1">
                <a:solidFill>
                  <a:schemeClr val="tx2"/>
                </a:solidFill>
                <a:latin typeface="黑体" pitchFamily="2" charset="-122"/>
                <a:ea typeface="黑体" pitchFamily="2" charset="-122"/>
              </a:rPr>
              <a:t>f</a:t>
            </a:r>
            <a:r>
              <a:rPr lang="zh-CN" altLang="en-US" b="1">
                <a:latin typeface="黑体" pitchFamily="2" charset="-122"/>
                <a:ea typeface="黑体" pitchFamily="2" charset="-122"/>
              </a:rPr>
              <a:t>的左子树，</a:t>
            </a:r>
            <a:r>
              <a:rPr lang="zh-CN" altLang="en-US" b="1">
                <a:solidFill>
                  <a:schemeClr val="accent2"/>
                </a:solidFill>
                <a:latin typeface="黑体" pitchFamily="2" charset="-122"/>
                <a:ea typeface="黑体" pitchFamily="2" charset="-122"/>
              </a:rPr>
              <a:t>*</a:t>
            </a:r>
            <a:r>
              <a:rPr lang="en-US" altLang="zh-CN" b="1">
                <a:solidFill>
                  <a:schemeClr val="accent2"/>
                </a:solidFill>
                <a:latin typeface="黑体" pitchFamily="2" charset="-122"/>
                <a:ea typeface="黑体" pitchFamily="2" charset="-122"/>
              </a:rPr>
              <a:t>p</a:t>
            </a:r>
            <a:r>
              <a:rPr lang="zh-CN" altLang="en-US" b="1">
                <a:latin typeface="黑体" pitchFamily="2" charset="-122"/>
                <a:ea typeface="黑体" pitchFamily="2" charset="-122"/>
              </a:rPr>
              <a:t>的右子树接为*</a:t>
            </a:r>
            <a:r>
              <a:rPr lang="en-US" altLang="zh-CN" b="1">
                <a:latin typeface="黑体" pitchFamily="2" charset="-122"/>
                <a:ea typeface="黑体" pitchFamily="2" charset="-122"/>
              </a:rPr>
              <a:t>s</a:t>
            </a:r>
            <a:r>
              <a:rPr lang="zh-CN" altLang="en-US" b="1">
                <a:latin typeface="黑体" pitchFamily="2" charset="-122"/>
                <a:ea typeface="黑体" pitchFamily="2" charset="-122"/>
              </a:rPr>
              <a:t>的右子树；  </a:t>
            </a:r>
            <a:r>
              <a:rPr lang="en-US" altLang="zh-CN" b="1">
                <a:solidFill>
                  <a:srgbClr val="008000"/>
                </a:solidFill>
                <a:latin typeface="黑体" pitchFamily="2" charset="-122"/>
                <a:ea typeface="黑体" pitchFamily="2" charset="-122"/>
              </a:rPr>
              <a:t>//</a:t>
            </a:r>
            <a:r>
              <a:rPr lang="zh-CN" altLang="en-US" b="1" i="1">
                <a:solidFill>
                  <a:srgbClr val="008000"/>
                </a:solidFill>
                <a:ea typeface="黑体" pitchFamily="2" charset="-122"/>
              </a:rPr>
              <a:t>即 </a:t>
            </a:r>
            <a:r>
              <a:rPr lang="en-US" altLang="zh-CN" b="1" i="1">
                <a:solidFill>
                  <a:srgbClr val="008000"/>
                </a:solidFill>
                <a:ea typeface="黑体" pitchFamily="2" charset="-122"/>
              </a:rPr>
              <a:t>f</a:t>
            </a:r>
            <a:r>
              <a:rPr lang="en-US" altLang="zh-CN" b="1" i="1" baseline="-25000">
                <a:solidFill>
                  <a:srgbClr val="008000"/>
                </a:solidFill>
                <a:ea typeface="黑体" pitchFamily="2" charset="-122"/>
              </a:rPr>
              <a:t>L</a:t>
            </a:r>
            <a:r>
              <a:rPr lang="en-US" altLang="zh-CN" b="1" i="1">
                <a:solidFill>
                  <a:srgbClr val="008000"/>
                </a:solidFill>
                <a:ea typeface="黑体" pitchFamily="2" charset="-122"/>
              </a:rPr>
              <a:t>=P</a:t>
            </a:r>
            <a:r>
              <a:rPr lang="en-US" altLang="zh-CN" b="1" i="1" baseline="-25000">
                <a:solidFill>
                  <a:srgbClr val="008000"/>
                </a:solidFill>
                <a:ea typeface="黑体" pitchFamily="2" charset="-122"/>
              </a:rPr>
              <a:t>L  </a:t>
            </a:r>
            <a:r>
              <a:rPr lang="en-US" altLang="zh-CN" b="1" i="1">
                <a:solidFill>
                  <a:srgbClr val="008000"/>
                </a:solidFill>
                <a:ea typeface="黑体" pitchFamily="2" charset="-122"/>
              </a:rPr>
              <a:t>;   S</a:t>
            </a:r>
            <a:r>
              <a:rPr lang="en-US" altLang="zh-CN" b="1" i="1" baseline="-25000">
                <a:solidFill>
                  <a:srgbClr val="008000"/>
                </a:solidFill>
                <a:ea typeface="黑体" pitchFamily="2" charset="-122"/>
              </a:rPr>
              <a:t>R</a:t>
            </a:r>
            <a:r>
              <a:rPr lang="en-US" altLang="zh-CN" b="1" i="1">
                <a:solidFill>
                  <a:srgbClr val="008000"/>
                </a:solidFill>
                <a:ea typeface="黑体" pitchFamily="2" charset="-122"/>
              </a:rPr>
              <a:t>=P</a:t>
            </a:r>
            <a:r>
              <a:rPr lang="en-US" altLang="zh-CN" b="1" i="1" baseline="-25000">
                <a:solidFill>
                  <a:srgbClr val="008000"/>
                </a:solidFill>
                <a:ea typeface="黑体" pitchFamily="2" charset="-122"/>
              </a:rPr>
              <a:t>R   </a:t>
            </a:r>
            <a:r>
              <a:rPr lang="en-US" altLang="zh-CN" b="1" i="1">
                <a:solidFill>
                  <a:srgbClr val="008000"/>
                </a:solidFill>
                <a:ea typeface="黑体" pitchFamily="2" charset="-122"/>
              </a:rPr>
              <a:t>;</a:t>
            </a:r>
          </a:p>
          <a:p>
            <a:pPr marL="762000" indent="-762000">
              <a:spcBef>
                <a:spcPct val="50000"/>
              </a:spcBef>
            </a:pPr>
            <a:r>
              <a:rPr lang="zh-CN" altLang="en-US" b="1">
                <a:solidFill>
                  <a:srgbClr val="FF00FF"/>
                </a:solidFill>
                <a:latin typeface="黑体" pitchFamily="2" charset="-122"/>
                <a:ea typeface="黑体" pitchFamily="2" charset="-122"/>
              </a:rPr>
              <a:t>法</a:t>
            </a:r>
            <a:r>
              <a:rPr lang="en-US" altLang="zh-CN" b="1">
                <a:solidFill>
                  <a:srgbClr val="FF00FF"/>
                </a:solidFill>
                <a:latin typeface="黑体" pitchFamily="2" charset="-122"/>
                <a:ea typeface="黑体" pitchFamily="2" charset="-122"/>
              </a:rPr>
              <a:t>2</a:t>
            </a:r>
            <a:r>
              <a:rPr lang="zh-CN" altLang="en-US" b="1">
                <a:solidFill>
                  <a:srgbClr val="FF00FF"/>
                </a:solidFill>
                <a:latin typeface="黑体" pitchFamily="2" charset="-122"/>
                <a:ea typeface="黑体" pitchFamily="2" charset="-122"/>
              </a:rPr>
              <a:t>：</a:t>
            </a:r>
            <a:r>
              <a:rPr lang="zh-CN" altLang="en-US" b="1">
                <a:latin typeface="黑体" pitchFamily="2" charset="-122"/>
                <a:ea typeface="黑体" pitchFamily="2" charset="-122"/>
              </a:rPr>
              <a:t>直接令*</a:t>
            </a:r>
            <a:r>
              <a:rPr lang="en-US" altLang="zh-CN" b="1">
                <a:latin typeface="黑体" pitchFamily="2" charset="-122"/>
                <a:ea typeface="黑体" pitchFamily="2" charset="-122"/>
              </a:rPr>
              <a:t>s</a:t>
            </a:r>
            <a:r>
              <a:rPr lang="zh-CN" altLang="en-US" b="1">
                <a:latin typeface="黑体" pitchFamily="2" charset="-122"/>
                <a:ea typeface="黑体" pitchFamily="2" charset="-122"/>
              </a:rPr>
              <a:t>代替</a:t>
            </a:r>
            <a:r>
              <a:rPr lang="zh-CN" altLang="en-US" b="1">
                <a:solidFill>
                  <a:schemeClr val="accent2"/>
                </a:solidFill>
                <a:latin typeface="黑体" pitchFamily="2" charset="-122"/>
                <a:ea typeface="黑体" pitchFamily="2" charset="-122"/>
              </a:rPr>
              <a:t>*</a:t>
            </a:r>
            <a:r>
              <a:rPr lang="en-US" altLang="zh-CN" b="1">
                <a:solidFill>
                  <a:schemeClr val="accent2"/>
                </a:solidFill>
                <a:latin typeface="黑体" pitchFamily="2" charset="-122"/>
                <a:ea typeface="黑体" pitchFamily="2" charset="-122"/>
              </a:rPr>
              <a:t>p</a:t>
            </a:r>
            <a:r>
              <a:rPr lang="en-US" altLang="zh-CN" b="1">
                <a:latin typeface="黑体" pitchFamily="2" charset="-122"/>
                <a:ea typeface="黑体" pitchFamily="2" charset="-122"/>
              </a:rPr>
              <a:t>  </a:t>
            </a:r>
            <a:r>
              <a:rPr lang="en-US" altLang="zh-CN" b="1">
                <a:solidFill>
                  <a:srgbClr val="008000"/>
                </a:solidFill>
                <a:latin typeface="楷体_GB2312" pitchFamily="49" charset="-122"/>
                <a:ea typeface="楷体_GB2312" pitchFamily="49" charset="-122"/>
              </a:rPr>
              <a:t>//</a:t>
            </a:r>
            <a:r>
              <a:rPr lang="en-US" altLang="zh-CN" b="1">
                <a:solidFill>
                  <a:srgbClr val="008000"/>
                </a:solidFill>
                <a:latin typeface="黑体" pitchFamily="2" charset="-122"/>
                <a:ea typeface="黑体" pitchFamily="2" charset="-122"/>
              </a:rPr>
              <a:t> </a:t>
            </a:r>
            <a:r>
              <a:rPr lang="en-US" altLang="zh-CN" b="1">
                <a:solidFill>
                  <a:srgbClr val="008000"/>
                </a:solidFill>
                <a:latin typeface="楷体_GB2312" pitchFamily="49" charset="-122"/>
                <a:ea typeface="楷体_GB2312" pitchFamily="49" charset="-122"/>
              </a:rPr>
              <a:t>*s</a:t>
            </a:r>
            <a:r>
              <a:rPr lang="zh-CN" altLang="en-US" b="1">
                <a:solidFill>
                  <a:srgbClr val="008000"/>
                </a:solidFill>
                <a:latin typeface="楷体_GB2312" pitchFamily="49" charset="-122"/>
                <a:ea typeface="楷体_GB2312" pitchFamily="49" charset="-122"/>
              </a:rPr>
              <a:t>为</a:t>
            </a:r>
            <a:r>
              <a:rPr lang="zh-CN" altLang="en-US" b="1">
                <a:solidFill>
                  <a:schemeClr val="accent2"/>
                </a:solidFill>
                <a:latin typeface="楷体_GB2312" pitchFamily="49" charset="-122"/>
                <a:ea typeface="楷体_GB2312" pitchFamily="49" charset="-122"/>
              </a:rPr>
              <a:t>*</a:t>
            </a:r>
            <a:r>
              <a:rPr lang="en-US" altLang="zh-CN" b="1">
                <a:solidFill>
                  <a:schemeClr val="accent2"/>
                </a:solidFill>
                <a:latin typeface="楷体_GB2312" pitchFamily="49" charset="-122"/>
                <a:ea typeface="楷体_GB2312" pitchFamily="49" charset="-122"/>
              </a:rPr>
              <a:t>p</a:t>
            </a:r>
            <a:r>
              <a:rPr lang="zh-CN" altLang="en-US" b="1">
                <a:solidFill>
                  <a:srgbClr val="008000"/>
                </a:solidFill>
                <a:latin typeface="楷体_GB2312" pitchFamily="49" charset="-122"/>
                <a:ea typeface="楷体_GB2312" pitchFamily="49" charset="-122"/>
              </a:rPr>
              <a:t>左子树最右下方的结点</a:t>
            </a:r>
          </a:p>
        </p:txBody>
      </p:sp>
      <p:sp>
        <p:nvSpPr>
          <p:cNvPr id="241667" name="Rectangle 3"/>
          <p:cNvSpPr>
            <a:spLocks noGrp="1" noChangeArrowheads="1"/>
          </p:cNvSpPr>
          <p:nvPr>
            <p:ph type="title"/>
          </p:nvPr>
        </p:nvSpPr>
        <p:spPr>
          <a:xfrm>
            <a:off x="533400" y="304800"/>
            <a:ext cx="7543800" cy="533400"/>
          </a:xfrm>
        </p:spPr>
        <p:txBody>
          <a:bodyPr/>
          <a:lstStyle/>
          <a:p>
            <a:pPr algn="l"/>
            <a:r>
              <a:rPr lang="zh-CN" altLang="en-US" sz="2800" b="1">
                <a:solidFill>
                  <a:srgbClr val="FF00FF"/>
                </a:solidFill>
                <a:latin typeface="黑体" pitchFamily="2" charset="-122"/>
                <a:ea typeface="黑体" pitchFamily="2" charset="-122"/>
              </a:rPr>
              <a:t>难点：</a:t>
            </a:r>
            <a:r>
              <a:rPr lang="zh-CN" altLang="en-US" sz="2800" b="1">
                <a:solidFill>
                  <a:schemeClr val="accent2"/>
                </a:solidFill>
                <a:latin typeface="黑体" pitchFamily="2" charset="-122"/>
                <a:ea typeface="黑体" pitchFamily="2" charset="-122"/>
              </a:rPr>
              <a:t>*</a:t>
            </a:r>
            <a:r>
              <a:rPr lang="en-US" altLang="zh-CN" sz="2800" b="1">
                <a:solidFill>
                  <a:schemeClr val="accent2"/>
                </a:solidFill>
                <a:latin typeface="黑体" pitchFamily="2" charset="-122"/>
                <a:ea typeface="黑体" pitchFamily="2" charset="-122"/>
              </a:rPr>
              <a:t>p</a:t>
            </a:r>
            <a:r>
              <a:rPr lang="zh-CN" altLang="en-US" sz="2800" b="1">
                <a:solidFill>
                  <a:srgbClr val="9900FF"/>
                </a:solidFill>
                <a:latin typeface="黑体" pitchFamily="2" charset="-122"/>
                <a:ea typeface="黑体" pitchFamily="2" charset="-122"/>
              </a:rPr>
              <a:t>有两棵子树时，如何进行删除操作？</a:t>
            </a:r>
          </a:p>
        </p:txBody>
      </p:sp>
      <p:sp>
        <p:nvSpPr>
          <p:cNvPr id="241668" name="AutoShape 4">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1669" name="Group 5"/>
          <p:cNvGrpSpPr>
            <a:grpSpLocks/>
          </p:cNvGrpSpPr>
          <p:nvPr/>
        </p:nvGrpSpPr>
        <p:grpSpPr bwMode="auto">
          <a:xfrm>
            <a:off x="6877050" y="692150"/>
            <a:ext cx="1524000" cy="2438400"/>
            <a:chOff x="4320" y="432"/>
            <a:chExt cx="960" cy="1536"/>
          </a:xfrm>
        </p:grpSpPr>
        <p:grpSp>
          <p:nvGrpSpPr>
            <p:cNvPr id="241670" name="Group 6"/>
            <p:cNvGrpSpPr>
              <a:grpSpLocks/>
            </p:cNvGrpSpPr>
            <p:nvPr/>
          </p:nvGrpSpPr>
          <p:grpSpPr bwMode="auto">
            <a:xfrm>
              <a:off x="4320" y="432"/>
              <a:ext cx="960" cy="1008"/>
              <a:chOff x="3552" y="2688"/>
              <a:chExt cx="960" cy="1008"/>
            </a:xfrm>
          </p:grpSpPr>
          <p:sp>
            <p:nvSpPr>
              <p:cNvPr id="241671" name="Oval 7"/>
              <p:cNvSpPr>
                <a:spLocks noChangeArrowheads="1"/>
              </p:cNvSpPr>
              <p:nvPr/>
            </p:nvSpPr>
            <p:spPr bwMode="auto">
              <a:xfrm>
                <a:off x="4224" y="2688"/>
                <a:ext cx="288" cy="240"/>
              </a:xfrm>
              <a:prstGeom prst="ellipse">
                <a:avLst/>
              </a:prstGeom>
              <a:solidFill>
                <a:schemeClr val="accent1"/>
              </a:solidFill>
              <a:ln w="381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tx2"/>
                    </a:solidFill>
                    <a:latin typeface="黑体" pitchFamily="2" charset="-122"/>
                    <a:ea typeface="黑体" pitchFamily="2" charset="-122"/>
                  </a:rPr>
                  <a:t>f</a:t>
                </a:r>
              </a:p>
            </p:txBody>
          </p:sp>
          <p:sp>
            <p:nvSpPr>
              <p:cNvPr id="241672" name="Oval 8"/>
              <p:cNvSpPr>
                <a:spLocks noChangeArrowheads="1"/>
              </p:cNvSpPr>
              <p:nvPr/>
            </p:nvSpPr>
            <p:spPr bwMode="auto">
              <a:xfrm>
                <a:off x="3840" y="3060"/>
                <a:ext cx="288" cy="300"/>
              </a:xfrm>
              <a:prstGeom prst="ellipse">
                <a:avLst/>
              </a:prstGeom>
              <a:solidFill>
                <a:schemeClr val="accent1"/>
              </a:solidFill>
              <a:ln w="3810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accent2"/>
                    </a:solidFill>
                    <a:latin typeface="黑体" pitchFamily="2" charset="-122"/>
                    <a:ea typeface="黑体" pitchFamily="2" charset="-122"/>
                  </a:rPr>
                  <a:t>p</a:t>
                </a:r>
              </a:p>
            </p:txBody>
          </p:sp>
          <p:sp>
            <p:nvSpPr>
              <p:cNvPr id="241673" name="Line 9"/>
              <p:cNvSpPr>
                <a:spLocks noChangeShapeType="1"/>
              </p:cNvSpPr>
              <p:nvPr/>
            </p:nvSpPr>
            <p:spPr bwMode="auto">
              <a:xfrm flipH="1">
                <a:off x="4080" y="2928"/>
                <a:ext cx="192" cy="192"/>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1674" name="Group 10"/>
              <p:cNvGrpSpPr>
                <a:grpSpLocks/>
              </p:cNvGrpSpPr>
              <p:nvPr/>
            </p:nvGrpSpPr>
            <p:grpSpPr bwMode="auto">
              <a:xfrm>
                <a:off x="3552" y="3312"/>
                <a:ext cx="336" cy="384"/>
                <a:chOff x="1872" y="3360"/>
                <a:chExt cx="288" cy="336"/>
              </a:xfrm>
            </p:grpSpPr>
            <p:sp>
              <p:nvSpPr>
                <p:cNvPr id="241675" name="Oval 11"/>
                <p:cNvSpPr>
                  <a:spLocks noChangeArrowheads="1"/>
                </p:cNvSpPr>
                <p:nvPr/>
              </p:nvSpPr>
              <p:spPr bwMode="auto">
                <a:xfrm>
                  <a:off x="1872" y="3456"/>
                  <a:ext cx="288" cy="240"/>
                </a:xfrm>
                <a:prstGeom prst="ellipse">
                  <a:avLst/>
                </a:prstGeom>
                <a:solidFill>
                  <a:schemeClr val="accent1"/>
                </a:solidFill>
                <a:ln w="38100">
                  <a:solidFill>
                    <a:srgbClr val="DE285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tx2"/>
                      </a:solidFill>
                      <a:latin typeface="黑体" pitchFamily="2" charset="-122"/>
                      <a:ea typeface="黑体" pitchFamily="2" charset="-122"/>
                    </a:rPr>
                    <a:t>P</a:t>
                  </a:r>
                  <a:r>
                    <a:rPr lang="en-US" altLang="zh-CN" sz="2000" b="1" baseline="-25000">
                      <a:solidFill>
                        <a:schemeClr val="tx2"/>
                      </a:solidFill>
                      <a:ea typeface="黑体" pitchFamily="2" charset="-122"/>
                    </a:rPr>
                    <a:t>L</a:t>
                  </a:r>
                </a:p>
              </p:txBody>
            </p:sp>
            <p:sp>
              <p:nvSpPr>
                <p:cNvPr id="241676" name="Line 12"/>
                <p:cNvSpPr>
                  <a:spLocks noChangeShapeType="1"/>
                </p:cNvSpPr>
                <p:nvPr/>
              </p:nvSpPr>
              <p:spPr bwMode="auto">
                <a:xfrm flipH="1">
                  <a:off x="2064" y="3360"/>
                  <a:ext cx="96" cy="96"/>
                </a:xfrm>
                <a:prstGeom prst="line">
                  <a:avLst/>
                </a:prstGeom>
                <a:noFill/>
                <a:ln w="38100">
                  <a:solidFill>
                    <a:srgbClr val="DE28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1677" name="Group 13"/>
              <p:cNvGrpSpPr>
                <a:grpSpLocks/>
              </p:cNvGrpSpPr>
              <p:nvPr/>
            </p:nvGrpSpPr>
            <p:grpSpPr bwMode="auto">
              <a:xfrm>
                <a:off x="4128" y="3216"/>
                <a:ext cx="336" cy="480"/>
                <a:chOff x="4224" y="1008"/>
                <a:chExt cx="336" cy="384"/>
              </a:xfrm>
            </p:grpSpPr>
            <p:sp>
              <p:nvSpPr>
                <p:cNvPr id="241678" name="Oval 14"/>
                <p:cNvSpPr>
                  <a:spLocks noChangeArrowheads="1"/>
                </p:cNvSpPr>
                <p:nvPr/>
              </p:nvSpPr>
              <p:spPr bwMode="auto">
                <a:xfrm>
                  <a:off x="4272" y="1152"/>
                  <a:ext cx="288" cy="240"/>
                </a:xfrm>
                <a:prstGeom prst="ellipse">
                  <a:avLst/>
                </a:prstGeom>
                <a:solidFill>
                  <a:schemeClr val="accent1"/>
                </a:solidFill>
                <a:ln w="38100">
                  <a:solidFill>
                    <a:srgbClr val="DE285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solidFill>
                        <a:schemeClr val="tx2"/>
                      </a:solidFill>
                      <a:ea typeface="黑体" pitchFamily="2" charset="-122"/>
                    </a:rPr>
                    <a:t>P</a:t>
                  </a:r>
                  <a:r>
                    <a:rPr lang="en-US" altLang="zh-CN" sz="2000" b="1" baseline="-25000">
                      <a:solidFill>
                        <a:schemeClr val="tx2"/>
                      </a:solidFill>
                      <a:ea typeface="黑体" pitchFamily="2" charset="-122"/>
                    </a:rPr>
                    <a:t>R</a:t>
                  </a:r>
                </a:p>
              </p:txBody>
            </p:sp>
            <p:sp>
              <p:nvSpPr>
                <p:cNvPr id="241679" name="Line 15"/>
                <p:cNvSpPr>
                  <a:spLocks noChangeShapeType="1"/>
                </p:cNvSpPr>
                <p:nvPr/>
              </p:nvSpPr>
              <p:spPr bwMode="auto">
                <a:xfrm>
                  <a:off x="4224" y="1008"/>
                  <a:ext cx="144" cy="144"/>
                </a:xfrm>
                <a:prstGeom prst="line">
                  <a:avLst/>
                </a:prstGeom>
                <a:noFill/>
                <a:ln w="38100">
                  <a:solidFill>
                    <a:srgbClr val="DE28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41680" name="Line 16"/>
            <p:cNvSpPr>
              <a:spLocks noChangeShapeType="1"/>
            </p:cNvSpPr>
            <p:nvPr/>
          </p:nvSpPr>
          <p:spPr bwMode="auto">
            <a:xfrm>
              <a:off x="4560" y="1440"/>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241681" name="Oval 17"/>
            <p:cNvSpPr>
              <a:spLocks noChangeArrowheads="1"/>
            </p:cNvSpPr>
            <p:nvPr/>
          </p:nvSpPr>
          <p:spPr bwMode="auto">
            <a:xfrm>
              <a:off x="4656" y="1680"/>
              <a:ext cx="288" cy="288"/>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en-US" altLang="zh-CN" b="1"/>
                <a:t>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41667"/>
                                        </p:tgtEl>
                                        <p:attrNameLst>
                                          <p:attrName>style.visibility</p:attrName>
                                        </p:attrNameLst>
                                      </p:cBhvr>
                                      <p:to>
                                        <p:strVal val="visible"/>
                                      </p:to>
                                    </p:set>
                                    <p:anim calcmode="lin" valueType="num">
                                      <p:cBhvr>
                                        <p:cTn id="7" dur="1000" fill="hold"/>
                                        <p:tgtEl>
                                          <p:spTgt spid="241667"/>
                                        </p:tgtEl>
                                        <p:attrNameLst>
                                          <p:attrName>ppt_w</p:attrName>
                                        </p:attrNameLst>
                                      </p:cBhvr>
                                      <p:tavLst>
                                        <p:tav tm="0">
                                          <p:val>
                                            <p:fltVal val="0"/>
                                          </p:val>
                                        </p:tav>
                                        <p:tav tm="100000">
                                          <p:val>
                                            <p:strVal val="#ppt_w"/>
                                          </p:val>
                                        </p:tav>
                                      </p:tavLst>
                                    </p:anim>
                                    <p:anim calcmode="lin" valueType="num">
                                      <p:cBhvr>
                                        <p:cTn id="8" dur="1000" fill="hold"/>
                                        <p:tgtEl>
                                          <p:spTgt spid="241667"/>
                                        </p:tgtEl>
                                        <p:attrNameLst>
                                          <p:attrName>ppt_h</p:attrName>
                                        </p:attrNameLst>
                                      </p:cBhvr>
                                      <p:tavLst>
                                        <p:tav tm="0">
                                          <p:val>
                                            <p:fltVal val="0"/>
                                          </p:val>
                                        </p:tav>
                                        <p:tav tm="100000">
                                          <p:val>
                                            <p:strVal val="#ppt_h"/>
                                          </p:val>
                                        </p:tav>
                                      </p:tavLst>
                                    </p:anim>
                                    <p:anim calcmode="lin" valueType="num">
                                      <p:cBhvr>
                                        <p:cTn id="9" dur="1000" fill="hold"/>
                                        <p:tgtEl>
                                          <p:spTgt spid="24166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416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2" fill="hold" nodeType="clickEffect">
                                  <p:stCondLst>
                                    <p:cond delay="0"/>
                                  </p:stCondLst>
                                  <p:childTnLst>
                                    <p:set>
                                      <p:cBhvr>
                                        <p:cTn id="14" dur="1" fill="hold">
                                          <p:stCondLst>
                                            <p:cond delay="0"/>
                                          </p:stCondLst>
                                        </p:cTn>
                                        <p:tgtEl>
                                          <p:spTgt spid="241669"/>
                                        </p:tgtEl>
                                        <p:attrNameLst>
                                          <p:attrName>style.visibility</p:attrName>
                                        </p:attrNameLst>
                                      </p:cBhvr>
                                      <p:to>
                                        <p:strVal val="visible"/>
                                      </p:to>
                                    </p:set>
                                    <p:animEffect transition="in" filter="slide(fromRight)">
                                      <p:cBhvr>
                                        <p:cTn id="15" dur="500"/>
                                        <p:tgtEl>
                                          <p:spTgt spid="2416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1666">
                                            <p:txEl>
                                              <p:pRg st="0" end="0"/>
                                            </p:txEl>
                                          </p:spTgt>
                                        </p:tgtEl>
                                        <p:attrNameLst>
                                          <p:attrName>style.visibility</p:attrName>
                                        </p:attrNameLst>
                                      </p:cBhvr>
                                      <p:to>
                                        <p:strVal val="visible"/>
                                      </p:to>
                                    </p:set>
                                    <p:animEffect transition="in" filter="wipe(left)">
                                      <p:cBhvr>
                                        <p:cTn id="20" dur="500"/>
                                        <p:tgtEl>
                                          <p:spTgt spid="24166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1666">
                                            <p:txEl>
                                              <p:pRg st="1" end="1"/>
                                            </p:txEl>
                                          </p:spTgt>
                                        </p:tgtEl>
                                        <p:attrNameLst>
                                          <p:attrName>style.visibility</p:attrName>
                                        </p:attrNameLst>
                                      </p:cBhvr>
                                      <p:to>
                                        <p:strVal val="visible"/>
                                      </p:to>
                                    </p:set>
                                    <p:animEffect transition="in" filter="wipe(left)">
                                      <p:cBhvr>
                                        <p:cTn id="25" dur="500"/>
                                        <p:tgtEl>
                                          <p:spTgt spid="241666">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1666">
                                            <p:txEl>
                                              <p:pRg st="2" end="2"/>
                                            </p:txEl>
                                          </p:spTgt>
                                        </p:tgtEl>
                                        <p:attrNameLst>
                                          <p:attrName>style.visibility</p:attrName>
                                        </p:attrNameLst>
                                      </p:cBhvr>
                                      <p:to>
                                        <p:strVal val="visible"/>
                                      </p:to>
                                    </p:set>
                                    <p:animEffect transition="in" filter="wipe(left)">
                                      <p:cBhvr>
                                        <p:cTn id="30" dur="500"/>
                                        <p:tgtEl>
                                          <p:spTgt spid="241666">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1666">
                                            <p:txEl>
                                              <p:pRg st="3" end="3"/>
                                            </p:txEl>
                                          </p:spTgt>
                                        </p:tgtEl>
                                        <p:attrNameLst>
                                          <p:attrName>style.visibility</p:attrName>
                                        </p:attrNameLst>
                                      </p:cBhvr>
                                      <p:to>
                                        <p:strVal val="visible"/>
                                      </p:to>
                                    </p:set>
                                    <p:animEffect transition="in" filter="wipe(left)">
                                      <p:cBhvr>
                                        <p:cTn id="35" dur="500"/>
                                        <p:tgtEl>
                                          <p:spTgt spid="241666">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41666">
                                            <p:txEl>
                                              <p:pRg st="4" end="4"/>
                                            </p:txEl>
                                          </p:spTgt>
                                        </p:tgtEl>
                                        <p:attrNameLst>
                                          <p:attrName>style.visibility</p:attrName>
                                        </p:attrNameLst>
                                      </p:cBhvr>
                                      <p:to>
                                        <p:strVal val="visible"/>
                                      </p:to>
                                    </p:set>
                                    <p:animEffect transition="in" filter="wipe(left)">
                                      <p:cBhvr>
                                        <p:cTn id="40" dur="500"/>
                                        <p:tgtEl>
                                          <p:spTgt spid="241666">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41666">
                                            <p:txEl>
                                              <p:pRg st="5" end="5"/>
                                            </p:txEl>
                                          </p:spTgt>
                                        </p:tgtEl>
                                        <p:attrNameLst>
                                          <p:attrName>style.visibility</p:attrName>
                                        </p:attrNameLst>
                                      </p:cBhvr>
                                      <p:to>
                                        <p:strVal val="visible"/>
                                      </p:to>
                                    </p:set>
                                    <p:animEffect transition="in" filter="wipe(left)">
                                      <p:cBhvr>
                                        <p:cTn id="45" dur="500"/>
                                        <p:tgtEl>
                                          <p:spTgt spid="241666">
                                            <p:txEl>
                                              <p:pRg st="5" end="5"/>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41666">
                                            <p:txEl>
                                              <p:pRg st="6" end="6"/>
                                            </p:txEl>
                                          </p:spTgt>
                                        </p:tgtEl>
                                        <p:attrNameLst>
                                          <p:attrName>style.visibility</p:attrName>
                                        </p:attrNameLst>
                                      </p:cBhvr>
                                      <p:to>
                                        <p:strVal val="visible"/>
                                      </p:to>
                                    </p:set>
                                    <p:animEffect transition="in" filter="wipe(left)">
                                      <p:cBhvr>
                                        <p:cTn id="50" dur="500"/>
                                        <p:tgtEl>
                                          <p:spTgt spid="241666">
                                            <p:txEl>
                                              <p:pRg st="6" end="6"/>
                                            </p:txEl>
                                          </p:spTgt>
                                        </p:tgtEl>
                                      </p:cBhvr>
                                    </p:animEffect>
                                  </p:childTnLst>
                                </p:cTn>
                              </p:par>
                            </p:childTnLst>
                          </p:cTn>
                        </p:par>
                        <p:par>
                          <p:cTn id="51" fill="hold" nodeType="afterGroup">
                            <p:stCondLst>
                              <p:cond delay="500"/>
                            </p:stCondLst>
                            <p:childTnLst>
                              <p:par>
                                <p:cTn id="52" presetID="2" presetClass="entr" presetSubtype="2" fill="hold" grpId="0" nodeType="afterEffect">
                                  <p:stCondLst>
                                    <p:cond delay="0"/>
                                  </p:stCondLst>
                                  <p:childTnLst>
                                    <p:set>
                                      <p:cBhvr>
                                        <p:cTn id="53" dur="1" fill="hold">
                                          <p:stCondLst>
                                            <p:cond delay="0"/>
                                          </p:stCondLst>
                                        </p:cTn>
                                        <p:tgtEl>
                                          <p:spTgt spid="241668"/>
                                        </p:tgtEl>
                                        <p:attrNameLst>
                                          <p:attrName>style.visibility</p:attrName>
                                        </p:attrNameLst>
                                      </p:cBhvr>
                                      <p:to>
                                        <p:strVal val="visible"/>
                                      </p:to>
                                    </p:set>
                                    <p:anim calcmode="lin" valueType="num">
                                      <p:cBhvr additive="base">
                                        <p:cTn id="54" dur="500" fill="hold"/>
                                        <p:tgtEl>
                                          <p:spTgt spid="241668"/>
                                        </p:tgtEl>
                                        <p:attrNameLst>
                                          <p:attrName>ppt_x</p:attrName>
                                        </p:attrNameLst>
                                      </p:cBhvr>
                                      <p:tavLst>
                                        <p:tav tm="0">
                                          <p:val>
                                            <p:strVal val="1+#ppt_w/2"/>
                                          </p:val>
                                        </p:tav>
                                        <p:tav tm="100000">
                                          <p:val>
                                            <p:strVal val="#ppt_x"/>
                                          </p:val>
                                        </p:tav>
                                      </p:tavLst>
                                    </p:anim>
                                    <p:anim calcmode="lin" valueType="num">
                                      <p:cBhvr additive="base">
                                        <p:cTn id="55" dur="500" fill="hold"/>
                                        <p:tgtEl>
                                          <p:spTgt spid="2416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build="p" autoUpdateAnimBg="0"/>
      <p:bldP spid="241667" grpId="0" autoUpdateAnimBg="0"/>
      <p:bldP spid="241668"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Oval 2"/>
          <p:cNvSpPr>
            <a:spLocks noChangeArrowheads="1"/>
          </p:cNvSpPr>
          <p:nvPr/>
        </p:nvSpPr>
        <p:spPr bwMode="auto">
          <a:xfrm>
            <a:off x="6477000" y="1295400"/>
            <a:ext cx="685800" cy="685800"/>
          </a:xfrm>
          <a:prstGeom prst="ellipse">
            <a:avLst/>
          </a:prstGeom>
          <a:solidFill>
            <a:srgbClr val="CC99FF">
              <a:alpha val="50000"/>
            </a:srgbClr>
          </a:solidFill>
          <a:ln>
            <a:noFill/>
          </a:ln>
          <a:effectLst/>
          <a:extLst>
            <a:ext uri="{91240B29-F687-4F45-9708-019B960494DF}">
              <a14:hiddenLine xmlns:a14="http://schemas.microsoft.com/office/drawing/2010/main" w="38100">
                <a:solidFill>
                  <a:srgbClr val="BADE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2691" name="Group 3"/>
          <p:cNvGrpSpPr>
            <a:grpSpLocks/>
          </p:cNvGrpSpPr>
          <p:nvPr/>
        </p:nvGrpSpPr>
        <p:grpSpPr bwMode="auto">
          <a:xfrm>
            <a:off x="228600" y="914400"/>
            <a:ext cx="2435225" cy="3538538"/>
            <a:chOff x="384" y="240"/>
            <a:chExt cx="1198" cy="1365"/>
          </a:xfrm>
        </p:grpSpPr>
        <p:sp>
          <p:nvSpPr>
            <p:cNvPr id="242692" name="Oval 4"/>
            <p:cNvSpPr>
              <a:spLocks noChangeArrowheads="1"/>
            </p:cNvSpPr>
            <p:nvPr/>
          </p:nvSpPr>
          <p:spPr bwMode="auto">
            <a:xfrm>
              <a:off x="1399" y="240"/>
              <a:ext cx="183"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黑体" pitchFamily="2" charset="-122"/>
                  <a:ea typeface="黑体" pitchFamily="2" charset="-122"/>
                </a:rPr>
                <a:t>F</a:t>
              </a:r>
            </a:p>
          </p:txBody>
        </p:sp>
        <p:sp>
          <p:nvSpPr>
            <p:cNvPr id="242693" name="Oval 5"/>
            <p:cNvSpPr>
              <a:spLocks noChangeArrowheads="1"/>
            </p:cNvSpPr>
            <p:nvPr/>
          </p:nvSpPr>
          <p:spPr bwMode="auto">
            <a:xfrm>
              <a:off x="709" y="638"/>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黑体" pitchFamily="2" charset="-122"/>
                  <a:ea typeface="黑体" pitchFamily="2" charset="-122"/>
                </a:rPr>
                <a:t>C</a:t>
              </a:r>
            </a:p>
          </p:txBody>
        </p:sp>
        <p:sp>
          <p:nvSpPr>
            <p:cNvPr id="242694" name="Oval 6"/>
            <p:cNvSpPr>
              <a:spLocks noChangeArrowheads="1"/>
            </p:cNvSpPr>
            <p:nvPr/>
          </p:nvSpPr>
          <p:spPr bwMode="auto">
            <a:xfrm>
              <a:off x="384" y="865"/>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C</a:t>
              </a:r>
              <a:r>
                <a:rPr lang="en-US" altLang="zh-CN" sz="2000" b="1" baseline="-10000">
                  <a:ea typeface="黑体" pitchFamily="2" charset="-122"/>
                </a:rPr>
                <a:t>L</a:t>
              </a:r>
            </a:p>
          </p:txBody>
        </p:sp>
        <p:sp>
          <p:nvSpPr>
            <p:cNvPr id="242695" name="Oval 7"/>
            <p:cNvSpPr>
              <a:spLocks noChangeArrowheads="1"/>
            </p:cNvSpPr>
            <p:nvPr/>
          </p:nvSpPr>
          <p:spPr bwMode="auto">
            <a:xfrm>
              <a:off x="1211" y="1264"/>
              <a:ext cx="244"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黑体" pitchFamily="2" charset="-122"/>
                  <a:ea typeface="黑体" pitchFamily="2" charset="-122"/>
                </a:rPr>
                <a:t>S</a:t>
              </a:r>
            </a:p>
          </p:txBody>
        </p:sp>
        <p:sp>
          <p:nvSpPr>
            <p:cNvPr id="242696" name="Oval 8"/>
            <p:cNvSpPr>
              <a:spLocks noChangeArrowheads="1"/>
            </p:cNvSpPr>
            <p:nvPr/>
          </p:nvSpPr>
          <p:spPr bwMode="auto">
            <a:xfrm>
              <a:off x="886" y="1435"/>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S</a:t>
              </a:r>
              <a:r>
                <a:rPr lang="en-US" altLang="zh-CN" sz="2000" b="1" baseline="-10000">
                  <a:ea typeface="黑体" pitchFamily="2" charset="-122"/>
                </a:rPr>
                <a:t>L</a:t>
              </a:r>
            </a:p>
          </p:txBody>
        </p:sp>
        <p:sp>
          <p:nvSpPr>
            <p:cNvPr id="242697" name="Oval 9"/>
            <p:cNvSpPr>
              <a:spLocks noChangeArrowheads="1"/>
            </p:cNvSpPr>
            <p:nvPr/>
          </p:nvSpPr>
          <p:spPr bwMode="auto">
            <a:xfrm>
              <a:off x="602" y="1179"/>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Q</a:t>
              </a:r>
              <a:r>
                <a:rPr lang="en-US" altLang="zh-CN" sz="2000" b="1" baseline="-10000">
                  <a:ea typeface="黑体" pitchFamily="2" charset="-122"/>
                </a:rPr>
                <a:t>L</a:t>
              </a:r>
            </a:p>
          </p:txBody>
        </p:sp>
        <p:sp>
          <p:nvSpPr>
            <p:cNvPr id="242698" name="Oval 10"/>
            <p:cNvSpPr>
              <a:spLocks noChangeArrowheads="1"/>
            </p:cNvSpPr>
            <p:nvPr/>
          </p:nvSpPr>
          <p:spPr bwMode="auto">
            <a:xfrm>
              <a:off x="1034" y="439"/>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P</a:t>
              </a:r>
            </a:p>
          </p:txBody>
        </p:sp>
        <p:sp>
          <p:nvSpPr>
            <p:cNvPr id="242699" name="Oval 11"/>
            <p:cNvSpPr>
              <a:spLocks noChangeArrowheads="1"/>
            </p:cNvSpPr>
            <p:nvPr/>
          </p:nvSpPr>
          <p:spPr bwMode="auto">
            <a:xfrm>
              <a:off x="1278" y="666"/>
              <a:ext cx="243"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P</a:t>
              </a:r>
              <a:r>
                <a:rPr lang="en-US" altLang="zh-CN" sz="2000" b="1" baseline="-10000">
                  <a:ea typeface="黑体" pitchFamily="2" charset="-122"/>
                </a:rPr>
                <a:t>R</a:t>
              </a:r>
            </a:p>
          </p:txBody>
        </p:sp>
        <p:sp>
          <p:nvSpPr>
            <p:cNvPr id="242700" name="Oval 12"/>
            <p:cNvSpPr>
              <a:spLocks noChangeArrowheads="1"/>
            </p:cNvSpPr>
            <p:nvPr/>
          </p:nvSpPr>
          <p:spPr bwMode="auto">
            <a:xfrm>
              <a:off x="1008" y="1008"/>
              <a:ext cx="244"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Q</a:t>
              </a:r>
              <a:endParaRPr lang="en-US" altLang="zh-CN" sz="2000" b="1" baseline="-10000">
                <a:ea typeface="黑体" pitchFamily="2" charset="-122"/>
              </a:endParaRPr>
            </a:p>
          </p:txBody>
        </p:sp>
        <p:sp>
          <p:nvSpPr>
            <p:cNvPr id="242701" name="Line 13"/>
            <p:cNvSpPr>
              <a:spLocks noChangeShapeType="1"/>
            </p:cNvSpPr>
            <p:nvPr/>
          </p:nvSpPr>
          <p:spPr bwMode="auto">
            <a:xfrm flipH="1">
              <a:off x="1237" y="382"/>
              <a:ext cx="162" cy="85"/>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2" name="Line 14"/>
            <p:cNvSpPr>
              <a:spLocks noChangeShapeType="1"/>
            </p:cNvSpPr>
            <p:nvPr/>
          </p:nvSpPr>
          <p:spPr bwMode="auto">
            <a:xfrm flipH="1">
              <a:off x="912" y="581"/>
              <a:ext cx="162" cy="85"/>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3" name="Line 15"/>
            <p:cNvSpPr>
              <a:spLocks noChangeShapeType="1"/>
            </p:cNvSpPr>
            <p:nvPr/>
          </p:nvSpPr>
          <p:spPr bwMode="auto">
            <a:xfrm flipH="1">
              <a:off x="587" y="780"/>
              <a:ext cx="163" cy="113"/>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4" name="Line 16"/>
            <p:cNvSpPr>
              <a:spLocks noChangeShapeType="1"/>
            </p:cNvSpPr>
            <p:nvPr/>
          </p:nvSpPr>
          <p:spPr bwMode="auto">
            <a:xfrm>
              <a:off x="1237" y="581"/>
              <a:ext cx="81" cy="114"/>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5" name="Line 17"/>
            <p:cNvSpPr>
              <a:spLocks noChangeShapeType="1"/>
            </p:cNvSpPr>
            <p:nvPr/>
          </p:nvSpPr>
          <p:spPr bwMode="auto">
            <a:xfrm>
              <a:off x="927" y="810"/>
              <a:ext cx="162" cy="198"/>
            </a:xfrm>
            <a:prstGeom prst="line">
              <a:avLst/>
            </a:prstGeom>
            <a:noFill/>
            <a:ln w="38100">
              <a:solidFill>
                <a:srgbClr val="BADE7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6" name="Line 18"/>
            <p:cNvSpPr>
              <a:spLocks noChangeShapeType="1"/>
            </p:cNvSpPr>
            <p:nvPr/>
          </p:nvSpPr>
          <p:spPr bwMode="auto">
            <a:xfrm flipH="1">
              <a:off x="805" y="1150"/>
              <a:ext cx="244" cy="86"/>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7" name="Line 19"/>
            <p:cNvSpPr>
              <a:spLocks noChangeShapeType="1"/>
            </p:cNvSpPr>
            <p:nvPr/>
          </p:nvSpPr>
          <p:spPr bwMode="auto">
            <a:xfrm flipH="1">
              <a:off x="1089" y="1406"/>
              <a:ext cx="163" cy="57"/>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08" name="Line 20"/>
            <p:cNvSpPr>
              <a:spLocks noChangeShapeType="1"/>
            </p:cNvSpPr>
            <p:nvPr/>
          </p:nvSpPr>
          <p:spPr bwMode="auto">
            <a:xfrm>
              <a:off x="1171" y="1179"/>
              <a:ext cx="81" cy="114"/>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2709" name="Group 21"/>
          <p:cNvGrpSpPr>
            <a:grpSpLocks/>
          </p:cNvGrpSpPr>
          <p:nvPr/>
        </p:nvGrpSpPr>
        <p:grpSpPr bwMode="auto">
          <a:xfrm>
            <a:off x="6781800" y="2895600"/>
            <a:ext cx="461963" cy="423863"/>
            <a:chOff x="2592" y="3648"/>
            <a:chExt cx="291" cy="267"/>
          </a:xfrm>
        </p:grpSpPr>
        <p:sp>
          <p:nvSpPr>
            <p:cNvPr id="242710" name="Oval 22"/>
            <p:cNvSpPr>
              <a:spLocks noChangeArrowheads="1"/>
            </p:cNvSpPr>
            <p:nvPr/>
          </p:nvSpPr>
          <p:spPr bwMode="auto">
            <a:xfrm>
              <a:off x="2640" y="3744"/>
              <a:ext cx="243" cy="171"/>
            </a:xfrm>
            <a:prstGeom prst="ellipse">
              <a:avLst/>
            </a:prstGeom>
            <a:solidFill>
              <a:srgbClr val="FF9900"/>
            </a:solidFill>
            <a:ln w="38100">
              <a:solidFill>
                <a:srgbClr val="DE285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P</a:t>
              </a:r>
              <a:r>
                <a:rPr lang="en-US" altLang="zh-CN" sz="2000" b="1" baseline="-10000">
                  <a:ea typeface="黑体" pitchFamily="2" charset="-122"/>
                </a:rPr>
                <a:t>R</a:t>
              </a:r>
            </a:p>
          </p:txBody>
        </p:sp>
        <p:sp>
          <p:nvSpPr>
            <p:cNvPr id="242711" name="Line 23"/>
            <p:cNvSpPr>
              <a:spLocks noChangeShapeType="1"/>
            </p:cNvSpPr>
            <p:nvPr/>
          </p:nvSpPr>
          <p:spPr bwMode="auto">
            <a:xfrm>
              <a:off x="2592" y="3648"/>
              <a:ext cx="81" cy="114"/>
            </a:xfrm>
            <a:prstGeom prst="line">
              <a:avLst/>
            </a:prstGeom>
            <a:noFill/>
            <a:ln w="38100">
              <a:solidFill>
                <a:srgbClr val="DE28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2712" name="Group 24"/>
          <p:cNvGrpSpPr>
            <a:grpSpLocks/>
          </p:cNvGrpSpPr>
          <p:nvPr/>
        </p:nvGrpSpPr>
        <p:grpSpPr bwMode="auto">
          <a:xfrm>
            <a:off x="4191000" y="3776663"/>
            <a:ext cx="1901825" cy="2166937"/>
            <a:chOff x="2496" y="1920"/>
            <a:chExt cx="1198" cy="1365"/>
          </a:xfrm>
        </p:grpSpPr>
        <p:sp>
          <p:nvSpPr>
            <p:cNvPr id="242713" name="Oval 25"/>
            <p:cNvSpPr>
              <a:spLocks noChangeArrowheads="1"/>
            </p:cNvSpPr>
            <p:nvPr/>
          </p:nvSpPr>
          <p:spPr bwMode="auto">
            <a:xfrm>
              <a:off x="3511" y="1920"/>
              <a:ext cx="183"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黑体" pitchFamily="2" charset="-122"/>
                  <a:ea typeface="黑体" pitchFamily="2" charset="-122"/>
                </a:rPr>
                <a:t>F</a:t>
              </a:r>
            </a:p>
          </p:txBody>
        </p:sp>
        <p:sp>
          <p:nvSpPr>
            <p:cNvPr id="242714" name="Oval 26"/>
            <p:cNvSpPr>
              <a:spLocks noChangeArrowheads="1"/>
            </p:cNvSpPr>
            <p:nvPr/>
          </p:nvSpPr>
          <p:spPr bwMode="auto">
            <a:xfrm>
              <a:off x="2821" y="2318"/>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黑体" pitchFamily="2" charset="-122"/>
                  <a:ea typeface="黑体" pitchFamily="2" charset="-122"/>
                </a:rPr>
                <a:t>C</a:t>
              </a:r>
            </a:p>
          </p:txBody>
        </p:sp>
        <p:sp>
          <p:nvSpPr>
            <p:cNvPr id="242715" name="Oval 27"/>
            <p:cNvSpPr>
              <a:spLocks noChangeArrowheads="1"/>
            </p:cNvSpPr>
            <p:nvPr/>
          </p:nvSpPr>
          <p:spPr bwMode="auto">
            <a:xfrm>
              <a:off x="2496" y="2545"/>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C</a:t>
              </a:r>
              <a:r>
                <a:rPr lang="en-US" altLang="zh-CN" sz="2000" b="1" baseline="-10000">
                  <a:ea typeface="黑体" pitchFamily="2" charset="-122"/>
                </a:rPr>
                <a:t>L</a:t>
              </a:r>
            </a:p>
          </p:txBody>
        </p:sp>
        <p:sp>
          <p:nvSpPr>
            <p:cNvPr id="242716" name="Oval 28"/>
            <p:cNvSpPr>
              <a:spLocks noChangeArrowheads="1"/>
            </p:cNvSpPr>
            <p:nvPr/>
          </p:nvSpPr>
          <p:spPr bwMode="auto">
            <a:xfrm>
              <a:off x="3323" y="2944"/>
              <a:ext cx="244"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黑体" pitchFamily="2" charset="-122"/>
                  <a:ea typeface="黑体" pitchFamily="2" charset="-122"/>
                </a:rPr>
                <a:t>S</a:t>
              </a:r>
            </a:p>
          </p:txBody>
        </p:sp>
        <p:sp>
          <p:nvSpPr>
            <p:cNvPr id="242717" name="Oval 29"/>
            <p:cNvSpPr>
              <a:spLocks noChangeArrowheads="1"/>
            </p:cNvSpPr>
            <p:nvPr/>
          </p:nvSpPr>
          <p:spPr bwMode="auto">
            <a:xfrm>
              <a:off x="2998" y="3115"/>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S</a:t>
              </a:r>
              <a:r>
                <a:rPr lang="en-US" altLang="zh-CN" sz="2000" b="1" baseline="-10000">
                  <a:ea typeface="黑体" pitchFamily="2" charset="-122"/>
                </a:rPr>
                <a:t>L</a:t>
              </a:r>
            </a:p>
          </p:txBody>
        </p:sp>
        <p:sp>
          <p:nvSpPr>
            <p:cNvPr id="242718" name="Oval 30"/>
            <p:cNvSpPr>
              <a:spLocks noChangeArrowheads="1"/>
            </p:cNvSpPr>
            <p:nvPr/>
          </p:nvSpPr>
          <p:spPr bwMode="auto">
            <a:xfrm>
              <a:off x="2714" y="2859"/>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Q</a:t>
              </a:r>
              <a:r>
                <a:rPr lang="en-US" altLang="zh-CN" sz="2000" b="1" baseline="-10000">
                  <a:ea typeface="黑体" pitchFamily="2" charset="-122"/>
                </a:rPr>
                <a:t>L</a:t>
              </a:r>
            </a:p>
          </p:txBody>
        </p:sp>
        <p:sp>
          <p:nvSpPr>
            <p:cNvPr id="242719" name="Oval 31"/>
            <p:cNvSpPr>
              <a:spLocks noChangeArrowheads="1"/>
            </p:cNvSpPr>
            <p:nvPr/>
          </p:nvSpPr>
          <p:spPr bwMode="auto">
            <a:xfrm>
              <a:off x="3146" y="2119"/>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P</a:t>
              </a:r>
            </a:p>
          </p:txBody>
        </p:sp>
        <p:sp>
          <p:nvSpPr>
            <p:cNvPr id="242720" name="Oval 32"/>
            <p:cNvSpPr>
              <a:spLocks noChangeArrowheads="1"/>
            </p:cNvSpPr>
            <p:nvPr/>
          </p:nvSpPr>
          <p:spPr bwMode="auto">
            <a:xfrm>
              <a:off x="3390" y="2346"/>
              <a:ext cx="243"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P</a:t>
              </a:r>
              <a:r>
                <a:rPr lang="en-US" altLang="zh-CN" sz="2000" b="1" baseline="-10000">
                  <a:ea typeface="黑体" pitchFamily="2" charset="-122"/>
                </a:rPr>
                <a:t>R</a:t>
              </a:r>
            </a:p>
          </p:txBody>
        </p:sp>
        <p:sp>
          <p:nvSpPr>
            <p:cNvPr id="242721" name="Oval 33"/>
            <p:cNvSpPr>
              <a:spLocks noChangeArrowheads="1"/>
            </p:cNvSpPr>
            <p:nvPr/>
          </p:nvSpPr>
          <p:spPr bwMode="auto">
            <a:xfrm>
              <a:off x="3120" y="2688"/>
              <a:ext cx="244"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Q</a:t>
              </a:r>
              <a:endParaRPr lang="en-US" altLang="zh-CN" sz="2000" b="1" baseline="-10000">
                <a:ea typeface="黑体" pitchFamily="2" charset="-122"/>
              </a:endParaRPr>
            </a:p>
          </p:txBody>
        </p:sp>
        <p:sp>
          <p:nvSpPr>
            <p:cNvPr id="242722" name="Line 34"/>
            <p:cNvSpPr>
              <a:spLocks noChangeShapeType="1"/>
            </p:cNvSpPr>
            <p:nvPr/>
          </p:nvSpPr>
          <p:spPr bwMode="auto">
            <a:xfrm flipH="1">
              <a:off x="3349" y="2062"/>
              <a:ext cx="162" cy="85"/>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23" name="Line 35"/>
            <p:cNvSpPr>
              <a:spLocks noChangeShapeType="1"/>
            </p:cNvSpPr>
            <p:nvPr/>
          </p:nvSpPr>
          <p:spPr bwMode="auto">
            <a:xfrm flipH="1">
              <a:off x="3024" y="2261"/>
              <a:ext cx="162" cy="85"/>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24" name="Line 36"/>
            <p:cNvSpPr>
              <a:spLocks noChangeShapeType="1"/>
            </p:cNvSpPr>
            <p:nvPr/>
          </p:nvSpPr>
          <p:spPr bwMode="auto">
            <a:xfrm flipH="1">
              <a:off x="2699" y="2460"/>
              <a:ext cx="163" cy="113"/>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25" name="Line 37"/>
            <p:cNvSpPr>
              <a:spLocks noChangeShapeType="1"/>
            </p:cNvSpPr>
            <p:nvPr/>
          </p:nvSpPr>
          <p:spPr bwMode="auto">
            <a:xfrm>
              <a:off x="3349" y="2261"/>
              <a:ext cx="81" cy="114"/>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26" name="Line 38"/>
            <p:cNvSpPr>
              <a:spLocks noChangeShapeType="1"/>
            </p:cNvSpPr>
            <p:nvPr/>
          </p:nvSpPr>
          <p:spPr bwMode="auto">
            <a:xfrm>
              <a:off x="3039" y="2490"/>
              <a:ext cx="162" cy="198"/>
            </a:xfrm>
            <a:prstGeom prst="line">
              <a:avLst/>
            </a:prstGeom>
            <a:noFill/>
            <a:ln w="38100">
              <a:solidFill>
                <a:srgbClr val="BADE7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27" name="Line 39"/>
            <p:cNvSpPr>
              <a:spLocks noChangeShapeType="1"/>
            </p:cNvSpPr>
            <p:nvPr/>
          </p:nvSpPr>
          <p:spPr bwMode="auto">
            <a:xfrm flipH="1">
              <a:off x="2917" y="2830"/>
              <a:ext cx="244" cy="86"/>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28" name="Line 40"/>
            <p:cNvSpPr>
              <a:spLocks noChangeShapeType="1"/>
            </p:cNvSpPr>
            <p:nvPr/>
          </p:nvSpPr>
          <p:spPr bwMode="auto">
            <a:xfrm flipH="1">
              <a:off x="3201" y="3086"/>
              <a:ext cx="163" cy="57"/>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29" name="Line 41"/>
            <p:cNvSpPr>
              <a:spLocks noChangeShapeType="1"/>
            </p:cNvSpPr>
            <p:nvPr/>
          </p:nvSpPr>
          <p:spPr bwMode="auto">
            <a:xfrm>
              <a:off x="3283" y="2859"/>
              <a:ext cx="81" cy="114"/>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2730" name="Text Box 42"/>
          <p:cNvSpPr txBox="1">
            <a:spLocks noChangeArrowheads="1"/>
          </p:cNvSpPr>
          <p:nvPr/>
        </p:nvSpPr>
        <p:spPr bwMode="auto">
          <a:xfrm>
            <a:off x="3810000" y="33528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BADE7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FF00FF"/>
                </a:solidFill>
                <a:latin typeface="黑体" pitchFamily="2" charset="-122"/>
                <a:ea typeface="黑体" pitchFamily="2" charset="-122"/>
              </a:rPr>
              <a:t>法</a:t>
            </a:r>
            <a:r>
              <a:rPr lang="en-US" altLang="zh-CN" sz="2800" b="1">
                <a:solidFill>
                  <a:srgbClr val="FF00FF"/>
                </a:solidFill>
                <a:latin typeface="黑体" pitchFamily="2" charset="-122"/>
                <a:ea typeface="黑体" pitchFamily="2" charset="-122"/>
              </a:rPr>
              <a:t>2:</a:t>
            </a:r>
          </a:p>
        </p:txBody>
      </p:sp>
      <p:grpSp>
        <p:nvGrpSpPr>
          <p:cNvPr id="242731" name="Group 43"/>
          <p:cNvGrpSpPr>
            <a:grpSpLocks/>
          </p:cNvGrpSpPr>
          <p:nvPr/>
        </p:nvGrpSpPr>
        <p:grpSpPr bwMode="auto">
          <a:xfrm>
            <a:off x="4940300" y="685800"/>
            <a:ext cx="2222500" cy="2547938"/>
            <a:chOff x="3112" y="585"/>
            <a:chExt cx="1400" cy="1452"/>
          </a:xfrm>
        </p:grpSpPr>
        <p:sp>
          <p:nvSpPr>
            <p:cNvPr id="242732" name="Oval 44"/>
            <p:cNvSpPr>
              <a:spLocks noChangeArrowheads="1"/>
            </p:cNvSpPr>
            <p:nvPr/>
          </p:nvSpPr>
          <p:spPr bwMode="auto">
            <a:xfrm>
              <a:off x="4298" y="585"/>
              <a:ext cx="214"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黑体" pitchFamily="2" charset="-122"/>
                  <a:ea typeface="黑体" pitchFamily="2" charset="-122"/>
                </a:rPr>
                <a:t>F</a:t>
              </a:r>
            </a:p>
          </p:txBody>
        </p:sp>
        <p:sp>
          <p:nvSpPr>
            <p:cNvPr id="242733" name="Oval 45"/>
            <p:cNvSpPr>
              <a:spLocks noChangeArrowheads="1"/>
            </p:cNvSpPr>
            <p:nvPr/>
          </p:nvSpPr>
          <p:spPr bwMode="auto">
            <a:xfrm>
              <a:off x="3492" y="1008"/>
              <a:ext cx="285"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黑体" pitchFamily="2" charset="-122"/>
                  <a:ea typeface="黑体" pitchFamily="2" charset="-122"/>
                </a:rPr>
                <a:t>C</a:t>
              </a:r>
            </a:p>
          </p:txBody>
        </p:sp>
        <p:sp>
          <p:nvSpPr>
            <p:cNvPr id="242734" name="Oval 46"/>
            <p:cNvSpPr>
              <a:spLocks noChangeArrowheads="1"/>
            </p:cNvSpPr>
            <p:nvPr/>
          </p:nvSpPr>
          <p:spPr bwMode="auto">
            <a:xfrm>
              <a:off x="3112" y="1250"/>
              <a:ext cx="285"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C</a:t>
              </a:r>
              <a:r>
                <a:rPr lang="en-US" altLang="zh-CN" sz="2000" b="1" baseline="-10000">
                  <a:ea typeface="黑体" pitchFamily="2" charset="-122"/>
                </a:rPr>
                <a:t>L</a:t>
              </a:r>
            </a:p>
          </p:txBody>
        </p:sp>
        <p:sp>
          <p:nvSpPr>
            <p:cNvPr id="242735" name="Oval 47"/>
            <p:cNvSpPr>
              <a:spLocks noChangeArrowheads="1"/>
            </p:cNvSpPr>
            <p:nvPr/>
          </p:nvSpPr>
          <p:spPr bwMode="auto">
            <a:xfrm>
              <a:off x="4079" y="1674"/>
              <a:ext cx="285" cy="18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黑体" pitchFamily="2" charset="-122"/>
                  <a:ea typeface="黑体" pitchFamily="2" charset="-122"/>
                </a:rPr>
                <a:t>S</a:t>
              </a:r>
            </a:p>
          </p:txBody>
        </p:sp>
        <p:sp>
          <p:nvSpPr>
            <p:cNvPr id="242736" name="Oval 48"/>
            <p:cNvSpPr>
              <a:spLocks noChangeArrowheads="1"/>
            </p:cNvSpPr>
            <p:nvPr/>
          </p:nvSpPr>
          <p:spPr bwMode="auto">
            <a:xfrm>
              <a:off x="3699" y="1856"/>
              <a:ext cx="285"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S</a:t>
              </a:r>
              <a:r>
                <a:rPr lang="en-US" altLang="zh-CN" sz="2000" b="1" baseline="-10000">
                  <a:ea typeface="黑体" pitchFamily="2" charset="-122"/>
                </a:rPr>
                <a:t>L</a:t>
              </a:r>
            </a:p>
          </p:txBody>
        </p:sp>
        <p:sp>
          <p:nvSpPr>
            <p:cNvPr id="242737" name="Oval 49"/>
            <p:cNvSpPr>
              <a:spLocks noChangeArrowheads="1"/>
            </p:cNvSpPr>
            <p:nvPr/>
          </p:nvSpPr>
          <p:spPr bwMode="auto">
            <a:xfrm>
              <a:off x="3367" y="1584"/>
              <a:ext cx="285"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Q</a:t>
              </a:r>
              <a:r>
                <a:rPr lang="en-US" altLang="zh-CN" sz="2000" b="1" baseline="-10000">
                  <a:ea typeface="黑体" pitchFamily="2" charset="-122"/>
                </a:rPr>
                <a:t>L</a:t>
              </a:r>
            </a:p>
          </p:txBody>
        </p:sp>
        <p:sp>
          <p:nvSpPr>
            <p:cNvPr id="242738" name="Oval 50"/>
            <p:cNvSpPr>
              <a:spLocks noChangeArrowheads="1"/>
            </p:cNvSpPr>
            <p:nvPr/>
          </p:nvSpPr>
          <p:spPr bwMode="auto">
            <a:xfrm>
              <a:off x="3872" y="797"/>
              <a:ext cx="285"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P</a:t>
              </a:r>
            </a:p>
          </p:txBody>
        </p:sp>
        <p:sp>
          <p:nvSpPr>
            <p:cNvPr id="242739" name="Oval 51"/>
            <p:cNvSpPr>
              <a:spLocks noChangeArrowheads="1"/>
            </p:cNvSpPr>
            <p:nvPr/>
          </p:nvSpPr>
          <p:spPr bwMode="auto">
            <a:xfrm>
              <a:off x="4157" y="1038"/>
              <a:ext cx="284" cy="18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P</a:t>
              </a:r>
              <a:r>
                <a:rPr lang="en-US" altLang="zh-CN" sz="2000" b="1" baseline="-10000">
                  <a:ea typeface="黑体" pitchFamily="2" charset="-122"/>
                </a:rPr>
                <a:t>R</a:t>
              </a:r>
            </a:p>
          </p:txBody>
        </p:sp>
        <p:sp>
          <p:nvSpPr>
            <p:cNvPr id="242740" name="Oval 52"/>
            <p:cNvSpPr>
              <a:spLocks noChangeArrowheads="1"/>
            </p:cNvSpPr>
            <p:nvPr/>
          </p:nvSpPr>
          <p:spPr bwMode="auto">
            <a:xfrm>
              <a:off x="3841" y="1402"/>
              <a:ext cx="285" cy="18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Q</a:t>
              </a:r>
              <a:endParaRPr lang="en-US" altLang="zh-CN" sz="2000" b="1" baseline="-10000">
                <a:ea typeface="黑体" pitchFamily="2" charset="-122"/>
              </a:endParaRPr>
            </a:p>
          </p:txBody>
        </p:sp>
        <p:sp>
          <p:nvSpPr>
            <p:cNvPr id="242741" name="Line 53"/>
            <p:cNvSpPr>
              <a:spLocks noChangeShapeType="1"/>
            </p:cNvSpPr>
            <p:nvPr/>
          </p:nvSpPr>
          <p:spPr bwMode="auto">
            <a:xfrm flipH="1">
              <a:off x="4109" y="736"/>
              <a:ext cx="189" cy="91"/>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42" name="Line 54"/>
            <p:cNvSpPr>
              <a:spLocks noChangeShapeType="1"/>
            </p:cNvSpPr>
            <p:nvPr/>
          </p:nvSpPr>
          <p:spPr bwMode="auto">
            <a:xfrm flipH="1">
              <a:off x="3729" y="948"/>
              <a:ext cx="190" cy="90"/>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43" name="Line 55"/>
            <p:cNvSpPr>
              <a:spLocks noChangeShapeType="1"/>
            </p:cNvSpPr>
            <p:nvPr/>
          </p:nvSpPr>
          <p:spPr bwMode="auto">
            <a:xfrm flipH="1">
              <a:off x="3350" y="1160"/>
              <a:ext cx="190" cy="120"/>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44" name="Line 56"/>
            <p:cNvSpPr>
              <a:spLocks noChangeShapeType="1"/>
            </p:cNvSpPr>
            <p:nvPr/>
          </p:nvSpPr>
          <p:spPr bwMode="auto">
            <a:xfrm>
              <a:off x="4109" y="948"/>
              <a:ext cx="95" cy="121"/>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45" name="Line 57"/>
            <p:cNvSpPr>
              <a:spLocks noChangeShapeType="1"/>
            </p:cNvSpPr>
            <p:nvPr/>
          </p:nvSpPr>
          <p:spPr bwMode="auto">
            <a:xfrm>
              <a:off x="3747" y="1191"/>
              <a:ext cx="189" cy="211"/>
            </a:xfrm>
            <a:prstGeom prst="line">
              <a:avLst/>
            </a:prstGeom>
            <a:noFill/>
            <a:ln w="38100">
              <a:solidFill>
                <a:srgbClr val="BADE78"/>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46" name="Line 58"/>
            <p:cNvSpPr>
              <a:spLocks noChangeShapeType="1"/>
            </p:cNvSpPr>
            <p:nvPr/>
          </p:nvSpPr>
          <p:spPr bwMode="auto">
            <a:xfrm flipH="1">
              <a:off x="3604" y="1553"/>
              <a:ext cx="285" cy="92"/>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47" name="Line 59"/>
            <p:cNvSpPr>
              <a:spLocks noChangeShapeType="1"/>
            </p:cNvSpPr>
            <p:nvPr/>
          </p:nvSpPr>
          <p:spPr bwMode="auto">
            <a:xfrm flipH="1">
              <a:off x="3936" y="1825"/>
              <a:ext cx="190" cy="61"/>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48" name="Line 60"/>
            <p:cNvSpPr>
              <a:spLocks noChangeShapeType="1"/>
            </p:cNvSpPr>
            <p:nvPr/>
          </p:nvSpPr>
          <p:spPr bwMode="auto">
            <a:xfrm>
              <a:off x="4032" y="1584"/>
              <a:ext cx="94" cy="121"/>
            </a:xfrm>
            <a:prstGeom prst="line">
              <a:avLst/>
            </a:prstGeom>
            <a:noFill/>
            <a:ln w="38100">
              <a:solidFill>
                <a:srgbClr val="BADE7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2749" name="Text Box 61"/>
          <p:cNvSpPr txBox="1">
            <a:spLocks noChangeArrowheads="1"/>
          </p:cNvSpPr>
          <p:nvPr/>
        </p:nvSpPr>
        <p:spPr bwMode="auto">
          <a:xfrm>
            <a:off x="3810000" y="12954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BADE7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solidFill>
                  <a:srgbClr val="FF00FF"/>
                </a:solidFill>
                <a:latin typeface="黑体" pitchFamily="2" charset="-122"/>
                <a:ea typeface="黑体" pitchFamily="2" charset="-122"/>
              </a:rPr>
              <a:t>法</a:t>
            </a:r>
            <a:r>
              <a:rPr lang="en-US" altLang="zh-CN" sz="2800" b="1">
                <a:solidFill>
                  <a:srgbClr val="FF00FF"/>
                </a:solidFill>
                <a:latin typeface="黑体" pitchFamily="2" charset="-122"/>
                <a:ea typeface="黑体" pitchFamily="2" charset="-122"/>
              </a:rPr>
              <a:t>1:</a:t>
            </a:r>
          </a:p>
        </p:txBody>
      </p:sp>
      <p:sp>
        <p:nvSpPr>
          <p:cNvPr id="242750" name="Line 62"/>
          <p:cNvSpPr>
            <a:spLocks noChangeShapeType="1"/>
          </p:cNvSpPr>
          <p:nvPr/>
        </p:nvSpPr>
        <p:spPr bwMode="auto">
          <a:xfrm flipH="1">
            <a:off x="6324600" y="990600"/>
            <a:ext cx="152400" cy="457200"/>
          </a:xfrm>
          <a:prstGeom prst="line">
            <a:avLst/>
          </a:prstGeom>
          <a:noFill/>
          <a:ln w="38100">
            <a:solidFill>
              <a:srgbClr val="DE28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51" name="Rectangle 63"/>
          <p:cNvSpPr>
            <a:spLocks noGrp="1" noChangeArrowheads="1"/>
          </p:cNvSpPr>
          <p:nvPr>
            <p:ph type="title"/>
          </p:nvPr>
        </p:nvSpPr>
        <p:spPr>
          <a:xfrm>
            <a:off x="228600" y="228600"/>
            <a:ext cx="6934200" cy="381000"/>
          </a:xfrm>
        </p:spPr>
        <p:txBody>
          <a:bodyPr/>
          <a:lstStyle/>
          <a:p>
            <a:pPr algn="l"/>
            <a:r>
              <a:rPr lang="zh-CN" altLang="en-US" sz="2800" b="1"/>
              <a:t>例：</a:t>
            </a:r>
            <a:r>
              <a:rPr lang="zh-CN" altLang="en-US" sz="2800" b="1">
                <a:solidFill>
                  <a:schemeClr val="tx1"/>
                </a:solidFill>
              </a:rPr>
              <a:t>请从下面的二叉排序树中删除结点</a:t>
            </a:r>
            <a:r>
              <a:rPr lang="en-US" altLang="zh-CN" sz="2800" b="1">
                <a:solidFill>
                  <a:schemeClr val="tx1"/>
                </a:solidFill>
              </a:rPr>
              <a:t>P</a:t>
            </a:r>
            <a:r>
              <a:rPr lang="zh-CN" altLang="en-US" sz="2800" b="1">
                <a:solidFill>
                  <a:schemeClr val="tx1"/>
                </a:solidFill>
              </a:rPr>
              <a:t>。</a:t>
            </a:r>
          </a:p>
        </p:txBody>
      </p:sp>
      <p:sp>
        <p:nvSpPr>
          <p:cNvPr id="242752" name="Oval 64"/>
          <p:cNvSpPr>
            <a:spLocks noChangeArrowheads="1"/>
          </p:cNvSpPr>
          <p:nvPr/>
        </p:nvSpPr>
        <p:spPr bwMode="auto">
          <a:xfrm>
            <a:off x="1524000" y="1404938"/>
            <a:ext cx="533400" cy="457200"/>
          </a:xfrm>
          <a:prstGeom prst="ellipse">
            <a:avLst/>
          </a:prstGeom>
          <a:noFill/>
          <a:ln w="381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2753" name="Line 65"/>
          <p:cNvSpPr>
            <a:spLocks noChangeShapeType="1"/>
          </p:cNvSpPr>
          <p:nvPr/>
        </p:nvSpPr>
        <p:spPr bwMode="auto">
          <a:xfrm flipH="1">
            <a:off x="5334000" y="3962400"/>
            <a:ext cx="152400" cy="457200"/>
          </a:xfrm>
          <a:prstGeom prst="line">
            <a:avLst/>
          </a:prstGeom>
          <a:noFill/>
          <a:ln w="38100">
            <a:solidFill>
              <a:srgbClr val="DE28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2754" name="Oval 66"/>
          <p:cNvSpPr>
            <a:spLocks noChangeArrowheads="1"/>
          </p:cNvSpPr>
          <p:nvPr/>
        </p:nvSpPr>
        <p:spPr bwMode="auto">
          <a:xfrm>
            <a:off x="5251450" y="4071938"/>
            <a:ext cx="387350" cy="271462"/>
          </a:xfrm>
          <a:prstGeom prst="ellipse">
            <a:avLst/>
          </a:prstGeom>
          <a:solidFill>
            <a:srgbClr val="FF9900"/>
          </a:solidFill>
          <a:ln w="38100">
            <a:solidFill>
              <a:srgbClr val="DE285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黑体" pitchFamily="2" charset="-122"/>
                <a:ea typeface="黑体" pitchFamily="2" charset="-122"/>
              </a:rPr>
              <a:t>S</a:t>
            </a:r>
          </a:p>
        </p:txBody>
      </p:sp>
      <p:sp>
        <p:nvSpPr>
          <p:cNvPr id="242755" name="Oval 67"/>
          <p:cNvSpPr>
            <a:spLocks noChangeArrowheads="1"/>
          </p:cNvSpPr>
          <p:nvPr/>
        </p:nvSpPr>
        <p:spPr bwMode="auto">
          <a:xfrm>
            <a:off x="4876800" y="5334000"/>
            <a:ext cx="1295400" cy="762000"/>
          </a:xfrm>
          <a:prstGeom prst="ellipse">
            <a:avLst/>
          </a:prstGeom>
          <a:solidFill>
            <a:srgbClr val="CC99FF">
              <a:alpha val="50000"/>
            </a:srgbClr>
          </a:solidFill>
          <a:ln w="38100">
            <a:solidFill>
              <a:srgbClr val="11114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2756" name="Group 68"/>
          <p:cNvGrpSpPr>
            <a:grpSpLocks/>
          </p:cNvGrpSpPr>
          <p:nvPr/>
        </p:nvGrpSpPr>
        <p:grpSpPr bwMode="auto">
          <a:xfrm>
            <a:off x="5257800" y="5216525"/>
            <a:ext cx="387350" cy="498475"/>
            <a:chOff x="3840" y="3552"/>
            <a:chExt cx="244" cy="314"/>
          </a:xfrm>
        </p:grpSpPr>
        <p:sp>
          <p:nvSpPr>
            <p:cNvPr id="242757" name="Oval 69"/>
            <p:cNvSpPr>
              <a:spLocks noChangeArrowheads="1"/>
            </p:cNvSpPr>
            <p:nvPr/>
          </p:nvSpPr>
          <p:spPr bwMode="auto">
            <a:xfrm>
              <a:off x="3840" y="3696"/>
              <a:ext cx="244" cy="170"/>
            </a:xfrm>
            <a:prstGeom prst="ellipse">
              <a:avLst/>
            </a:prstGeom>
            <a:solidFill>
              <a:srgbClr val="FF9900"/>
            </a:solidFill>
            <a:ln w="38100">
              <a:solidFill>
                <a:srgbClr val="DE285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ea typeface="黑体" pitchFamily="2" charset="-122"/>
                </a:rPr>
                <a:t>S</a:t>
              </a:r>
              <a:r>
                <a:rPr lang="en-US" altLang="zh-CN" sz="2000" b="1" baseline="-10000">
                  <a:ea typeface="黑体" pitchFamily="2" charset="-122"/>
                </a:rPr>
                <a:t>L</a:t>
              </a:r>
            </a:p>
          </p:txBody>
        </p:sp>
        <p:sp>
          <p:nvSpPr>
            <p:cNvPr id="242758" name="Line 70"/>
            <p:cNvSpPr>
              <a:spLocks noChangeShapeType="1"/>
            </p:cNvSpPr>
            <p:nvPr/>
          </p:nvSpPr>
          <p:spPr bwMode="auto">
            <a:xfrm>
              <a:off x="3936" y="3552"/>
              <a:ext cx="107" cy="172"/>
            </a:xfrm>
            <a:prstGeom prst="line">
              <a:avLst/>
            </a:prstGeom>
            <a:noFill/>
            <a:ln w="38100">
              <a:solidFill>
                <a:srgbClr val="DE285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2759" name="AutoShape 71">
            <a:hlinkClick r:id="" action="ppaction://hlinkshowjump?jump=nextslide" highlightClick="1"/>
          </p:cNvPr>
          <p:cNvSpPr>
            <a:spLocks noChangeArrowheads="1"/>
          </p:cNvSpPr>
          <p:nvPr/>
        </p:nvSpPr>
        <p:spPr bwMode="auto">
          <a:xfrm>
            <a:off x="8001000" y="57912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427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42691"/>
                                        </p:tgtEl>
                                        <p:attrNameLst>
                                          <p:attrName>style.visibility</p:attrName>
                                        </p:attrNameLst>
                                      </p:cBhvr>
                                      <p:to>
                                        <p:strVal val="visible"/>
                                      </p:to>
                                    </p:set>
                                    <p:animEffect transition="in" filter="wipe(up)">
                                      <p:cBhvr>
                                        <p:cTn id="11" dur="500"/>
                                        <p:tgtEl>
                                          <p:spTgt spid="2426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42752"/>
                                        </p:tgtEl>
                                        <p:attrNameLst>
                                          <p:attrName>style.visibility</p:attrName>
                                        </p:attrNameLst>
                                      </p:cBhvr>
                                      <p:to>
                                        <p:strVal val="visible"/>
                                      </p:to>
                                    </p:set>
                                    <p:anim calcmode="lin" valueType="num">
                                      <p:cBhvr additive="base">
                                        <p:cTn id="16" dur="500" fill="hold"/>
                                        <p:tgtEl>
                                          <p:spTgt spid="242752"/>
                                        </p:tgtEl>
                                        <p:attrNameLst>
                                          <p:attrName>ppt_x</p:attrName>
                                        </p:attrNameLst>
                                      </p:cBhvr>
                                      <p:tavLst>
                                        <p:tav tm="0">
                                          <p:val>
                                            <p:strVal val="0-#ppt_w/2"/>
                                          </p:val>
                                        </p:tav>
                                        <p:tav tm="100000">
                                          <p:val>
                                            <p:strVal val="#ppt_x"/>
                                          </p:val>
                                        </p:tav>
                                      </p:tavLst>
                                    </p:anim>
                                    <p:anim calcmode="lin" valueType="num">
                                      <p:cBhvr additive="base">
                                        <p:cTn id="17" dur="500" fill="hold"/>
                                        <p:tgtEl>
                                          <p:spTgt spid="24275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274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24273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42750"/>
                                        </p:tgtEl>
                                        <p:attrNameLst>
                                          <p:attrName>style.visibility</p:attrName>
                                        </p:attrNameLst>
                                      </p:cBhvr>
                                      <p:to>
                                        <p:strVal val="visible"/>
                                      </p:to>
                                    </p:set>
                                    <p:animEffect transition="in" filter="wipe(right)">
                                      <p:cBhvr>
                                        <p:cTn id="30" dur="500"/>
                                        <p:tgtEl>
                                          <p:spTgt spid="2427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242690"/>
                                        </p:tgtEl>
                                        <p:attrNameLst>
                                          <p:attrName>style.visibility</p:attrName>
                                        </p:attrNameLst>
                                      </p:cBhvr>
                                      <p:to>
                                        <p:strVal val="visible"/>
                                      </p:to>
                                    </p:set>
                                    <p:animEffect transition="in" filter="wipe(up)">
                                      <p:cBhvr>
                                        <p:cTn id="35" dur="500"/>
                                        <p:tgtEl>
                                          <p:spTgt spid="24269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42709"/>
                                        </p:tgtEl>
                                        <p:attrNameLst>
                                          <p:attrName>style.visibility</p:attrName>
                                        </p:attrNameLst>
                                      </p:cBhvr>
                                      <p:to>
                                        <p:strVal val="visible"/>
                                      </p:to>
                                    </p:set>
                                    <p:animEffect transition="in" filter="wipe(left)">
                                      <p:cBhvr>
                                        <p:cTn id="40" dur="500"/>
                                        <p:tgtEl>
                                          <p:spTgt spid="24270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4273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24271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242753"/>
                                        </p:tgtEl>
                                        <p:attrNameLst>
                                          <p:attrName>style.visibility</p:attrName>
                                        </p:attrNameLst>
                                      </p:cBhvr>
                                      <p:to>
                                        <p:strVal val="visible"/>
                                      </p:to>
                                    </p:set>
                                    <p:animEffect transition="in" filter="wipe(right)">
                                      <p:cBhvr>
                                        <p:cTn id="53" dur="500"/>
                                        <p:tgtEl>
                                          <p:spTgt spid="24275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42755"/>
                                        </p:tgtEl>
                                        <p:attrNameLst>
                                          <p:attrName>style.visibility</p:attrName>
                                        </p:attrNameLst>
                                      </p:cBhvr>
                                      <p:to>
                                        <p:strVal val="visible"/>
                                      </p:to>
                                    </p:set>
                                    <p:animEffect transition="in" filter="wipe(up)">
                                      <p:cBhvr>
                                        <p:cTn id="58" dur="500"/>
                                        <p:tgtEl>
                                          <p:spTgt spid="24275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4275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42756"/>
                                        </p:tgtEl>
                                        <p:attrNameLst>
                                          <p:attrName>style.visibility</p:attrName>
                                        </p:attrNameLst>
                                      </p:cBhvr>
                                      <p:to>
                                        <p:strVal val="visible"/>
                                      </p:to>
                                    </p:set>
                                    <p:animEffect transition="in" filter="wipe(left)">
                                      <p:cBhvr>
                                        <p:cTn id="67" dur="500"/>
                                        <p:tgtEl>
                                          <p:spTgt spid="242756"/>
                                        </p:tgtEl>
                                      </p:cBhvr>
                                    </p:animEffect>
                                  </p:childTnLst>
                                </p:cTn>
                              </p:par>
                            </p:childTnLst>
                          </p:cTn>
                        </p:par>
                        <p:par>
                          <p:cTn id="68" fill="hold" nodeType="afterGroup">
                            <p:stCondLst>
                              <p:cond delay="500"/>
                            </p:stCondLst>
                            <p:childTnLst>
                              <p:par>
                                <p:cTn id="69" presetID="2" presetClass="entr" presetSubtype="2" fill="hold" grpId="0" nodeType="afterEffect">
                                  <p:stCondLst>
                                    <p:cond delay="0"/>
                                  </p:stCondLst>
                                  <p:childTnLst>
                                    <p:set>
                                      <p:cBhvr>
                                        <p:cTn id="70" dur="1" fill="hold">
                                          <p:stCondLst>
                                            <p:cond delay="0"/>
                                          </p:stCondLst>
                                        </p:cTn>
                                        <p:tgtEl>
                                          <p:spTgt spid="242759"/>
                                        </p:tgtEl>
                                        <p:attrNameLst>
                                          <p:attrName>style.visibility</p:attrName>
                                        </p:attrNameLst>
                                      </p:cBhvr>
                                      <p:to>
                                        <p:strVal val="visible"/>
                                      </p:to>
                                    </p:set>
                                    <p:anim calcmode="lin" valueType="num">
                                      <p:cBhvr additive="base">
                                        <p:cTn id="71" dur="500" fill="hold"/>
                                        <p:tgtEl>
                                          <p:spTgt spid="242759"/>
                                        </p:tgtEl>
                                        <p:attrNameLst>
                                          <p:attrName>ppt_x</p:attrName>
                                        </p:attrNameLst>
                                      </p:cBhvr>
                                      <p:tavLst>
                                        <p:tav tm="0">
                                          <p:val>
                                            <p:strVal val="1+#ppt_w/2"/>
                                          </p:val>
                                        </p:tav>
                                        <p:tav tm="100000">
                                          <p:val>
                                            <p:strVal val="#ppt_x"/>
                                          </p:val>
                                        </p:tav>
                                      </p:tavLst>
                                    </p:anim>
                                    <p:anim calcmode="lin" valueType="num">
                                      <p:cBhvr additive="base">
                                        <p:cTn id="72" dur="500" fill="hold"/>
                                        <p:tgtEl>
                                          <p:spTgt spid="242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animBg="1"/>
      <p:bldP spid="242730" grpId="0" autoUpdateAnimBg="0"/>
      <p:bldP spid="242749" grpId="0" autoUpdateAnimBg="0"/>
      <p:bldP spid="242750" grpId="0" animBg="1"/>
      <p:bldP spid="242751" grpId="0" autoUpdateAnimBg="0"/>
      <p:bldP spid="242752" grpId="0" animBg="1"/>
      <p:bldP spid="242753" grpId="0" animBg="1"/>
      <p:bldP spid="242754" grpId="0" animBg="1" autoUpdateAnimBg="0"/>
      <p:bldP spid="242755" grpId="0" animBg="1"/>
      <p:bldP spid="24275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Oval 2"/>
          <p:cNvSpPr>
            <a:spLocks noChangeArrowheads="1"/>
          </p:cNvSpPr>
          <p:nvPr/>
        </p:nvSpPr>
        <p:spPr bwMode="auto">
          <a:xfrm>
            <a:off x="3429000" y="14478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50</a:t>
            </a:r>
            <a:endParaRPr lang="en-US" altLang="zh-CN"/>
          </a:p>
        </p:txBody>
      </p:sp>
      <p:sp>
        <p:nvSpPr>
          <p:cNvPr id="196611" name="Oval 3"/>
          <p:cNvSpPr>
            <a:spLocks noChangeArrowheads="1"/>
          </p:cNvSpPr>
          <p:nvPr/>
        </p:nvSpPr>
        <p:spPr bwMode="auto">
          <a:xfrm>
            <a:off x="19812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30</a:t>
            </a:r>
            <a:endParaRPr lang="en-US" altLang="zh-CN"/>
          </a:p>
        </p:txBody>
      </p:sp>
      <p:sp>
        <p:nvSpPr>
          <p:cNvPr id="196612" name="Oval 4"/>
          <p:cNvSpPr>
            <a:spLocks noChangeArrowheads="1"/>
          </p:cNvSpPr>
          <p:nvPr/>
        </p:nvSpPr>
        <p:spPr bwMode="auto">
          <a:xfrm>
            <a:off x="4876800" y="1981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80</a:t>
            </a:r>
            <a:endParaRPr lang="en-US" altLang="zh-CN"/>
          </a:p>
        </p:txBody>
      </p:sp>
      <p:sp>
        <p:nvSpPr>
          <p:cNvPr id="196613" name="Oval 5"/>
          <p:cNvSpPr>
            <a:spLocks noChangeArrowheads="1"/>
          </p:cNvSpPr>
          <p:nvPr/>
        </p:nvSpPr>
        <p:spPr bwMode="auto">
          <a:xfrm>
            <a:off x="838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20</a:t>
            </a:r>
            <a:endParaRPr lang="en-US" altLang="zh-CN"/>
          </a:p>
        </p:txBody>
      </p:sp>
      <p:sp>
        <p:nvSpPr>
          <p:cNvPr id="196614" name="Oval 6"/>
          <p:cNvSpPr>
            <a:spLocks noChangeArrowheads="1"/>
          </p:cNvSpPr>
          <p:nvPr/>
        </p:nvSpPr>
        <p:spPr bwMode="auto">
          <a:xfrm>
            <a:off x="60198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90</a:t>
            </a:r>
            <a:endParaRPr lang="en-US" altLang="zh-CN"/>
          </a:p>
        </p:txBody>
      </p:sp>
      <p:sp>
        <p:nvSpPr>
          <p:cNvPr id="196615" name="Oval 7"/>
          <p:cNvSpPr>
            <a:spLocks noChangeArrowheads="1"/>
          </p:cNvSpPr>
          <p:nvPr/>
        </p:nvSpPr>
        <p:spPr bwMode="auto">
          <a:xfrm>
            <a:off x="51816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85</a:t>
            </a:r>
            <a:endParaRPr lang="en-US" altLang="zh-CN"/>
          </a:p>
        </p:txBody>
      </p:sp>
      <p:sp>
        <p:nvSpPr>
          <p:cNvPr id="196616" name="Oval 8"/>
          <p:cNvSpPr>
            <a:spLocks noChangeArrowheads="1"/>
          </p:cNvSpPr>
          <p:nvPr/>
        </p:nvSpPr>
        <p:spPr bwMode="auto">
          <a:xfrm>
            <a:off x="3124200" y="26670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40</a:t>
            </a:r>
            <a:endParaRPr lang="en-US" altLang="zh-CN"/>
          </a:p>
        </p:txBody>
      </p:sp>
      <p:sp>
        <p:nvSpPr>
          <p:cNvPr id="196617" name="Oval 9"/>
          <p:cNvSpPr>
            <a:spLocks noChangeArrowheads="1"/>
          </p:cNvSpPr>
          <p:nvPr/>
        </p:nvSpPr>
        <p:spPr bwMode="auto">
          <a:xfrm>
            <a:off x="2209800" y="35052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35</a:t>
            </a:r>
            <a:endParaRPr lang="en-US" altLang="zh-CN"/>
          </a:p>
        </p:txBody>
      </p:sp>
      <p:sp>
        <p:nvSpPr>
          <p:cNvPr id="196618" name="Oval 10"/>
          <p:cNvSpPr>
            <a:spLocks noChangeArrowheads="1"/>
          </p:cNvSpPr>
          <p:nvPr/>
        </p:nvSpPr>
        <p:spPr bwMode="auto">
          <a:xfrm>
            <a:off x="64770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88</a:t>
            </a:r>
            <a:endParaRPr lang="en-US" altLang="zh-CN"/>
          </a:p>
        </p:txBody>
      </p:sp>
      <p:sp>
        <p:nvSpPr>
          <p:cNvPr id="196619" name="Line 11"/>
          <p:cNvSpPr>
            <a:spLocks noChangeShapeType="1"/>
          </p:cNvSpPr>
          <p:nvPr/>
        </p:nvSpPr>
        <p:spPr bwMode="auto">
          <a:xfrm flipH="1">
            <a:off x="2590800" y="1752600"/>
            <a:ext cx="8382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0" name="Line 12"/>
          <p:cNvSpPr>
            <a:spLocks noChangeShapeType="1"/>
          </p:cNvSpPr>
          <p:nvPr/>
        </p:nvSpPr>
        <p:spPr bwMode="auto">
          <a:xfrm flipH="1">
            <a:off x="1447800" y="2362200"/>
            <a:ext cx="609600" cy="381000"/>
          </a:xfrm>
          <a:prstGeom prst="line">
            <a:avLst/>
          </a:prstGeom>
          <a:noFill/>
          <a:ln w="3810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1" name="Line 13"/>
          <p:cNvSpPr>
            <a:spLocks noChangeShapeType="1"/>
          </p:cNvSpPr>
          <p:nvPr/>
        </p:nvSpPr>
        <p:spPr bwMode="auto">
          <a:xfrm>
            <a:off x="4114800" y="1752600"/>
            <a:ext cx="7620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2" name="Line 14"/>
          <p:cNvSpPr>
            <a:spLocks noChangeShapeType="1"/>
          </p:cNvSpPr>
          <p:nvPr/>
        </p:nvSpPr>
        <p:spPr bwMode="auto">
          <a:xfrm>
            <a:off x="2590800" y="2362200"/>
            <a:ext cx="6096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3" name="Line 15"/>
          <p:cNvSpPr>
            <a:spLocks noChangeShapeType="1"/>
          </p:cNvSpPr>
          <p:nvPr/>
        </p:nvSpPr>
        <p:spPr bwMode="auto">
          <a:xfrm flipH="1">
            <a:off x="2667000" y="31242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4" name="Line 16"/>
          <p:cNvSpPr>
            <a:spLocks noChangeShapeType="1"/>
          </p:cNvSpPr>
          <p:nvPr/>
        </p:nvSpPr>
        <p:spPr bwMode="auto">
          <a:xfrm>
            <a:off x="5486400" y="2438400"/>
            <a:ext cx="609600" cy="3048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5" name="Line 17"/>
          <p:cNvSpPr>
            <a:spLocks noChangeShapeType="1"/>
          </p:cNvSpPr>
          <p:nvPr/>
        </p:nvSpPr>
        <p:spPr bwMode="auto">
          <a:xfrm flipH="1">
            <a:off x="5638800" y="3200400"/>
            <a:ext cx="533400" cy="3810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6" name="Line 18"/>
          <p:cNvSpPr>
            <a:spLocks noChangeShapeType="1"/>
          </p:cNvSpPr>
          <p:nvPr/>
        </p:nvSpPr>
        <p:spPr bwMode="auto">
          <a:xfrm>
            <a:off x="5791200" y="3962400"/>
            <a:ext cx="7620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7" name="Oval 19"/>
          <p:cNvSpPr>
            <a:spLocks noChangeArrowheads="1"/>
          </p:cNvSpPr>
          <p:nvPr/>
        </p:nvSpPr>
        <p:spPr bwMode="auto">
          <a:xfrm>
            <a:off x="1219200" y="4343400"/>
            <a:ext cx="685800" cy="533400"/>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32</a:t>
            </a:r>
            <a:endParaRPr lang="en-US" altLang="zh-CN"/>
          </a:p>
        </p:txBody>
      </p:sp>
      <p:sp>
        <p:nvSpPr>
          <p:cNvPr id="196628" name="Line 20"/>
          <p:cNvSpPr>
            <a:spLocks noChangeShapeType="1"/>
          </p:cNvSpPr>
          <p:nvPr/>
        </p:nvSpPr>
        <p:spPr bwMode="auto">
          <a:xfrm flipH="1">
            <a:off x="1676400" y="3886200"/>
            <a:ext cx="609600" cy="457200"/>
          </a:xfrm>
          <a:prstGeom prst="line">
            <a:avLst/>
          </a:prstGeom>
          <a:noFill/>
          <a:ln w="3810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29" name="Rectangle 21"/>
          <p:cNvSpPr>
            <a:spLocks noChangeArrowheads="1"/>
          </p:cNvSpPr>
          <p:nvPr/>
        </p:nvSpPr>
        <p:spPr bwMode="auto">
          <a:xfrm>
            <a:off x="-76200" y="196850"/>
            <a:ext cx="9134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accent2"/>
                </a:solidFill>
                <a:ea typeface="楷体_GB2312" pitchFamily="49" charset="-122"/>
              </a:rPr>
              <a:t>（</a:t>
            </a:r>
            <a:r>
              <a:rPr lang="en-US" altLang="zh-CN" sz="3600">
                <a:solidFill>
                  <a:schemeClr val="accent2"/>
                </a:solidFill>
                <a:ea typeface="楷体_GB2312" pitchFamily="49" charset="-122"/>
              </a:rPr>
              <a:t>3</a:t>
            </a:r>
            <a:r>
              <a:rPr lang="zh-CN" altLang="en-US" sz="3600">
                <a:solidFill>
                  <a:schemeClr val="accent2"/>
                </a:solidFill>
                <a:ea typeface="楷体_GB2312" pitchFamily="49" charset="-122"/>
              </a:rPr>
              <a:t>）被删除的结点</a:t>
            </a:r>
            <a:r>
              <a:rPr lang="zh-CN" altLang="en-US" sz="3600" b="1">
                <a:solidFill>
                  <a:srgbClr val="FF00FF"/>
                </a:solidFill>
                <a:ea typeface="楷体_GB2312" pitchFamily="49" charset="-122"/>
              </a:rPr>
              <a:t>既有左子树，也有右子树</a:t>
            </a:r>
            <a:endParaRPr lang="zh-CN" altLang="en-US">
              <a:ea typeface="楷体_GB2312" pitchFamily="49" charset="-122"/>
            </a:endParaRPr>
          </a:p>
        </p:txBody>
      </p:sp>
      <p:sp>
        <p:nvSpPr>
          <p:cNvPr id="196630" name="Oval 22"/>
          <p:cNvSpPr>
            <a:spLocks noChangeArrowheads="1"/>
          </p:cNvSpPr>
          <p:nvPr/>
        </p:nvSpPr>
        <p:spPr bwMode="auto">
          <a:xfrm>
            <a:off x="3124200" y="2667000"/>
            <a:ext cx="685800" cy="533400"/>
          </a:xfrm>
          <a:prstGeom prst="ellipse">
            <a:avLst/>
          </a:prstGeom>
          <a:solidFill>
            <a:srgbClr val="FFFF99">
              <a:alpha val="50000"/>
            </a:srgbClr>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990033"/>
                </a:solidFill>
              </a:rPr>
              <a:t>40</a:t>
            </a:r>
            <a:endParaRPr lang="en-US" altLang="zh-CN"/>
          </a:p>
        </p:txBody>
      </p:sp>
      <p:sp>
        <p:nvSpPr>
          <p:cNvPr id="196631" name="Oval 23"/>
          <p:cNvSpPr>
            <a:spLocks noChangeArrowheads="1"/>
          </p:cNvSpPr>
          <p:nvPr/>
        </p:nvSpPr>
        <p:spPr bwMode="auto">
          <a:xfrm>
            <a:off x="3429000" y="1447800"/>
            <a:ext cx="685800" cy="533400"/>
          </a:xfrm>
          <a:prstGeom prst="ellipse">
            <a:avLst/>
          </a:prstGeom>
          <a:solidFill>
            <a:srgbClr val="FFFF99"/>
          </a:solidFill>
          <a:ln w="34925" cap="sq">
            <a:solidFill>
              <a:srgbClr val="8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a:solidFill>
                  <a:srgbClr val="990033"/>
                </a:solidFill>
              </a:rPr>
              <a:t>40</a:t>
            </a:r>
            <a:endParaRPr lang="en-US" altLang="zh-CN"/>
          </a:p>
        </p:txBody>
      </p:sp>
      <p:sp>
        <p:nvSpPr>
          <p:cNvPr id="196632" name="Rectangle 24"/>
          <p:cNvSpPr>
            <a:spLocks noChangeArrowheads="1"/>
          </p:cNvSpPr>
          <p:nvPr/>
        </p:nvSpPr>
        <p:spPr bwMode="auto">
          <a:xfrm>
            <a:off x="228600" y="5943600"/>
            <a:ext cx="4038600" cy="381000"/>
          </a:xfrm>
          <a:prstGeom prst="rect">
            <a:avLst/>
          </a:prstGeom>
          <a:solidFill>
            <a:schemeClr val="hlink"/>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33" name="Oval 25"/>
          <p:cNvSpPr>
            <a:spLocks noChangeArrowheads="1"/>
          </p:cNvSpPr>
          <p:nvPr/>
        </p:nvSpPr>
        <p:spPr bwMode="auto">
          <a:xfrm>
            <a:off x="26670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34" name="Oval 26"/>
          <p:cNvSpPr>
            <a:spLocks noChangeArrowheads="1"/>
          </p:cNvSpPr>
          <p:nvPr/>
        </p:nvSpPr>
        <p:spPr bwMode="auto">
          <a:xfrm>
            <a:off x="22098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35" name="Oval 27"/>
          <p:cNvSpPr>
            <a:spLocks noChangeArrowheads="1"/>
          </p:cNvSpPr>
          <p:nvPr/>
        </p:nvSpPr>
        <p:spPr bwMode="auto">
          <a:xfrm>
            <a:off x="2286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36" name="Oval 28"/>
          <p:cNvSpPr>
            <a:spLocks noChangeArrowheads="1"/>
          </p:cNvSpPr>
          <p:nvPr/>
        </p:nvSpPr>
        <p:spPr bwMode="auto">
          <a:xfrm>
            <a:off x="38862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6637" name="Oval 29"/>
          <p:cNvSpPr>
            <a:spLocks noChangeArrowheads="1"/>
          </p:cNvSpPr>
          <p:nvPr/>
        </p:nvSpPr>
        <p:spPr bwMode="auto">
          <a:xfrm>
            <a:off x="990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6638" name="Oval 30"/>
          <p:cNvSpPr>
            <a:spLocks noChangeArrowheads="1"/>
          </p:cNvSpPr>
          <p:nvPr/>
        </p:nvSpPr>
        <p:spPr bwMode="auto">
          <a:xfrm>
            <a:off x="12192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6639" name="Oval 31"/>
          <p:cNvSpPr>
            <a:spLocks noChangeArrowheads="1"/>
          </p:cNvSpPr>
          <p:nvPr/>
        </p:nvSpPr>
        <p:spPr bwMode="auto">
          <a:xfrm>
            <a:off x="14478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6640" name="Oval 32"/>
          <p:cNvSpPr>
            <a:spLocks noChangeArrowheads="1"/>
          </p:cNvSpPr>
          <p:nvPr/>
        </p:nvSpPr>
        <p:spPr bwMode="auto">
          <a:xfrm>
            <a:off x="32004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6641" name="Oval 33"/>
          <p:cNvSpPr>
            <a:spLocks noChangeArrowheads="1"/>
          </p:cNvSpPr>
          <p:nvPr/>
        </p:nvSpPr>
        <p:spPr bwMode="auto">
          <a:xfrm>
            <a:off x="34290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196642" name="Oval 34"/>
          <p:cNvSpPr>
            <a:spLocks noChangeArrowheads="1"/>
          </p:cNvSpPr>
          <p:nvPr/>
        </p:nvSpPr>
        <p:spPr bwMode="auto">
          <a:xfrm>
            <a:off x="3657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44" name="Oval 36"/>
          <p:cNvSpPr>
            <a:spLocks noChangeArrowheads="1"/>
          </p:cNvSpPr>
          <p:nvPr/>
        </p:nvSpPr>
        <p:spPr bwMode="auto">
          <a:xfrm>
            <a:off x="26670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45" name="Oval 37"/>
          <p:cNvSpPr>
            <a:spLocks noChangeArrowheads="1"/>
          </p:cNvSpPr>
          <p:nvPr/>
        </p:nvSpPr>
        <p:spPr bwMode="auto">
          <a:xfrm>
            <a:off x="2209800" y="5943600"/>
            <a:ext cx="381000" cy="38100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46" name="Text Box 38"/>
          <p:cNvSpPr txBox="1">
            <a:spLocks noChangeArrowheads="1"/>
          </p:cNvSpPr>
          <p:nvPr/>
        </p:nvSpPr>
        <p:spPr bwMode="auto">
          <a:xfrm>
            <a:off x="4724400" y="5067300"/>
            <a:ext cx="43592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3600" b="1">
                <a:solidFill>
                  <a:srgbClr val="A50021"/>
                </a:solidFill>
                <a:ea typeface="楷体_GB2312" pitchFamily="49" charset="-122"/>
              </a:rPr>
              <a:t>以其前驱替代之，然后再删除该前驱结点</a:t>
            </a:r>
          </a:p>
        </p:txBody>
      </p:sp>
      <p:sp>
        <p:nvSpPr>
          <p:cNvPr id="196647" name="AutoShape 39"/>
          <p:cNvSpPr>
            <a:spLocks noChangeArrowheads="1"/>
          </p:cNvSpPr>
          <p:nvPr/>
        </p:nvSpPr>
        <p:spPr bwMode="auto">
          <a:xfrm>
            <a:off x="2514600" y="2362200"/>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useBgFill="1">
        <p:nvSpPr>
          <p:cNvPr id="196648" name="Rectangle 40"/>
          <p:cNvSpPr>
            <a:spLocks noChangeArrowheads="1"/>
          </p:cNvSpPr>
          <p:nvPr/>
        </p:nvSpPr>
        <p:spPr bwMode="auto">
          <a:xfrm>
            <a:off x="2667000" y="2362200"/>
            <a:ext cx="1295400" cy="11430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50" name="AutoShape 42"/>
          <p:cNvSpPr>
            <a:spLocks noChangeArrowheads="1"/>
          </p:cNvSpPr>
          <p:nvPr/>
        </p:nvSpPr>
        <p:spPr bwMode="auto">
          <a:xfrm>
            <a:off x="2819400" y="5334000"/>
            <a:ext cx="76200" cy="609600"/>
          </a:xfrm>
          <a:prstGeom prst="downArrow">
            <a:avLst>
              <a:gd name="adj1" fmla="val 50000"/>
              <a:gd name="adj2" fmla="val 200000"/>
            </a:avLst>
          </a:prstGeom>
          <a:solidFill>
            <a:srgbClr val="A50021"/>
          </a:solidFill>
          <a:ln w="9525">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6651" name="Text Box 43"/>
          <p:cNvSpPr txBox="1">
            <a:spLocks noChangeArrowheads="1"/>
          </p:cNvSpPr>
          <p:nvPr/>
        </p:nvSpPr>
        <p:spPr bwMode="auto">
          <a:xfrm>
            <a:off x="28130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A50021"/>
                </a:solidFill>
                <a:ea typeface="楷体_GB2312" pitchFamily="49" charset="-122"/>
              </a:rPr>
              <a:t>被删结点</a:t>
            </a:r>
            <a:endParaRPr lang="zh-CN" altLang="en-US" sz="3200"/>
          </a:p>
        </p:txBody>
      </p:sp>
      <p:sp>
        <p:nvSpPr>
          <p:cNvPr id="196653" name="AutoShape 45"/>
          <p:cNvSpPr>
            <a:spLocks noChangeArrowheads="1"/>
          </p:cNvSpPr>
          <p:nvPr/>
        </p:nvSpPr>
        <p:spPr bwMode="auto">
          <a:xfrm>
            <a:off x="2368550" y="5334000"/>
            <a:ext cx="76200" cy="609600"/>
          </a:xfrm>
          <a:prstGeom prst="downArrow">
            <a:avLst>
              <a:gd name="adj1" fmla="val 50000"/>
              <a:gd name="adj2" fmla="val 200000"/>
            </a:avLst>
          </a:prstGeom>
          <a:solidFill>
            <a:srgbClr val="006600"/>
          </a:solidFill>
          <a:ln w="9525">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96654" name="Text Box 46"/>
          <p:cNvSpPr txBox="1">
            <a:spLocks noChangeArrowheads="1"/>
          </p:cNvSpPr>
          <p:nvPr/>
        </p:nvSpPr>
        <p:spPr bwMode="auto">
          <a:xfrm>
            <a:off x="831850" y="5029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006600"/>
                </a:solidFill>
                <a:ea typeface="楷体_GB2312" pitchFamily="49" charset="-122"/>
              </a:rPr>
              <a:t>前驱结点</a:t>
            </a:r>
            <a:endParaRPr lang="zh-CN" altLang="en-US" sz="3200"/>
          </a:p>
        </p:txBody>
      </p:sp>
      <p:sp>
        <p:nvSpPr>
          <p:cNvPr id="196655" name="Freeform 47"/>
          <p:cNvSpPr>
            <a:spLocks/>
          </p:cNvSpPr>
          <p:nvPr/>
        </p:nvSpPr>
        <p:spPr bwMode="auto">
          <a:xfrm>
            <a:off x="3810000" y="685800"/>
            <a:ext cx="1066800" cy="76200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656" name="Text Box 48"/>
          <p:cNvSpPr txBox="1">
            <a:spLocks noChangeArrowheads="1"/>
          </p:cNvSpPr>
          <p:nvPr/>
        </p:nvSpPr>
        <p:spPr bwMode="auto">
          <a:xfrm>
            <a:off x="5486400" y="958850"/>
            <a:ext cx="3416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3333FF"/>
                </a:solidFill>
                <a:ea typeface="楷体_GB2312" pitchFamily="49" charset="-122"/>
              </a:rPr>
              <a:t>被删关键字 </a:t>
            </a:r>
            <a:r>
              <a:rPr lang="en-US" altLang="zh-CN" sz="3600" b="1">
                <a:solidFill>
                  <a:srgbClr val="3333FF"/>
                </a:solidFill>
                <a:ea typeface="楷体_GB2312" pitchFamily="49" charset="-122"/>
              </a:rPr>
              <a:t>= 50</a:t>
            </a:r>
            <a:endParaRPr lang="en-US" altLang="zh-CN" sz="3600">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6629"/>
                                        </p:tgtEl>
                                        <p:attrNameLst>
                                          <p:attrName>style.visibility</p:attrName>
                                        </p:attrNameLst>
                                      </p:cBhvr>
                                      <p:to>
                                        <p:strVal val="visible"/>
                                      </p:to>
                                    </p:set>
                                    <p:anim calcmode="lin" valueType="num">
                                      <p:cBhvr additive="base">
                                        <p:cTn id="7" dur="500" fill="hold"/>
                                        <p:tgtEl>
                                          <p:spTgt spid="196629"/>
                                        </p:tgtEl>
                                        <p:attrNameLst>
                                          <p:attrName>ppt_x</p:attrName>
                                        </p:attrNameLst>
                                      </p:cBhvr>
                                      <p:tavLst>
                                        <p:tav tm="0">
                                          <p:val>
                                            <p:strVal val="0-#ppt_w/2"/>
                                          </p:val>
                                        </p:tav>
                                        <p:tav tm="100000">
                                          <p:val>
                                            <p:strVal val="#ppt_x"/>
                                          </p:val>
                                        </p:tav>
                                      </p:tavLst>
                                    </p:anim>
                                    <p:anim calcmode="lin" valueType="num">
                                      <p:cBhvr additive="base">
                                        <p:cTn id="8" dur="500" fill="hold"/>
                                        <p:tgtEl>
                                          <p:spTgt spid="1966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96655"/>
                                        </p:tgtEl>
                                        <p:attrNameLst>
                                          <p:attrName>style.visibility</p:attrName>
                                        </p:attrNameLst>
                                      </p:cBhvr>
                                      <p:to>
                                        <p:strVal val="visible"/>
                                      </p:to>
                                    </p:set>
                                    <p:animEffect transition="in" filter="wipe(up)">
                                      <p:cBhvr>
                                        <p:cTn id="13" dur="500"/>
                                        <p:tgtEl>
                                          <p:spTgt spid="196655"/>
                                        </p:tgtEl>
                                      </p:cBhvr>
                                    </p:animEffect>
                                  </p:childTnLst>
                                </p:cTn>
                              </p:par>
                            </p:childTnLst>
                          </p:cTn>
                        </p:par>
                        <p:par>
                          <p:cTn id="14" fill="hold" nodeType="afterGroup">
                            <p:stCondLst>
                              <p:cond delay="500"/>
                            </p:stCondLst>
                            <p:childTnLst>
                              <p:par>
                                <p:cTn id="15" presetID="17" presetClass="entr" presetSubtype="1" fill="hold" grpId="0" nodeType="afterEffect">
                                  <p:stCondLst>
                                    <p:cond delay="0"/>
                                  </p:stCondLst>
                                  <p:childTnLst>
                                    <p:set>
                                      <p:cBhvr>
                                        <p:cTn id="16" dur="1" fill="hold">
                                          <p:stCondLst>
                                            <p:cond delay="0"/>
                                          </p:stCondLst>
                                        </p:cTn>
                                        <p:tgtEl>
                                          <p:spTgt spid="196610"/>
                                        </p:tgtEl>
                                        <p:attrNameLst>
                                          <p:attrName>style.visibility</p:attrName>
                                        </p:attrNameLst>
                                      </p:cBhvr>
                                      <p:to>
                                        <p:strVal val="visible"/>
                                      </p:to>
                                    </p:set>
                                    <p:anim calcmode="lin" valueType="num">
                                      <p:cBhvr>
                                        <p:cTn id="17" dur="500" fill="hold"/>
                                        <p:tgtEl>
                                          <p:spTgt spid="196610"/>
                                        </p:tgtEl>
                                        <p:attrNameLst>
                                          <p:attrName>ppt_x</p:attrName>
                                        </p:attrNameLst>
                                      </p:cBhvr>
                                      <p:tavLst>
                                        <p:tav tm="0">
                                          <p:val>
                                            <p:strVal val="#ppt_x"/>
                                          </p:val>
                                        </p:tav>
                                        <p:tav tm="100000">
                                          <p:val>
                                            <p:strVal val="#ppt_x"/>
                                          </p:val>
                                        </p:tav>
                                      </p:tavLst>
                                    </p:anim>
                                    <p:anim calcmode="lin" valueType="num">
                                      <p:cBhvr>
                                        <p:cTn id="18" dur="500" fill="hold"/>
                                        <p:tgtEl>
                                          <p:spTgt spid="196610"/>
                                        </p:tgtEl>
                                        <p:attrNameLst>
                                          <p:attrName>ppt_y</p:attrName>
                                        </p:attrNameLst>
                                      </p:cBhvr>
                                      <p:tavLst>
                                        <p:tav tm="0">
                                          <p:val>
                                            <p:strVal val="#ppt_y-#ppt_h/2"/>
                                          </p:val>
                                        </p:tav>
                                        <p:tav tm="100000">
                                          <p:val>
                                            <p:strVal val="#ppt_y"/>
                                          </p:val>
                                        </p:tav>
                                      </p:tavLst>
                                    </p:anim>
                                    <p:anim calcmode="lin" valueType="num">
                                      <p:cBhvr>
                                        <p:cTn id="19" dur="500" fill="hold"/>
                                        <p:tgtEl>
                                          <p:spTgt spid="196610"/>
                                        </p:tgtEl>
                                        <p:attrNameLst>
                                          <p:attrName>ppt_w</p:attrName>
                                        </p:attrNameLst>
                                      </p:cBhvr>
                                      <p:tavLst>
                                        <p:tav tm="0">
                                          <p:val>
                                            <p:strVal val="#ppt_w"/>
                                          </p:val>
                                        </p:tav>
                                        <p:tav tm="100000">
                                          <p:val>
                                            <p:strVal val="#ppt_w"/>
                                          </p:val>
                                        </p:tav>
                                      </p:tavLst>
                                    </p:anim>
                                    <p:anim calcmode="lin" valueType="num">
                                      <p:cBhvr>
                                        <p:cTn id="20" dur="500" fill="hold"/>
                                        <p:tgtEl>
                                          <p:spTgt spid="196610"/>
                                        </p:tgtEl>
                                        <p:attrNameLst>
                                          <p:attrName>ppt_h</p:attrName>
                                        </p:attrNameLst>
                                      </p:cBhvr>
                                      <p:tavLst>
                                        <p:tav tm="0">
                                          <p:val>
                                            <p:fltVal val="0"/>
                                          </p:val>
                                        </p:tav>
                                        <p:tav tm="100000">
                                          <p:val>
                                            <p:strVal val="#ppt_h"/>
                                          </p:val>
                                        </p:tav>
                                      </p:tavLst>
                                    </p:anim>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96611"/>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196612"/>
                                        </p:tgtEl>
                                        <p:attrNameLst>
                                          <p:attrName>style.visibility</p:attrName>
                                        </p:attrNameLst>
                                      </p:cBhvr>
                                      <p:to>
                                        <p:strVal val="visible"/>
                                      </p:to>
                                    </p:set>
                                  </p:childTnLst>
                                </p:cTn>
                              </p:par>
                            </p:childTnLst>
                          </p:cTn>
                        </p:par>
                        <p:par>
                          <p:cTn id="27" fill="hold" nodeType="afterGroup">
                            <p:stCondLst>
                              <p:cond delay="2000"/>
                            </p:stCondLst>
                            <p:childTnLst>
                              <p:par>
                                <p:cTn id="28" presetID="1" presetClass="entr" presetSubtype="0" fill="hold" grpId="0" nodeType="afterEffect">
                                  <p:stCondLst>
                                    <p:cond delay="0"/>
                                  </p:stCondLst>
                                  <p:childTnLst>
                                    <p:set>
                                      <p:cBhvr>
                                        <p:cTn id="29" dur="1" fill="hold">
                                          <p:stCondLst>
                                            <p:cond delay="499"/>
                                          </p:stCondLst>
                                        </p:cTn>
                                        <p:tgtEl>
                                          <p:spTgt spid="196613"/>
                                        </p:tgtEl>
                                        <p:attrNameLst>
                                          <p:attrName>style.visibility</p:attrName>
                                        </p:attrNameLst>
                                      </p:cBhvr>
                                      <p:to>
                                        <p:strVal val="visible"/>
                                      </p:to>
                                    </p:set>
                                  </p:childTnLst>
                                </p:cTn>
                              </p:par>
                            </p:childTnLst>
                          </p:cTn>
                        </p:par>
                        <p:par>
                          <p:cTn id="30" fill="hold" nodeType="afterGroup">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196614"/>
                                        </p:tgtEl>
                                        <p:attrNameLst>
                                          <p:attrName>style.visibility</p:attrName>
                                        </p:attrNameLst>
                                      </p:cBhvr>
                                      <p:to>
                                        <p:strVal val="visible"/>
                                      </p:to>
                                    </p:set>
                                  </p:childTnLst>
                                </p:cTn>
                              </p:par>
                            </p:childTnLst>
                          </p:cTn>
                        </p:par>
                        <p:par>
                          <p:cTn id="33" fill="hold" nodeType="afterGroup">
                            <p:stCondLst>
                              <p:cond delay="3000"/>
                            </p:stCondLst>
                            <p:childTnLst>
                              <p:par>
                                <p:cTn id="34" presetID="1" presetClass="entr" presetSubtype="0" fill="hold" grpId="0" nodeType="afterEffect">
                                  <p:stCondLst>
                                    <p:cond delay="0"/>
                                  </p:stCondLst>
                                  <p:childTnLst>
                                    <p:set>
                                      <p:cBhvr>
                                        <p:cTn id="35" dur="1" fill="hold">
                                          <p:stCondLst>
                                            <p:cond delay="499"/>
                                          </p:stCondLst>
                                        </p:cTn>
                                        <p:tgtEl>
                                          <p:spTgt spid="196615"/>
                                        </p:tgtEl>
                                        <p:attrNameLst>
                                          <p:attrName>style.visibility</p:attrName>
                                        </p:attrNameLst>
                                      </p:cBhvr>
                                      <p:to>
                                        <p:strVal val="visible"/>
                                      </p:to>
                                    </p:set>
                                  </p:childTnLst>
                                </p:cTn>
                              </p:par>
                            </p:childTnLst>
                          </p:cTn>
                        </p:par>
                        <p:par>
                          <p:cTn id="36" fill="hold" nodeType="afterGroup">
                            <p:stCondLst>
                              <p:cond delay="3500"/>
                            </p:stCondLst>
                            <p:childTnLst>
                              <p:par>
                                <p:cTn id="37" presetID="1" presetClass="entr" presetSubtype="0" fill="hold" grpId="0" nodeType="afterEffect">
                                  <p:stCondLst>
                                    <p:cond delay="0"/>
                                  </p:stCondLst>
                                  <p:childTnLst>
                                    <p:set>
                                      <p:cBhvr>
                                        <p:cTn id="38" dur="1" fill="hold">
                                          <p:stCondLst>
                                            <p:cond delay="499"/>
                                          </p:stCondLst>
                                        </p:cTn>
                                        <p:tgtEl>
                                          <p:spTgt spid="196616"/>
                                        </p:tgtEl>
                                        <p:attrNameLst>
                                          <p:attrName>style.visibility</p:attrName>
                                        </p:attrNameLst>
                                      </p:cBhvr>
                                      <p:to>
                                        <p:strVal val="visible"/>
                                      </p:to>
                                    </p:set>
                                  </p:childTnLst>
                                </p:cTn>
                              </p:par>
                            </p:childTnLst>
                          </p:cTn>
                        </p:par>
                        <p:par>
                          <p:cTn id="39" fill="hold" nodeType="afterGroup">
                            <p:stCondLst>
                              <p:cond delay="4000"/>
                            </p:stCondLst>
                            <p:childTnLst>
                              <p:par>
                                <p:cTn id="40" presetID="1" presetClass="entr" presetSubtype="0" fill="hold" grpId="0" nodeType="afterEffect">
                                  <p:stCondLst>
                                    <p:cond delay="0"/>
                                  </p:stCondLst>
                                  <p:childTnLst>
                                    <p:set>
                                      <p:cBhvr>
                                        <p:cTn id="41" dur="1" fill="hold">
                                          <p:stCondLst>
                                            <p:cond delay="499"/>
                                          </p:stCondLst>
                                        </p:cTn>
                                        <p:tgtEl>
                                          <p:spTgt spid="196617"/>
                                        </p:tgtEl>
                                        <p:attrNameLst>
                                          <p:attrName>style.visibility</p:attrName>
                                        </p:attrNameLst>
                                      </p:cBhvr>
                                      <p:to>
                                        <p:strVal val="visible"/>
                                      </p:to>
                                    </p:set>
                                  </p:childTnLst>
                                </p:cTn>
                              </p:par>
                            </p:childTnLst>
                          </p:cTn>
                        </p:par>
                        <p:par>
                          <p:cTn id="42" fill="hold" nodeType="afterGroup">
                            <p:stCondLst>
                              <p:cond delay="4500"/>
                            </p:stCondLst>
                            <p:childTnLst>
                              <p:par>
                                <p:cTn id="43" presetID="1" presetClass="entr" presetSubtype="0" fill="hold" grpId="0" nodeType="afterEffect">
                                  <p:stCondLst>
                                    <p:cond delay="0"/>
                                  </p:stCondLst>
                                  <p:childTnLst>
                                    <p:set>
                                      <p:cBhvr>
                                        <p:cTn id="44" dur="1" fill="hold">
                                          <p:stCondLst>
                                            <p:cond delay="499"/>
                                          </p:stCondLst>
                                        </p:cTn>
                                        <p:tgtEl>
                                          <p:spTgt spid="196627"/>
                                        </p:tgtEl>
                                        <p:attrNameLst>
                                          <p:attrName>style.visibility</p:attrName>
                                        </p:attrNameLst>
                                      </p:cBhvr>
                                      <p:to>
                                        <p:strVal val="visible"/>
                                      </p:to>
                                    </p:set>
                                  </p:childTnLst>
                                </p:cTn>
                              </p:par>
                            </p:childTnLst>
                          </p:cTn>
                        </p:par>
                        <p:par>
                          <p:cTn id="45" fill="hold" nodeType="afterGroup">
                            <p:stCondLst>
                              <p:cond delay="5000"/>
                            </p:stCondLst>
                            <p:childTnLst>
                              <p:par>
                                <p:cTn id="46" presetID="1" presetClass="entr" presetSubtype="0" fill="hold" grpId="0" nodeType="afterEffect">
                                  <p:stCondLst>
                                    <p:cond delay="0"/>
                                  </p:stCondLst>
                                  <p:childTnLst>
                                    <p:set>
                                      <p:cBhvr>
                                        <p:cTn id="47" dur="1" fill="hold">
                                          <p:stCondLst>
                                            <p:cond delay="499"/>
                                          </p:stCondLst>
                                        </p:cTn>
                                        <p:tgtEl>
                                          <p:spTgt spid="196618"/>
                                        </p:tgtEl>
                                        <p:attrNameLst>
                                          <p:attrName>style.visibility</p:attrName>
                                        </p:attrNameLst>
                                      </p:cBhvr>
                                      <p:to>
                                        <p:strVal val="visible"/>
                                      </p:to>
                                    </p:set>
                                  </p:childTnLst>
                                </p:cTn>
                              </p:par>
                            </p:childTnLst>
                          </p:cTn>
                        </p:par>
                        <p:par>
                          <p:cTn id="48" fill="hold" nodeType="afterGroup">
                            <p:stCondLst>
                              <p:cond delay="5500"/>
                            </p:stCondLst>
                            <p:childTnLst>
                              <p:par>
                                <p:cTn id="49" presetID="1" presetClass="entr" presetSubtype="0" fill="hold" grpId="0" nodeType="afterEffect">
                                  <p:stCondLst>
                                    <p:cond delay="0"/>
                                  </p:stCondLst>
                                  <p:childTnLst>
                                    <p:set>
                                      <p:cBhvr>
                                        <p:cTn id="50" dur="1" fill="hold">
                                          <p:stCondLst>
                                            <p:cond delay="499"/>
                                          </p:stCondLst>
                                        </p:cTn>
                                        <p:tgtEl>
                                          <p:spTgt spid="196619"/>
                                        </p:tgtEl>
                                        <p:attrNameLst>
                                          <p:attrName>style.visibility</p:attrName>
                                        </p:attrNameLst>
                                      </p:cBhvr>
                                      <p:to>
                                        <p:strVal val="visible"/>
                                      </p:to>
                                    </p:set>
                                  </p:childTnLst>
                                </p:cTn>
                              </p:par>
                            </p:childTnLst>
                          </p:cTn>
                        </p:par>
                        <p:par>
                          <p:cTn id="51" fill="hold" nodeType="afterGroup">
                            <p:stCondLst>
                              <p:cond delay="6000"/>
                            </p:stCondLst>
                            <p:childTnLst>
                              <p:par>
                                <p:cTn id="52" presetID="1" presetClass="entr" presetSubtype="0" fill="hold" grpId="0" nodeType="afterEffect">
                                  <p:stCondLst>
                                    <p:cond delay="0"/>
                                  </p:stCondLst>
                                  <p:childTnLst>
                                    <p:set>
                                      <p:cBhvr>
                                        <p:cTn id="53" dur="1" fill="hold">
                                          <p:stCondLst>
                                            <p:cond delay="499"/>
                                          </p:stCondLst>
                                        </p:cTn>
                                        <p:tgtEl>
                                          <p:spTgt spid="196620"/>
                                        </p:tgtEl>
                                        <p:attrNameLst>
                                          <p:attrName>style.visibility</p:attrName>
                                        </p:attrNameLst>
                                      </p:cBhvr>
                                      <p:to>
                                        <p:strVal val="visible"/>
                                      </p:to>
                                    </p:set>
                                  </p:childTnLst>
                                </p:cTn>
                              </p:par>
                            </p:childTnLst>
                          </p:cTn>
                        </p:par>
                        <p:par>
                          <p:cTn id="54" fill="hold" nodeType="afterGroup">
                            <p:stCondLst>
                              <p:cond delay="6500"/>
                            </p:stCondLst>
                            <p:childTnLst>
                              <p:par>
                                <p:cTn id="55" presetID="1" presetClass="entr" presetSubtype="0" fill="hold" grpId="0" nodeType="afterEffect">
                                  <p:stCondLst>
                                    <p:cond delay="0"/>
                                  </p:stCondLst>
                                  <p:childTnLst>
                                    <p:set>
                                      <p:cBhvr>
                                        <p:cTn id="56" dur="1" fill="hold">
                                          <p:stCondLst>
                                            <p:cond delay="499"/>
                                          </p:stCondLst>
                                        </p:cTn>
                                        <p:tgtEl>
                                          <p:spTgt spid="196621"/>
                                        </p:tgtEl>
                                        <p:attrNameLst>
                                          <p:attrName>style.visibility</p:attrName>
                                        </p:attrNameLst>
                                      </p:cBhvr>
                                      <p:to>
                                        <p:strVal val="visible"/>
                                      </p:to>
                                    </p:set>
                                  </p:childTnLst>
                                </p:cTn>
                              </p:par>
                            </p:childTnLst>
                          </p:cTn>
                        </p:par>
                        <p:par>
                          <p:cTn id="57" fill="hold" nodeType="afterGroup">
                            <p:stCondLst>
                              <p:cond delay="7000"/>
                            </p:stCondLst>
                            <p:childTnLst>
                              <p:par>
                                <p:cTn id="58" presetID="1" presetClass="entr" presetSubtype="0" fill="hold" grpId="0" nodeType="afterEffect">
                                  <p:stCondLst>
                                    <p:cond delay="0"/>
                                  </p:stCondLst>
                                  <p:childTnLst>
                                    <p:set>
                                      <p:cBhvr>
                                        <p:cTn id="59" dur="1" fill="hold">
                                          <p:stCondLst>
                                            <p:cond delay="499"/>
                                          </p:stCondLst>
                                        </p:cTn>
                                        <p:tgtEl>
                                          <p:spTgt spid="196622"/>
                                        </p:tgtEl>
                                        <p:attrNameLst>
                                          <p:attrName>style.visibility</p:attrName>
                                        </p:attrNameLst>
                                      </p:cBhvr>
                                      <p:to>
                                        <p:strVal val="visible"/>
                                      </p:to>
                                    </p:set>
                                  </p:childTnLst>
                                </p:cTn>
                              </p:par>
                            </p:childTnLst>
                          </p:cTn>
                        </p:par>
                        <p:par>
                          <p:cTn id="60" fill="hold" nodeType="afterGroup">
                            <p:stCondLst>
                              <p:cond delay="7500"/>
                            </p:stCondLst>
                            <p:childTnLst>
                              <p:par>
                                <p:cTn id="61" presetID="1" presetClass="entr" presetSubtype="0" fill="hold" grpId="0" nodeType="afterEffect">
                                  <p:stCondLst>
                                    <p:cond delay="0"/>
                                  </p:stCondLst>
                                  <p:childTnLst>
                                    <p:set>
                                      <p:cBhvr>
                                        <p:cTn id="62" dur="1" fill="hold">
                                          <p:stCondLst>
                                            <p:cond delay="499"/>
                                          </p:stCondLst>
                                        </p:cTn>
                                        <p:tgtEl>
                                          <p:spTgt spid="196623"/>
                                        </p:tgtEl>
                                        <p:attrNameLst>
                                          <p:attrName>style.visibility</p:attrName>
                                        </p:attrNameLst>
                                      </p:cBhvr>
                                      <p:to>
                                        <p:strVal val="visible"/>
                                      </p:to>
                                    </p:set>
                                  </p:childTnLst>
                                </p:cTn>
                              </p:par>
                            </p:childTnLst>
                          </p:cTn>
                        </p:par>
                        <p:par>
                          <p:cTn id="63" fill="hold" nodeType="afterGroup">
                            <p:stCondLst>
                              <p:cond delay="8000"/>
                            </p:stCondLst>
                            <p:childTnLst>
                              <p:par>
                                <p:cTn id="64" presetID="1" presetClass="entr" presetSubtype="0" fill="hold" grpId="0" nodeType="afterEffect">
                                  <p:stCondLst>
                                    <p:cond delay="0"/>
                                  </p:stCondLst>
                                  <p:childTnLst>
                                    <p:set>
                                      <p:cBhvr>
                                        <p:cTn id="65" dur="1" fill="hold">
                                          <p:stCondLst>
                                            <p:cond delay="499"/>
                                          </p:stCondLst>
                                        </p:cTn>
                                        <p:tgtEl>
                                          <p:spTgt spid="196628"/>
                                        </p:tgtEl>
                                        <p:attrNameLst>
                                          <p:attrName>style.visibility</p:attrName>
                                        </p:attrNameLst>
                                      </p:cBhvr>
                                      <p:to>
                                        <p:strVal val="visible"/>
                                      </p:to>
                                    </p:set>
                                  </p:childTnLst>
                                </p:cTn>
                              </p:par>
                            </p:childTnLst>
                          </p:cTn>
                        </p:par>
                        <p:par>
                          <p:cTn id="66" fill="hold" nodeType="afterGroup">
                            <p:stCondLst>
                              <p:cond delay="8500"/>
                            </p:stCondLst>
                            <p:childTnLst>
                              <p:par>
                                <p:cTn id="67" presetID="1" presetClass="entr" presetSubtype="0" fill="hold" grpId="0" nodeType="afterEffect">
                                  <p:stCondLst>
                                    <p:cond delay="0"/>
                                  </p:stCondLst>
                                  <p:childTnLst>
                                    <p:set>
                                      <p:cBhvr>
                                        <p:cTn id="68" dur="1" fill="hold">
                                          <p:stCondLst>
                                            <p:cond delay="499"/>
                                          </p:stCondLst>
                                        </p:cTn>
                                        <p:tgtEl>
                                          <p:spTgt spid="196624"/>
                                        </p:tgtEl>
                                        <p:attrNameLst>
                                          <p:attrName>style.visibility</p:attrName>
                                        </p:attrNameLst>
                                      </p:cBhvr>
                                      <p:to>
                                        <p:strVal val="visible"/>
                                      </p:to>
                                    </p:set>
                                  </p:childTnLst>
                                </p:cTn>
                              </p:par>
                            </p:childTnLst>
                          </p:cTn>
                        </p:par>
                        <p:par>
                          <p:cTn id="69" fill="hold" nodeType="afterGroup">
                            <p:stCondLst>
                              <p:cond delay="9000"/>
                            </p:stCondLst>
                            <p:childTnLst>
                              <p:par>
                                <p:cTn id="70" presetID="1" presetClass="entr" presetSubtype="0" fill="hold" grpId="0" nodeType="afterEffect">
                                  <p:stCondLst>
                                    <p:cond delay="0"/>
                                  </p:stCondLst>
                                  <p:childTnLst>
                                    <p:set>
                                      <p:cBhvr>
                                        <p:cTn id="71" dur="1" fill="hold">
                                          <p:stCondLst>
                                            <p:cond delay="499"/>
                                          </p:stCondLst>
                                        </p:cTn>
                                        <p:tgtEl>
                                          <p:spTgt spid="196625"/>
                                        </p:tgtEl>
                                        <p:attrNameLst>
                                          <p:attrName>style.visibility</p:attrName>
                                        </p:attrNameLst>
                                      </p:cBhvr>
                                      <p:to>
                                        <p:strVal val="visible"/>
                                      </p:to>
                                    </p:set>
                                  </p:childTnLst>
                                </p:cTn>
                              </p:par>
                            </p:childTnLst>
                          </p:cTn>
                        </p:par>
                        <p:par>
                          <p:cTn id="72" fill="hold" nodeType="afterGroup">
                            <p:stCondLst>
                              <p:cond delay="9500"/>
                            </p:stCondLst>
                            <p:childTnLst>
                              <p:par>
                                <p:cTn id="73" presetID="1" presetClass="entr" presetSubtype="0" fill="hold" grpId="0" nodeType="afterEffect">
                                  <p:stCondLst>
                                    <p:cond delay="0"/>
                                  </p:stCondLst>
                                  <p:childTnLst>
                                    <p:set>
                                      <p:cBhvr>
                                        <p:cTn id="74" dur="1" fill="hold">
                                          <p:stCondLst>
                                            <p:cond delay="499"/>
                                          </p:stCondLst>
                                        </p:cTn>
                                        <p:tgtEl>
                                          <p:spTgt spid="19662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3" fill="hold" grpId="0" nodeType="clickEffect">
                                  <p:stCondLst>
                                    <p:cond delay="0"/>
                                  </p:stCondLst>
                                  <p:childTnLst>
                                    <p:set>
                                      <p:cBhvr>
                                        <p:cTn id="78" dur="1" fill="hold">
                                          <p:stCondLst>
                                            <p:cond delay="0"/>
                                          </p:stCondLst>
                                        </p:cTn>
                                        <p:tgtEl>
                                          <p:spTgt spid="196656"/>
                                        </p:tgtEl>
                                        <p:attrNameLst>
                                          <p:attrName>style.visibility</p:attrName>
                                        </p:attrNameLst>
                                      </p:cBhvr>
                                      <p:to>
                                        <p:strVal val="visible"/>
                                      </p:to>
                                    </p:set>
                                    <p:anim calcmode="lin" valueType="num">
                                      <p:cBhvr additive="base">
                                        <p:cTn id="79" dur="500" fill="hold"/>
                                        <p:tgtEl>
                                          <p:spTgt spid="196656"/>
                                        </p:tgtEl>
                                        <p:attrNameLst>
                                          <p:attrName>ppt_x</p:attrName>
                                        </p:attrNameLst>
                                      </p:cBhvr>
                                      <p:tavLst>
                                        <p:tav tm="0">
                                          <p:val>
                                            <p:strVal val="1+#ppt_w/2"/>
                                          </p:val>
                                        </p:tav>
                                        <p:tav tm="100000">
                                          <p:val>
                                            <p:strVal val="#ppt_x"/>
                                          </p:val>
                                        </p:tav>
                                      </p:tavLst>
                                    </p:anim>
                                    <p:anim calcmode="lin" valueType="num">
                                      <p:cBhvr additive="base">
                                        <p:cTn id="80" dur="500" fill="hold"/>
                                        <p:tgtEl>
                                          <p:spTgt spid="196656"/>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96632"/>
                                        </p:tgtEl>
                                        <p:attrNameLst>
                                          <p:attrName>style.visibility</p:attrName>
                                        </p:attrNameLst>
                                      </p:cBhvr>
                                      <p:to>
                                        <p:strVal val="visible"/>
                                      </p:to>
                                    </p:set>
                                    <p:animEffect transition="in" filter="wipe(left)">
                                      <p:cBhvr>
                                        <p:cTn id="85" dur="500"/>
                                        <p:tgtEl>
                                          <p:spTgt spid="196632"/>
                                        </p:tgtEl>
                                      </p:cBhvr>
                                    </p:animEffect>
                                  </p:childTnLst>
                                </p:cTn>
                              </p:par>
                            </p:childTnLst>
                          </p:cTn>
                        </p:par>
                        <p:par>
                          <p:cTn id="86" fill="hold" nodeType="afterGroup">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96635"/>
                                        </p:tgtEl>
                                        <p:attrNameLst>
                                          <p:attrName>style.visibility</p:attrName>
                                        </p:attrNameLst>
                                      </p:cBhvr>
                                      <p:to>
                                        <p:strVal val="visible"/>
                                      </p:to>
                                    </p:set>
                                    <p:animEffect transition="in" filter="wipe(left)">
                                      <p:cBhvr>
                                        <p:cTn id="89" dur="500"/>
                                        <p:tgtEl>
                                          <p:spTgt spid="196635"/>
                                        </p:tgtEl>
                                      </p:cBhvr>
                                    </p:animEffect>
                                  </p:childTnLst>
                                </p:cTn>
                              </p:par>
                            </p:childTnLst>
                          </p:cTn>
                        </p:par>
                        <p:par>
                          <p:cTn id="90" fill="hold" nodeType="afterGroup">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196637"/>
                                        </p:tgtEl>
                                        <p:attrNameLst>
                                          <p:attrName>style.visibility</p:attrName>
                                        </p:attrNameLst>
                                      </p:cBhvr>
                                      <p:to>
                                        <p:strVal val="visible"/>
                                      </p:to>
                                    </p:set>
                                    <p:animEffect transition="in" filter="wipe(left)">
                                      <p:cBhvr>
                                        <p:cTn id="93" dur="500"/>
                                        <p:tgtEl>
                                          <p:spTgt spid="196637"/>
                                        </p:tgtEl>
                                      </p:cBhvr>
                                    </p:animEffect>
                                  </p:childTnLst>
                                </p:cTn>
                              </p:par>
                            </p:childTnLst>
                          </p:cTn>
                        </p:par>
                        <p:par>
                          <p:cTn id="94" fill="hold" nodeType="afterGroup">
                            <p:stCondLst>
                              <p:cond delay="1500"/>
                            </p:stCondLst>
                            <p:childTnLst>
                              <p:par>
                                <p:cTn id="95" presetID="22" presetClass="entr" presetSubtype="8" fill="hold" grpId="0" nodeType="afterEffect">
                                  <p:stCondLst>
                                    <p:cond delay="0"/>
                                  </p:stCondLst>
                                  <p:childTnLst>
                                    <p:set>
                                      <p:cBhvr>
                                        <p:cTn id="96" dur="1" fill="hold">
                                          <p:stCondLst>
                                            <p:cond delay="0"/>
                                          </p:stCondLst>
                                        </p:cTn>
                                        <p:tgtEl>
                                          <p:spTgt spid="196638"/>
                                        </p:tgtEl>
                                        <p:attrNameLst>
                                          <p:attrName>style.visibility</p:attrName>
                                        </p:attrNameLst>
                                      </p:cBhvr>
                                      <p:to>
                                        <p:strVal val="visible"/>
                                      </p:to>
                                    </p:set>
                                    <p:animEffect transition="in" filter="wipe(left)">
                                      <p:cBhvr>
                                        <p:cTn id="97" dur="500"/>
                                        <p:tgtEl>
                                          <p:spTgt spid="196638"/>
                                        </p:tgtEl>
                                      </p:cBhvr>
                                    </p:animEffect>
                                  </p:childTnLst>
                                </p:cTn>
                              </p:par>
                            </p:childTnLst>
                          </p:cTn>
                        </p:par>
                        <p:par>
                          <p:cTn id="98" fill="hold" nodeType="afterGroup">
                            <p:stCondLst>
                              <p:cond delay="2000"/>
                            </p:stCondLst>
                            <p:childTnLst>
                              <p:par>
                                <p:cTn id="99" presetID="22" presetClass="entr" presetSubtype="8" fill="hold" grpId="0" nodeType="afterEffect">
                                  <p:stCondLst>
                                    <p:cond delay="0"/>
                                  </p:stCondLst>
                                  <p:childTnLst>
                                    <p:set>
                                      <p:cBhvr>
                                        <p:cTn id="100" dur="1" fill="hold">
                                          <p:stCondLst>
                                            <p:cond delay="0"/>
                                          </p:stCondLst>
                                        </p:cTn>
                                        <p:tgtEl>
                                          <p:spTgt spid="196639"/>
                                        </p:tgtEl>
                                        <p:attrNameLst>
                                          <p:attrName>style.visibility</p:attrName>
                                        </p:attrNameLst>
                                      </p:cBhvr>
                                      <p:to>
                                        <p:strVal val="visible"/>
                                      </p:to>
                                    </p:set>
                                    <p:animEffect transition="in" filter="wipe(left)">
                                      <p:cBhvr>
                                        <p:cTn id="101" dur="500"/>
                                        <p:tgtEl>
                                          <p:spTgt spid="196639"/>
                                        </p:tgtEl>
                                      </p:cBhvr>
                                    </p:animEffect>
                                  </p:childTnLst>
                                </p:cTn>
                              </p:par>
                            </p:childTnLst>
                          </p:cTn>
                        </p:par>
                        <p:par>
                          <p:cTn id="102" fill="hold" nodeType="afterGroup">
                            <p:stCondLst>
                              <p:cond delay="2500"/>
                            </p:stCondLst>
                            <p:childTnLst>
                              <p:par>
                                <p:cTn id="103" presetID="22" presetClass="entr" presetSubtype="8" fill="hold" grpId="0" nodeType="afterEffect">
                                  <p:stCondLst>
                                    <p:cond delay="0"/>
                                  </p:stCondLst>
                                  <p:childTnLst>
                                    <p:set>
                                      <p:cBhvr>
                                        <p:cTn id="104" dur="1" fill="hold">
                                          <p:stCondLst>
                                            <p:cond delay="0"/>
                                          </p:stCondLst>
                                        </p:cTn>
                                        <p:tgtEl>
                                          <p:spTgt spid="196633"/>
                                        </p:tgtEl>
                                        <p:attrNameLst>
                                          <p:attrName>style.visibility</p:attrName>
                                        </p:attrNameLst>
                                      </p:cBhvr>
                                      <p:to>
                                        <p:strVal val="visible"/>
                                      </p:to>
                                    </p:set>
                                    <p:animEffect transition="in" filter="wipe(left)">
                                      <p:cBhvr>
                                        <p:cTn id="105" dur="500"/>
                                        <p:tgtEl>
                                          <p:spTgt spid="196633"/>
                                        </p:tgtEl>
                                      </p:cBhvr>
                                    </p:animEffect>
                                  </p:childTnLst>
                                </p:cTn>
                              </p:par>
                            </p:childTnLst>
                          </p:cTn>
                        </p:par>
                        <p:par>
                          <p:cTn id="106" fill="hold" nodeType="afterGroup">
                            <p:stCondLst>
                              <p:cond delay="3000"/>
                            </p:stCondLst>
                            <p:childTnLst>
                              <p:par>
                                <p:cTn id="107" presetID="22" presetClass="entr" presetSubtype="8" fill="hold" grpId="0" nodeType="afterEffect">
                                  <p:stCondLst>
                                    <p:cond delay="0"/>
                                  </p:stCondLst>
                                  <p:childTnLst>
                                    <p:set>
                                      <p:cBhvr>
                                        <p:cTn id="108" dur="1" fill="hold">
                                          <p:stCondLst>
                                            <p:cond delay="0"/>
                                          </p:stCondLst>
                                        </p:cTn>
                                        <p:tgtEl>
                                          <p:spTgt spid="196640"/>
                                        </p:tgtEl>
                                        <p:attrNameLst>
                                          <p:attrName>style.visibility</p:attrName>
                                        </p:attrNameLst>
                                      </p:cBhvr>
                                      <p:to>
                                        <p:strVal val="visible"/>
                                      </p:to>
                                    </p:set>
                                    <p:animEffect transition="in" filter="wipe(left)">
                                      <p:cBhvr>
                                        <p:cTn id="109" dur="500"/>
                                        <p:tgtEl>
                                          <p:spTgt spid="196640"/>
                                        </p:tgtEl>
                                      </p:cBhvr>
                                    </p:animEffect>
                                  </p:childTnLst>
                                </p:cTn>
                              </p:par>
                            </p:childTnLst>
                          </p:cTn>
                        </p:par>
                        <p:par>
                          <p:cTn id="110" fill="hold" nodeType="afterGroup">
                            <p:stCondLst>
                              <p:cond delay="3500"/>
                            </p:stCondLst>
                            <p:childTnLst>
                              <p:par>
                                <p:cTn id="111" presetID="22" presetClass="entr" presetSubtype="8" fill="hold" grpId="0" nodeType="afterEffect">
                                  <p:stCondLst>
                                    <p:cond delay="0"/>
                                  </p:stCondLst>
                                  <p:childTnLst>
                                    <p:set>
                                      <p:cBhvr>
                                        <p:cTn id="112" dur="1" fill="hold">
                                          <p:stCondLst>
                                            <p:cond delay="0"/>
                                          </p:stCondLst>
                                        </p:cTn>
                                        <p:tgtEl>
                                          <p:spTgt spid="196641"/>
                                        </p:tgtEl>
                                        <p:attrNameLst>
                                          <p:attrName>style.visibility</p:attrName>
                                        </p:attrNameLst>
                                      </p:cBhvr>
                                      <p:to>
                                        <p:strVal val="visible"/>
                                      </p:to>
                                    </p:set>
                                    <p:animEffect transition="in" filter="wipe(left)">
                                      <p:cBhvr>
                                        <p:cTn id="113" dur="500"/>
                                        <p:tgtEl>
                                          <p:spTgt spid="196641"/>
                                        </p:tgtEl>
                                      </p:cBhvr>
                                    </p:animEffect>
                                  </p:childTnLst>
                                </p:cTn>
                              </p:par>
                            </p:childTnLst>
                          </p:cTn>
                        </p:par>
                        <p:par>
                          <p:cTn id="114" fill="hold" nodeType="afterGroup">
                            <p:stCondLst>
                              <p:cond delay="4000"/>
                            </p:stCondLst>
                            <p:childTnLst>
                              <p:par>
                                <p:cTn id="115" presetID="22" presetClass="entr" presetSubtype="8" fill="hold" grpId="0" nodeType="afterEffect">
                                  <p:stCondLst>
                                    <p:cond delay="0"/>
                                  </p:stCondLst>
                                  <p:childTnLst>
                                    <p:set>
                                      <p:cBhvr>
                                        <p:cTn id="116" dur="1" fill="hold">
                                          <p:stCondLst>
                                            <p:cond delay="0"/>
                                          </p:stCondLst>
                                        </p:cTn>
                                        <p:tgtEl>
                                          <p:spTgt spid="196642"/>
                                        </p:tgtEl>
                                        <p:attrNameLst>
                                          <p:attrName>style.visibility</p:attrName>
                                        </p:attrNameLst>
                                      </p:cBhvr>
                                      <p:to>
                                        <p:strVal val="visible"/>
                                      </p:to>
                                    </p:set>
                                    <p:animEffect transition="in" filter="wipe(left)">
                                      <p:cBhvr>
                                        <p:cTn id="117" dur="500"/>
                                        <p:tgtEl>
                                          <p:spTgt spid="196642"/>
                                        </p:tgtEl>
                                      </p:cBhvr>
                                    </p:animEffect>
                                  </p:childTnLst>
                                </p:cTn>
                              </p:par>
                            </p:childTnLst>
                          </p:cTn>
                        </p:par>
                        <p:par>
                          <p:cTn id="118" fill="hold" nodeType="afterGroup">
                            <p:stCondLst>
                              <p:cond delay="4500"/>
                            </p:stCondLst>
                            <p:childTnLst>
                              <p:par>
                                <p:cTn id="119" presetID="22" presetClass="entr" presetSubtype="8" fill="hold" grpId="0" nodeType="afterEffect">
                                  <p:stCondLst>
                                    <p:cond delay="0"/>
                                  </p:stCondLst>
                                  <p:childTnLst>
                                    <p:set>
                                      <p:cBhvr>
                                        <p:cTn id="120" dur="1" fill="hold">
                                          <p:stCondLst>
                                            <p:cond delay="0"/>
                                          </p:stCondLst>
                                        </p:cTn>
                                        <p:tgtEl>
                                          <p:spTgt spid="196636"/>
                                        </p:tgtEl>
                                        <p:attrNameLst>
                                          <p:attrName>style.visibility</p:attrName>
                                        </p:attrNameLst>
                                      </p:cBhvr>
                                      <p:to>
                                        <p:strVal val="visible"/>
                                      </p:to>
                                    </p:set>
                                    <p:animEffect transition="in" filter="wipe(left)">
                                      <p:cBhvr>
                                        <p:cTn id="121" dur="500"/>
                                        <p:tgtEl>
                                          <p:spTgt spid="19663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7" presetClass="entr" presetSubtype="1" fill="hold" grpId="0" nodeType="clickEffect">
                                  <p:stCondLst>
                                    <p:cond delay="0"/>
                                  </p:stCondLst>
                                  <p:childTnLst>
                                    <p:set>
                                      <p:cBhvr>
                                        <p:cTn id="125" dur="1" fill="hold">
                                          <p:stCondLst>
                                            <p:cond delay="0"/>
                                          </p:stCondLst>
                                        </p:cTn>
                                        <p:tgtEl>
                                          <p:spTgt spid="196650"/>
                                        </p:tgtEl>
                                        <p:attrNameLst>
                                          <p:attrName>style.visibility</p:attrName>
                                        </p:attrNameLst>
                                      </p:cBhvr>
                                      <p:to>
                                        <p:strVal val="visible"/>
                                      </p:to>
                                    </p:set>
                                    <p:anim calcmode="lin" valueType="num">
                                      <p:cBhvr>
                                        <p:cTn id="126" dur="500" fill="hold"/>
                                        <p:tgtEl>
                                          <p:spTgt spid="196650"/>
                                        </p:tgtEl>
                                        <p:attrNameLst>
                                          <p:attrName>ppt_x</p:attrName>
                                        </p:attrNameLst>
                                      </p:cBhvr>
                                      <p:tavLst>
                                        <p:tav tm="0">
                                          <p:val>
                                            <p:strVal val="#ppt_x"/>
                                          </p:val>
                                        </p:tav>
                                        <p:tav tm="100000">
                                          <p:val>
                                            <p:strVal val="#ppt_x"/>
                                          </p:val>
                                        </p:tav>
                                      </p:tavLst>
                                    </p:anim>
                                    <p:anim calcmode="lin" valueType="num">
                                      <p:cBhvr>
                                        <p:cTn id="127" dur="500" fill="hold"/>
                                        <p:tgtEl>
                                          <p:spTgt spid="196650"/>
                                        </p:tgtEl>
                                        <p:attrNameLst>
                                          <p:attrName>ppt_y</p:attrName>
                                        </p:attrNameLst>
                                      </p:cBhvr>
                                      <p:tavLst>
                                        <p:tav tm="0">
                                          <p:val>
                                            <p:strVal val="#ppt_y-#ppt_h/2"/>
                                          </p:val>
                                        </p:tav>
                                        <p:tav tm="100000">
                                          <p:val>
                                            <p:strVal val="#ppt_y"/>
                                          </p:val>
                                        </p:tav>
                                      </p:tavLst>
                                    </p:anim>
                                    <p:anim calcmode="lin" valueType="num">
                                      <p:cBhvr>
                                        <p:cTn id="128" dur="500" fill="hold"/>
                                        <p:tgtEl>
                                          <p:spTgt spid="196650"/>
                                        </p:tgtEl>
                                        <p:attrNameLst>
                                          <p:attrName>ppt_w</p:attrName>
                                        </p:attrNameLst>
                                      </p:cBhvr>
                                      <p:tavLst>
                                        <p:tav tm="0">
                                          <p:val>
                                            <p:strVal val="#ppt_w"/>
                                          </p:val>
                                        </p:tav>
                                        <p:tav tm="100000">
                                          <p:val>
                                            <p:strVal val="#ppt_w"/>
                                          </p:val>
                                        </p:tav>
                                      </p:tavLst>
                                    </p:anim>
                                    <p:anim calcmode="lin" valueType="num">
                                      <p:cBhvr>
                                        <p:cTn id="129" dur="500" fill="hold"/>
                                        <p:tgtEl>
                                          <p:spTgt spid="196650"/>
                                        </p:tgtEl>
                                        <p:attrNameLst>
                                          <p:attrName>ppt_h</p:attrName>
                                        </p:attrNameLst>
                                      </p:cBhvr>
                                      <p:tavLst>
                                        <p:tav tm="0">
                                          <p:val>
                                            <p:fltVal val="0"/>
                                          </p:val>
                                        </p:tav>
                                        <p:tav tm="100000">
                                          <p:val>
                                            <p:strVal val="#ppt_h"/>
                                          </p:val>
                                        </p:tav>
                                      </p:tavLst>
                                    </p:anim>
                                  </p:childTnLst>
                                </p:cTn>
                              </p:par>
                            </p:childTnLst>
                          </p:cTn>
                        </p:par>
                        <p:par>
                          <p:cTn id="130" fill="hold" nodeType="afterGroup">
                            <p:stCondLst>
                              <p:cond delay="500"/>
                            </p:stCondLst>
                            <p:childTnLst>
                              <p:par>
                                <p:cTn id="131" presetID="12" presetClass="entr" presetSubtype="8" fill="hold" grpId="0" nodeType="afterEffect">
                                  <p:stCondLst>
                                    <p:cond delay="0"/>
                                  </p:stCondLst>
                                  <p:childTnLst>
                                    <p:set>
                                      <p:cBhvr>
                                        <p:cTn id="132" dur="1" fill="hold">
                                          <p:stCondLst>
                                            <p:cond delay="0"/>
                                          </p:stCondLst>
                                        </p:cTn>
                                        <p:tgtEl>
                                          <p:spTgt spid="196651"/>
                                        </p:tgtEl>
                                        <p:attrNameLst>
                                          <p:attrName>style.visibility</p:attrName>
                                        </p:attrNameLst>
                                      </p:cBhvr>
                                      <p:to>
                                        <p:strVal val="visible"/>
                                      </p:to>
                                    </p:set>
                                    <p:animEffect transition="in" filter="slide(fromLeft)">
                                      <p:cBhvr>
                                        <p:cTn id="133" dur="500"/>
                                        <p:tgtEl>
                                          <p:spTgt spid="196651"/>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1" fill="hold" grpId="0" nodeType="clickEffect">
                                  <p:stCondLst>
                                    <p:cond delay="0"/>
                                  </p:stCondLst>
                                  <p:childTnLst>
                                    <p:set>
                                      <p:cBhvr>
                                        <p:cTn id="137" dur="1" fill="hold">
                                          <p:stCondLst>
                                            <p:cond delay="0"/>
                                          </p:stCondLst>
                                        </p:cTn>
                                        <p:tgtEl>
                                          <p:spTgt spid="196653"/>
                                        </p:tgtEl>
                                        <p:attrNameLst>
                                          <p:attrName>style.visibility</p:attrName>
                                        </p:attrNameLst>
                                      </p:cBhvr>
                                      <p:to>
                                        <p:strVal val="visible"/>
                                      </p:to>
                                    </p:set>
                                    <p:anim calcmode="lin" valueType="num">
                                      <p:cBhvr>
                                        <p:cTn id="138" dur="500" fill="hold"/>
                                        <p:tgtEl>
                                          <p:spTgt spid="196653"/>
                                        </p:tgtEl>
                                        <p:attrNameLst>
                                          <p:attrName>ppt_x</p:attrName>
                                        </p:attrNameLst>
                                      </p:cBhvr>
                                      <p:tavLst>
                                        <p:tav tm="0">
                                          <p:val>
                                            <p:strVal val="#ppt_x"/>
                                          </p:val>
                                        </p:tav>
                                        <p:tav tm="100000">
                                          <p:val>
                                            <p:strVal val="#ppt_x"/>
                                          </p:val>
                                        </p:tav>
                                      </p:tavLst>
                                    </p:anim>
                                    <p:anim calcmode="lin" valueType="num">
                                      <p:cBhvr>
                                        <p:cTn id="139" dur="500" fill="hold"/>
                                        <p:tgtEl>
                                          <p:spTgt spid="196653"/>
                                        </p:tgtEl>
                                        <p:attrNameLst>
                                          <p:attrName>ppt_y</p:attrName>
                                        </p:attrNameLst>
                                      </p:cBhvr>
                                      <p:tavLst>
                                        <p:tav tm="0">
                                          <p:val>
                                            <p:strVal val="#ppt_y-#ppt_h/2"/>
                                          </p:val>
                                        </p:tav>
                                        <p:tav tm="100000">
                                          <p:val>
                                            <p:strVal val="#ppt_y"/>
                                          </p:val>
                                        </p:tav>
                                      </p:tavLst>
                                    </p:anim>
                                    <p:anim calcmode="lin" valueType="num">
                                      <p:cBhvr>
                                        <p:cTn id="140" dur="500" fill="hold"/>
                                        <p:tgtEl>
                                          <p:spTgt spid="196653"/>
                                        </p:tgtEl>
                                        <p:attrNameLst>
                                          <p:attrName>ppt_w</p:attrName>
                                        </p:attrNameLst>
                                      </p:cBhvr>
                                      <p:tavLst>
                                        <p:tav tm="0">
                                          <p:val>
                                            <p:strVal val="#ppt_w"/>
                                          </p:val>
                                        </p:tav>
                                        <p:tav tm="100000">
                                          <p:val>
                                            <p:strVal val="#ppt_w"/>
                                          </p:val>
                                        </p:tav>
                                      </p:tavLst>
                                    </p:anim>
                                    <p:anim calcmode="lin" valueType="num">
                                      <p:cBhvr>
                                        <p:cTn id="141" dur="500" fill="hold"/>
                                        <p:tgtEl>
                                          <p:spTgt spid="196653"/>
                                        </p:tgtEl>
                                        <p:attrNameLst>
                                          <p:attrName>ppt_h</p:attrName>
                                        </p:attrNameLst>
                                      </p:cBhvr>
                                      <p:tavLst>
                                        <p:tav tm="0">
                                          <p:val>
                                            <p:fltVal val="0"/>
                                          </p:val>
                                        </p:tav>
                                        <p:tav tm="100000">
                                          <p:val>
                                            <p:strVal val="#ppt_h"/>
                                          </p:val>
                                        </p:tav>
                                      </p:tavLst>
                                    </p:anim>
                                  </p:childTnLst>
                                </p:cTn>
                              </p:par>
                            </p:childTnLst>
                          </p:cTn>
                        </p:par>
                        <p:par>
                          <p:cTn id="142" fill="hold" nodeType="afterGroup">
                            <p:stCondLst>
                              <p:cond delay="500"/>
                            </p:stCondLst>
                            <p:childTnLst>
                              <p:par>
                                <p:cTn id="143" presetID="12" presetClass="entr" presetSubtype="8" fill="hold" grpId="0" nodeType="afterEffect">
                                  <p:stCondLst>
                                    <p:cond delay="0"/>
                                  </p:stCondLst>
                                  <p:childTnLst>
                                    <p:set>
                                      <p:cBhvr>
                                        <p:cTn id="144" dur="1" fill="hold">
                                          <p:stCondLst>
                                            <p:cond delay="0"/>
                                          </p:stCondLst>
                                        </p:cTn>
                                        <p:tgtEl>
                                          <p:spTgt spid="196654"/>
                                        </p:tgtEl>
                                        <p:attrNameLst>
                                          <p:attrName>style.visibility</p:attrName>
                                        </p:attrNameLst>
                                      </p:cBhvr>
                                      <p:to>
                                        <p:strVal val="visible"/>
                                      </p:to>
                                    </p:set>
                                    <p:animEffect transition="in" filter="slide(fromLeft)">
                                      <p:cBhvr>
                                        <p:cTn id="145" dur="500"/>
                                        <p:tgtEl>
                                          <p:spTgt spid="196654"/>
                                        </p:tgtEl>
                                      </p:cBhvr>
                                    </p:animEffect>
                                  </p:childTnLst>
                                </p:cTn>
                              </p:par>
                            </p:childTnLst>
                          </p:cTn>
                        </p:par>
                        <p:par>
                          <p:cTn id="146" fill="hold" nodeType="afterGroup">
                            <p:stCondLst>
                              <p:cond delay="1000"/>
                            </p:stCondLst>
                            <p:childTnLst>
                              <p:par>
                                <p:cTn id="147" presetID="22" presetClass="entr" presetSubtype="8" fill="hold" grpId="0" nodeType="afterEffect">
                                  <p:stCondLst>
                                    <p:cond delay="0"/>
                                  </p:stCondLst>
                                  <p:childTnLst>
                                    <p:set>
                                      <p:cBhvr>
                                        <p:cTn id="148" dur="1" fill="hold">
                                          <p:stCondLst>
                                            <p:cond delay="0"/>
                                          </p:stCondLst>
                                        </p:cTn>
                                        <p:tgtEl>
                                          <p:spTgt spid="196634"/>
                                        </p:tgtEl>
                                        <p:attrNameLst>
                                          <p:attrName>style.visibility</p:attrName>
                                        </p:attrNameLst>
                                      </p:cBhvr>
                                      <p:to>
                                        <p:strVal val="visible"/>
                                      </p:to>
                                    </p:set>
                                    <p:animEffect transition="in" filter="wipe(left)">
                                      <p:cBhvr>
                                        <p:cTn id="149" dur="500"/>
                                        <p:tgtEl>
                                          <p:spTgt spid="196634"/>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196644"/>
                                        </p:tgtEl>
                                        <p:attrNameLst>
                                          <p:attrName>style.visibility</p:attrName>
                                        </p:attrNameLst>
                                      </p:cBhvr>
                                      <p:to>
                                        <p:strVal val="visible"/>
                                      </p:to>
                                    </p:set>
                                    <p:animEffect transition="in" filter="wipe(left)">
                                      <p:cBhvr>
                                        <p:cTn id="154" dur="500"/>
                                        <p:tgtEl>
                                          <p:spTgt spid="196644"/>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196645"/>
                                        </p:tgtEl>
                                        <p:attrNameLst>
                                          <p:attrName>style.visibility</p:attrName>
                                        </p:attrNameLst>
                                      </p:cBhvr>
                                      <p:to>
                                        <p:strVal val="visible"/>
                                      </p:to>
                                    </p:set>
                                    <p:animEffect transition="in" filter="wipe(left)">
                                      <p:cBhvr>
                                        <p:cTn id="159" dur="500"/>
                                        <p:tgtEl>
                                          <p:spTgt spid="196645"/>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96630"/>
                                        </p:tgtEl>
                                        <p:attrNameLst>
                                          <p:attrName>style.visibility</p:attrName>
                                        </p:attrNameLst>
                                      </p:cBhvr>
                                      <p:to>
                                        <p:strVal val="visible"/>
                                      </p:to>
                                    </p:set>
                                    <p:animEffect transition="in" filter="wipe(left)">
                                      <p:cBhvr>
                                        <p:cTn id="164" dur="500"/>
                                        <p:tgtEl>
                                          <p:spTgt spid="196630"/>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196631"/>
                                        </p:tgtEl>
                                        <p:attrNameLst>
                                          <p:attrName>style.visibility</p:attrName>
                                        </p:attrNameLst>
                                      </p:cBhvr>
                                      <p:to>
                                        <p:strVal val="visible"/>
                                      </p:to>
                                    </p:set>
                                    <p:animEffect transition="in" filter="wipe(left)">
                                      <p:cBhvr>
                                        <p:cTn id="169" dur="500"/>
                                        <p:tgtEl>
                                          <p:spTgt spid="196631"/>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1" fill="hold" grpId="0" nodeType="clickEffect">
                                  <p:stCondLst>
                                    <p:cond delay="0"/>
                                  </p:stCondLst>
                                  <p:childTnLst>
                                    <p:set>
                                      <p:cBhvr>
                                        <p:cTn id="173" dur="1" fill="hold">
                                          <p:stCondLst>
                                            <p:cond delay="0"/>
                                          </p:stCondLst>
                                        </p:cTn>
                                        <p:tgtEl>
                                          <p:spTgt spid="196647"/>
                                        </p:tgtEl>
                                        <p:attrNameLst>
                                          <p:attrName>style.visibility</p:attrName>
                                        </p:attrNameLst>
                                      </p:cBhvr>
                                      <p:to>
                                        <p:strVal val="visible"/>
                                      </p:to>
                                    </p:set>
                                    <p:animEffect transition="in" filter="wipe(up)">
                                      <p:cBhvr>
                                        <p:cTn id="174" dur="500"/>
                                        <p:tgtEl>
                                          <p:spTgt spid="196647"/>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196648"/>
                                        </p:tgtEl>
                                        <p:attrNameLst>
                                          <p:attrName>style.visibility</p:attrName>
                                        </p:attrNameLst>
                                      </p:cBhvr>
                                      <p:to>
                                        <p:strVal val="visible"/>
                                      </p:to>
                                    </p:set>
                                    <p:animEffect transition="in" filter="wipe(up)">
                                      <p:cBhvr>
                                        <p:cTn id="179" dur="500"/>
                                        <p:tgtEl>
                                          <p:spTgt spid="196648"/>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196646"/>
                                        </p:tgtEl>
                                        <p:attrNameLst>
                                          <p:attrName>style.visibility</p:attrName>
                                        </p:attrNameLst>
                                      </p:cBhvr>
                                      <p:to>
                                        <p:strVal val="visible"/>
                                      </p:to>
                                    </p:set>
                                    <p:animEffect transition="in" filter="wipe(left)">
                                      <p:cBhvr>
                                        <p:cTn id="184" dur="500"/>
                                        <p:tgtEl>
                                          <p:spTgt spid="196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animBg="1" autoUpdateAnimBg="0"/>
      <p:bldP spid="196611" grpId="0" animBg="1" autoUpdateAnimBg="0"/>
      <p:bldP spid="196612" grpId="0" animBg="1" autoUpdateAnimBg="0"/>
      <p:bldP spid="196613" grpId="0" animBg="1" autoUpdateAnimBg="0"/>
      <p:bldP spid="196614" grpId="0" animBg="1" autoUpdateAnimBg="0"/>
      <p:bldP spid="196615" grpId="0" animBg="1" autoUpdateAnimBg="0"/>
      <p:bldP spid="196616" grpId="0" animBg="1" autoUpdateAnimBg="0"/>
      <p:bldP spid="196617" grpId="0" animBg="1" autoUpdateAnimBg="0"/>
      <p:bldP spid="196618" grpId="0" animBg="1" autoUpdateAnimBg="0"/>
      <p:bldP spid="196619" grpId="0" animBg="1"/>
      <p:bldP spid="196620" grpId="0" animBg="1"/>
      <p:bldP spid="196621" grpId="0" animBg="1"/>
      <p:bldP spid="196622" grpId="0" animBg="1"/>
      <p:bldP spid="196623" grpId="0" animBg="1"/>
      <p:bldP spid="196624" grpId="0" animBg="1"/>
      <p:bldP spid="196625" grpId="0" animBg="1"/>
      <p:bldP spid="196626" grpId="0" animBg="1"/>
      <p:bldP spid="196627" grpId="0" animBg="1" autoUpdateAnimBg="0"/>
      <p:bldP spid="196628" grpId="0" animBg="1"/>
      <p:bldP spid="196629" grpId="0" autoUpdateAnimBg="0"/>
      <p:bldP spid="196630" grpId="0" animBg="1" autoUpdateAnimBg="0"/>
      <p:bldP spid="196631" grpId="0" animBg="1" autoUpdateAnimBg="0"/>
      <p:bldP spid="196632" grpId="0" animBg="1"/>
      <p:bldP spid="196633" grpId="0" animBg="1"/>
      <p:bldP spid="196634" grpId="0" animBg="1"/>
      <p:bldP spid="196635" grpId="0" animBg="1"/>
      <p:bldP spid="196636" grpId="0" animBg="1"/>
      <p:bldP spid="196637" grpId="0" animBg="1"/>
      <p:bldP spid="196638" grpId="0" animBg="1"/>
      <p:bldP spid="196639" grpId="0" animBg="1"/>
      <p:bldP spid="196640" grpId="0" animBg="1"/>
      <p:bldP spid="196641" grpId="0" animBg="1"/>
      <p:bldP spid="196642" grpId="0" animBg="1"/>
      <p:bldP spid="196644" grpId="0" animBg="1"/>
      <p:bldP spid="196645" grpId="0" animBg="1"/>
      <p:bldP spid="196646" grpId="0" autoUpdateAnimBg="0"/>
      <p:bldP spid="196647" grpId="0" animBg="1"/>
      <p:bldP spid="196648" grpId="0" animBg="1"/>
      <p:bldP spid="196650" grpId="0" animBg="1"/>
      <p:bldP spid="196651" grpId="0" autoUpdateAnimBg="0"/>
      <p:bldP spid="196653" grpId="0" animBg="1"/>
      <p:bldP spid="196654" grpId="0" autoUpdateAnimBg="0"/>
      <p:bldP spid="196655" grpId="0" animBg="1"/>
      <p:bldP spid="19665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258763" y="1042988"/>
            <a:ext cx="8656637" cy="535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b="1">
                <a:solidFill>
                  <a:srgbClr val="A50021"/>
                </a:solidFill>
                <a:ea typeface="楷体_GB2312" pitchFamily="49" charset="-122"/>
              </a:rPr>
              <a:t>Status</a:t>
            </a:r>
            <a:r>
              <a:rPr lang="en-US" altLang="zh-CN" sz="3600">
                <a:solidFill>
                  <a:srgbClr val="A50021"/>
                </a:solidFill>
                <a:ea typeface="楷体_GB2312" pitchFamily="49" charset="-122"/>
              </a:rPr>
              <a:t> </a:t>
            </a:r>
            <a:r>
              <a:rPr lang="en-US" altLang="zh-CN" sz="3600">
                <a:solidFill>
                  <a:srgbClr val="FF0000"/>
                </a:solidFill>
                <a:ea typeface="楷体_GB2312" pitchFamily="49" charset="-122"/>
              </a:rPr>
              <a:t>DeleteBST (</a:t>
            </a:r>
            <a:r>
              <a:rPr lang="en-US" altLang="zh-CN" sz="3200">
                <a:solidFill>
                  <a:srgbClr val="FF0000"/>
                </a:solidFill>
                <a:ea typeface="楷体_GB2312" pitchFamily="49" charset="-122"/>
              </a:rPr>
              <a:t>BiTree </a:t>
            </a:r>
            <a:r>
              <a:rPr lang="en-US" altLang="zh-CN" sz="3200" b="1">
                <a:solidFill>
                  <a:srgbClr val="FF0000"/>
                </a:solidFill>
                <a:ea typeface="楷体_GB2312" pitchFamily="49" charset="-122"/>
              </a:rPr>
              <a:t>&amp;</a:t>
            </a:r>
            <a:r>
              <a:rPr lang="en-US" altLang="zh-CN" sz="3200">
                <a:solidFill>
                  <a:srgbClr val="FF0000"/>
                </a:solidFill>
                <a:ea typeface="楷体_GB2312" pitchFamily="49" charset="-122"/>
              </a:rPr>
              <a:t>T,  KeyType key )</a:t>
            </a:r>
            <a:r>
              <a:rPr lang="en-US" altLang="zh-CN" sz="3200">
                <a:solidFill>
                  <a:srgbClr val="A50021"/>
                </a:solidFill>
                <a:ea typeface="楷体_GB2312" pitchFamily="49" charset="-122"/>
              </a:rPr>
              <a:t> </a:t>
            </a:r>
            <a:r>
              <a:rPr lang="en-US" altLang="zh-CN" sz="3600" b="1">
                <a:solidFill>
                  <a:srgbClr val="A50021"/>
                </a:solidFill>
                <a:ea typeface="楷体_GB2312" pitchFamily="49" charset="-122"/>
              </a:rPr>
              <a:t>{</a:t>
            </a:r>
            <a:endParaRPr lang="en-US" altLang="zh-CN" sz="3600">
              <a:solidFill>
                <a:srgbClr val="A50021"/>
              </a:solidFill>
              <a:ea typeface="楷体_GB2312" pitchFamily="49" charset="-122"/>
            </a:endParaRPr>
          </a:p>
          <a:p>
            <a:pPr>
              <a:lnSpc>
                <a:spcPct val="125000"/>
              </a:lnSpc>
            </a:pPr>
            <a:r>
              <a:rPr lang="en-US" altLang="zh-CN" sz="3200" b="1">
                <a:solidFill>
                  <a:srgbClr val="A50021"/>
                </a:solidFill>
                <a:ea typeface="楷体_GB2312" pitchFamily="49" charset="-122"/>
              </a:rPr>
              <a:t>  // </a:t>
            </a:r>
            <a:r>
              <a:rPr lang="zh-CN" altLang="en-US" sz="3200" b="1">
                <a:solidFill>
                  <a:srgbClr val="A50021"/>
                </a:solidFill>
                <a:ea typeface="楷体_GB2312" pitchFamily="49" charset="-122"/>
              </a:rPr>
              <a:t>若二叉排序树 </a:t>
            </a:r>
            <a:r>
              <a:rPr lang="en-US" altLang="zh-CN" sz="3200" b="1">
                <a:solidFill>
                  <a:srgbClr val="A50021"/>
                </a:solidFill>
                <a:ea typeface="楷体_GB2312" pitchFamily="49" charset="-122"/>
              </a:rPr>
              <a:t>T </a:t>
            </a:r>
            <a:r>
              <a:rPr lang="zh-CN" altLang="en-US" sz="3200" b="1">
                <a:solidFill>
                  <a:srgbClr val="A50021"/>
                </a:solidFill>
                <a:ea typeface="楷体_GB2312" pitchFamily="49" charset="-122"/>
              </a:rPr>
              <a:t>中存在其关键字等于 </a:t>
            </a:r>
            <a:r>
              <a:rPr lang="en-US" altLang="zh-CN" sz="3200" b="1">
                <a:solidFill>
                  <a:srgbClr val="A50021"/>
                </a:solidFill>
                <a:ea typeface="楷体_GB2312" pitchFamily="49" charset="-122"/>
              </a:rPr>
              <a:t>key </a:t>
            </a:r>
            <a:r>
              <a:rPr lang="zh-CN" altLang="en-US" sz="3200" b="1">
                <a:solidFill>
                  <a:srgbClr val="A50021"/>
                </a:solidFill>
                <a:ea typeface="楷体_GB2312" pitchFamily="49" charset="-122"/>
              </a:rPr>
              <a:t>的</a:t>
            </a:r>
          </a:p>
          <a:p>
            <a:pPr>
              <a:lnSpc>
                <a:spcPct val="125000"/>
              </a:lnSpc>
            </a:pPr>
            <a:r>
              <a:rPr lang="zh-CN" altLang="en-US" sz="3200" b="1">
                <a:solidFill>
                  <a:srgbClr val="A50021"/>
                </a:solidFill>
                <a:ea typeface="楷体_GB2312" pitchFamily="49" charset="-122"/>
              </a:rPr>
              <a:t>  </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数据元素，则删除该数据元素结点，并返回</a:t>
            </a:r>
          </a:p>
          <a:p>
            <a:pPr>
              <a:lnSpc>
                <a:spcPct val="125000"/>
              </a:lnSpc>
            </a:pPr>
            <a:r>
              <a:rPr lang="zh-CN" altLang="en-US" sz="3200" b="1">
                <a:solidFill>
                  <a:srgbClr val="A50021"/>
                </a:solidFill>
                <a:ea typeface="楷体_GB2312" pitchFamily="49" charset="-122"/>
              </a:rPr>
              <a:t>  </a:t>
            </a:r>
            <a:r>
              <a:rPr lang="en-US" altLang="zh-CN" sz="3200" b="1">
                <a:solidFill>
                  <a:srgbClr val="A50021"/>
                </a:solidFill>
                <a:ea typeface="楷体_GB2312" pitchFamily="49" charset="-122"/>
              </a:rPr>
              <a:t>// </a:t>
            </a:r>
            <a:r>
              <a:rPr lang="zh-CN" altLang="en-US" sz="3200" b="1">
                <a:solidFill>
                  <a:srgbClr val="A50021"/>
                </a:solidFill>
                <a:ea typeface="楷体_GB2312" pitchFamily="49" charset="-122"/>
              </a:rPr>
              <a:t>函数值 </a:t>
            </a:r>
            <a:r>
              <a:rPr lang="en-US" altLang="zh-CN" sz="3200" b="1">
                <a:solidFill>
                  <a:srgbClr val="A50021"/>
                </a:solidFill>
                <a:ea typeface="楷体_GB2312" pitchFamily="49" charset="-122"/>
              </a:rPr>
              <a:t>TRUE</a:t>
            </a:r>
            <a:r>
              <a:rPr lang="zh-CN" altLang="en-US" sz="3200" b="1">
                <a:solidFill>
                  <a:srgbClr val="A50021"/>
                </a:solidFill>
                <a:ea typeface="楷体_GB2312" pitchFamily="49" charset="-122"/>
              </a:rPr>
              <a:t>，否则返回函数值 </a:t>
            </a:r>
            <a:r>
              <a:rPr lang="en-US" altLang="zh-CN" sz="3200" b="1">
                <a:solidFill>
                  <a:srgbClr val="A50021"/>
                </a:solidFill>
                <a:ea typeface="楷体_GB2312" pitchFamily="49" charset="-122"/>
              </a:rPr>
              <a:t>FALSE</a:t>
            </a:r>
          </a:p>
          <a:p>
            <a:pPr>
              <a:lnSpc>
                <a:spcPct val="125000"/>
              </a:lnSpc>
            </a:pPr>
            <a:r>
              <a:rPr lang="en-US" altLang="zh-CN" sz="3600" b="1">
                <a:solidFill>
                  <a:srgbClr val="A50021"/>
                </a:solidFill>
                <a:ea typeface="楷体_GB2312" pitchFamily="49" charset="-122"/>
              </a:rPr>
              <a:t>  </a:t>
            </a:r>
            <a:r>
              <a:rPr lang="en-US" altLang="zh-CN" sz="3600" b="1">
                <a:solidFill>
                  <a:srgbClr val="FF00FF"/>
                </a:solidFill>
                <a:ea typeface="楷体_GB2312" pitchFamily="49" charset="-122"/>
              </a:rPr>
              <a:t>if</a:t>
            </a:r>
            <a:r>
              <a:rPr lang="en-US" altLang="zh-CN" sz="3600">
                <a:solidFill>
                  <a:srgbClr val="FF00FF"/>
                </a:solidFill>
                <a:ea typeface="楷体_GB2312" pitchFamily="49" charset="-122"/>
              </a:rPr>
              <a:t> (</a:t>
            </a:r>
            <a:r>
              <a:rPr lang="en-US" altLang="zh-CN" sz="3600" b="1">
                <a:solidFill>
                  <a:srgbClr val="FF00FF"/>
                </a:solidFill>
                <a:ea typeface="楷体_GB2312" pitchFamily="49" charset="-122"/>
              </a:rPr>
              <a:t>!T</a:t>
            </a:r>
            <a:r>
              <a:rPr lang="en-US" altLang="zh-CN" sz="3600">
                <a:solidFill>
                  <a:srgbClr val="FF00FF"/>
                </a:solidFill>
                <a:ea typeface="楷体_GB2312" pitchFamily="49" charset="-122"/>
              </a:rPr>
              <a:t>)  </a:t>
            </a:r>
            <a:r>
              <a:rPr lang="en-US" altLang="zh-CN" sz="3600" b="1">
                <a:solidFill>
                  <a:srgbClr val="FF00FF"/>
                </a:solidFill>
                <a:ea typeface="楷体_GB2312" pitchFamily="49" charset="-122"/>
              </a:rPr>
              <a:t>return FALSE</a:t>
            </a:r>
            <a:r>
              <a:rPr lang="en-US" altLang="zh-CN" sz="3600">
                <a:solidFill>
                  <a:srgbClr val="FF00FF"/>
                </a:solidFill>
                <a:ea typeface="楷体_GB2312" pitchFamily="49" charset="-122"/>
              </a:rPr>
              <a:t>;</a:t>
            </a:r>
          </a:p>
          <a:p>
            <a:pPr>
              <a:lnSpc>
                <a:spcPct val="125000"/>
              </a:lnSpc>
            </a:pPr>
            <a:r>
              <a:rPr lang="en-US" altLang="zh-CN" sz="3600">
                <a:solidFill>
                  <a:srgbClr val="A50021"/>
                </a:solidFill>
                <a:ea typeface="楷体_GB2312" pitchFamily="49" charset="-122"/>
              </a:rPr>
              <a:t>      	// </a:t>
            </a:r>
            <a:r>
              <a:rPr lang="zh-CN" altLang="en-US" sz="3600">
                <a:solidFill>
                  <a:srgbClr val="A50021"/>
                </a:solidFill>
                <a:ea typeface="楷体_GB2312" pitchFamily="49" charset="-122"/>
              </a:rPr>
              <a:t>不存在关键字等于</a:t>
            </a:r>
            <a:r>
              <a:rPr lang="en-US" altLang="zh-CN" sz="3600">
                <a:solidFill>
                  <a:srgbClr val="A50021"/>
                </a:solidFill>
                <a:ea typeface="楷体_GB2312" pitchFamily="49" charset="-122"/>
              </a:rPr>
              <a:t>key</a:t>
            </a:r>
            <a:r>
              <a:rPr lang="zh-CN" altLang="en-US" sz="3600">
                <a:solidFill>
                  <a:srgbClr val="A50021"/>
                </a:solidFill>
                <a:ea typeface="楷体_GB2312" pitchFamily="49" charset="-122"/>
              </a:rPr>
              <a:t>的数据元素</a:t>
            </a:r>
          </a:p>
          <a:p>
            <a:pPr>
              <a:lnSpc>
                <a:spcPct val="125000"/>
              </a:lnSpc>
            </a:pPr>
            <a:r>
              <a:rPr lang="zh-CN" altLang="en-US" sz="3600">
                <a:solidFill>
                  <a:srgbClr val="A50021"/>
                </a:solidFill>
                <a:ea typeface="楷体_GB2312" pitchFamily="49" charset="-122"/>
              </a:rPr>
              <a:t>  </a:t>
            </a:r>
            <a:r>
              <a:rPr lang="en-US" altLang="zh-CN" sz="3600" b="1">
                <a:solidFill>
                  <a:srgbClr val="FF00FF"/>
                </a:solidFill>
                <a:ea typeface="楷体_GB2312" pitchFamily="49" charset="-122"/>
              </a:rPr>
              <a:t>else {                       }</a:t>
            </a:r>
            <a:endParaRPr lang="en-US" altLang="zh-CN" sz="3600" b="1">
              <a:solidFill>
                <a:srgbClr val="A50021"/>
              </a:solidFill>
              <a:ea typeface="楷体_GB2312" pitchFamily="49" charset="-122"/>
            </a:endParaRPr>
          </a:p>
          <a:p>
            <a:pPr>
              <a:lnSpc>
                <a:spcPct val="125000"/>
              </a:lnSpc>
            </a:pP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 // DeleteBST</a:t>
            </a:r>
          </a:p>
        </p:txBody>
      </p:sp>
      <p:sp>
        <p:nvSpPr>
          <p:cNvPr id="79875" name="Text Box 3"/>
          <p:cNvSpPr txBox="1">
            <a:spLocks noChangeArrowheads="1"/>
          </p:cNvSpPr>
          <p:nvPr/>
        </p:nvSpPr>
        <p:spPr bwMode="auto">
          <a:xfrm>
            <a:off x="685800" y="304800"/>
            <a:ext cx="3406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A50021"/>
                </a:solidFill>
                <a:ea typeface="楷体_GB2312" pitchFamily="49" charset="-122"/>
              </a:rPr>
              <a:t>算法描述如下：</a:t>
            </a:r>
            <a:endParaRPr lang="zh-CN" altLang="en-US" sz="3600">
              <a:ea typeface="楷体_GB2312" pitchFamily="49" charset="-122"/>
            </a:endParaRPr>
          </a:p>
        </p:txBody>
      </p:sp>
      <p:sp>
        <p:nvSpPr>
          <p:cNvPr id="79876" name="Text Box 4">
            <a:hlinkClick r:id="" action="ppaction://hlinkshowjump?jump=nextslide"/>
          </p:cNvPr>
          <p:cNvSpPr txBox="1">
            <a:spLocks noChangeArrowheads="1"/>
          </p:cNvSpPr>
          <p:nvPr/>
        </p:nvSpPr>
        <p:spPr bwMode="auto">
          <a:xfrm>
            <a:off x="1676400" y="495300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b="1">
                <a:solidFill>
                  <a:srgbClr val="FF00FF"/>
                </a:solidFill>
              </a:rPr>
              <a:t>    … …</a:t>
            </a:r>
            <a:endParaRPr lang="en-US" altLang="zh-CN" sz="3600"/>
          </a:p>
        </p:txBody>
      </p:sp>
      <p:sp>
        <p:nvSpPr>
          <p:cNvPr id="79878" name="AutoShape 6">
            <a:hlinkClick r:id="rId2" action="ppaction://hlinksldjump" highlightClick="1"/>
          </p:cNvPr>
          <p:cNvSpPr>
            <a:spLocks noChangeArrowheads="1"/>
          </p:cNvSpPr>
          <p:nvPr/>
        </p:nvSpPr>
        <p:spPr bwMode="auto">
          <a:xfrm>
            <a:off x="8305800" y="61722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gtEl>
                                        <p:attrNameLst>
                                          <p:attrName>style.visibility</p:attrName>
                                        </p:attrNameLst>
                                      </p:cBhvr>
                                      <p:to>
                                        <p:strVal val="visible"/>
                                      </p:to>
                                    </p:set>
                                    <p:anim calcmode="lin" valueType="num">
                                      <p:cBhvr additive="base">
                                        <p:cTn id="7" dur="500" fill="hold"/>
                                        <p:tgtEl>
                                          <p:spTgt spid="79875"/>
                                        </p:tgtEl>
                                        <p:attrNameLst>
                                          <p:attrName>ppt_x</p:attrName>
                                        </p:attrNameLst>
                                      </p:cBhvr>
                                      <p:tavLst>
                                        <p:tav tm="0">
                                          <p:val>
                                            <p:strVal val="0-#ppt_w/2"/>
                                          </p:val>
                                        </p:tav>
                                        <p:tav tm="100000">
                                          <p:val>
                                            <p:strVal val="#ppt_x"/>
                                          </p:val>
                                        </p:tav>
                                      </p:tavLst>
                                    </p:anim>
                                    <p:anim calcmode="lin" valueType="num">
                                      <p:cBhvr additive="base">
                                        <p:cTn id="8" dur="500" fill="hold"/>
                                        <p:tgtEl>
                                          <p:spTgt spid="79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79874"/>
                                        </p:tgtEl>
                                        <p:attrNameLst>
                                          <p:attrName>style.visibility</p:attrName>
                                        </p:attrNameLst>
                                      </p:cBhvr>
                                      <p:to>
                                        <p:strVal val="visible"/>
                                      </p:to>
                                    </p:set>
                                    <p:animEffect transition="in" filter="strips(downLeft)">
                                      <p:cBhvr>
                                        <p:cTn id="13" dur="500"/>
                                        <p:tgtEl>
                                          <p:spTgt spid="79874"/>
                                        </p:tgtEl>
                                      </p:cBhvr>
                                    </p:animEffect>
                                  </p:childTnLst>
                                </p:cTn>
                              </p:par>
                            </p:childTnLst>
                          </p:cTn>
                        </p:par>
                        <p:par>
                          <p:cTn id="14" fill="hold" nodeType="afterGroup">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79876"/>
                                        </p:tgtEl>
                                        <p:attrNameLst>
                                          <p:attrName>style.visibility</p:attrName>
                                        </p:attrNameLst>
                                      </p:cBhvr>
                                      <p:to>
                                        <p:strVal val="visible"/>
                                      </p:to>
                                    </p:set>
                                    <p:animEffect transition="in" filter="slide(fromLeft)">
                                      <p:cBhvr>
                                        <p:cTn id="17" dur="500"/>
                                        <p:tgtEl>
                                          <p:spTgt spid="79876"/>
                                        </p:tgtEl>
                                      </p:cBhvr>
                                    </p:animEffect>
                                  </p:childTnLst>
                                </p:cTn>
                              </p:par>
                            </p:childTnLst>
                          </p:cTn>
                        </p:par>
                        <p:par>
                          <p:cTn id="18" fill="hold" nodeType="afterGroup">
                            <p:stCondLst>
                              <p:cond delay="1000"/>
                            </p:stCondLst>
                            <p:childTnLst>
                              <p:par>
                                <p:cTn id="19" presetID="2" presetClass="entr" presetSubtype="6" fill="hold" grpId="0" nodeType="afterEffect">
                                  <p:stCondLst>
                                    <p:cond delay="0"/>
                                  </p:stCondLst>
                                  <p:childTnLst>
                                    <p:set>
                                      <p:cBhvr>
                                        <p:cTn id="20" dur="1" fill="hold">
                                          <p:stCondLst>
                                            <p:cond delay="0"/>
                                          </p:stCondLst>
                                        </p:cTn>
                                        <p:tgtEl>
                                          <p:spTgt spid="79878"/>
                                        </p:tgtEl>
                                        <p:attrNameLst>
                                          <p:attrName>style.visibility</p:attrName>
                                        </p:attrNameLst>
                                      </p:cBhvr>
                                      <p:to>
                                        <p:strVal val="visible"/>
                                      </p:to>
                                    </p:set>
                                    <p:anim calcmode="lin" valueType="num">
                                      <p:cBhvr additive="base">
                                        <p:cTn id="21" dur="500" fill="hold"/>
                                        <p:tgtEl>
                                          <p:spTgt spid="79878"/>
                                        </p:tgtEl>
                                        <p:attrNameLst>
                                          <p:attrName>ppt_x</p:attrName>
                                        </p:attrNameLst>
                                      </p:cBhvr>
                                      <p:tavLst>
                                        <p:tav tm="0">
                                          <p:val>
                                            <p:strVal val="1+#ppt_w/2"/>
                                          </p:val>
                                        </p:tav>
                                        <p:tav tm="100000">
                                          <p:val>
                                            <p:strVal val="#ppt_x"/>
                                          </p:val>
                                        </p:tav>
                                      </p:tavLst>
                                    </p:anim>
                                    <p:anim calcmode="lin" valueType="num">
                                      <p:cBhvr additive="base">
                                        <p:cTn id="22" dur="500" fill="hold"/>
                                        <p:tgtEl>
                                          <p:spTgt spid="798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autoUpdateAnimBg="0"/>
      <p:bldP spid="79876" grpId="0" autoUpdateAnimBg="0"/>
      <p:bldP spid="7987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1149350" y="304800"/>
            <a:ext cx="700405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3600" b="1">
                <a:solidFill>
                  <a:srgbClr val="A50021"/>
                </a:solidFill>
                <a:ea typeface="楷体_GB2312" pitchFamily="49" charset="-122"/>
              </a:rPr>
              <a:t>if</a:t>
            </a:r>
            <a:r>
              <a:rPr lang="en-US" altLang="zh-CN" sz="3600">
                <a:solidFill>
                  <a:srgbClr val="A50021"/>
                </a:solidFill>
                <a:ea typeface="楷体_GB2312" pitchFamily="49" charset="-122"/>
              </a:rPr>
              <a:t> ( EQ (key, T-&gt;data.key) ) </a:t>
            </a:r>
          </a:p>
          <a:p>
            <a:pPr>
              <a:lnSpc>
                <a:spcPct val="140000"/>
              </a:lnSpc>
            </a:pPr>
            <a:endParaRPr lang="en-US" altLang="zh-CN" sz="3600">
              <a:solidFill>
                <a:srgbClr val="A50021"/>
              </a:solidFill>
              <a:ea typeface="楷体_GB2312" pitchFamily="49" charset="-122"/>
            </a:endParaRPr>
          </a:p>
          <a:p>
            <a:pPr>
              <a:lnSpc>
                <a:spcPct val="140000"/>
              </a:lnSpc>
            </a:pPr>
            <a:r>
              <a:rPr lang="en-US" altLang="zh-CN" sz="3600">
                <a:solidFill>
                  <a:srgbClr val="A50021"/>
                </a:solidFill>
                <a:ea typeface="楷体_GB2312" pitchFamily="49" charset="-122"/>
              </a:rPr>
              <a:t>	 </a:t>
            </a:r>
            <a:r>
              <a:rPr lang="en-US" altLang="zh-CN" sz="3200">
                <a:solidFill>
                  <a:srgbClr val="A50021"/>
                </a:solidFill>
                <a:ea typeface="楷体_GB2312" pitchFamily="49" charset="-122"/>
              </a:rPr>
              <a:t>// </a:t>
            </a:r>
            <a:r>
              <a:rPr lang="zh-CN" altLang="en-US" sz="3200">
                <a:solidFill>
                  <a:srgbClr val="A50021"/>
                </a:solidFill>
                <a:ea typeface="楷体_GB2312" pitchFamily="49" charset="-122"/>
              </a:rPr>
              <a:t>找到关键字等于</a:t>
            </a:r>
            <a:r>
              <a:rPr lang="en-US" altLang="zh-CN" sz="3200">
                <a:solidFill>
                  <a:srgbClr val="A50021"/>
                </a:solidFill>
                <a:ea typeface="楷体_GB2312" pitchFamily="49" charset="-122"/>
              </a:rPr>
              <a:t>key</a:t>
            </a:r>
            <a:r>
              <a:rPr lang="zh-CN" altLang="en-US" sz="3200">
                <a:solidFill>
                  <a:srgbClr val="A50021"/>
                </a:solidFill>
                <a:ea typeface="楷体_GB2312" pitchFamily="49" charset="-122"/>
              </a:rPr>
              <a:t>的数据元素</a:t>
            </a:r>
          </a:p>
          <a:p>
            <a:pPr>
              <a:lnSpc>
                <a:spcPct val="140000"/>
              </a:lnSpc>
            </a:pPr>
            <a:r>
              <a:rPr lang="en-US" altLang="zh-CN" sz="3600" b="1">
                <a:solidFill>
                  <a:srgbClr val="A50021"/>
                </a:solidFill>
                <a:ea typeface="楷体_GB2312" pitchFamily="49" charset="-122"/>
              </a:rPr>
              <a:t>else if</a:t>
            </a:r>
            <a:r>
              <a:rPr lang="en-US" altLang="zh-CN" sz="3600">
                <a:solidFill>
                  <a:srgbClr val="A50021"/>
                </a:solidFill>
                <a:ea typeface="楷体_GB2312" pitchFamily="49" charset="-122"/>
              </a:rPr>
              <a:t> ( LT (key, T-&gt;data.key) )</a:t>
            </a:r>
          </a:p>
          <a:p>
            <a:pPr>
              <a:lnSpc>
                <a:spcPct val="140000"/>
              </a:lnSpc>
            </a:pPr>
            <a:r>
              <a:rPr lang="en-US" altLang="zh-CN" sz="3600">
                <a:solidFill>
                  <a:srgbClr val="A50021"/>
                </a:solidFill>
                <a:ea typeface="楷体_GB2312" pitchFamily="49" charset="-122"/>
              </a:rPr>
              <a:t> </a:t>
            </a:r>
          </a:p>
          <a:p>
            <a:pPr>
              <a:lnSpc>
                <a:spcPct val="140000"/>
              </a:lnSpc>
            </a:pPr>
            <a:endParaRPr lang="en-US" altLang="zh-CN" sz="3600">
              <a:solidFill>
                <a:srgbClr val="A50021"/>
              </a:solidFill>
              <a:ea typeface="楷体_GB2312" pitchFamily="49" charset="-122"/>
            </a:endParaRPr>
          </a:p>
          <a:p>
            <a:pPr>
              <a:lnSpc>
                <a:spcPct val="140000"/>
              </a:lnSpc>
            </a:pPr>
            <a:r>
              <a:rPr lang="en-US" altLang="zh-CN" sz="3600" b="1">
                <a:solidFill>
                  <a:srgbClr val="A50021"/>
                </a:solidFill>
                <a:ea typeface="楷体_GB2312" pitchFamily="49" charset="-122"/>
              </a:rPr>
              <a:t>else</a:t>
            </a:r>
            <a:endParaRPr lang="en-US" altLang="zh-CN" sz="3200">
              <a:solidFill>
                <a:schemeClr val="accent2"/>
              </a:solidFill>
              <a:ea typeface="楷体_GB2312" pitchFamily="49" charset="-122"/>
            </a:endParaRPr>
          </a:p>
        </p:txBody>
      </p:sp>
      <p:sp>
        <p:nvSpPr>
          <p:cNvPr id="202755" name="Rectangle 3">
            <a:hlinkClick r:id="" action="ppaction://hlinkshowjump?jump=nextslide"/>
          </p:cNvPr>
          <p:cNvSpPr>
            <a:spLocks noChangeArrowheads="1"/>
          </p:cNvSpPr>
          <p:nvPr/>
        </p:nvSpPr>
        <p:spPr bwMode="auto">
          <a:xfrm>
            <a:off x="1654175" y="1120775"/>
            <a:ext cx="619442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3600" b="1">
                <a:solidFill>
                  <a:srgbClr val="FF00FF"/>
                </a:solidFill>
                <a:ea typeface="楷体_GB2312" pitchFamily="49" charset="-122"/>
              </a:rPr>
              <a:t>{  Delete (T)</a:t>
            </a:r>
            <a:r>
              <a:rPr lang="en-US" altLang="zh-CN" sz="3600">
                <a:solidFill>
                  <a:srgbClr val="FF00FF"/>
                </a:solidFill>
                <a:ea typeface="楷体_GB2312" pitchFamily="49" charset="-122"/>
              </a:rPr>
              <a:t>;   </a:t>
            </a:r>
            <a:r>
              <a:rPr lang="en-US" altLang="zh-CN" sz="3600" b="1">
                <a:solidFill>
                  <a:srgbClr val="FF00FF"/>
                </a:solidFill>
                <a:ea typeface="楷体_GB2312" pitchFamily="49" charset="-122"/>
              </a:rPr>
              <a:t>return TRUE</a:t>
            </a:r>
            <a:r>
              <a:rPr lang="en-US" altLang="zh-CN" sz="3600">
                <a:solidFill>
                  <a:srgbClr val="FF00FF"/>
                </a:solidFill>
                <a:ea typeface="楷体_GB2312" pitchFamily="49" charset="-122"/>
              </a:rPr>
              <a:t>;  </a:t>
            </a:r>
            <a:r>
              <a:rPr lang="en-US" altLang="zh-CN" sz="3600" b="1">
                <a:solidFill>
                  <a:srgbClr val="FF00FF"/>
                </a:solidFill>
                <a:ea typeface="楷体_GB2312" pitchFamily="49" charset="-122"/>
              </a:rPr>
              <a:t>}</a:t>
            </a:r>
            <a:endParaRPr lang="en-US" altLang="zh-CN" sz="3600">
              <a:solidFill>
                <a:srgbClr val="A50021"/>
              </a:solidFill>
              <a:ea typeface="楷体_GB2312" pitchFamily="49" charset="-122"/>
            </a:endParaRPr>
          </a:p>
        </p:txBody>
      </p:sp>
      <p:sp>
        <p:nvSpPr>
          <p:cNvPr id="202756" name="Rectangle 4"/>
          <p:cNvSpPr>
            <a:spLocks noChangeArrowheads="1"/>
          </p:cNvSpPr>
          <p:nvPr/>
        </p:nvSpPr>
        <p:spPr bwMode="auto">
          <a:xfrm>
            <a:off x="1143000" y="3352800"/>
            <a:ext cx="66389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3600">
                <a:solidFill>
                  <a:srgbClr val="A50021"/>
                </a:solidFill>
                <a:ea typeface="楷体_GB2312" pitchFamily="49" charset="-122"/>
              </a:rPr>
              <a:t>	 </a:t>
            </a:r>
            <a:r>
              <a:rPr lang="en-US" altLang="zh-CN" sz="3600">
                <a:solidFill>
                  <a:schemeClr val="accent2"/>
                </a:solidFill>
                <a:ea typeface="楷体_GB2312" pitchFamily="49" charset="-122"/>
              </a:rPr>
              <a:t>DeleteBST ( T-&gt;lchild, key );</a:t>
            </a:r>
          </a:p>
          <a:p>
            <a:pPr>
              <a:lnSpc>
                <a:spcPct val="140000"/>
              </a:lnSpc>
            </a:pPr>
            <a:r>
              <a:rPr lang="en-US" altLang="zh-CN" sz="3600">
                <a:solidFill>
                  <a:schemeClr val="accent2"/>
                </a:solidFill>
                <a:ea typeface="楷体_GB2312" pitchFamily="49" charset="-122"/>
              </a:rPr>
              <a:t>            </a:t>
            </a:r>
            <a:r>
              <a:rPr lang="en-US" altLang="zh-CN" sz="3200">
                <a:solidFill>
                  <a:schemeClr val="accent2"/>
                </a:solidFill>
                <a:ea typeface="楷体_GB2312" pitchFamily="49" charset="-122"/>
              </a:rPr>
              <a:t>// </a:t>
            </a:r>
            <a:r>
              <a:rPr lang="zh-CN" altLang="en-US" sz="3200">
                <a:solidFill>
                  <a:schemeClr val="accent2"/>
                </a:solidFill>
                <a:ea typeface="楷体_GB2312" pitchFamily="49" charset="-122"/>
              </a:rPr>
              <a:t>继续在左子树中进行查找</a:t>
            </a:r>
          </a:p>
        </p:txBody>
      </p:sp>
      <p:sp>
        <p:nvSpPr>
          <p:cNvPr id="202757" name="Rectangle 5"/>
          <p:cNvSpPr>
            <a:spLocks noChangeArrowheads="1"/>
          </p:cNvSpPr>
          <p:nvPr/>
        </p:nvSpPr>
        <p:spPr bwMode="auto">
          <a:xfrm>
            <a:off x="2133600" y="4933950"/>
            <a:ext cx="563562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en-US" altLang="zh-CN" sz="3600">
                <a:solidFill>
                  <a:schemeClr val="accent2"/>
                </a:solidFill>
                <a:ea typeface="楷体_GB2312" pitchFamily="49" charset="-122"/>
              </a:rPr>
              <a:t>DeleteBST ( T-&gt;rchild, key );</a:t>
            </a:r>
          </a:p>
          <a:p>
            <a:pPr>
              <a:lnSpc>
                <a:spcPct val="140000"/>
              </a:lnSpc>
            </a:pPr>
            <a:r>
              <a:rPr lang="en-US" altLang="zh-CN" sz="3200">
                <a:solidFill>
                  <a:schemeClr val="accent2"/>
                </a:solidFill>
                <a:ea typeface="楷体_GB2312" pitchFamily="49" charset="-122"/>
              </a:rPr>
              <a:t>   // </a:t>
            </a:r>
            <a:r>
              <a:rPr lang="zh-CN" altLang="en-US" sz="3200">
                <a:solidFill>
                  <a:schemeClr val="accent2"/>
                </a:solidFill>
                <a:ea typeface="楷体_GB2312" pitchFamily="49" charset="-122"/>
              </a:rPr>
              <a:t>继续在右子树中进行查找</a:t>
            </a:r>
          </a:p>
        </p:txBody>
      </p:sp>
      <p:sp>
        <p:nvSpPr>
          <p:cNvPr id="202759" name="AutoShape 7">
            <a:hlinkClick r:id="" action="ppaction://hlinkshowjump?jump=previousslide" highlightClick="1"/>
          </p:cNvPr>
          <p:cNvSpPr>
            <a:spLocks noChangeArrowheads="1"/>
          </p:cNvSpPr>
          <p:nvPr/>
        </p:nvSpPr>
        <p:spPr bwMode="auto">
          <a:xfrm>
            <a:off x="8305800" y="60960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strips(downRight)">
                                      <p:cBhvr>
                                        <p:cTn id="7" dur="500"/>
                                        <p:tgtEl>
                                          <p:spTgt spid="202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2755"/>
                                        </p:tgtEl>
                                        <p:attrNameLst>
                                          <p:attrName>style.visibility</p:attrName>
                                        </p:attrNameLst>
                                      </p:cBhvr>
                                      <p:to>
                                        <p:strVal val="visible"/>
                                      </p:to>
                                    </p:set>
                                    <p:animEffect transition="in" filter="wipe(left)">
                                      <p:cBhvr>
                                        <p:cTn id="12" dur="500"/>
                                        <p:tgtEl>
                                          <p:spTgt spid="2027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2756"/>
                                        </p:tgtEl>
                                        <p:attrNameLst>
                                          <p:attrName>style.visibility</p:attrName>
                                        </p:attrNameLst>
                                      </p:cBhvr>
                                      <p:to>
                                        <p:strVal val="visible"/>
                                      </p:to>
                                    </p:set>
                                    <p:animEffect transition="in" filter="wipe(left)">
                                      <p:cBhvr>
                                        <p:cTn id="17" dur="500"/>
                                        <p:tgtEl>
                                          <p:spTgt spid="2027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2757"/>
                                        </p:tgtEl>
                                        <p:attrNameLst>
                                          <p:attrName>style.visibility</p:attrName>
                                        </p:attrNameLst>
                                      </p:cBhvr>
                                      <p:to>
                                        <p:strVal val="visible"/>
                                      </p:to>
                                    </p:set>
                                    <p:animEffect transition="in" filter="wipe(left)">
                                      <p:cBhvr>
                                        <p:cTn id="22" dur="500"/>
                                        <p:tgtEl>
                                          <p:spTgt spid="202757"/>
                                        </p:tgtEl>
                                      </p:cBhvr>
                                    </p:animEffect>
                                  </p:childTnLst>
                                </p:cTn>
                              </p:par>
                            </p:childTnLst>
                          </p:cTn>
                        </p:par>
                        <p:par>
                          <p:cTn id="23" fill="hold" nodeType="afterGroup">
                            <p:stCondLst>
                              <p:cond delay="500"/>
                            </p:stCondLst>
                            <p:childTnLst>
                              <p:par>
                                <p:cTn id="24" presetID="2" presetClass="entr" presetSubtype="6" fill="hold" grpId="0" nodeType="afterEffect">
                                  <p:stCondLst>
                                    <p:cond delay="0"/>
                                  </p:stCondLst>
                                  <p:childTnLst>
                                    <p:set>
                                      <p:cBhvr>
                                        <p:cTn id="25" dur="1" fill="hold">
                                          <p:stCondLst>
                                            <p:cond delay="0"/>
                                          </p:stCondLst>
                                        </p:cTn>
                                        <p:tgtEl>
                                          <p:spTgt spid="202759"/>
                                        </p:tgtEl>
                                        <p:attrNameLst>
                                          <p:attrName>style.visibility</p:attrName>
                                        </p:attrNameLst>
                                      </p:cBhvr>
                                      <p:to>
                                        <p:strVal val="visible"/>
                                      </p:to>
                                    </p:set>
                                    <p:anim calcmode="lin" valueType="num">
                                      <p:cBhvr additive="base">
                                        <p:cTn id="26" dur="500" fill="hold"/>
                                        <p:tgtEl>
                                          <p:spTgt spid="202759"/>
                                        </p:tgtEl>
                                        <p:attrNameLst>
                                          <p:attrName>ppt_x</p:attrName>
                                        </p:attrNameLst>
                                      </p:cBhvr>
                                      <p:tavLst>
                                        <p:tav tm="0">
                                          <p:val>
                                            <p:strVal val="1+#ppt_w/2"/>
                                          </p:val>
                                        </p:tav>
                                        <p:tav tm="100000">
                                          <p:val>
                                            <p:strVal val="#ppt_x"/>
                                          </p:val>
                                        </p:tav>
                                      </p:tavLst>
                                    </p:anim>
                                    <p:anim calcmode="lin" valueType="num">
                                      <p:cBhvr additive="base">
                                        <p:cTn id="27" dur="500" fill="hold"/>
                                        <p:tgtEl>
                                          <p:spTgt spid="202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autoUpdateAnimBg="0"/>
      <p:bldP spid="202755" grpId="0" autoUpdateAnimBg="0"/>
      <p:bldP spid="202756" grpId="0" autoUpdateAnimBg="0"/>
      <p:bldP spid="202757" grpId="0" autoUpdateAnimBg="0"/>
      <p:bldP spid="20275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762000" y="1058863"/>
            <a:ext cx="73914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pPr>
            <a:r>
              <a:rPr lang="en-US" altLang="zh-CN" sz="3600" b="1">
                <a:solidFill>
                  <a:srgbClr val="A50021"/>
                </a:solidFill>
                <a:ea typeface="楷体_GB2312" pitchFamily="49" charset="-122"/>
              </a:rPr>
              <a:t>void</a:t>
            </a:r>
            <a:r>
              <a:rPr lang="en-US" altLang="zh-CN" sz="3600">
                <a:solidFill>
                  <a:srgbClr val="A50021"/>
                </a:solidFill>
                <a:ea typeface="楷体_GB2312" pitchFamily="49" charset="-122"/>
              </a:rPr>
              <a:t> Delete ( BiTree </a:t>
            </a:r>
            <a:r>
              <a:rPr lang="en-US" altLang="zh-CN" sz="3600" b="1">
                <a:solidFill>
                  <a:srgbClr val="A50021"/>
                </a:solidFill>
                <a:ea typeface="楷体_GB2312" pitchFamily="49" charset="-122"/>
              </a:rPr>
              <a:t>&amp;</a:t>
            </a:r>
            <a:r>
              <a:rPr lang="en-US" altLang="zh-CN" sz="3600">
                <a:solidFill>
                  <a:srgbClr val="A50021"/>
                </a:solidFill>
                <a:ea typeface="楷体_GB2312" pitchFamily="49" charset="-122"/>
              </a:rPr>
              <a:t>p )</a:t>
            </a:r>
            <a:r>
              <a:rPr lang="en-US" altLang="zh-CN" sz="3600" b="1">
                <a:solidFill>
                  <a:srgbClr val="A50021"/>
                </a:solidFill>
                <a:ea typeface="楷体_GB2312" pitchFamily="49" charset="-122"/>
              </a:rPr>
              <a:t>{</a:t>
            </a:r>
          </a:p>
          <a:p>
            <a:pPr>
              <a:lnSpc>
                <a:spcPct val="135000"/>
              </a:lnSpc>
            </a:pPr>
            <a:r>
              <a:rPr lang="en-US" altLang="zh-CN" sz="3200">
                <a:solidFill>
                  <a:srgbClr val="A50021"/>
                </a:solidFill>
                <a:ea typeface="楷体_GB2312" pitchFamily="49" charset="-122"/>
              </a:rPr>
              <a:t>   // </a:t>
            </a:r>
            <a:r>
              <a:rPr lang="zh-CN" altLang="zh-CN" sz="3200">
                <a:solidFill>
                  <a:srgbClr val="A50021"/>
                </a:solidFill>
                <a:ea typeface="楷体_GB2312" pitchFamily="49" charset="-122"/>
              </a:rPr>
              <a:t>从</a:t>
            </a:r>
            <a:r>
              <a:rPr lang="zh-CN" altLang="en-US" sz="3200">
                <a:solidFill>
                  <a:srgbClr val="A50021"/>
                </a:solidFill>
                <a:ea typeface="楷体_GB2312" pitchFamily="49" charset="-122"/>
              </a:rPr>
              <a:t>二叉排序树中删除结点 </a:t>
            </a:r>
            <a:r>
              <a:rPr lang="en-US" altLang="zh-CN" sz="3200">
                <a:solidFill>
                  <a:srgbClr val="A50021"/>
                </a:solidFill>
                <a:ea typeface="楷体_GB2312" pitchFamily="49" charset="-122"/>
              </a:rPr>
              <a:t>p</a:t>
            </a:r>
            <a:r>
              <a:rPr lang="zh-CN" altLang="en-US" sz="3200">
                <a:solidFill>
                  <a:srgbClr val="A50021"/>
                </a:solidFill>
                <a:ea typeface="楷体_GB2312" pitchFamily="49" charset="-122"/>
              </a:rPr>
              <a:t>，</a:t>
            </a:r>
          </a:p>
          <a:p>
            <a:pPr>
              <a:lnSpc>
                <a:spcPct val="135000"/>
              </a:lnSpc>
            </a:pPr>
            <a:r>
              <a:rPr lang="zh-CN" altLang="en-US" sz="3200">
                <a:solidFill>
                  <a:srgbClr val="A50021"/>
                </a:solidFill>
                <a:ea typeface="楷体_GB2312" pitchFamily="49" charset="-122"/>
              </a:rPr>
              <a:t>   </a:t>
            </a:r>
            <a:r>
              <a:rPr lang="en-US" altLang="zh-CN" sz="3200">
                <a:solidFill>
                  <a:srgbClr val="A50021"/>
                </a:solidFill>
                <a:ea typeface="楷体_GB2312" pitchFamily="49" charset="-122"/>
              </a:rPr>
              <a:t>// </a:t>
            </a:r>
            <a:r>
              <a:rPr lang="zh-CN" altLang="en-US" sz="3200">
                <a:solidFill>
                  <a:srgbClr val="A50021"/>
                </a:solidFill>
                <a:ea typeface="楷体_GB2312" pitchFamily="49" charset="-122"/>
              </a:rPr>
              <a:t>并重接它的左子树或右子树</a:t>
            </a:r>
            <a:endParaRPr lang="zh-CN" altLang="en-US" sz="3200">
              <a:ea typeface="楷体_GB2312" pitchFamily="49" charset="-122"/>
            </a:endParaRPr>
          </a:p>
          <a:p>
            <a:pPr>
              <a:lnSpc>
                <a:spcPct val="135000"/>
              </a:lnSpc>
            </a:pPr>
            <a:r>
              <a:rPr lang="zh-CN" altLang="en-US" sz="3600" b="1">
                <a:solidFill>
                  <a:srgbClr val="A50021"/>
                </a:solidFill>
                <a:ea typeface="楷体_GB2312" pitchFamily="49" charset="-122"/>
              </a:rPr>
              <a:t>   </a:t>
            </a:r>
            <a:r>
              <a:rPr lang="en-US" altLang="zh-CN" sz="3600" b="1">
                <a:solidFill>
                  <a:srgbClr val="A50021"/>
                </a:solidFill>
                <a:ea typeface="楷体_GB2312" pitchFamily="49" charset="-122"/>
              </a:rPr>
              <a:t>if</a:t>
            </a:r>
            <a:r>
              <a:rPr lang="en-US" altLang="zh-CN" sz="3600">
                <a:ea typeface="楷体_GB2312" pitchFamily="49" charset="-122"/>
              </a:rPr>
              <a:t> </a:t>
            </a:r>
            <a:r>
              <a:rPr lang="en-US" altLang="zh-CN" sz="3600">
                <a:solidFill>
                  <a:srgbClr val="FF0000"/>
                </a:solidFill>
                <a:ea typeface="楷体_GB2312" pitchFamily="49" charset="-122"/>
              </a:rPr>
              <a:t>(</a:t>
            </a:r>
            <a:r>
              <a:rPr lang="en-US" altLang="zh-CN" sz="3600" b="1">
                <a:solidFill>
                  <a:srgbClr val="FF0000"/>
                </a:solidFill>
                <a:ea typeface="楷体_GB2312" pitchFamily="49" charset="-122"/>
              </a:rPr>
              <a:t>!</a:t>
            </a:r>
            <a:r>
              <a:rPr lang="en-US" altLang="zh-CN" sz="3600">
                <a:solidFill>
                  <a:srgbClr val="FF0000"/>
                </a:solidFill>
                <a:ea typeface="楷体_GB2312" pitchFamily="49" charset="-122"/>
              </a:rPr>
              <a:t>p-&gt;rchild) </a:t>
            </a:r>
            <a:r>
              <a:rPr lang="en-US" altLang="zh-CN" sz="3600">
                <a:ea typeface="楷体_GB2312" pitchFamily="49" charset="-122"/>
              </a:rPr>
              <a:t> </a:t>
            </a:r>
            <a:r>
              <a:rPr lang="en-US" altLang="zh-CN" sz="3600" b="1">
                <a:solidFill>
                  <a:srgbClr val="A50021"/>
                </a:solidFill>
                <a:ea typeface="楷体_GB2312" pitchFamily="49" charset="-122"/>
              </a:rPr>
              <a:t>{               }</a:t>
            </a:r>
            <a:r>
              <a:rPr lang="en-US" altLang="zh-CN" sz="3600">
                <a:solidFill>
                  <a:srgbClr val="A50021"/>
                </a:solidFill>
                <a:ea typeface="楷体_GB2312" pitchFamily="49" charset="-122"/>
              </a:rPr>
              <a:t> </a:t>
            </a:r>
          </a:p>
          <a:p>
            <a:pPr>
              <a:lnSpc>
                <a:spcPct val="135000"/>
              </a:lnSpc>
            </a:pPr>
            <a:r>
              <a:rPr lang="en-US" altLang="zh-CN" sz="3600" b="1">
                <a:solidFill>
                  <a:srgbClr val="A50021"/>
                </a:solidFill>
                <a:ea typeface="楷体_GB2312" pitchFamily="49" charset="-122"/>
              </a:rPr>
              <a:t>   else if</a:t>
            </a:r>
            <a:r>
              <a:rPr lang="en-US" altLang="zh-CN" sz="3600">
                <a:ea typeface="楷体_GB2312" pitchFamily="49" charset="-122"/>
              </a:rPr>
              <a:t> </a:t>
            </a:r>
            <a:r>
              <a:rPr lang="en-US" altLang="zh-CN" sz="3600">
                <a:solidFill>
                  <a:srgbClr val="FF0000"/>
                </a:solidFill>
                <a:ea typeface="楷体_GB2312" pitchFamily="49" charset="-122"/>
              </a:rPr>
              <a:t>(</a:t>
            </a:r>
            <a:r>
              <a:rPr lang="en-US" altLang="zh-CN" sz="3600" b="1">
                <a:solidFill>
                  <a:srgbClr val="FF0000"/>
                </a:solidFill>
                <a:ea typeface="楷体_GB2312" pitchFamily="49" charset="-122"/>
              </a:rPr>
              <a:t>!</a:t>
            </a:r>
            <a:r>
              <a:rPr lang="en-US" altLang="zh-CN" sz="3600">
                <a:solidFill>
                  <a:srgbClr val="FF0000"/>
                </a:solidFill>
                <a:ea typeface="楷体_GB2312" pitchFamily="49" charset="-122"/>
              </a:rPr>
              <a:t>p-&gt;lchild)</a:t>
            </a:r>
            <a:r>
              <a:rPr lang="en-US" altLang="zh-CN" sz="3600">
                <a:ea typeface="楷体_GB2312" pitchFamily="49" charset="-122"/>
              </a:rPr>
              <a:t> </a:t>
            </a:r>
            <a:r>
              <a:rPr lang="en-US" altLang="zh-CN" sz="3600" b="1">
                <a:solidFill>
                  <a:srgbClr val="A50021"/>
                </a:solidFill>
                <a:ea typeface="楷体_GB2312" pitchFamily="49" charset="-122"/>
              </a:rPr>
              <a:t>{                }</a:t>
            </a:r>
            <a:r>
              <a:rPr lang="en-US" altLang="zh-CN" sz="3600">
                <a:ea typeface="楷体_GB2312" pitchFamily="49" charset="-122"/>
              </a:rPr>
              <a:t> </a:t>
            </a:r>
          </a:p>
          <a:p>
            <a:pPr>
              <a:lnSpc>
                <a:spcPct val="135000"/>
              </a:lnSpc>
            </a:pPr>
            <a:r>
              <a:rPr lang="en-US" altLang="zh-CN" sz="3600">
                <a:ea typeface="楷体_GB2312" pitchFamily="49" charset="-122"/>
              </a:rPr>
              <a:t>   </a:t>
            </a:r>
            <a:r>
              <a:rPr lang="en-US" altLang="zh-CN" sz="3600" b="1">
                <a:solidFill>
                  <a:srgbClr val="A50021"/>
                </a:solidFill>
                <a:ea typeface="楷体_GB2312" pitchFamily="49" charset="-122"/>
              </a:rPr>
              <a:t>else {              }</a:t>
            </a:r>
            <a:endParaRPr lang="en-US" altLang="zh-CN" sz="3600">
              <a:solidFill>
                <a:srgbClr val="A50021"/>
              </a:solidFill>
              <a:ea typeface="楷体_GB2312" pitchFamily="49" charset="-122"/>
            </a:endParaRPr>
          </a:p>
          <a:p>
            <a:pPr>
              <a:lnSpc>
                <a:spcPct val="135000"/>
              </a:lnSpc>
            </a:pPr>
            <a:r>
              <a:rPr lang="en-US" altLang="zh-CN" sz="3600" b="1">
                <a:solidFill>
                  <a:srgbClr val="A50021"/>
                </a:solidFill>
                <a:ea typeface="楷体_GB2312" pitchFamily="49" charset="-122"/>
              </a:rPr>
              <a:t>}</a:t>
            </a:r>
            <a:r>
              <a:rPr lang="en-US" altLang="zh-CN" sz="3600">
                <a:solidFill>
                  <a:srgbClr val="A50021"/>
                </a:solidFill>
                <a:ea typeface="楷体_GB2312" pitchFamily="49" charset="-122"/>
              </a:rPr>
              <a:t> // Delete</a:t>
            </a:r>
          </a:p>
        </p:txBody>
      </p:sp>
      <p:sp>
        <p:nvSpPr>
          <p:cNvPr id="80899" name="Text Box 3"/>
          <p:cNvSpPr txBox="1">
            <a:spLocks noChangeArrowheads="1"/>
          </p:cNvSpPr>
          <p:nvPr/>
        </p:nvSpPr>
        <p:spPr bwMode="auto">
          <a:xfrm>
            <a:off x="304800" y="228600"/>
            <a:ext cx="659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chemeClr val="accent2"/>
                </a:solidFill>
                <a:ea typeface="楷体_GB2312" pitchFamily="49" charset="-122"/>
              </a:rPr>
              <a:t>其中</a:t>
            </a:r>
            <a:r>
              <a:rPr lang="zh-CN" altLang="en-US" sz="3600" b="1">
                <a:solidFill>
                  <a:srgbClr val="FF00FF"/>
                </a:solidFill>
                <a:ea typeface="楷体_GB2312" pitchFamily="49" charset="-122"/>
              </a:rPr>
              <a:t>删除操作</a:t>
            </a:r>
            <a:r>
              <a:rPr lang="zh-CN" altLang="en-US" sz="3600">
                <a:solidFill>
                  <a:schemeClr val="accent2"/>
                </a:solidFill>
                <a:ea typeface="楷体_GB2312" pitchFamily="49" charset="-122"/>
              </a:rPr>
              <a:t>过程如下所描述：</a:t>
            </a:r>
            <a:endParaRPr lang="zh-CN" altLang="en-US" sz="3600">
              <a:ea typeface="楷体_GB2312" pitchFamily="49" charset="-122"/>
            </a:endParaRPr>
          </a:p>
        </p:txBody>
      </p:sp>
      <p:sp>
        <p:nvSpPr>
          <p:cNvPr id="80900" name="Text Box 4">
            <a:hlinkClick r:id="" action="ppaction://hlinkshowjump?jump=nextslide"/>
          </p:cNvPr>
          <p:cNvSpPr txBox="1">
            <a:spLocks noChangeArrowheads="1"/>
          </p:cNvSpPr>
          <p:nvPr/>
        </p:nvSpPr>
        <p:spPr bwMode="auto">
          <a:xfrm>
            <a:off x="4343400" y="3184525"/>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rPr>
              <a:t>… …</a:t>
            </a:r>
            <a:endParaRPr lang="en-US" altLang="zh-CN" sz="3600"/>
          </a:p>
        </p:txBody>
      </p:sp>
      <p:sp>
        <p:nvSpPr>
          <p:cNvPr id="80901" name="Text Box 5">
            <a:hlinkClick r:id="rId2" action="ppaction://hlinksldjump"/>
          </p:cNvPr>
          <p:cNvSpPr txBox="1">
            <a:spLocks noChangeArrowheads="1"/>
          </p:cNvSpPr>
          <p:nvPr/>
        </p:nvSpPr>
        <p:spPr bwMode="auto">
          <a:xfrm>
            <a:off x="5073650" y="3886200"/>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rPr>
              <a:t>… …</a:t>
            </a:r>
            <a:endParaRPr lang="en-US" altLang="zh-CN" sz="3600"/>
          </a:p>
        </p:txBody>
      </p:sp>
      <p:sp>
        <p:nvSpPr>
          <p:cNvPr id="80902" name="Text Box 6">
            <a:hlinkClick r:id="rId3" action="ppaction://hlinksldjump"/>
          </p:cNvPr>
          <p:cNvSpPr txBox="1">
            <a:spLocks noChangeArrowheads="1"/>
          </p:cNvSpPr>
          <p:nvPr/>
        </p:nvSpPr>
        <p:spPr bwMode="auto">
          <a:xfrm>
            <a:off x="2330450" y="4648200"/>
            <a:ext cx="1327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rPr>
              <a:t>… …</a:t>
            </a:r>
            <a:endParaRPr lang="en-US" altLang="zh-CN" sz="3600"/>
          </a:p>
        </p:txBody>
      </p:sp>
      <p:sp>
        <p:nvSpPr>
          <p:cNvPr id="80905" name="AutoShape 9">
            <a:hlinkClick r:id="" action="ppaction://hlinkshowjump?jump=previousslide" highlightClick="1"/>
          </p:cNvPr>
          <p:cNvSpPr>
            <a:spLocks noChangeArrowheads="1"/>
          </p:cNvSpPr>
          <p:nvPr/>
        </p:nvSpPr>
        <p:spPr bwMode="auto">
          <a:xfrm>
            <a:off x="8458200" y="61722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slide(fromTop)">
                                      <p:cBhvr>
                                        <p:cTn id="7" dur="500"/>
                                        <p:tgtEl>
                                          <p:spTgt spid="808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80898"/>
                                        </p:tgtEl>
                                        <p:attrNameLst>
                                          <p:attrName>style.visibility</p:attrName>
                                        </p:attrNameLst>
                                      </p:cBhvr>
                                      <p:to>
                                        <p:strVal val="visible"/>
                                      </p:to>
                                    </p:set>
                                    <p:animEffect transition="in" filter="strips(upRight)">
                                      <p:cBhvr>
                                        <p:cTn id="12" dur="500"/>
                                        <p:tgtEl>
                                          <p:spTgt spid="80898"/>
                                        </p:tgtEl>
                                      </p:cBhvr>
                                    </p:animEffect>
                                  </p:childTnLst>
                                </p:cTn>
                              </p:par>
                            </p:childTnLst>
                          </p:cTn>
                        </p:par>
                        <p:par>
                          <p:cTn id="13" fill="hold" nodeType="afterGroup">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80900"/>
                                        </p:tgtEl>
                                        <p:attrNameLst>
                                          <p:attrName>style.visibility</p:attrName>
                                        </p:attrNameLst>
                                      </p:cBhvr>
                                      <p:to>
                                        <p:strVal val="visible"/>
                                      </p:to>
                                    </p:set>
                                    <p:anim calcmode="lin" valueType="num">
                                      <p:cBhvr>
                                        <p:cTn id="16" dur="500" fill="hold"/>
                                        <p:tgtEl>
                                          <p:spTgt spid="80900"/>
                                        </p:tgtEl>
                                        <p:attrNameLst>
                                          <p:attrName>ppt_w</p:attrName>
                                        </p:attrNameLst>
                                      </p:cBhvr>
                                      <p:tavLst>
                                        <p:tav tm="0">
                                          <p:val>
                                            <p:fltVal val="0"/>
                                          </p:val>
                                        </p:tav>
                                        <p:tav tm="100000">
                                          <p:val>
                                            <p:strVal val="#ppt_w"/>
                                          </p:val>
                                        </p:tav>
                                      </p:tavLst>
                                    </p:anim>
                                    <p:anim calcmode="lin" valueType="num">
                                      <p:cBhvr>
                                        <p:cTn id="17" dur="500" fill="hold"/>
                                        <p:tgtEl>
                                          <p:spTgt spid="80900"/>
                                        </p:tgtEl>
                                        <p:attrNameLst>
                                          <p:attrName>ppt_h</p:attrName>
                                        </p:attrNameLst>
                                      </p:cBhvr>
                                      <p:tavLst>
                                        <p:tav tm="0">
                                          <p:val>
                                            <p:strVal val="#ppt_h"/>
                                          </p:val>
                                        </p:tav>
                                        <p:tav tm="100000">
                                          <p:val>
                                            <p:strVal val="#ppt_h"/>
                                          </p:val>
                                        </p:tav>
                                      </p:tavLst>
                                    </p:anim>
                                  </p:childTnLst>
                                </p:cTn>
                              </p:par>
                            </p:childTnLst>
                          </p:cTn>
                        </p:par>
                        <p:par>
                          <p:cTn id="18" fill="hold" nodeType="afterGroup">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80901"/>
                                        </p:tgtEl>
                                        <p:attrNameLst>
                                          <p:attrName>style.visibility</p:attrName>
                                        </p:attrNameLst>
                                      </p:cBhvr>
                                      <p:to>
                                        <p:strVal val="visible"/>
                                      </p:to>
                                    </p:set>
                                    <p:anim calcmode="lin" valueType="num">
                                      <p:cBhvr>
                                        <p:cTn id="21" dur="500" fill="hold"/>
                                        <p:tgtEl>
                                          <p:spTgt spid="80901"/>
                                        </p:tgtEl>
                                        <p:attrNameLst>
                                          <p:attrName>ppt_w</p:attrName>
                                        </p:attrNameLst>
                                      </p:cBhvr>
                                      <p:tavLst>
                                        <p:tav tm="0">
                                          <p:val>
                                            <p:fltVal val="0"/>
                                          </p:val>
                                        </p:tav>
                                        <p:tav tm="100000">
                                          <p:val>
                                            <p:strVal val="#ppt_w"/>
                                          </p:val>
                                        </p:tav>
                                      </p:tavLst>
                                    </p:anim>
                                    <p:anim calcmode="lin" valueType="num">
                                      <p:cBhvr>
                                        <p:cTn id="22" dur="500" fill="hold"/>
                                        <p:tgtEl>
                                          <p:spTgt spid="80901"/>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500"/>
                            </p:stCondLst>
                            <p:childTnLst>
                              <p:par>
                                <p:cTn id="24" presetID="17" presetClass="entr" presetSubtype="10" fill="hold" grpId="0" nodeType="afterEffect">
                                  <p:stCondLst>
                                    <p:cond delay="0"/>
                                  </p:stCondLst>
                                  <p:childTnLst>
                                    <p:set>
                                      <p:cBhvr>
                                        <p:cTn id="25" dur="1" fill="hold">
                                          <p:stCondLst>
                                            <p:cond delay="0"/>
                                          </p:stCondLst>
                                        </p:cTn>
                                        <p:tgtEl>
                                          <p:spTgt spid="80902"/>
                                        </p:tgtEl>
                                        <p:attrNameLst>
                                          <p:attrName>style.visibility</p:attrName>
                                        </p:attrNameLst>
                                      </p:cBhvr>
                                      <p:to>
                                        <p:strVal val="visible"/>
                                      </p:to>
                                    </p:set>
                                    <p:anim calcmode="lin" valueType="num">
                                      <p:cBhvr>
                                        <p:cTn id="26" dur="500" fill="hold"/>
                                        <p:tgtEl>
                                          <p:spTgt spid="80902"/>
                                        </p:tgtEl>
                                        <p:attrNameLst>
                                          <p:attrName>ppt_w</p:attrName>
                                        </p:attrNameLst>
                                      </p:cBhvr>
                                      <p:tavLst>
                                        <p:tav tm="0">
                                          <p:val>
                                            <p:fltVal val="0"/>
                                          </p:val>
                                        </p:tav>
                                        <p:tav tm="100000">
                                          <p:val>
                                            <p:strVal val="#ppt_w"/>
                                          </p:val>
                                        </p:tav>
                                      </p:tavLst>
                                    </p:anim>
                                    <p:anim calcmode="lin" valueType="num">
                                      <p:cBhvr>
                                        <p:cTn id="27" dur="500" fill="hold"/>
                                        <p:tgtEl>
                                          <p:spTgt spid="80902"/>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2000"/>
                            </p:stCondLst>
                            <p:childTnLst>
                              <p:par>
                                <p:cTn id="29" presetID="2" presetClass="entr" presetSubtype="6" fill="hold" grpId="0" nodeType="afterEffect">
                                  <p:stCondLst>
                                    <p:cond delay="0"/>
                                  </p:stCondLst>
                                  <p:childTnLst>
                                    <p:set>
                                      <p:cBhvr>
                                        <p:cTn id="30" dur="1" fill="hold">
                                          <p:stCondLst>
                                            <p:cond delay="0"/>
                                          </p:stCondLst>
                                        </p:cTn>
                                        <p:tgtEl>
                                          <p:spTgt spid="80905"/>
                                        </p:tgtEl>
                                        <p:attrNameLst>
                                          <p:attrName>style.visibility</p:attrName>
                                        </p:attrNameLst>
                                      </p:cBhvr>
                                      <p:to>
                                        <p:strVal val="visible"/>
                                      </p:to>
                                    </p:set>
                                    <p:anim calcmode="lin" valueType="num">
                                      <p:cBhvr additive="base">
                                        <p:cTn id="31" dur="500" fill="hold"/>
                                        <p:tgtEl>
                                          <p:spTgt spid="80905"/>
                                        </p:tgtEl>
                                        <p:attrNameLst>
                                          <p:attrName>ppt_x</p:attrName>
                                        </p:attrNameLst>
                                      </p:cBhvr>
                                      <p:tavLst>
                                        <p:tav tm="0">
                                          <p:val>
                                            <p:strVal val="1+#ppt_w/2"/>
                                          </p:val>
                                        </p:tav>
                                        <p:tav tm="100000">
                                          <p:val>
                                            <p:strVal val="#ppt_x"/>
                                          </p:val>
                                        </p:tav>
                                      </p:tavLst>
                                    </p:anim>
                                    <p:anim calcmode="lin" valueType="num">
                                      <p:cBhvr additive="base">
                                        <p:cTn id="32" dur="500" fill="hold"/>
                                        <p:tgtEl>
                                          <p:spTgt spid="80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utoUpdateAnimBg="0"/>
      <p:bldP spid="80900" grpId="0" autoUpdateAnimBg="0"/>
      <p:bldP spid="80901" grpId="0" autoUpdateAnimBg="0"/>
      <p:bldP spid="80902" grpId="0" autoUpdateAnimBg="0"/>
      <p:bldP spid="8090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533400" y="685800"/>
            <a:ext cx="79819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sz="3600">
                <a:solidFill>
                  <a:srgbClr val="A50021"/>
                </a:solidFill>
                <a:ea typeface="楷体_GB2312" pitchFamily="49" charset="-122"/>
              </a:rPr>
              <a:t> // </a:t>
            </a:r>
            <a:r>
              <a:rPr lang="zh-CN" altLang="en-US" sz="3600">
                <a:solidFill>
                  <a:srgbClr val="A50021"/>
                </a:solidFill>
                <a:ea typeface="楷体_GB2312" pitchFamily="49" charset="-122"/>
              </a:rPr>
              <a:t>右子树为空树则只需重接它的左子树</a:t>
            </a:r>
          </a:p>
        </p:txBody>
      </p:sp>
      <p:sp>
        <p:nvSpPr>
          <p:cNvPr id="197638" name="Rectangle 6"/>
          <p:cNvSpPr>
            <a:spLocks noChangeArrowheads="1"/>
          </p:cNvSpPr>
          <p:nvPr/>
        </p:nvSpPr>
        <p:spPr bwMode="auto">
          <a:xfrm>
            <a:off x="1447800" y="1736725"/>
            <a:ext cx="62087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ea typeface="楷体_GB2312" pitchFamily="49" charset="-122"/>
              </a:rPr>
              <a:t>q = p;  p = p-&gt;lchild;  free(q);</a:t>
            </a:r>
            <a:endParaRPr lang="en-US" altLang="zh-CN" sz="3600">
              <a:solidFill>
                <a:srgbClr val="A50021"/>
              </a:solidFill>
              <a:ea typeface="楷体_GB2312" pitchFamily="49" charset="-122"/>
            </a:endParaRPr>
          </a:p>
        </p:txBody>
      </p:sp>
      <p:sp>
        <p:nvSpPr>
          <p:cNvPr id="197639" name="Rectangle 7"/>
          <p:cNvSpPr>
            <a:spLocks noChangeArrowheads="1"/>
          </p:cNvSpPr>
          <p:nvPr/>
        </p:nvSpPr>
        <p:spPr bwMode="auto">
          <a:xfrm>
            <a:off x="28956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0" name="Rectangle 8"/>
          <p:cNvSpPr>
            <a:spLocks noChangeArrowheads="1"/>
          </p:cNvSpPr>
          <p:nvPr/>
        </p:nvSpPr>
        <p:spPr bwMode="auto">
          <a:xfrm>
            <a:off x="6248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1" name="Rectangle 9"/>
          <p:cNvSpPr>
            <a:spLocks noChangeArrowheads="1"/>
          </p:cNvSpPr>
          <p:nvPr/>
        </p:nvSpPr>
        <p:spPr bwMode="auto">
          <a:xfrm>
            <a:off x="32766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2" name="Line 10"/>
          <p:cNvSpPr>
            <a:spLocks noChangeShapeType="1"/>
          </p:cNvSpPr>
          <p:nvPr/>
        </p:nvSpPr>
        <p:spPr bwMode="auto">
          <a:xfrm>
            <a:off x="36576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3" name="Oval 11"/>
          <p:cNvSpPr>
            <a:spLocks noChangeArrowheads="1"/>
          </p:cNvSpPr>
          <p:nvPr/>
        </p:nvSpPr>
        <p:spPr bwMode="auto">
          <a:xfrm>
            <a:off x="1905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5" name="Rectangle 13"/>
          <p:cNvSpPr>
            <a:spLocks noChangeArrowheads="1"/>
          </p:cNvSpPr>
          <p:nvPr/>
        </p:nvSpPr>
        <p:spPr bwMode="auto">
          <a:xfrm>
            <a:off x="5486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6" name="Line 14"/>
          <p:cNvSpPr>
            <a:spLocks noChangeShapeType="1"/>
          </p:cNvSpPr>
          <p:nvPr/>
        </p:nvSpPr>
        <p:spPr bwMode="auto">
          <a:xfrm>
            <a:off x="5867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7" name="Oval 15"/>
          <p:cNvSpPr>
            <a:spLocks noChangeArrowheads="1"/>
          </p:cNvSpPr>
          <p:nvPr/>
        </p:nvSpPr>
        <p:spPr bwMode="auto">
          <a:xfrm>
            <a:off x="1219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8" name="Line 16"/>
          <p:cNvSpPr>
            <a:spLocks noChangeShapeType="1"/>
          </p:cNvSpPr>
          <p:nvPr/>
        </p:nvSpPr>
        <p:spPr bwMode="auto">
          <a:xfrm flipH="1">
            <a:off x="914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49" name="Line 17"/>
          <p:cNvSpPr>
            <a:spLocks noChangeShapeType="1"/>
          </p:cNvSpPr>
          <p:nvPr/>
        </p:nvSpPr>
        <p:spPr bwMode="auto">
          <a:xfrm>
            <a:off x="1676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1" name="Line 19"/>
          <p:cNvSpPr>
            <a:spLocks noChangeShapeType="1"/>
          </p:cNvSpPr>
          <p:nvPr/>
        </p:nvSpPr>
        <p:spPr bwMode="auto">
          <a:xfrm flipH="1">
            <a:off x="1600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2" name="Line 20"/>
          <p:cNvSpPr>
            <a:spLocks noChangeShapeType="1"/>
          </p:cNvSpPr>
          <p:nvPr/>
        </p:nvSpPr>
        <p:spPr bwMode="auto">
          <a:xfrm flipH="1">
            <a:off x="23622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4" name="Oval 22"/>
          <p:cNvSpPr>
            <a:spLocks noChangeArrowheads="1"/>
          </p:cNvSpPr>
          <p:nvPr/>
        </p:nvSpPr>
        <p:spPr bwMode="auto">
          <a:xfrm>
            <a:off x="68580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5" name="Oval 23"/>
          <p:cNvSpPr>
            <a:spLocks noChangeArrowheads="1"/>
          </p:cNvSpPr>
          <p:nvPr/>
        </p:nvSpPr>
        <p:spPr bwMode="auto">
          <a:xfrm>
            <a:off x="6172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6" name="Line 24"/>
          <p:cNvSpPr>
            <a:spLocks noChangeShapeType="1"/>
          </p:cNvSpPr>
          <p:nvPr/>
        </p:nvSpPr>
        <p:spPr bwMode="auto">
          <a:xfrm flipH="1">
            <a:off x="5867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7" name="Line 25"/>
          <p:cNvSpPr>
            <a:spLocks noChangeShapeType="1"/>
          </p:cNvSpPr>
          <p:nvPr/>
        </p:nvSpPr>
        <p:spPr bwMode="auto">
          <a:xfrm>
            <a:off x="6629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58" name="Line 26"/>
          <p:cNvSpPr>
            <a:spLocks noChangeShapeType="1"/>
          </p:cNvSpPr>
          <p:nvPr/>
        </p:nvSpPr>
        <p:spPr bwMode="auto">
          <a:xfrm flipH="1">
            <a:off x="65532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0" name="Line 28"/>
          <p:cNvSpPr>
            <a:spLocks noChangeShapeType="1"/>
          </p:cNvSpPr>
          <p:nvPr/>
        </p:nvSpPr>
        <p:spPr bwMode="auto">
          <a:xfrm>
            <a:off x="6400800" y="3657600"/>
            <a:ext cx="609600" cy="6096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1" name="Line 29"/>
          <p:cNvSpPr>
            <a:spLocks noChangeShapeType="1"/>
          </p:cNvSpPr>
          <p:nvPr/>
        </p:nvSpPr>
        <p:spPr bwMode="auto">
          <a:xfrm flipH="1">
            <a:off x="1600200" y="3657600"/>
            <a:ext cx="1447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2" name="Line 30"/>
          <p:cNvSpPr>
            <a:spLocks noChangeShapeType="1"/>
          </p:cNvSpPr>
          <p:nvPr/>
        </p:nvSpPr>
        <p:spPr bwMode="auto">
          <a:xfrm>
            <a:off x="6400800" y="3657600"/>
            <a:ext cx="1524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663" name="Text Box 31"/>
          <p:cNvSpPr txBox="1">
            <a:spLocks noChangeArrowheads="1"/>
          </p:cNvSpPr>
          <p:nvPr/>
        </p:nvSpPr>
        <p:spPr bwMode="auto">
          <a:xfrm>
            <a:off x="2482850" y="3352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8080"/>
                </a:solidFill>
              </a:rPr>
              <a:t>p</a:t>
            </a:r>
            <a:endParaRPr lang="en-US" altLang="zh-CN" sz="3600"/>
          </a:p>
        </p:txBody>
      </p:sp>
      <p:sp>
        <p:nvSpPr>
          <p:cNvPr id="197664" name="Text Box 32"/>
          <p:cNvSpPr txBox="1">
            <a:spLocks noChangeArrowheads="1"/>
          </p:cNvSpPr>
          <p:nvPr/>
        </p:nvSpPr>
        <p:spPr bwMode="auto">
          <a:xfrm>
            <a:off x="6750050" y="3397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8080"/>
                </a:solidFill>
              </a:rPr>
              <a:t>p</a:t>
            </a:r>
            <a:endParaRPr lang="en-US" altLang="zh-CN" sz="3600"/>
          </a:p>
        </p:txBody>
      </p:sp>
      <p:sp>
        <p:nvSpPr>
          <p:cNvPr id="197665" name="AutoShape 33">
            <a:hlinkClick r:id="" action="ppaction://hlinkshowjump?jump=lastslideviewed" highlightClick="1"/>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wipe(left)">
                                      <p:cBhvr>
                                        <p:cTn id="7" dur="5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8"/>
                                        </p:tgtEl>
                                        <p:attrNameLst>
                                          <p:attrName>style.visibility</p:attrName>
                                        </p:attrNameLst>
                                      </p:cBhvr>
                                      <p:to>
                                        <p:strVal val="visible"/>
                                      </p:to>
                                    </p:set>
                                    <p:animEffect transition="in" filter="wipe(left)">
                                      <p:cBhvr>
                                        <p:cTn id="12" dur="500"/>
                                        <p:tgtEl>
                                          <p:spTgt spid="1976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639"/>
                                        </p:tgtEl>
                                        <p:attrNameLst>
                                          <p:attrName>style.visibility</p:attrName>
                                        </p:attrNameLst>
                                      </p:cBhvr>
                                      <p:to>
                                        <p:strVal val="visible"/>
                                      </p:to>
                                    </p:set>
                                    <p:animEffect transition="in" filter="wipe(left)">
                                      <p:cBhvr>
                                        <p:cTn id="17" dur="500"/>
                                        <p:tgtEl>
                                          <p:spTgt spid="19763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97641"/>
                                        </p:tgtEl>
                                        <p:attrNameLst>
                                          <p:attrName>style.visibility</p:attrName>
                                        </p:attrNameLst>
                                      </p:cBhvr>
                                      <p:to>
                                        <p:strVal val="visible"/>
                                      </p:to>
                                    </p:set>
                                    <p:animEffect transition="in" filter="wipe(left)">
                                      <p:cBhvr>
                                        <p:cTn id="21" dur="500"/>
                                        <p:tgtEl>
                                          <p:spTgt spid="197641"/>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97642"/>
                                        </p:tgtEl>
                                        <p:attrNameLst>
                                          <p:attrName>style.visibility</p:attrName>
                                        </p:attrNameLst>
                                      </p:cBhvr>
                                      <p:to>
                                        <p:strVal val="visible"/>
                                      </p:to>
                                    </p:set>
                                    <p:animEffect transition="in" filter="wipe(left)">
                                      <p:cBhvr>
                                        <p:cTn id="25" dur="500"/>
                                        <p:tgtEl>
                                          <p:spTgt spid="197642"/>
                                        </p:tgtEl>
                                      </p:cBhvr>
                                    </p:animEffect>
                                  </p:childTnLst>
                                </p:cTn>
                              </p:par>
                            </p:childTnLst>
                          </p:cTn>
                        </p:par>
                        <p:par>
                          <p:cTn id="26" fill="hold" nodeType="afterGroup">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97652"/>
                                        </p:tgtEl>
                                        <p:attrNameLst>
                                          <p:attrName>style.visibility</p:attrName>
                                        </p:attrNameLst>
                                      </p:cBhvr>
                                      <p:to>
                                        <p:strVal val="visible"/>
                                      </p:to>
                                    </p:set>
                                    <p:animEffect transition="in" filter="wipe(up)">
                                      <p:cBhvr>
                                        <p:cTn id="29" dur="500"/>
                                        <p:tgtEl>
                                          <p:spTgt spid="197652"/>
                                        </p:tgtEl>
                                      </p:cBhvr>
                                    </p:animEffect>
                                  </p:childTnLst>
                                </p:cTn>
                              </p:par>
                            </p:childTnLst>
                          </p:cTn>
                        </p:par>
                        <p:par>
                          <p:cTn id="30" fill="hold" nodeType="afterGroup">
                            <p:stCondLst>
                              <p:cond delay="2000"/>
                            </p:stCondLst>
                            <p:childTnLst>
                              <p:par>
                                <p:cTn id="31" presetID="2" presetClass="entr" presetSubtype="6" fill="hold" grpId="0" nodeType="afterEffect">
                                  <p:stCondLst>
                                    <p:cond delay="0"/>
                                  </p:stCondLst>
                                  <p:childTnLst>
                                    <p:set>
                                      <p:cBhvr>
                                        <p:cTn id="32" dur="1" fill="hold">
                                          <p:stCondLst>
                                            <p:cond delay="0"/>
                                          </p:stCondLst>
                                        </p:cTn>
                                        <p:tgtEl>
                                          <p:spTgt spid="197665"/>
                                        </p:tgtEl>
                                        <p:attrNameLst>
                                          <p:attrName>style.visibility</p:attrName>
                                        </p:attrNameLst>
                                      </p:cBhvr>
                                      <p:to>
                                        <p:strVal val="visible"/>
                                      </p:to>
                                    </p:set>
                                    <p:anim calcmode="lin" valueType="num">
                                      <p:cBhvr additive="base">
                                        <p:cTn id="33" dur="500" fill="hold"/>
                                        <p:tgtEl>
                                          <p:spTgt spid="197665"/>
                                        </p:tgtEl>
                                        <p:attrNameLst>
                                          <p:attrName>ppt_x</p:attrName>
                                        </p:attrNameLst>
                                      </p:cBhvr>
                                      <p:tavLst>
                                        <p:tav tm="0">
                                          <p:val>
                                            <p:strVal val="1+#ppt_w/2"/>
                                          </p:val>
                                        </p:tav>
                                        <p:tav tm="100000">
                                          <p:val>
                                            <p:strVal val="#ppt_x"/>
                                          </p:val>
                                        </p:tav>
                                      </p:tavLst>
                                    </p:anim>
                                    <p:anim calcmode="lin" valueType="num">
                                      <p:cBhvr additive="base">
                                        <p:cTn id="34" dur="500" fill="hold"/>
                                        <p:tgtEl>
                                          <p:spTgt spid="197665"/>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grpId="0" nodeType="afterEffect">
                                  <p:stCondLst>
                                    <p:cond delay="0"/>
                                  </p:stCondLst>
                                  <p:childTnLst>
                                    <p:set>
                                      <p:cBhvr>
                                        <p:cTn id="37" dur="1" fill="hold">
                                          <p:stCondLst>
                                            <p:cond delay="0"/>
                                          </p:stCondLst>
                                        </p:cTn>
                                        <p:tgtEl>
                                          <p:spTgt spid="197643"/>
                                        </p:tgtEl>
                                        <p:attrNameLst>
                                          <p:attrName>style.visibility</p:attrName>
                                        </p:attrNameLst>
                                      </p:cBhvr>
                                      <p:to>
                                        <p:strVal val="visible"/>
                                      </p:to>
                                    </p:set>
                                    <p:animEffect transition="in" filter="wipe(up)">
                                      <p:cBhvr>
                                        <p:cTn id="38" dur="500"/>
                                        <p:tgtEl>
                                          <p:spTgt spid="197643"/>
                                        </p:tgtEl>
                                      </p:cBhvr>
                                    </p:animEffect>
                                  </p:childTnLst>
                                </p:cTn>
                              </p:par>
                            </p:childTnLst>
                          </p:cTn>
                        </p:par>
                        <p:par>
                          <p:cTn id="39" fill="hold" nodeType="afterGroup">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197651"/>
                                        </p:tgtEl>
                                        <p:attrNameLst>
                                          <p:attrName>style.visibility</p:attrName>
                                        </p:attrNameLst>
                                      </p:cBhvr>
                                      <p:to>
                                        <p:strVal val="visible"/>
                                      </p:to>
                                    </p:set>
                                    <p:animEffect transition="in" filter="wipe(up)">
                                      <p:cBhvr>
                                        <p:cTn id="42" dur="500"/>
                                        <p:tgtEl>
                                          <p:spTgt spid="197651"/>
                                        </p:tgtEl>
                                      </p:cBhvr>
                                    </p:animEffect>
                                  </p:childTnLst>
                                </p:cTn>
                              </p:par>
                            </p:childTnLst>
                          </p:cTn>
                        </p:par>
                        <p:par>
                          <p:cTn id="43" fill="hold" nodeType="afterGroup">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197647"/>
                                        </p:tgtEl>
                                        <p:attrNameLst>
                                          <p:attrName>style.visibility</p:attrName>
                                        </p:attrNameLst>
                                      </p:cBhvr>
                                      <p:to>
                                        <p:strVal val="visible"/>
                                      </p:to>
                                    </p:set>
                                    <p:animEffect transition="in" filter="wipe(up)">
                                      <p:cBhvr>
                                        <p:cTn id="46" dur="500"/>
                                        <p:tgtEl>
                                          <p:spTgt spid="197647"/>
                                        </p:tgtEl>
                                      </p:cBhvr>
                                    </p:animEffect>
                                  </p:childTnLst>
                                </p:cTn>
                              </p:par>
                            </p:childTnLst>
                          </p:cTn>
                        </p:par>
                        <p:par>
                          <p:cTn id="47" fill="hold" nodeType="afterGroup">
                            <p:stCondLst>
                              <p:cond delay="4000"/>
                            </p:stCondLst>
                            <p:childTnLst>
                              <p:par>
                                <p:cTn id="48" presetID="22" presetClass="entr" presetSubtype="1" fill="hold" grpId="0" nodeType="afterEffect">
                                  <p:stCondLst>
                                    <p:cond delay="0"/>
                                  </p:stCondLst>
                                  <p:childTnLst>
                                    <p:set>
                                      <p:cBhvr>
                                        <p:cTn id="49" dur="1" fill="hold">
                                          <p:stCondLst>
                                            <p:cond delay="0"/>
                                          </p:stCondLst>
                                        </p:cTn>
                                        <p:tgtEl>
                                          <p:spTgt spid="197648"/>
                                        </p:tgtEl>
                                        <p:attrNameLst>
                                          <p:attrName>style.visibility</p:attrName>
                                        </p:attrNameLst>
                                      </p:cBhvr>
                                      <p:to>
                                        <p:strVal val="visible"/>
                                      </p:to>
                                    </p:set>
                                    <p:animEffect transition="in" filter="wipe(up)">
                                      <p:cBhvr>
                                        <p:cTn id="50" dur="500"/>
                                        <p:tgtEl>
                                          <p:spTgt spid="197648"/>
                                        </p:tgtEl>
                                      </p:cBhvr>
                                    </p:animEffect>
                                  </p:childTnLst>
                                </p:cTn>
                              </p:par>
                            </p:childTnLst>
                          </p:cTn>
                        </p:par>
                        <p:par>
                          <p:cTn id="51" fill="hold" nodeType="afterGroup">
                            <p:stCondLst>
                              <p:cond delay="4500"/>
                            </p:stCondLst>
                            <p:childTnLst>
                              <p:par>
                                <p:cTn id="52" presetID="22" presetClass="entr" presetSubtype="1" fill="hold" grpId="0" nodeType="afterEffect">
                                  <p:stCondLst>
                                    <p:cond delay="0"/>
                                  </p:stCondLst>
                                  <p:childTnLst>
                                    <p:set>
                                      <p:cBhvr>
                                        <p:cTn id="53" dur="1" fill="hold">
                                          <p:stCondLst>
                                            <p:cond delay="0"/>
                                          </p:stCondLst>
                                        </p:cTn>
                                        <p:tgtEl>
                                          <p:spTgt spid="197649"/>
                                        </p:tgtEl>
                                        <p:attrNameLst>
                                          <p:attrName>style.visibility</p:attrName>
                                        </p:attrNameLst>
                                      </p:cBhvr>
                                      <p:to>
                                        <p:strVal val="visible"/>
                                      </p:to>
                                    </p:set>
                                    <p:animEffect transition="in" filter="wipe(up)">
                                      <p:cBhvr>
                                        <p:cTn id="54" dur="500"/>
                                        <p:tgtEl>
                                          <p:spTgt spid="19764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197663"/>
                                        </p:tgtEl>
                                        <p:attrNameLst>
                                          <p:attrName>style.visibility</p:attrName>
                                        </p:attrNameLst>
                                      </p:cBhvr>
                                      <p:to>
                                        <p:strVal val="visible"/>
                                      </p:to>
                                    </p:set>
                                    <p:animEffect transition="in" filter="slide(fromLeft)">
                                      <p:cBhvr>
                                        <p:cTn id="59" dur="500"/>
                                        <p:tgtEl>
                                          <p:spTgt spid="19766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97661"/>
                                        </p:tgtEl>
                                        <p:attrNameLst>
                                          <p:attrName>style.visibility</p:attrName>
                                        </p:attrNameLst>
                                      </p:cBhvr>
                                      <p:to>
                                        <p:strVal val="visible"/>
                                      </p:to>
                                    </p:set>
                                    <p:animEffect transition="in" filter="wipe(up)">
                                      <p:cBhvr>
                                        <p:cTn id="64" dur="500"/>
                                        <p:tgtEl>
                                          <p:spTgt spid="19766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197640"/>
                                        </p:tgtEl>
                                        <p:attrNameLst>
                                          <p:attrName>style.visibility</p:attrName>
                                        </p:attrNameLst>
                                      </p:cBhvr>
                                      <p:to>
                                        <p:strVal val="visible"/>
                                      </p:to>
                                    </p:set>
                                    <p:animEffect transition="in" filter="wipe(right)">
                                      <p:cBhvr>
                                        <p:cTn id="69" dur="500"/>
                                        <p:tgtEl>
                                          <p:spTgt spid="197640"/>
                                        </p:tgtEl>
                                      </p:cBhvr>
                                    </p:animEffect>
                                  </p:childTnLst>
                                </p:cTn>
                              </p:par>
                            </p:childTnLst>
                          </p:cTn>
                        </p:par>
                        <p:par>
                          <p:cTn id="70" fill="hold" nodeType="afterGroup">
                            <p:stCondLst>
                              <p:cond delay="500"/>
                            </p:stCondLst>
                            <p:childTnLst>
                              <p:par>
                                <p:cTn id="71" presetID="22" presetClass="entr" presetSubtype="2" fill="hold" grpId="0" nodeType="afterEffect">
                                  <p:stCondLst>
                                    <p:cond delay="0"/>
                                  </p:stCondLst>
                                  <p:childTnLst>
                                    <p:set>
                                      <p:cBhvr>
                                        <p:cTn id="72" dur="1" fill="hold">
                                          <p:stCondLst>
                                            <p:cond delay="0"/>
                                          </p:stCondLst>
                                        </p:cTn>
                                        <p:tgtEl>
                                          <p:spTgt spid="197645"/>
                                        </p:tgtEl>
                                        <p:attrNameLst>
                                          <p:attrName>style.visibility</p:attrName>
                                        </p:attrNameLst>
                                      </p:cBhvr>
                                      <p:to>
                                        <p:strVal val="visible"/>
                                      </p:to>
                                    </p:set>
                                    <p:animEffect transition="in" filter="wipe(right)">
                                      <p:cBhvr>
                                        <p:cTn id="73" dur="500"/>
                                        <p:tgtEl>
                                          <p:spTgt spid="197645"/>
                                        </p:tgtEl>
                                      </p:cBhvr>
                                    </p:animEffect>
                                  </p:childTnLst>
                                </p:cTn>
                              </p:par>
                            </p:childTnLst>
                          </p:cTn>
                        </p:par>
                        <p:par>
                          <p:cTn id="74" fill="hold" nodeType="afterGroup">
                            <p:stCondLst>
                              <p:cond delay="1000"/>
                            </p:stCondLst>
                            <p:childTnLst>
                              <p:par>
                                <p:cTn id="75" presetID="22" presetClass="entr" presetSubtype="2" fill="hold" grpId="0" nodeType="afterEffect">
                                  <p:stCondLst>
                                    <p:cond delay="0"/>
                                  </p:stCondLst>
                                  <p:childTnLst>
                                    <p:set>
                                      <p:cBhvr>
                                        <p:cTn id="76" dur="1" fill="hold">
                                          <p:stCondLst>
                                            <p:cond delay="0"/>
                                          </p:stCondLst>
                                        </p:cTn>
                                        <p:tgtEl>
                                          <p:spTgt spid="197646"/>
                                        </p:tgtEl>
                                        <p:attrNameLst>
                                          <p:attrName>style.visibility</p:attrName>
                                        </p:attrNameLst>
                                      </p:cBhvr>
                                      <p:to>
                                        <p:strVal val="visible"/>
                                      </p:to>
                                    </p:set>
                                    <p:animEffect transition="in" filter="wipe(right)">
                                      <p:cBhvr>
                                        <p:cTn id="77" dur="500"/>
                                        <p:tgtEl>
                                          <p:spTgt spid="197646"/>
                                        </p:tgtEl>
                                      </p:cBhvr>
                                    </p:animEffect>
                                  </p:childTnLst>
                                </p:cTn>
                              </p:par>
                            </p:childTnLst>
                          </p:cTn>
                        </p:par>
                        <p:par>
                          <p:cTn id="78" fill="hold" nodeType="afterGroup">
                            <p:stCondLst>
                              <p:cond delay="1500"/>
                            </p:stCondLst>
                            <p:childTnLst>
                              <p:par>
                                <p:cTn id="79" presetID="22" presetClass="entr" presetSubtype="1" fill="hold" grpId="0" nodeType="afterEffect">
                                  <p:stCondLst>
                                    <p:cond delay="0"/>
                                  </p:stCondLst>
                                  <p:childTnLst>
                                    <p:set>
                                      <p:cBhvr>
                                        <p:cTn id="80" dur="1" fill="hold">
                                          <p:stCondLst>
                                            <p:cond delay="0"/>
                                          </p:stCondLst>
                                        </p:cTn>
                                        <p:tgtEl>
                                          <p:spTgt spid="197660"/>
                                        </p:tgtEl>
                                        <p:attrNameLst>
                                          <p:attrName>style.visibility</p:attrName>
                                        </p:attrNameLst>
                                      </p:cBhvr>
                                      <p:to>
                                        <p:strVal val="visible"/>
                                      </p:to>
                                    </p:set>
                                    <p:animEffect transition="in" filter="wipe(up)">
                                      <p:cBhvr>
                                        <p:cTn id="81" dur="500"/>
                                        <p:tgtEl>
                                          <p:spTgt spid="197660"/>
                                        </p:tgtEl>
                                      </p:cBhvr>
                                    </p:animEffect>
                                  </p:childTnLst>
                                </p:cTn>
                              </p:par>
                            </p:childTnLst>
                          </p:cTn>
                        </p:par>
                        <p:par>
                          <p:cTn id="82" fill="hold" nodeType="afterGroup">
                            <p:stCondLst>
                              <p:cond delay="2000"/>
                            </p:stCondLst>
                            <p:childTnLst>
                              <p:par>
                                <p:cTn id="83" presetID="22" presetClass="entr" presetSubtype="1" fill="hold" grpId="0" nodeType="afterEffect">
                                  <p:stCondLst>
                                    <p:cond delay="0"/>
                                  </p:stCondLst>
                                  <p:childTnLst>
                                    <p:set>
                                      <p:cBhvr>
                                        <p:cTn id="84" dur="1" fill="hold">
                                          <p:stCondLst>
                                            <p:cond delay="0"/>
                                          </p:stCondLst>
                                        </p:cTn>
                                        <p:tgtEl>
                                          <p:spTgt spid="197654"/>
                                        </p:tgtEl>
                                        <p:attrNameLst>
                                          <p:attrName>style.visibility</p:attrName>
                                        </p:attrNameLst>
                                      </p:cBhvr>
                                      <p:to>
                                        <p:strVal val="visible"/>
                                      </p:to>
                                    </p:set>
                                    <p:animEffect transition="in" filter="wipe(up)">
                                      <p:cBhvr>
                                        <p:cTn id="85" dur="500"/>
                                        <p:tgtEl>
                                          <p:spTgt spid="197654"/>
                                        </p:tgtEl>
                                      </p:cBhvr>
                                    </p:animEffect>
                                  </p:childTnLst>
                                </p:cTn>
                              </p:par>
                            </p:childTnLst>
                          </p:cTn>
                        </p:par>
                        <p:par>
                          <p:cTn id="86" fill="hold" nodeType="afterGroup">
                            <p:stCondLst>
                              <p:cond delay="2500"/>
                            </p:stCondLst>
                            <p:childTnLst>
                              <p:par>
                                <p:cTn id="87" presetID="22" presetClass="entr" presetSubtype="1" fill="hold" grpId="0" nodeType="afterEffect">
                                  <p:stCondLst>
                                    <p:cond delay="0"/>
                                  </p:stCondLst>
                                  <p:childTnLst>
                                    <p:set>
                                      <p:cBhvr>
                                        <p:cTn id="88" dur="1" fill="hold">
                                          <p:stCondLst>
                                            <p:cond delay="0"/>
                                          </p:stCondLst>
                                        </p:cTn>
                                        <p:tgtEl>
                                          <p:spTgt spid="197658"/>
                                        </p:tgtEl>
                                        <p:attrNameLst>
                                          <p:attrName>style.visibility</p:attrName>
                                        </p:attrNameLst>
                                      </p:cBhvr>
                                      <p:to>
                                        <p:strVal val="visible"/>
                                      </p:to>
                                    </p:set>
                                    <p:animEffect transition="in" filter="wipe(up)">
                                      <p:cBhvr>
                                        <p:cTn id="89" dur="500"/>
                                        <p:tgtEl>
                                          <p:spTgt spid="197658"/>
                                        </p:tgtEl>
                                      </p:cBhvr>
                                    </p:animEffect>
                                  </p:childTnLst>
                                </p:cTn>
                              </p:par>
                            </p:childTnLst>
                          </p:cTn>
                        </p:par>
                        <p:par>
                          <p:cTn id="90" fill="hold" nodeType="afterGroup">
                            <p:stCondLst>
                              <p:cond delay="3000"/>
                            </p:stCondLst>
                            <p:childTnLst>
                              <p:par>
                                <p:cTn id="91" presetID="22" presetClass="entr" presetSubtype="1" fill="hold" grpId="0" nodeType="afterEffect">
                                  <p:stCondLst>
                                    <p:cond delay="0"/>
                                  </p:stCondLst>
                                  <p:childTnLst>
                                    <p:set>
                                      <p:cBhvr>
                                        <p:cTn id="92" dur="1" fill="hold">
                                          <p:stCondLst>
                                            <p:cond delay="0"/>
                                          </p:stCondLst>
                                        </p:cTn>
                                        <p:tgtEl>
                                          <p:spTgt spid="197655"/>
                                        </p:tgtEl>
                                        <p:attrNameLst>
                                          <p:attrName>style.visibility</p:attrName>
                                        </p:attrNameLst>
                                      </p:cBhvr>
                                      <p:to>
                                        <p:strVal val="visible"/>
                                      </p:to>
                                    </p:set>
                                    <p:animEffect transition="in" filter="wipe(up)">
                                      <p:cBhvr>
                                        <p:cTn id="93" dur="500"/>
                                        <p:tgtEl>
                                          <p:spTgt spid="197655"/>
                                        </p:tgtEl>
                                      </p:cBhvr>
                                    </p:animEffect>
                                  </p:childTnLst>
                                </p:cTn>
                              </p:par>
                            </p:childTnLst>
                          </p:cTn>
                        </p:par>
                        <p:par>
                          <p:cTn id="94" fill="hold" nodeType="afterGroup">
                            <p:stCondLst>
                              <p:cond delay="3500"/>
                            </p:stCondLst>
                            <p:childTnLst>
                              <p:par>
                                <p:cTn id="95" presetID="22" presetClass="entr" presetSubtype="1" fill="hold" grpId="0" nodeType="afterEffect">
                                  <p:stCondLst>
                                    <p:cond delay="0"/>
                                  </p:stCondLst>
                                  <p:childTnLst>
                                    <p:set>
                                      <p:cBhvr>
                                        <p:cTn id="96" dur="1" fill="hold">
                                          <p:stCondLst>
                                            <p:cond delay="0"/>
                                          </p:stCondLst>
                                        </p:cTn>
                                        <p:tgtEl>
                                          <p:spTgt spid="197656"/>
                                        </p:tgtEl>
                                        <p:attrNameLst>
                                          <p:attrName>style.visibility</p:attrName>
                                        </p:attrNameLst>
                                      </p:cBhvr>
                                      <p:to>
                                        <p:strVal val="visible"/>
                                      </p:to>
                                    </p:set>
                                    <p:animEffect transition="in" filter="wipe(up)">
                                      <p:cBhvr>
                                        <p:cTn id="97" dur="500"/>
                                        <p:tgtEl>
                                          <p:spTgt spid="197656"/>
                                        </p:tgtEl>
                                      </p:cBhvr>
                                    </p:animEffect>
                                  </p:childTnLst>
                                </p:cTn>
                              </p:par>
                            </p:childTnLst>
                          </p:cTn>
                        </p:par>
                        <p:par>
                          <p:cTn id="98" fill="hold" nodeType="afterGroup">
                            <p:stCondLst>
                              <p:cond delay="4000"/>
                            </p:stCondLst>
                            <p:childTnLst>
                              <p:par>
                                <p:cTn id="99" presetID="22" presetClass="entr" presetSubtype="1" fill="hold" grpId="0" nodeType="afterEffect">
                                  <p:stCondLst>
                                    <p:cond delay="0"/>
                                  </p:stCondLst>
                                  <p:childTnLst>
                                    <p:set>
                                      <p:cBhvr>
                                        <p:cTn id="100" dur="1" fill="hold">
                                          <p:stCondLst>
                                            <p:cond delay="0"/>
                                          </p:stCondLst>
                                        </p:cTn>
                                        <p:tgtEl>
                                          <p:spTgt spid="197657"/>
                                        </p:tgtEl>
                                        <p:attrNameLst>
                                          <p:attrName>style.visibility</p:attrName>
                                        </p:attrNameLst>
                                      </p:cBhvr>
                                      <p:to>
                                        <p:strVal val="visible"/>
                                      </p:to>
                                    </p:set>
                                    <p:animEffect transition="in" filter="wipe(up)">
                                      <p:cBhvr>
                                        <p:cTn id="101" dur="500"/>
                                        <p:tgtEl>
                                          <p:spTgt spid="19765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197664"/>
                                        </p:tgtEl>
                                        <p:attrNameLst>
                                          <p:attrName>style.visibility</p:attrName>
                                        </p:attrNameLst>
                                      </p:cBhvr>
                                      <p:to>
                                        <p:strVal val="visible"/>
                                      </p:to>
                                    </p:set>
                                    <p:animEffect transition="in" filter="slide(fromRight)">
                                      <p:cBhvr>
                                        <p:cTn id="106" dur="500"/>
                                        <p:tgtEl>
                                          <p:spTgt spid="19766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97662"/>
                                        </p:tgtEl>
                                        <p:attrNameLst>
                                          <p:attrName>style.visibility</p:attrName>
                                        </p:attrNameLst>
                                      </p:cBhvr>
                                      <p:to>
                                        <p:strVal val="visible"/>
                                      </p:to>
                                    </p:set>
                                    <p:animEffect transition="in" filter="wipe(up)">
                                      <p:cBhvr>
                                        <p:cTn id="111" dur="500"/>
                                        <p:tgtEl>
                                          <p:spTgt spid="19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utoUpdateAnimBg="0"/>
      <p:bldP spid="197638" grpId="0" autoUpdateAnimBg="0"/>
      <p:bldP spid="197639" grpId="0" animBg="1"/>
      <p:bldP spid="197640" grpId="0" animBg="1"/>
      <p:bldP spid="197641" grpId="0" animBg="1"/>
      <p:bldP spid="197642" grpId="0" animBg="1"/>
      <p:bldP spid="197643" grpId="0" animBg="1"/>
      <p:bldP spid="197645" grpId="0" animBg="1"/>
      <p:bldP spid="197646" grpId="0" animBg="1"/>
      <p:bldP spid="197647" grpId="0" animBg="1"/>
      <p:bldP spid="197648" grpId="0" animBg="1"/>
      <p:bldP spid="197649" grpId="0" animBg="1"/>
      <p:bldP spid="197651" grpId="0" animBg="1"/>
      <p:bldP spid="197652" grpId="0" animBg="1"/>
      <p:bldP spid="197654" grpId="0" animBg="1"/>
      <p:bldP spid="197655" grpId="0" animBg="1"/>
      <p:bldP spid="197656" grpId="0" animBg="1"/>
      <p:bldP spid="197657" grpId="0" animBg="1"/>
      <p:bldP spid="197658" grpId="0" animBg="1"/>
      <p:bldP spid="197660" grpId="0" animBg="1"/>
      <p:bldP spid="197661" grpId="0" animBg="1"/>
      <p:bldP spid="197662" grpId="0" animBg="1"/>
      <p:bldP spid="197663" grpId="0" autoUpdateAnimBg="0"/>
      <p:bldP spid="197664" grpId="0" autoUpdateAnimBg="0"/>
      <p:bldP spid="19766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838200" y="457200"/>
            <a:ext cx="7410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左子树为空树只需重接它的右子树</a:t>
            </a:r>
          </a:p>
        </p:txBody>
      </p:sp>
      <p:sp>
        <p:nvSpPr>
          <p:cNvPr id="209923" name="Rectangle 3"/>
          <p:cNvSpPr>
            <a:spLocks noChangeArrowheads="1"/>
          </p:cNvSpPr>
          <p:nvPr/>
        </p:nvSpPr>
        <p:spPr bwMode="auto">
          <a:xfrm>
            <a:off x="1447800" y="1508125"/>
            <a:ext cx="6237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solidFill>
                  <a:srgbClr val="A50021"/>
                </a:solidFill>
                <a:ea typeface="楷体_GB2312" pitchFamily="49" charset="-122"/>
              </a:rPr>
              <a:t>q = p;  p = p-&gt;rchild;  free(q);</a:t>
            </a:r>
            <a:endParaRPr lang="en-US" altLang="zh-CN" sz="3600">
              <a:solidFill>
                <a:srgbClr val="A50021"/>
              </a:solidFill>
              <a:ea typeface="楷体_GB2312" pitchFamily="49" charset="-122"/>
            </a:endParaRPr>
          </a:p>
        </p:txBody>
      </p:sp>
      <p:sp>
        <p:nvSpPr>
          <p:cNvPr id="209925" name="Rectangle 5"/>
          <p:cNvSpPr>
            <a:spLocks noChangeArrowheads="1"/>
          </p:cNvSpPr>
          <p:nvPr/>
        </p:nvSpPr>
        <p:spPr bwMode="auto">
          <a:xfrm>
            <a:off x="22098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6" name="Rectangle 6"/>
          <p:cNvSpPr>
            <a:spLocks noChangeArrowheads="1"/>
          </p:cNvSpPr>
          <p:nvPr/>
        </p:nvSpPr>
        <p:spPr bwMode="auto">
          <a:xfrm>
            <a:off x="5867400" y="3429000"/>
            <a:ext cx="381000" cy="457200"/>
          </a:xfrm>
          <a:prstGeom prst="rect">
            <a:avLst/>
          </a:prstGeom>
          <a:solidFill>
            <a:srgbClr val="CC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7" name="Rectangle 7"/>
          <p:cNvSpPr>
            <a:spLocks noChangeArrowheads="1"/>
          </p:cNvSpPr>
          <p:nvPr/>
        </p:nvSpPr>
        <p:spPr bwMode="auto">
          <a:xfrm>
            <a:off x="25908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8" name="Line 8"/>
          <p:cNvSpPr>
            <a:spLocks noChangeShapeType="1"/>
          </p:cNvSpPr>
          <p:nvPr/>
        </p:nvSpPr>
        <p:spPr bwMode="auto">
          <a:xfrm>
            <a:off x="29718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9" name="Oval 9"/>
          <p:cNvSpPr>
            <a:spLocks noChangeArrowheads="1"/>
          </p:cNvSpPr>
          <p:nvPr/>
        </p:nvSpPr>
        <p:spPr bwMode="auto">
          <a:xfrm>
            <a:off x="1219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0" name="Rectangle 10"/>
          <p:cNvSpPr>
            <a:spLocks noChangeArrowheads="1"/>
          </p:cNvSpPr>
          <p:nvPr/>
        </p:nvSpPr>
        <p:spPr bwMode="auto">
          <a:xfrm>
            <a:off x="5105400" y="3429000"/>
            <a:ext cx="762000" cy="457200"/>
          </a:xfrm>
          <a:prstGeom prst="rect">
            <a:avLst/>
          </a:prstGeom>
          <a:solidFill>
            <a:srgbClr val="FFFFCC"/>
          </a:solidFill>
          <a:ln w="28575">
            <a:solidFill>
              <a:srgbClr val="0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1" name="Line 11"/>
          <p:cNvSpPr>
            <a:spLocks noChangeShapeType="1"/>
          </p:cNvSpPr>
          <p:nvPr/>
        </p:nvSpPr>
        <p:spPr bwMode="auto">
          <a:xfrm>
            <a:off x="5486400" y="3429000"/>
            <a:ext cx="0" cy="457200"/>
          </a:xfrm>
          <a:prstGeom prst="line">
            <a:avLst/>
          </a:prstGeom>
          <a:noFill/>
          <a:ln w="952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2" name="Oval 12"/>
          <p:cNvSpPr>
            <a:spLocks noChangeArrowheads="1"/>
          </p:cNvSpPr>
          <p:nvPr/>
        </p:nvSpPr>
        <p:spPr bwMode="auto">
          <a:xfrm>
            <a:off x="1981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3" name="Line 13"/>
          <p:cNvSpPr>
            <a:spLocks noChangeShapeType="1"/>
          </p:cNvSpPr>
          <p:nvPr/>
        </p:nvSpPr>
        <p:spPr bwMode="auto">
          <a:xfrm flipH="1">
            <a:off x="1676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4" name="Line 14"/>
          <p:cNvSpPr>
            <a:spLocks noChangeShapeType="1"/>
          </p:cNvSpPr>
          <p:nvPr/>
        </p:nvSpPr>
        <p:spPr bwMode="auto">
          <a:xfrm>
            <a:off x="2438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5" name="Line 15"/>
          <p:cNvSpPr>
            <a:spLocks noChangeShapeType="1"/>
          </p:cNvSpPr>
          <p:nvPr/>
        </p:nvSpPr>
        <p:spPr bwMode="auto">
          <a:xfrm>
            <a:off x="1676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6" name="Line 16"/>
          <p:cNvSpPr>
            <a:spLocks noChangeShapeType="1"/>
          </p:cNvSpPr>
          <p:nvPr/>
        </p:nvSpPr>
        <p:spPr bwMode="auto">
          <a:xfrm flipH="1">
            <a:off x="16764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7" name="Oval 17"/>
          <p:cNvSpPr>
            <a:spLocks noChangeArrowheads="1"/>
          </p:cNvSpPr>
          <p:nvPr/>
        </p:nvSpPr>
        <p:spPr bwMode="auto">
          <a:xfrm>
            <a:off x="6553200" y="4267200"/>
            <a:ext cx="533400" cy="533400"/>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8" name="Oval 18"/>
          <p:cNvSpPr>
            <a:spLocks noChangeArrowheads="1"/>
          </p:cNvSpPr>
          <p:nvPr/>
        </p:nvSpPr>
        <p:spPr bwMode="auto">
          <a:xfrm>
            <a:off x="7315200" y="5029200"/>
            <a:ext cx="533400" cy="533400"/>
          </a:xfrm>
          <a:prstGeom prst="ellipse">
            <a:avLst/>
          </a:prstGeom>
          <a:solidFill>
            <a:schemeClr val="hlink"/>
          </a:solidFill>
          <a:ln>
            <a:noFill/>
          </a:ln>
          <a:effectLst/>
          <a:extLst>
            <a:ext uri="{91240B29-F687-4F45-9708-019B960494DF}">
              <a14:hiddenLine xmlns:a14="http://schemas.microsoft.com/office/drawing/2010/main" w="9525">
                <a:solidFill>
                  <a:srgbClr val="0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9" name="Line 19"/>
          <p:cNvSpPr>
            <a:spLocks noChangeShapeType="1"/>
          </p:cNvSpPr>
          <p:nvPr/>
        </p:nvSpPr>
        <p:spPr bwMode="auto">
          <a:xfrm flipH="1">
            <a:off x="7010400" y="5486400"/>
            <a:ext cx="3810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0" name="Line 20"/>
          <p:cNvSpPr>
            <a:spLocks noChangeShapeType="1"/>
          </p:cNvSpPr>
          <p:nvPr/>
        </p:nvSpPr>
        <p:spPr bwMode="auto">
          <a:xfrm>
            <a:off x="7772400" y="5486400"/>
            <a:ext cx="228600" cy="533400"/>
          </a:xfrm>
          <a:prstGeom prst="line">
            <a:avLst/>
          </a:prstGeom>
          <a:noFill/>
          <a:ln w="28575">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1" name="Line 21"/>
          <p:cNvSpPr>
            <a:spLocks noChangeShapeType="1"/>
          </p:cNvSpPr>
          <p:nvPr/>
        </p:nvSpPr>
        <p:spPr bwMode="auto">
          <a:xfrm>
            <a:off x="7010400" y="4724400"/>
            <a:ext cx="381000" cy="3810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2" name="Line 22"/>
          <p:cNvSpPr>
            <a:spLocks noChangeShapeType="1"/>
          </p:cNvSpPr>
          <p:nvPr/>
        </p:nvSpPr>
        <p:spPr bwMode="auto">
          <a:xfrm>
            <a:off x="6019800" y="3657600"/>
            <a:ext cx="685800" cy="685800"/>
          </a:xfrm>
          <a:prstGeom prst="line">
            <a:avLst/>
          </a:prstGeom>
          <a:noFill/>
          <a:ln w="31750">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3" name="Line 23"/>
          <p:cNvSpPr>
            <a:spLocks noChangeShapeType="1"/>
          </p:cNvSpPr>
          <p:nvPr/>
        </p:nvSpPr>
        <p:spPr bwMode="auto">
          <a:xfrm flipH="1">
            <a:off x="2057400" y="3657600"/>
            <a:ext cx="3048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4" name="Line 24"/>
          <p:cNvSpPr>
            <a:spLocks noChangeShapeType="1"/>
          </p:cNvSpPr>
          <p:nvPr/>
        </p:nvSpPr>
        <p:spPr bwMode="auto">
          <a:xfrm>
            <a:off x="6019800" y="3657600"/>
            <a:ext cx="1371600" cy="1447800"/>
          </a:xfrm>
          <a:prstGeom prst="line">
            <a:avLst/>
          </a:prstGeom>
          <a:noFill/>
          <a:ln w="412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5" name="Text Box 25"/>
          <p:cNvSpPr txBox="1">
            <a:spLocks noChangeArrowheads="1"/>
          </p:cNvSpPr>
          <p:nvPr/>
        </p:nvSpPr>
        <p:spPr bwMode="auto">
          <a:xfrm>
            <a:off x="1797050" y="335280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8080"/>
                </a:solidFill>
              </a:rPr>
              <a:t>p</a:t>
            </a:r>
            <a:endParaRPr lang="en-US" altLang="zh-CN" sz="3600"/>
          </a:p>
        </p:txBody>
      </p:sp>
      <p:sp>
        <p:nvSpPr>
          <p:cNvPr id="209946" name="Text Box 26"/>
          <p:cNvSpPr txBox="1">
            <a:spLocks noChangeArrowheads="1"/>
          </p:cNvSpPr>
          <p:nvPr/>
        </p:nvSpPr>
        <p:spPr bwMode="auto">
          <a:xfrm>
            <a:off x="6369050" y="3397250"/>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8080"/>
                </a:solidFill>
              </a:rPr>
              <a:t>p</a:t>
            </a:r>
            <a:endParaRPr lang="en-US" altLang="zh-CN" sz="3600"/>
          </a:p>
        </p:txBody>
      </p:sp>
      <p:sp>
        <p:nvSpPr>
          <p:cNvPr id="209947" name="AutoShape 27">
            <a:hlinkClick r:id="" action="ppaction://hlinkshowjump?jump=lastslideviewed" highlightClick="1"/>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wipe(left)">
                                      <p:cBhvr>
                                        <p:cTn id="7" dur="500"/>
                                        <p:tgtEl>
                                          <p:spTgt spid="2099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09923"/>
                                        </p:tgtEl>
                                        <p:attrNameLst>
                                          <p:attrName>style.visibility</p:attrName>
                                        </p:attrNameLst>
                                      </p:cBhvr>
                                      <p:to>
                                        <p:strVal val="visible"/>
                                      </p:to>
                                    </p:set>
                                    <p:animEffect transition="in" filter="wipe(left)">
                                      <p:cBhvr>
                                        <p:cTn id="12" dur="300"/>
                                        <p:tgtEl>
                                          <p:spTgt spid="2099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25"/>
                                        </p:tgtEl>
                                        <p:attrNameLst>
                                          <p:attrName>style.visibility</p:attrName>
                                        </p:attrNameLst>
                                      </p:cBhvr>
                                      <p:to>
                                        <p:strVal val="visible"/>
                                      </p:to>
                                    </p:set>
                                    <p:animEffect transition="in" filter="wipe(left)">
                                      <p:cBhvr>
                                        <p:cTn id="17" dur="500"/>
                                        <p:tgtEl>
                                          <p:spTgt spid="209925"/>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09927"/>
                                        </p:tgtEl>
                                        <p:attrNameLst>
                                          <p:attrName>style.visibility</p:attrName>
                                        </p:attrNameLst>
                                      </p:cBhvr>
                                      <p:to>
                                        <p:strVal val="visible"/>
                                      </p:to>
                                    </p:set>
                                    <p:animEffect transition="in" filter="wipe(left)">
                                      <p:cBhvr>
                                        <p:cTn id="21" dur="500"/>
                                        <p:tgtEl>
                                          <p:spTgt spid="209927"/>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09928"/>
                                        </p:tgtEl>
                                        <p:attrNameLst>
                                          <p:attrName>style.visibility</p:attrName>
                                        </p:attrNameLst>
                                      </p:cBhvr>
                                      <p:to>
                                        <p:strVal val="visible"/>
                                      </p:to>
                                    </p:set>
                                    <p:animEffect transition="in" filter="wipe(left)">
                                      <p:cBhvr>
                                        <p:cTn id="25" dur="500"/>
                                        <p:tgtEl>
                                          <p:spTgt spid="209928"/>
                                        </p:tgtEl>
                                      </p:cBhvr>
                                    </p:animEffect>
                                  </p:childTnLst>
                                </p:cTn>
                              </p:par>
                            </p:childTnLst>
                          </p:cTn>
                        </p:par>
                        <p:par>
                          <p:cTn id="26" fill="hold" nodeType="afterGroup">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09936"/>
                                        </p:tgtEl>
                                        <p:attrNameLst>
                                          <p:attrName>style.visibility</p:attrName>
                                        </p:attrNameLst>
                                      </p:cBhvr>
                                      <p:to>
                                        <p:strVal val="visible"/>
                                      </p:to>
                                    </p:set>
                                    <p:animEffect transition="in" filter="wipe(up)">
                                      <p:cBhvr>
                                        <p:cTn id="29" dur="500"/>
                                        <p:tgtEl>
                                          <p:spTgt spid="209936"/>
                                        </p:tgtEl>
                                      </p:cBhvr>
                                    </p:animEffect>
                                  </p:childTnLst>
                                </p:cTn>
                              </p:par>
                            </p:childTnLst>
                          </p:cTn>
                        </p:par>
                        <p:par>
                          <p:cTn id="30" fill="hold" nodeType="afterGroup">
                            <p:stCondLst>
                              <p:cond delay="2000"/>
                            </p:stCondLst>
                            <p:childTnLst>
                              <p:par>
                                <p:cTn id="31" presetID="2" presetClass="entr" presetSubtype="6" fill="hold" grpId="0" nodeType="afterEffect">
                                  <p:stCondLst>
                                    <p:cond delay="0"/>
                                  </p:stCondLst>
                                  <p:childTnLst>
                                    <p:set>
                                      <p:cBhvr>
                                        <p:cTn id="32" dur="1" fill="hold">
                                          <p:stCondLst>
                                            <p:cond delay="0"/>
                                          </p:stCondLst>
                                        </p:cTn>
                                        <p:tgtEl>
                                          <p:spTgt spid="209947"/>
                                        </p:tgtEl>
                                        <p:attrNameLst>
                                          <p:attrName>style.visibility</p:attrName>
                                        </p:attrNameLst>
                                      </p:cBhvr>
                                      <p:to>
                                        <p:strVal val="visible"/>
                                      </p:to>
                                    </p:set>
                                    <p:anim calcmode="lin" valueType="num">
                                      <p:cBhvr additive="base">
                                        <p:cTn id="33" dur="500" fill="hold"/>
                                        <p:tgtEl>
                                          <p:spTgt spid="209947"/>
                                        </p:tgtEl>
                                        <p:attrNameLst>
                                          <p:attrName>ppt_x</p:attrName>
                                        </p:attrNameLst>
                                      </p:cBhvr>
                                      <p:tavLst>
                                        <p:tav tm="0">
                                          <p:val>
                                            <p:strVal val="1+#ppt_w/2"/>
                                          </p:val>
                                        </p:tav>
                                        <p:tav tm="100000">
                                          <p:val>
                                            <p:strVal val="#ppt_x"/>
                                          </p:val>
                                        </p:tav>
                                      </p:tavLst>
                                    </p:anim>
                                    <p:anim calcmode="lin" valueType="num">
                                      <p:cBhvr additive="base">
                                        <p:cTn id="34" dur="500" fill="hold"/>
                                        <p:tgtEl>
                                          <p:spTgt spid="209947"/>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500"/>
                            </p:stCondLst>
                            <p:childTnLst>
                              <p:par>
                                <p:cTn id="36" presetID="22" presetClass="entr" presetSubtype="1" fill="hold" grpId="0" nodeType="afterEffect">
                                  <p:stCondLst>
                                    <p:cond delay="0"/>
                                  </p:stCondLst>
                                  <p:childTnLst>
                                    <p:set>
                                      <p:cBhvr>
                                        <p:cTn id="37" dur="1" fill="hold">
                                          <p:stCondLst>
                                            <p:cond delay="0"/>
                                          </p:stCondLst>
                                        </p:cTn>
                                        <p:tgtEl>
                                          <p:spTgt spid="209929"/>
                                        </p:tgtEl>
                                        <p:attrNameLst>
                                          <p:attrName>style.visibility</p:attrName>
                                        </p:attrNameLst>
                                      </p:cBhvr>
                                      <p:to>
                                        <p:strVal val="visible"/>
                                      </p:to>
                                    </p:set>
                                    <p:animEffect transition="in" filter="wipe(up)">
                                      <p:cBhvr>
                                        <p:cTn id="38" dur="500"/>
                                        <p:tgtEl>
                                          <p:spTgt spid="209929"/>
                                        </p:tgtEl>
                                      </p:cBhvr>
                                    </p:animEffect>
                                  </p:childTnLst>
                                </p:cTn>
                              </p:par>
                            </p:childTnLst>
                          </p:cTn>
                        </p:par>
                        <p:par>
                          <p:cTn id="39" fill="hold" nodeType="afterGroup">
                            <p:stCondLst>
                              <p:cond delay="3000"/>
                            </p:stCondLst>
                            <p:childTnLst>
                              <p:par>
                                <p:cTn id="40" presetID="22" presetClass="entr" presetSubtype="1" fill="hold" grpId="0" nodeType="afterEffect">
                                  <p:stCondLst>
                                    <p:cond delay="0"/>
                                  </p:stCondLst>
                                  <p:childTnLst>
                                    <p:set>
                                      <p:cBhvr>
                                        <p:cTn id="41" dur="1" fill="hold">
                                          <p:stCondLst>
                                            <p:cond delay="0"/>
                                          </p:stCondLst>
                                        </p:cTn>
                                        <p:tgtEl>
                                          <p:spTgt spid="209935"/>
                                        </p:tgtEl>
                                        <p:attrNameLst>
                                          <p:attrName>style.visibility</p:attrName>
                                        </p:attrNameLst>
                                      </p:cBhvr>
                                      <p:to>
                                        <p:strVal val="visible"/>
                                      </p:to>
                                    </p:set>
                                    <p:animEffect transition="in" filter="wipe(up)">
                                      <p:cBhvr>
                                        <p:cTn id="42" dur="500"/>
                                        <p:tgtEl>
                                          <p:spTgt spid="209935"/>
                                        </p:tgtEl>
                                      </p:cBhvr>
                                    </p:animEffect>
                                  </p:childTnLst>
                                </p:cTn>
                              </p:par>
                            </p:childTnLst>
                          </p:cTn>
                        </p:par>
                        <p:par>
                          <p:cTn id="43" fill="hold" nodeType="afterGroup">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209932"/>
                                        </p:tgtEl>
                                        <p:attrNameLst>
                                          <p:attrName>style.visibility</p:attrName>
                                        </p:attrNameLst>
                                      </p:cBhvr>
                                      <p:to>
                                        <p:strVal val="visible"/>
                                      </p:to>
                                    </p:set>
                                    <p:animEffect transition="in" filter="wipe(up)">
                                      <p:cBhvr>
                                        <p:cTn id="46" dur="500"/>
                                        <p:tgtEl>
                                          <p:spTgt spid="209932"/>
                                        </p:tgtEl>
                                      </p:cBhvr>
                                    </p:animEffect>
                                  </p:childTnLst>
                                </p:cTn>
                              </p:par>
                            </p:childTnLst>
                          </p:cTn>
                        </p:par>
                        <p:par>
                          <p:cTn id="47" fill="hold" nodeType="afterGroup">
                            <p:stCondLst>
                              <p:cond delay="4000"/>
                            </p:stCondLst>
                            <p:childTnLst>
                              <p:par>
                                <p:cTn id="48" presetID="22" presetClass="entr" presetSubtype="1" fill="hold" grpId="0" nodeType="afterEffect">
                                  <p:stCondLst>
                                    <p:cond delay="0"/>
                                  </p:stCondLst>
                                  <p:childTnLst>
                                    <p:set>
                                      <p:cBhvr>
                                        <p:cTn id="49" dur="1" fill="hold">
                                          <p:stCondLst>
                                            <p:cond delay="0"/>
                                          </p:stCondLst>
                                        </p:cTn>
                                        <p:tgtEl>
                                          <p:spTgt spid="209933"/>
                                        </p:tgtEl>
                                        <p:attrNameLst>
                                          <p:attrName>style.visibility</p:attrName>
                                        </p:attrNameLst>
                                      </p:cBhvr>
                                      <p:to>
                                        <p:strVal val="visible"/>
                                      </p:to>
                                    </p:set>
                                    <p:animEffect transition="in" filter="wipe(up)">
                                      <p:cBhvr>
                                        <p:cTn id="50" dur="500"/>
                                        <p:tgtEl>
                                          <p:spTgt spid="209933"/>
                                        </p:tgtEl>
                                      </p:cBhvr>
                                    </p:animEffect>
                                  </p:childTnLst>
                                </p:cTn>
                              </p:par>
                            </p:childTnLst>
                          </p:cTn>
                        </p:par>
                        <p:par>
                          <p:cTn id="51" fill="hold" nodeType="afterGroup">
                            <p:stCondLst>
                              <p:cond delay="4500"/>
                            </p:stCondLst>
                            <p:childTnLst>
                              <p:par>
                                <p:cTn id="52" presetID="22" presetClass="entr" presetSubtype="1" fill="hold" grpId="0" nodeType="afterEffect">
                                  <p:stCondLst>
                                    <p:cond delay="0"/>
                                  </p:stCondLst>
                                  <p:childTnLst>
                                    <p:set>
                                      <p:cBhvr>
                                        <p:cTn id="53" dur="1" fill="hold">
                                          <p:stCondLst>
                                            <p:cond delay="0"/>
                                          </p:stCondLst>
                                        </p:cTn>
                                        <p:tgtEl>
                                          <p:spTgt spid="209934"/>
                                        </p:tgtEl>
                                        <p:attrNameLst>
                                          <p:attrName>style.visibility</p:attrName>
                                        </p:attrNameLst>
                                      </p:cBhvr>
                                      <p:to>
                                        <p:strVal val="visible"/>
                                      </p:to>
                                    </p:set>
                                    <p:animEffect transition="in" filter="wipe(up)">
                                      <p:cBhvr>
                                        <p:cTn id="54" dur="500"/>
                                        <p:tgtEl>
                                          <p:spTgt spid="20993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209945"/>
                                        </p:tgtEl>
                                        <p:attrNameLst>
                                          <p:attrName>style.visibility</p:attrName>
                                        </p:attrNameLst>
                                      </p:cBhvr>
                                      <p:to>
                                        <p:strVal val="visible"/>
                                      </p:to>
                                    </p:set>
                                    <p:animEffect transition="in" filter="slide(fromLeft)">
                                      <p:cBhvr>
                                        <p:cTn id="59" dur="500"/>
                                        <p:tgtEl>
                                          <p:spTgt spid="20994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09943"/>
                                        </p:tgtEl>
                                        <p:attrNameLst>
                                          <p:attrName>style.visibility</p:attrName>
                                        </p:attrNameLst>
                                      </p:cBhvr>
                                      <p:to>
                                        <p:strVal val="visible"/>
                                      </p:to>
                                    </p:set>
                                    <p:animEffect transition="in" filter="wipe(up)">
                                      <p:cBhvr>
                                        <p:cTn id="64" dur="500"/>
                                        <p:tgtEl>
                                          <p:spTgt spid="20994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209926"/>
                                        </p:tgtEl>
                                        <p:attrNameLst>
                                          <p:attrName>style.visibility</p:attrName>
                                        </p:attrNameLst>
                                      </p:cBhvr>
                                      <p:to>
                                        <p:strVal val="visible"/>
                                      </p:to>
                                    </p:set>
                                    <p:animEffect transition="in" filter="wipe(right)">
                                      <p:cBhvr>
                                        <p:cTn id="69" dur="500"/>
                                        <p:tgtEl>
                                          <p:spTgt spid="209926"/>
                                        </p:tgtEl>
                                      </p:cBhvr>
                                    </p:animEffect>
                                  </p:childTnLst>
                                </p:cTn>
                              </p:par>
                            </p:childTnLst>
                          </p:cTn>
                        </p:par>
                        <p:par>
                          <p:cTn id="70" fill="hold" nodeType="afterGroup">
                            <p:stCondLst>
                              <p:cond delay="500"/>
                            </p:stCondLst>
                            <p:childTnLst>
                              <p:par>
                                <p:cTn id="71" presetID="22" presetClass="entr" presetSubtype="2" fill="hold" grpId="0" nodeType="afterEffect">
                                  <p:stCondLst>
                                    <p:cond delay="0"/>
                                  </p:stCondLst>
                                  <p:childTnLst>
                                    <p:set>
                                      <p:cBhvr>
                                        <p:cTn id="72" dur="1" fill="hold">
                                          <p:stCondLst>
                                            <p:cond delay="0"/>
                                          </p:stCondLst>
                                        </p:cTn>
                                        <p:tgtEl>
                                          <p:spTgt spid="209930"/>
                                        </p:tgtEl>
                                        <p:attrNameLst>
                                          <p:attrName>style.visibility</p:attrName>
                                        </p:attrNameLst>
                                      </p:cBhvr>
                                      <p:to>
                                        <p:strVal val="visible"/>
                                      </p:to>
                                    </p:set>
                                    <p:animEffect transition="in" filter="wipe(right)">
                                      <p:cBhvr>
                                        <p:cTn id="73" dur="500"/>
                                        <p:tgtEl>
                                          <p:spTgt spid="209930"/>
                                        </p:tgtEl>
                                      </p:cBhvr>
                                    </p:animEffect>
                                  </p:childTnLst>
                                </p:cTn>
                              </p:par>
                            </p:childTnLst>
                          </p:cTn>
                        </p:par>
                        <p:par>
                          <p:cTn id="74" fill="hold" nodeType="afterGroup">
                            <p:stCondLst>
                              <p:cond delay="1000"/>
                            </p:stCondLst>
                            <p:childTnLst>
                              <p:par>
                                <p:cTn id="75" presetID="22" presetClass="entr" presetSubtype="2" fill="hold" grpId="0" nodeType="afterEffect">
                                  <p:stCondLst>
                                    <p:cond delay="0"/>
                                  </p:stCondLst>
                                  <p:childTnLst>
                                    <p:set>
                                      <p:cBhvr>
                                        <p:cTn id="76" dur="1" fill="hold">
                                          <p:stCondLst>
                                            <p:cond delay="0"/>
                                          </p:stCondLst>
                                        </p:cTn>
                                        <p:tgtEl>
                                          <p:spTgt spid="209931"/>
                                        </p:tgtEl>
                                        <p:attrNameLst>
                                          <p:attrName>style.visibility</p:attrName>
                                        </p:attrNameLst>
                                      </p:cBhvr>
                                      <p:to>
                                        <p:strVal val="visible"/>
                                      </p:to>
                                    </p:set>
                                    <p:animEffect transition="in" filter="wipe(right)">
                                      <p:cBhvr>
                                        <p:cTn id="77" dur="500"/>
                                        <p:tgtEl>
                                          <p:spTgt spid="209931"/>
                                        </p:tgtEl>
                                      </p:cBhvr>
                                    </p:animEffect>
                                  </p:childTnLst>
                                </p:cTn>
                              </p:par>
                            </p:childTnLst>
                          </p:cTn>
                        </p:par>
                        <p:par>
                          <p:cTn id="78" fill="hold" nodeType="afterGroup">
                            <p:stCondLst>
                              <p:cond delay="1500"/>
                            </p:stCondLst>
                            <p:childTnLst>
                              <p:par>
                                <p:cTn id="79" presetID="22" presetClass="entr" presetSubtype="1" fill="hold" grpId="0" nodeType="afterEffect">
                                  <p:stCondLst>
                                    <p:cond delay="0"/>
                                  </p:stCondLst>
                                  <p:childTnLst>
                                    <p:set>
                                      <p:cBhvr>
                                        <p:cTn id="80" dur="1" fill="hold">
                                          <p:stCondLst>
                                            <p:cond delay="0"/>
                                          </p:stCondLst>
                                        </p:cTn>
                                        <p:tgtEl>
                                          <p:spTgt spid="209942"/>
                                        </p:tgtEl>
                                        <p:attrNameLst>
                                          <p:attrName>style.visibility</p:attrName>
                                        </p:attrNameLst>
                                      </p:cBhvr>
                                      <p:to>
                                        <p:strVal val="visible"/>
                                      </p:to>
                                    </p:set>
                                    <p:animEffect transition="in" filter="wipe(up)">
                                      <p:cBhvr>
                                        <p:cTn id="81" dur="500"/>
                                        <p:tgtEl>
                                          <p:spTgt spid="209942"/>
                                        </p:tgtEl>
                                      </p:cBhvr>
                                    </p:animEffect>
                                  </p:childTnLst>
                                </p:cTn>
                              </p:par>
                            </p:childTnLst>
                          </p:cTn>
                        </p:par>
                        <p:par>
                          <p:cTn id="82" fill="hold" nodeType="afterGroup">
                            <p:stCondLst>
                              <p:cond delay="2000"/>
                            </p:stCondLst>
                            <p:childTnLst>
                              <p:par>
                                <p:cTn id="83" presetID="22" presetClass="entr" presetSubtype="1" fill="hold" grpId="0" nodeType="afterEffect">
                                  <p:stCondLst>
                                    <p:cond delay="0"/>
                                  </p:stCondLst>
                                  <p:childTnLst>
                                    <p:set>
                                      <p:cBhvr>
                                        <p:cTn id="84" dur="1" fill="hold">
                                          <p:stCondLst>
                                            <p:cond delay="0"/>
                                          </p:stCondLst>
                                        </p:cTn>
                                        <p:tgtEl>
                                          <p:spTgt spid="209937"/>
                                        </p:tgtEl>
                                        <p:attrNameLst>
                                          <p:attrName>style.visibility</p:attrName>
                                        </p:attrNameLst>
                                      </p:cBhvr>
                                      <p:to>
                                        <p:strVal val="visible"/>
                                      </p:to>
                                    </p:set>
                                    <p:animEffect transition="in" filter="wipe(up)">
                                      <p:cBhvr>
                                        <p:cTn id="85" dur="500"/>
                                        <p:tgtEl>
                                          <p:spTgt spid="209937"/>
                                        </p:tgtEl>
                                      </p:cBhvr>
                                    </p:animEffect>
                                  </p:childTnLst>
                                </p:cTn>
                              </p:par>
                            </p:childTnLst>
                          </p:cTn>
                        </p:par>
                        <p:par>
                          <p:cTn id="86" fill="hold" nodeType="afterGroup">
                            <p:stCondLst>
                              <p:cond delay="2500"/>
                            </p:stCondLst>
                            <p:childTnLst>
                              <p:par>
                                <p:cTn id="87" presetID="22" presetClass="entr" presetSubtype="1" fill="hold" grpId="0" nodeType="afterEffect">
                                  <p:stCondLst>
                                    <p:cond delay="0"/>
                                  </p:stCondLst>
                                  <p:childTnLst>
                                    <p:set>
                                      <p:cBhvr>
                                        <p:cTn id="88" dur="1" fill="hold">
                                          <p:stCondLst>
                                            <p:cond delay="0"/>
                                          </p:stCondLst>
                                        </p:cTn>
                                        <p:tgtEl>
                                          <p:spTgt spid="209941"/>
                                        </p:tgtEl>
                                        <p:attrNameLst>
                                          <p:attrName>style.visibility</p:attrName>
                                        </p:attrNameLst>
                                      </p:cBhvr>
                                      <p:to>
                                        <p:strVal val="visible"/>
                                      </p:to>
                                    </p:set>
                                    <p:animEffect transition="in" filter="wipe(up)">
                                      <p:cBhvr>
                                        <p:cTn id="89" dur="500"/>
                                        <p:tgtEl>
                                          <p:spTgt spid="209941"/>
                                        </p:tgtEl>
                                      </p:cBhvr>
                                    </p:animEffect>
                                  </p:childTnLst>
                                </p:cTn>
                              </p:par>
                            </p:childTnLst>
                          </p:cTn>
                        </p:par>
                        <p:par>
                          <p:cTn id="90" fill="hold" nodeType="afterGroup">
                            <p:stCondLst>
                              <p:cond delay="3000"/>
                            </p:stCondLst>
                            <p:childTnLst>
                              <p:par>
                                <p:cTn id="91" presetID="22" presetClass="entr" presetSubtype="1" fill="hold" grpId="0" nodeType="afterEffect">
                                  <p:stCondLst>
                                    <p:cond delay="0"/>
                                  </p:stCondLst>
                                  <p:childTnLst>
                                    <p:set>
                                      <p:cBhvr>
                                        <p:cTn id="92" dur="1" fill="hold">
                                          <p:stCondLst>
                                            <p:cond delay="0"/>
                                          </p:stCondLst>
                                        </p:cTn>
                                        <p:tgtEl>
                                          <p:spTgt spid="209938"/>
                                        </p:tgtEl>
                                        <p:attrNameLst>
                                          <p:attrName>style.visibility</p:attrName>
                                        </p:attrNameLst>
                                      </p:cBhvr>
                                      <p:to>
                                        <p:strVal val="visible"/>
                                      </p:to>
                                    </p:set>
                                    <p:animEffect transition="in" filter="wipe(up)">
                                      <p:cBhvr>
                                        <p:cTn id="93" dur="500"/>
                                        <p:tgtEl>
                                          <p:spTgt spid="209938"/>
                                        </p:tgtEl>
                                      </p:cBhvr>
                                    </p:animEffect>
                                  </p:childTnLst>
                                </p:cTn>
                              </p:par>
                            </p:childTnLst>
                          </p:cTn>
                        </p:par>
                        <p:par>
                          <p:cTn id="94" fill="hold" nodeType="afterGroup">
                            <p:stCondLst>
                              <p:cond delay="3500"/>
                            </p:stCondLst>
                            <p:childTnLst>
                              <p:par>
                                <p:cTn id="95" presetID="22" presetClass="entr" presetSubtype="1" fill="hold" grpId="0" nodeType="afterEffect">
                                  <p:stCondLst>
                                    <p:cond delay="0"/>
                                  </p:stCondLst>
                                  <p:childTnLst>
                                    <p:set>
                                      <p:cBhvr>
                                        <p:cTn id="96" dur="1" fill="hold">
                                          <p:stCondLst>
                                            <p:cond delay="0"/>
                                          </p:stCondLst>
                                        </p:cTn>
                                        <p:tgtEl>
                                          <p:spTgt spid="209939"/>
                                        </p:tgtEl>
                                        <p:attrNameLst>
                                          <p:attrName>style.visibility</p:attrName>
                                        </p:attrNameLst>
                                      </p:cBhvr>
                                      <p:to>
                                        <p:strVal val="visible"/>
                                      </p:to>
                                    </p:set>
                                    <p:animEffect transition="in" filter="wipe(up)">
                                      <p:cBhvr>
                                        <p:cTn id="97" dur="500"/>
                                        <p:tgtEl>
                                          <p:spTgt spid="209939"/>
                                        </p:tgtEl>
                                      </p:cBhvr>
                                    </p:animEffect>
                                  </p:childTnLst>
                                </p:cTn>
                              </p:par>
                            </p:childTnLst>
                          </p:cTn>
                        </p:par>
                        <p:par>
                          <p:cTn id="98" fill="hold" nodeType="afterGroup">
                            <p:stCondLst>
                              <p:cond delay="4000"/>
                            </p:stCondLst>
                            <p:childTnLst>
                              <p:par>
                                <p:cTn id="99" presetID="22" presetClass="entr" presetSubtype="1" fill="hold" grpId="0" nodeType="afterEffect">
                                  <p:stCondLst>
                                    <p:cond delay="0"/>
                                  </p:stCondLst>
                                  <p:childTnLst>
                                    <p:set>
                                      <p:cBhvr>
                                        <p:cTn id="100" dur="1" fill="hold">
                                          <p:stCondLst>
                                            <p:cond delay="0"/>
                                          </p:stCondLst>
                                        </p:cTn>
                                        <p:tgtEl>
                                          <p:spTgt spid="209940"/>
                                        </p:tgtEl>
                                        <p:attrNameLst>
                                          <p:attrName>style.visibility</p:attrName>
                                        </p:attrNameLst>
                                      </p:cBhvr>
                                      <p:to>
                                        <p:strVal val="visible"/>
                                      </p:to>
                                    </p:set>
                                    <p:animEffect transition="in" filter="wipe(up)">
                                      <p:cBhvr>
                                        <p:cTn id="101" dur="500"/>
                                        <p:tgtEl>
                                          <p:spTgt spid="20994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2" presetClass="entr" presetSubtype="2" fill="hold" grpId="0" nodeType="clickEffect">
                                  <p:stCondLst>
                                    <p:cond delay="0"/>
                                  </p:stCondLst>
                                  <p:childTnLst>
                                    <p:set>
                                      <p:cBhvr>
                                        <p:cTn id="105" dur="1" fill="hold">
                                          <p:stCondLst>
                                            <p:cond delay="0"/>
                                          </p:stCondLst>
                                        </p:cTn>
                                        <p:tgtEl>
                                          <p:spTgt spid="209946"/>
                                        </p:tgtEl>
                                        <p:attrNameLst>
                                          <p:attrName>style.visibility</p:attrName>
                                        </p:attrNameLst>
                                      </p:cBhvr>
                                      <p:to>
                                        <p:strVal val="visible"/>
                                      </p:to>
                                    </p:set>
                                    <p:animEffect transition="in" filter="slide(fromRight)">
                                      <p:cBhvr>
                                        <p:cTn id="106" dur="500"/>
                                        <p:tgtEl>
                                          <p:spTgt spid="20994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209944"/>
                                        </p:tgtEl>
                                        <p:attrNameLst>
                                          <p:attrName>style.visibility</p:attrName>
                                        </p:attrNameLst>
                                      </p:cBhvr>
                                      <p:to>
                                        <p:strVal val="visible"/>
                                      </p:to>
                                    </p:set>
                                    <p:animEffect transition="in" filter="wipe(up)">
                                      <p:cBhvr>
                                        <p:cTn id="111" dur="500"/>
                                        <p:tgtEl>
                                          <p:spTgt spid="20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P spid="209923" grpId="0" autoUpdateAnimBg="0"/>
      <p:bldP spid="209925" grpId="0" animBg="1"/>
      <p:bldP spid="209926" grpId="0" animBg="1"/>
      <p:bldP spid="209927" grpId="0" animBg="1"/>
      <p:bldP spid="209928" grpId="0" animBg="1"/>
      <p:bldP spid="209929" grpId="0" animBg="1"/>
      <p:bldP spid="209930" grpId="0" animBg="1"/>
      <p:bldP spid="209931" grpId="0" animBg="1"/>
      <p:bldP spid="209932" grpId="0" animBg="1"/>
      <p:bldP spid="209933" grpId="0" animBg="1"/>
      <p:bldP spid="209934" grpId="0" animBg="1"/>
      <p:bldP spid="209935" grpId="0" animBg="1"/>
      <p:bldP spid="209936" grpId="0" animBg="1"/>
      <p:bldP spid="209937" grpId="0" animBg="1"/>
      <p:bldP spid="209938" grpId="0" animBg="1"/>
      <p:bldP spid="209939" grpId="0" animBg="1"/>
      <p:bldP spid="209940" grpId="0" animBg="1"/>
      <p:bldP spid="209941" grpId="0" animBg="1"/>
      <p:bldP spid="209942" grpId="0" animBg="1"/>
      <p:bldP spid="209943" grpId="0" animBg="1"/>
      <p:bldP spid="209944" grpId="0" animBg="1"/>
      <p:bldP spid="209945" grpId="0" autoUpdateAnimBg="0"/>
      <p:bldP spid="209946" grpId="0" autoUpdateAnimBg="0"/>
      <p:bldP spid="20994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81000" y="885825"/>
            <a:ext cx="7845425"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a:solidFill>
                  <a:srgbClr val="A50021"/>
                </a:solidFill>
                <a:ea typeface="楷体_GB2312" pitchFamily="49" charset="-122"/>
              </a:rPr>
              <a:t>q = p;  s = p-&gt;lchild;</a:t>
            </a:r>
          </a:p>
          <a:p>
            <a:pPr>
              <a:lnSpc>
                <a:spcPct val="125000"/>
              </a:lnSpc>
            </a:pPr>
            <a:r>
              <a:rPr lang="en-US" altLang="zh-CN" sz="3600" b="1">
                <a:solidFill>
                  <a:srgbClr val="FF00FF"/>
                </a:solidFill>
                <a:ea typeface="楷体_GB2312" pitchFamily="49" charset="-122"/>
              </a:rPr>
              <a:t>while </a:t>
            </a:r>
            <a:r>
              <a:rPr lang="en-US" altLang="zh-CN" sz="3600">
                <a:solidFill>
                  <a:srgbClr val="FF00FF"/>
                </a:solidFill>
                <a:ea typeface="楷体_GB2312" pitchFamily="49" charset="-122"/>
              </a:rPr>
              <a:t>(</a:t>
            </a:r>
            <a:r>
              <a:rPr lang="en-US" altLang="zh-CN" sz="3600" b="1">
                <a:solidFill>
                  <a:srgbClr val="FF00FF"/>
                </a:solidFill>
                <a:ea typeface="楷体_GB2312" pitchFamily="49" charset="-122"/>
              </a:rPr>
              <a:t>!</a:t>
            </a:r>
            <a:r>
              <a:rPr lang="en-US" altLang="zh-CN" sz="3600">
                <a:solidFill>
                  <a:srgbClr val="FF00FF"/>
                </a:solidFill>
                <a:ea typeface="楷体_GB2312" pitchFamily="49" charset="-122"/>
              </a:rPr>
              <a:t>s-&gt;rchild) </a:t>
            </a:r>
            <a:r>
              <a:rPr lang="en-US" altLang="zh-CN" sz="3600" b="1">
                <a:solidFill>
                  <a:srgbClr val="FF00FF"/>
                </a:solidFill>
                <a:ea typeface="楷体_GB2312" pitchFamily="49" charset="-122"/>
              </a:rPr>
              <a:t>{</a:t>
            </a:r>
            <a:r>
              <a:rPr lang="en-US" altLang="zh-CN" sz="3600">
                <a:solidFill>
                  <a:srgbClr val="FF00FF"/>
                </a:solidFill>
                <a:ea typeface="楷体_GB2312" pitchFamily="49" charset="-122"/>
              </a:rPr>
              <a:t> q = s;  s = s-&gt;rchild; </a:t>
            </a:r>
            <a:r>
              <a:rPr lang="en-US" altLang="zh-CN" sz="3600" b="1">
                <a:solidFill>
                  <a:srgbClr val="FF00FF"/>
                </a:solidFill>
                <a:ea typeface="楷体_GB2312" pitchFamily="49" charset="-122"/>
              </a:rPr>
              <a:t>}</a:t>
            </a:r>
            <a:endParaRPr lang="en-US" altLang="zh-CN" sz="3600" b="1">
              <a:solidFill>
                <a:srgbClr val="A50021"/>
              </a:solidFill>
              <a:ea typeface="楷体_GB2312" pitchFamily="49" charset="-122"/>
            </a:endParaRPr>
          </a:p>
          <a:p>
            <a:pPr>
              <a:lnSpc>
                <a:spcPct val="125000"/>
              </a:lnSpc>
            </a:pPr>
            <a:r>
              <a:rPr lang="en-US" altLang="zh-CN" sz="3600">
                <a:solidFill>
                  <a:srgbClr val="A50021"/>
                </a:solidFill>
                <a:ea typeface="楷体_GB2312" pitchFamily="49" charset="-122"/>
              </a:rPr>
              <a:t>                       // s </a:t>
            </a:r>
            <a:r>
              <a:rPr lang="zh-CN" altLang="en-US" sz="3600">
                <a:solidFill>
                  <a:srgbClr val="A50021"/>
                </a:solidFill>
                <a:ea typeface="楷体_GB2312" pitchFamily="49" charset="-122"/>
              </a:rPr>
              <a:t>指向被删结点的前驱</a:t>
            </a:r>
          </a:p>
        </p:txBody>
      </p:sp>
      <p:sp>
        <p:nvSpPr>
          <p:cNvPr id="81924" name="Rectangle 4"/>
          <p:cNvSpPr>
            <a:spLocks noChangeArrowheads="1"/>
          </p:cNvSpPr>
          <p:nvPr/>
        </p:nvSpPr>
        <p:spPr bwMode="auto">
          <a:xfrm>
            <a:off x="1143000" y="304800"/>
            <a:ext cx="3752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A50021"/>
                </a:solidFill>
                <a:ea typeface="楷体_GB2312" pitchFamily="49" charset="-122"/>
              </a:rPr>
              <a:t>// </a:t>
            </a:r>
            <a:r>
              <a:rPr lang="zh-CN" altLang="en-US" sz="3600">
                <a:solidFill>
                  <a:srgbClr val="A50021"/>
                </a:solidFill>
                <a:ea typeface="楷体_GB2312" pitchFamily="49" charset="-122"/>
              </a:rPr>
              <a:t>左右子树均不空</a:t>
            </a:r>
          </a:p>
        </p:txBody>
      </p:sp>
      <p:sp>
        <p:nvSpPr>
          <p:cNvPr id="81925" name="Rectangle 5"/>
          <p:cNvSpPr>
            <a:spLocks noChangeArrowheads="1"/>
          </p:cNvSpPr>
          <p:nvPr/>
        </p:nvSpPr>
        <p:spPr bwMode="auto">
          <a:xfrm>
            <a:off x="381000" y="3048000"/>
            <a:ext cx="7756525"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zh-CN" sz="3600">
                <a:solidFill>
                  <a:srgbClr val="A50021"/>
                </a:solidFill>
                <a:ea typeface="楷体_GB2312" pitchFamily="49" charset="-122"/>
              </a:rPr>
              <a:t>p-&gt;data = s-&gt;data;</a:t>
            </a:r>
          </a:p>
          <a:p>
            <a:pPr>
              <a:lnSpc>
                <a:spcPct val="125000"/>
              </a:lnSpc>
            </a:pPr>
            <a:r>
              <a:rPr lang="en-US" altLang="zh-CN" sz="3600" b="1">
                <a:solidFill>
                  <a:srgbClr val="FF00FF"/>
                </a:solidFill>
                <a:ea typeface="楷体_GB2312" pitchFamily="49" charset="-122"/>
              </a:rPr>
              <a:t>if</a:t>
            </a:r>
            <a:r>
              <a:rPr lang="en-US" altLang="zh-CN" sz="3600">
                <a:solidFill>
                  <a:srgbClr val="FF00FF"/>
                </a:solidFill>
                <a:ea typeface="楷体_GB2312" pitchFamily="49" charset="-122"/>
              </a:rPr>
              <a:t> (q </a:t>
            </a:r>
            <a:r>
              <a:rPr lang="en-US" altLang="zh-CN" sz="3600" b="1">
                <a:solidFill>
                  <a:srgbClr val="FF00FF"/>
                </a:solidFill>
                <a:ea typeface="楷体_GB2312" pitchFamily="49" charset="-122"/>
              </a:rPr>
              <a:t>!=</a:t>
            </a:r>
            <a:r>
              <a:rPr lang="en-US" altLang="zh-CN" sz="3600">
                <a:solidFill>
                  <a:srgbClr val="FF00FF"/>
                </a:solidFill>
                <a:ea typeface="楷体_GB2312" pitchFamily="49" charset="-122"/>
              </a:rPr>
              <a:t> p )  q-&gt;rchild = s-&gt;lchild;             </a:t>
            </a:r>
          </a:p>
          <a:p>
            <a:pPr>
              <a:lnSpc>
                <a:spcPct val="125000"/>
              </a:lnSpc>
            </a:pPr>
            <a:r>
              <a:rPr lang="en-US" altLang="zh-CN" sz="3600" b="1">
                <a:solidFill>
                  <a:srgbClr val="FF00FF"/>
                </a:solidFill>
                <a:ea typeface="楷体_GB2312" pitchFamily="49" charset="-122"/>
              </a:rPr>
              <a:t>else</a:t>
            </a:r>
            <a:r>
              <a:rPr lang="en-US" altLang="zh-CN" sz="3600">
                <a:solidFill>
                  <a:srgbClr val="FF00FF"/>
                </a:solidFill>
                <a:ea typeface="楷体_GB2312" pitchFamily="49" charset="-122"/>
              </a:rPr>
              <a:t>  q-&gt;lchild = s-&gt;lchild;</a:t>
            </a:r>
          </a:p>
          <a:p>
            <a:pPr>
              <a:lnSpc>
                <a:spcPct val="125000"/>
              </a:lnSpc>
            </a:pPr>
            <a:r>
              <a:rPr lang="en-US" altLang="zh-CN" sz="3600">
                <a:solidFill>
                  <a:srgbClr val="A50021"/>
                </a:solidFill>
                <a:ea typeface="楷体_GB2312" pitchFamily="49" charset="-122"/>
              </a:rPr>
              <a:t>                         // </a:t>
            </a:r>
            <a:r>
              <a:rPr lang="zh-CN" altLang="en-US" sz="3600">
                <a:solidFill>
                  <a:srgbClr val="A50021"/>
                </a:solidFill>
                <a:ea typeface="楷体_GB2312" pitchFamily="49" charset="-122"/>
              </a:rPr>
              <a:t>重接*</a:t>
            </a:r>
            <a:r>
              <a:rPr lang="en-US" altLang="zh-CN" sz="3600">
                <a:solidFill>
                  <a:srgbClr val="A50021"/>
                </a:solidFill>
                <a:ea typeface="楷体_GB2312" pitchFamily="49" charset="-122"/>
              </a:rPr>
              <a:t>q</a:t>
            </a:r>
            <a:r>
              <a:rPr lang="zh-CN" altLang="en-US" sz="3600">
                <a:solidFill>
                  <a:srgbClr val="A50021"/>
                </a:solidFill>
                <a:ea typeface="楷体_GB2312" pitchFamily="49" charset="-122"/>
              </a:rPr>
              <a:t>的左子树</a:t>
            </a:r>
          </a:p>
          <a:p>
            <a:pPr>
              <a:lnSpc>
                <a:spcPct val="125000"/>
              </a:lnSpc>
            </a:pPr>
            <a:r>
              <a:rPr lang="en-US" altLang="zh-CN" sz="3600">
                <a:solidFill>
                  <a:srgbClr val="A50021"/>
                </a:solidFill>
                <a:ea typeface="楷体_GB2312" pitchFamily="49" charset="-122"/>
              </a:rPr>
              <a:t>free(s);</a:t>
            </a:r>
          </a:p>
        </p:txBody>
      </p:sp>
      <p:sp>
        <p:nvSpPr>
          <p:cNvPr id="81926" name="Oval 6"/>
          <p:cNvSpPr>
            <a:spLocks noChangeArrowheads="1"/>
          </p:cNvSpPr>
          <p:nvPr/>
        </p:nvSpPr>
        <p:spPr bwMode="auto">
          <a:xfrm>
            <a:off x="7924800" y="5334000"/>
            <a:ext cx="381000" cy="381000"/>
          </a:xfrm>
          <a:prstGeom prst="ellipse">
            <a:avLst/>
          </a:prstGeom>
          <a:solidFill>
            <a:srgbClr val="FFFFCC"/>
          </a:solidFill>
          <a:ln w="1905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8" name="Line 8"/>
          <p:cNvSpPr>
            <a:spLocks noChangeShapeType="1"/>
          </p:cNvSpPr>
          <p:nvPr/>
        </p:nvSpPr>
        <p:spPr bwMode="auto">
          <a:xfrm>
            <a:off x="8077200" y="4800600"/>
            <a:ext cx="0" cy="5334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9" name="Text Box 9"/>
          <p:cNvSpPr txBox="1">
            <a:spLocks noChangeArrowheads="1"/>
          </p:cNvSpPr>
          <p:nvPr/>
        </p:nvSpPr>
        <p:spPr bwMode="auto">
          <a:xfrm>
            <a:off x="8115300" y="452596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solidFill>
                  <a:srgbClr val="A50021"/>
                </a:solidFill>
              </a:rPr>
              <a:t>p</a:t>
            </a:r>
            <a:endParaRPr lang="en-US" altLang="zh-CN" sz="3200"/>
          </a:p>
        </p:txBody>
      </p:sp>
      <p:sp>
        <p:nvSpPr>
          <p:cNvPr id="81930" name="Line 10"/>
          <p:cNvSpPr>
            <a:spLocks noChangeShapeType="1"/>
          </p:cNvSpPr>
          <p:nvPr/>
        </p:nvSpPr>
        <p:spPr bwMode="auto">
          <a:xfrm flipH="1">
            <a:off x="7696200" y="5638800"/>
            <a:ext cx="304800" cy="3048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1" name="Oval 11"/>
          <p:cNvSpPr>
            <a:spLocks noChangeArrowheads="1"/>
          </p:cNvSpPr>
          <p:nvPr/>
        </p:nvSpPr>
        <p:spPr bwMode="auto">
          <a:xfrm>
            <a:off x="7391400" y="5867400"/>
            <a:ext cx="381000" cy="381000"/>
          </a:xfrm>
          <a:prstGeom prst="ellipse">
            <a:avLst/>
          </a:prstGeom>
          <a:solidFill>
            <a:srgbClr val="006600"/>
          </a:solidFill>
          <a:ln w="9525">
            <a:solidFill>
              <a:srgbClr val="00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2" name="Line 12"/>
          <p:cNvSpPr>
            <a:spLocks noChangeShapeType="1"/>
          </p:cNvSpPr>
          <p:nvPr/>
        </p:nvSpPr>
        <p:spPr bwMode="auto">
          <a:xfrm flipH="1">
            <a:off x="7086600" y="61722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3" name="Text Box 13"/>
          <p:cNvSpPr txBox="1">
            <a:spLocks noChangeArrowheads="1"/>
          </p:cNvSpPr>
          <p:nvPr/>
        </p:nvSpPr>
        <p:spPr bwMode="auto">
          <a:xfrm>
            <a:off x="7620000" y="4506913"/>
            <a:ext cx="663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FF00FF"/>
                </a:solidFill>
              </a:rPr>
              <a:t>q</a:t>
            </a:r>
            <a:endParaRPr lang="en-US" altLang="zh-CN" sz="3200"/>
          </a:p>
        </p:txBody>
      </p:sp>
      <p:sp>
        <p:nvSpPr>
          <p:cNvPr id="81934" name="Line 14"/>
          <p:cNvSpPr>
            <a:spLocks noChangeShapeType="1"/>
          </p:cNvSpPr>
          <p:nvPr/>
        </p:nvSpPr>
        <p:spPr bwMode="auto">
          <a:xfrm flipH="1">
            <a:off x="7086600" y="5638800"/>
            <a:ext cx="914400" cy="91440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5" name="Text Box 15"/>
          <p:cNvSpPr txBox="1">
            <a:spLocks noChangeArrowheads="1"/>
          </p:cNvSpPr>
          <p:nvPr/>
        </p:nvSpPr>
        <p:spPr bwMode="auto">
          <a:xfrm>
            <a:off x="7562850" y="5302250"/>
            <a:ext cx="361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a:solidFill>
                  <a:srgbClr val="008080"/>
                </a:solidFill>
              </a:rPr>
              <a:t>s</a:t>
            </a:r>
            <a:endParaRPr lang="en-US" altLang="zh-CN" sz="3200"/>
          </a:p>
        </p:txBody>
      </p:sp>
      <p:sp>
        <p:nvSpPr>
          <p:cNvPr id="81936" name="AutoShape 16">
            <a:hlinkClick r:id="" action="ppaction://hlinkshowjump?jump=lastslideviewed" highlightClick="1"/>
          </p:cNvPr>
          <p:cNvSpPr>
            <a:spLocks noChangeArrowheads="1"/>
          </p:cNvSpPr>
          <p:nvPr/>
        </p:nvSpPr>
        <p:spPr bwMode="auto">
          <a:xfrm>
            <a:off x="8305800" y="6096000"/>
            <a:ext cx="381000" cy="381000"/>
          </a:xfrm>
          <a:prstGeom prst="actionButtonReturn">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81922"/>
                                        </p:tgtEl>
                                        <p:attrNameLst>
                                          <p:attrName>style.visibility</p:attrName>
                                        </p:attrNameLst>
                                      </p:cBhvr>
                                      <p:to>
                                        <p:strVal val="visible"/>
                                      </p:to>
                                    </p:set>
                                    <p:animEffect transition="in" filter="strips(downRight)">
                                      <p:cBhvr>
                                        <p:cTn id="13" dur="500"/>
                                        <p:tgtEl>
                                          <p:spTgt spid="819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81925"/>
                                        </p:tgtEl>
                                        <p:attrNameLst>
                                          <p:attrName>style.visibility</p:attrName>
                                        </p:attrNameLst>
                                      </p:cBhvr>
                                      <p:to>
                                        <p:strVal val="visible"/>
                                      </p:to>
                                    </p:set>
                                    <p:animEffect transition="in" filter="strips(downRight)">
                                      <p:cBhvr>
                                        <p:cTn id="18" dur="500"/>
                                        <p:tgtEl>
                                          <p:spTgt spid="819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1926"/>
                                        </p:tgtEl>
                                        <p:attrNameLst>
                                          <p:attrName>style.visibility</p:attrName>
                                        </p:attrNameLst>
                                      </p:cBhvr>
                                      <p:to>
                                        <p:strVal val="visible"/>
                                      </p:to>
                                    </p:set>
                                    <p:animEffect transition="in" filter="wipe(up)">
                                      <p:cBhvr>
                                        <p:cTn id="23" dur="500"/>
                                        <p:tgtEl>
                                          <p:spTgt spid="81926"/>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81930"/>
                                        </p:tgtEl>
                                        <p:attrNameLst>
                                          <p:attrName>style.visibility</p:attrName>
                                        </p:attrNameLst>
                                      </p:cBhvr>
                                      <p:to>
                                        <p:strVal val="visible"/>
                                      </p:to>
                                    </p:set>
                                    <p:animEffect transition="in" filter="wipe(up)">
                                      <p:cBhvr>
                                        <p:cTn id="27" dur="500"/>
                                        <p:tgtEl>
                                          <p:spTgt spid="81930"/>
                                        </p:tgtEl>
                                      </p:cBhvr>
                                    </p:animEffect>
                                  </p:childTnLst>
                                </p:cTn>
                              </p:par>
                            </p:childTnLst>
                          </p:cTn>
                        </p:par>
                        <p:par>
                          <p:cTn id="28" fill="hold" nodeType="afterGroup">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81931"/>
                                        </p:tgtEl>
                                        <p:attrNameLst>
                                          <p:attrName>style.visibility</p:attrName>
                                        </p:attrNameLst>
                                      </p:cBhvr>
                                      <p:to>
                                        <p:strVal val="visible"/>
                                      </p:to>
                                    </p:set>
                                    <p:animEffect transition="in" filter="wipe(up)">
                                      <p:cBhvr>
                                        <p:cTn id="31" dur="500"/>
                                        <p:tgtEl>
                                          <p:spTgt spid="81931"/>
                                        </p:tgtEl>
                                      </p:cBhvr>
                                    </p:animEffect>
                                  </p:childTnLst>
                                </p:cTn>
                              </p:par>
                            </p:childTnLst>
                          </p:cTn>
                        </p:par>
                        <p:par>
                          <p:cTn id="32" fill="hold" nodeType="afterGroup">
                            <p:stCondLst>
                              <p:cond delay="1500"/>
                            </p:stCondLst>
                            <p:childTnLst>
                              <p:par>
                                <p:cTn id="33" presetID="2" presetClass="entr" presetSubtype="6" fill="hold" grpId="0" nodeType="afterEffect">
                                  <p:stCondLst>
                                    <p:cond delay="0"/>
                                  </p:stCondLst>
                                  <p:childTnLst>
                                    <p:set>
                                      <p:cBhvr>
                                        <p:cTn id="34" dur="1" fill="hold">
                                          <p:stCondLst>
                                            <p:cond delay="0"/>
                                          </p:stCondLst>
                                        </p:cTn>
                                        <p:tgtEl>
                                          <p:spTgt spid="81936"/>
                                        </p:tgtEl>
                                        <p:attrNameLst>
                                          <p:attrName>style.visibility</p:attrName>
                                        </p:attrNameLst>
                                      </p:cBhvr>
                                      <p:to>
                                        <p:strVal val="visible"/>
                                      </p:to>
                                    </p:set>
                                    <p:anim calcmode="lin" valueType="num">
                                      <p:cBhvr additive="base">
                                        <p:cTn id="35" dur="500" fill="hold"/>
                                        <p:tgtEl>
                                          <p:spTgt spid="81936"/>
                                        </p:tgtEl>
                                        <p:attrNameLst>
                                          <p:attrName>ppt_x</p:attrName>
                                        </p:attrNameLst>
                                      </p:cBhvr>
                                      <p:tavLst>
                                        <p:tav tm="0">
                                          <p:val>
                                            <p:strVal val="1+#ppt_w/2"/>
                                          </p:val>
                                        </p:tav>
                                        <p:tav tm="100000">
                                          <p:val>
                                            <p:strVal val="#ppt_x"/>
                                          </p:val>
                                        </p:tav>
                                      </p:tavLst>
                                    </p:anim>
                                    <p:anim calcmode="lin" valueType="num">
                                      <p:cBhvr additive="base">
                                        <p:cTn id="36" dur="500" fill="hold"/>
                                        <p:tgtEl>
                                          <p:spTgt spid="81936"/>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81932"/>
                                        </p:tgtEl>
                                        <p:attrNameLst>
                                          <p:attrName>style.visibility</p:attrName>
                                        </p:attrNameLst>
                                      </p:cBhvr>
                                      <p:to>
                                        <p:strVal val="visible"/>
                                      </p:to>
                                    </p:set>
                                    <p:animEffect transition="in" filter="wipe(up)">
                                      <p:cBhvr>
                                        <p:cTn id="40" dur="500"/>
                                        <p:tgtEl>
                                          <p:spTgt spid="81932"/>
                                        </p:tgtEl>
                                      </p:cBhvr>
                                    </p:animEffect>
                                  </p:childTnLst>
                                </p:cTn>
                              </p:par>
                            </p:childTnLst>
                          </p:cTn>
                        </p:par>
                        <p:par>
                          <p:cTn id="41" fill="hold" nodeType="afterGroup">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81928"/>
                                        </p:tgtEl>
                                        <p:attrNameLst>
                                          <p:attrName>style.visibility</p:attrName>
                                        </p:attrNameLst>
                                      </p:cBhvr>
                                      <p:to>
                                        <p:strVal val="visible"/>
                                      </p:to>
                                    </p:set>
                                    <p:animEffect transition="in" filter="wipe(up)">
                                      <p:cBhvr>
                                        <p:cTn id="44" dur="500"/>
                                        <p:tgtEl>
                                          <p:spTgt spid="8192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81929"/>
                                        </p:tgtEl>
                                        <p:attrNameLst>
                                          <p:attrName>style.visibility</p:attrName>
                                        </p:attrNameLst>
                                      </p:cBhvr>
                                      <p:to>
                                        <p:strVal val="visible"/>
                                      </p:to>
                                    </p:set>
                                    <p:animEffect transition="in" filter="wipe(up)">
                                      <p:cBhvr>
                                        <p:cTn id="49" dur="500"/>
                                        <p:tgtEl>
                                          <p:spTgt spid="8192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81933"/>
                                        </p:tgtEl>
                                        <p:attrNameLst>
                                          <p:attrName>style.visibility</p:attrName>
                                        </p:attrNameLst>
                                      </p:cBhvr>
                                      <p:to>
                                        <p:strVal val="visible"/>
                                      </p:to>
                                    </p:set>
                                    <p:animEffect transition="in" filter="wipe(up)">
                                      <p:cBhvr>
                                        <p:cTn id="54" dur="500"/>
                                        <p:tgtEl>
                                          <p:spTgt spid="8193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81935"/>
                                        </p:tgtEl>
                                        <p:attrNameLst>
                                          <p:attrName>style.visibility</p:attrName>
                                        </p:attrNameLst>
                                      </p:cBhvr>
                                      <p:to>
                                        <p:strVal val="visible"/>
                                      </p:to>
                                    </p:set>
                                    <p:animEffect transition="in" filter="slide(fromLeft)">
                                      <p:cBhvr>
                                        <p:cTn id="59" dur="500"/>
                                        <p:tgtEl>
                                          <p:spTgt spid="8193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81934"/>
                                        </p:tgtEl>
                                        <p:attrNameLst>
                                          <p:attrName>style.visibility</p:attrName>
                                        </p:attrNameLst>
                                      </p:cBhvr>
                                      <p:to>
                                        <p:strVal val="visible"/>
                                      </p:to>
                                    </p:set>
                                    <p:animEffect transition="in" filter="wipe(up)">
                                      <p:cBhvr>
                                        <p:cTn id="64" dur="500"/>
                                        <p:tgtEl>
                                          <p:spTgt spid="81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24" grpId="0" autoUpdateAnimBg="0"/>
      <p:bldP spid="81925" grpId="0" autoUpdateAnimBg="0"/>
      <p:bldP spid="81926" grpId="0" animBg="1"/>
      <p:bldP spid="81928" grpId="0" animBg="1"/>
      <p:bldP spid="81929" grpId="0" autoUpdateAnimBg="0"/>
      <p:bldP spid="81930" grpId="0" animBg="1"/>
      <p:bldP spid="81931" grpId="0" animBg="1"/>
      <p:bldP spid="81932" grpId="0" animBg="1"/>
      <p:bldP spid="81933" grpId="0" autoUpdateAnimBg="0"/>
      <p:bldP spid="81934" grpId="0" animBg="1"/>
      <p:bldP spid="81935" grpId="0" autoUpdateAnimBg="0"/>
      <p:bldP spid="8193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457200" y="228600"/>
            <a:ext cx="4972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FF00FF"/>
                </a:solidFill>
                <a:ea typeface="楷体_GB2312" pitchFamily="49" charset="-122"/>
              </a:rPr>
              <a:t>5</a:t>
            </a:r>
            <a:r>
              <a:rPr lang="zh-CN" altLang="en-US" sz="4400" b="1">
                <a:solidFill>
                  <a:srgbClr val="FF00FF"/>
                </a:solidFill>
                <a:ea typeface="楷体_GB2312" pitchFamily="49" charset="-122"/>
              </a:rPr>
              <a:t>．查找性能的分析</a:t>
            </a:r>
            <a:endParaRPr lang="zh-CN" altLang="en-US"/>
          </a:p>
        </p:txBody>
      </p:sp>
      <p:sp>
        <p:nvSpPr>
          <p:cNvPr id="83971" name="Text Box 3"/>
          <p:cNvSpPr txBox="1">
            <a:spLocks noChangeArrowheads="1"/>
          </p:cNvSpPr>
          <p:nvPr/>
        </p:nvSpPr>
        <p:spPr bwMode="auto">
          <a:xfrm>
            <a:off x="285750" y="1143000"/>
            <a:ext cx="870585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a:ea typeface="楷体_GB2312" pitchFamily="49" charset="-122"/>
              </a:rPr>
              <a:t>              </a:t>
            </a:r>
            <a:r>
              <a:rPr lang="zh-CN" altLang="en-US" sz="4000">
                <a:solidFill>
                  <a:srgbClr val="A50021"/>
                </a:solidFill>
                <a:ea typeface="楷体_GB2312" pitchFamily="49" charset="-122"/>
              </a:rPr>
              <a:t>对于每一棵特定的二叉排序树，均可按照平均查找长度的定义来求它的 </a:t>
            </a:r>
            <a:r>
              <a:rPr lang="en-US" altLang="zh-CN" sz="4000" b="1" i="1">
                <a:solidFill>
                  <a:srgbClr val="A50021"/>
                </a:solidFill>
                <a:ea typeface="楷体_GB2312" pitchFamily="49" charset="-122"/>
              </a:rPr>
              <a:t>ASL </a:t>
            </a:r>
            <a:r>
              <a:rPr lang="zh-CN" altLang="en-US" sz="4000">
                <a:solidFill>
                  <a:srgbClr val="A50021"/>
                </a:solidFill>
                <a:ea typeface="楷体_GB2312" pitchFamily="49" charset="-122"/>
              </a:rPr>
              <a:t>值，显然，由值相同的 </a:t>
            </a:r>
            <a:r>
              <a:rPr lang="en-US" altLang="zh-CN" sz="4000" b="1" i="1">
                <a:solidFill>
                  <a:srgbClr val="A50021"/>
                </a:solidFill>
                <a:ea typeface="楷体_GB2312" pitchFamily="49" charset="-122"/>
              </a:rPr>
              <a:t>n </a:t>
            </a:r>
            <a:r>
              <a:rPr lang="zh-CN" altLang="en-US" sz="4000">
                <a:solidFill>
                  <a:srgbClr val="A50021"/>
                </a:solidFill>
                <a:ea typeface="楷体_GB2312" pitchFamily="49" charset="-122"/>
              </a:rPr>
              <a:t>个关键字，构造所得的不同形态的各棵二叉排序树的平均查找长 度的值不同，甚至可能差别很大。</a:t>
            </a:r>
            <a:endParaRPr lang="zh-CN" altLang="en-US">
              <a:solidFill>
                <a:srgbClr val="A50021"/>
              </a:solidFill>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slide(fromTop)">
                                      <p:cBhvr>
                                        <p:cTn id="7" dur="500"/>
                                        <p:tgtEl>
                                          <p:spTgt spid="83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83971"/>
                                        </p:tgtEl>
                                        <p:attrNameLst>
                                          <p:attrName>style.visibility</p:attrName>
                                        </p:attrNameLst>
                                      </p:cBhvr>
                                      <p:to>
                                        <p:strVal val="visible"/>
                                      </p:to>
                                    </p:set>
                                    <p:animEffect transition="in" filter="strips(downRight)">
                                      <p:cBhvr>
                                        <p:cTn id="12" dur="3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P spid="8397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hlinkClick r:id="" action="ppaction://hlinkshowjump?jump=nextslide" highlightClick="1"/>
          </p:cNvPr>
          <p:cNvSpPr txBox="1">
            <a:spLocks noChangeArrowheads="1"/>
          </p:cNvSpPr>
          <p:nvPr/>
        </p:nvSpPr>
        <p:spPr bwMode="auto">
          <a:xfrm>
            <a:off x="1676400" y="1371600"/>
            <a:ext cx="4322763"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800000"/>
                </a:solidFill>
                <a:ea typeface="楷体_GB2312" pitchFamily="49" charset="-122"/>
              </a:rPr>
              <a:t>9.1  </a:t>
            </a:r>
            <a:r>
              <a:rPr lang="zh-CN" altLang="en-US" sz="4800" b="1">
                <a:solidFill>
                  <a:srgbClr val="800000"/>
                </a:solidFill>
                <a:ea typeface="楷体_GB2312" pitchFamily="49" charset="-122"/>
              </a:rPr>
              <a:t>静态查找表</a:t>
            </a:r>
            <a:endParaRPr lang="zh-CN" altLang="en-US"/>
          </a:p>
        </p:txBody>
      </p:sp>
      <p:sp>
        <p:nvSpPr>
          <p:cNvPr id="22531" name="Text Box 3">
            <a:hlinkClick r:id="rId2" action="ppaction://hlinksldjump" highlightClick="1"/>
          </p:cNvPr>
          <p:cNvSpPr txBox="1">
            <a:spLocks noChangeArrowheads="1"/>
          </p:cNvSpPr>
          <p:nvPr/>
        </p:nvSpPr>
        <p:spPr bwMode="auto">
          <a:xfrm>
            <a:off x="1676400" y="2971800"/>
            <a:ext cx="49371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rgbClr val="006600"/>
                </a:solidFill>
                <a:ea typeface="楷体_GB2312" pitchFamily="49" charset="-122"/>
              </a:rPr>
              <a:t>9.2  </a:t>
            </a:r>
            <a:r>
              <a:rPr lang="zh-CN" altLang="en-US" sz="4800" b="1">
                <a:solidFill>
                  <a:srgbClr val="006600"/>
                </a:solidFill>
                <a:ea typeface="楷体_GB2312" pitchFamily="49" charset="-122"/>
              </a:rPr>
              <a:t>动态查找树表</a:t>
            </a:r>
            <a:endParaRPr lang="zh-CN" altLang="en-US" b="1">
              <a:ea typeface="楷体_GB2312" pitchFamily="49" charset="-122"/>
            </a:endParaRPr>
          </a:p>
        </p:txBody>
      </p:sp>
      <p:sp>
        <p:nvSpPr>
          <p:cNvPr id="22532" name="Text Box 4">
            <a:hlinkClick r:id="rId3" action="ppaction://hlinksldjump" highlightClick="1"/>
          </p:cNvPr>
          <p:cNvSpPr txBox="1">
            <a:spLocks noChangeArrowheads="1"/>
          </p:cNvSpPr>
          <p:nvPr/>
        </p:nvSpPr>
        <p:spPr bwMode="auto">
          <a:xfrm>
            <a:off x="1676400" y="4495800"/>
            <a:ext cx="309403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800" b="1">
                <a:solidFill>
                  <a:schemeClr val="accent2"/>
                </a:solidFill>
                <a:ea typeface="楷体_GB2312" pitchFamily="49" charset="-122"/>
              </a:rPr>
              <a:t>9.3  </a:t>
            </a:r>
            <a:r>
              <a:rPr lang="zh-CN" altLang="en-US" sz="4800" b="1">
                <a:solidFill>
                  <a:schemeClr val="accent2"/>
                </a:solidFill>
                <a:ea typeface="楷体_GB2312" pitchFamily="49" charset="-122"/>
              </a:rPr>
              <a:t>哈希表</a:t>
            </a:r>
          </a:p>
        </p:txBody>
      </p:sp>
      <p:sp>
        <p:nvSpPr>
          <p:cNvPr id="22537" name="AutoShape 9">
            <a:hlinkClick r:id="rId4" action="ppaction://hlinksldjump" highlightClick="1"/>
          </p:cNvPr>
          <p:cNvSpPr>
            <a:spLocks noChangeArrowheads="1"/>
          </p:cNvSpPr>
          <p:nvPr/>
        </p:nvSpPr>
        <p:spPr bwMode="auto">
          <a:xfrm>
            <a:off x="8001000" y="6172200"/>
            <a:ext cx="685800" cy="381000"/>
          </a:xfrm>
          <a:prstGeom prst="actionButtonEnd">
            <a:avLst/>
          </a:prstGeom>
          <a:solidFill>
            <a:schemeClr val="bg2"/>
          </a:solidFill>
          <a:ln>
            <a:noFill/>
          </a:ln>
          <a:effectLst>
            <a:prstShdw prst="shdw17" dist="17961" dir="2700000">
              <a:schemeClr val="bg2">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vertical)">
                                      <p:cBhvr>
                                        <p:cTn id="7" dur="500"/>
                                        <p:tgtEl>
                                          <p:spTgt spid="22530"/>
                                        </p:tgtEl>
                                      </p:cBhvr>
                                    </p:animEffect>
                                  </p:childTnLst>
                                </p:cTn>
                              </p:par>
                            </p:childTnLst>
                          </p:cTn>
                        </p:par>
                        <p:par>
                          <p:cTn id="8" fill="hold" nodeType="afterGroup">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22531"/>
                                        </p:tgtEl>
                                        <p:attrNameLst>
                                          <p:attrName>style.visibility</p:attrName>
                                        </p:attrNameLst>
                                      </p:cBhvr>
                                      <p:to>
                                        <p:strVal val="visible"/>
                                      </p:to>
                                    </p:set>
                                    <p:animEffect transition="in" filter="blinds(vertical)">
                                      <p:cBhvr>
                                        <p:cTn id="11" dur="500"/>
                                        <p:tgtEl>
                                          <p:spTgt spid="22531"/>
                                        </p:tgtEl>
                                      </p:cBhvr>
                                    </p:animEffect>
                                  </p:childTnLst>
                                </p:cTn>
                              </p:par>
                            </p:childTnLst>
                          </p:cTn>
                        </p:par>
                        <p:par>
                          <p:cTn id="12" fill="hold" nodeType="afterGroup">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22532"/>
                                        </p:tgtEl>
                                        <p:attrNameLst>
                                          <p:attrName>style.visibility</p:attrName>
                                        </p:attrNameLst>
                                      </p:cBhvr>
                                      <p:to>
                                        <p:strVal val="visible"/>
                                      </p:to>
                                    </p:set>
                                    <p:animEffect transition="in" filter="blinds(vertical)">
                                      <p:cBhvr>
                                        <p:cTn id="15" dur="500"/>
                                        <p:tgtEl>
                                          <p:spTgt spid="22532"/>
                                        </p:tgtEl>
                                      </p:cBhvr>
                                    </p:animEffect>
                                  </p:childTnLst>
                                </p:cTn>
                              </p:par>
                            </p:childTnLst>
                          </p:cTn>
                        </p:par>
                        <p:par>
                          <p:cTn id="16" fill="hold" nodeType="afterGroup">
                            <p:stCondLst>
                              <p:cond delay="1500"/>
                            </p:stCondLst>
                            <p:childTnLst>
                              <p:par>
                                <p:cTn id="17" presetID="2" presetClass="entr" presetSubtype="8" fill="hold" grpId="0" nodeType="afterEffect">
                                  <p:stCondLst>
                                    <p:cond delay="0"/>
                                  </p:stCondLst>
                                  <p:childTnLst>
                                    <p:set>
                                      <p:cBhvr>
                                        <p:cTn id="18" dur="1" fill="hold">
                                          <p:stCondLst>
                                            <p:cond delay="0"/>
                                          </p:stCondLst>
                                        </p:cTn>
                                        <p:tgtEl>
                                          <p:spTgt spid="22537"/>
                                        </p:tgtEl>
                                        <p:attrNameLst>
                                          <p:attrName>style.visibility</p:attrName>
                                        </p:attrNameLst>
                                      </p:cBhvr>
                                      <p:to>
                                        <p:strVal val="visible"/>
                                      </p:to>
                                    </p:set>
                                    <p:anim calcmode="lin" valueType="num">
                                      <p:cBhvr additive="base">
                                        <p:cTn id="19" dur="500" fill="hold"/>
                                        <p:tgtEl>
                                          <p:spTgt spid="22537"/>
                                        </p:tgtEl>
                                        <p:attrNameLst>
                                          <p:attrName>ppt_x</p:attrName>
                                        </p:attrNameLst>
                                      </p:cBhvr>
                                      <p:tavLst>
                                        <p:tav tm="0">
                                          <p:val>
                                            <p:strVal val="0-#ppt_w/2"/>
                                          </p:val>
                                        </p:tav>
                                        <p:tav tm="100000">
                                          <p:val>
                                            <p:strVal val="#ppt_x"/>
                                          </p:val>
                                        </p:tav>
                                      </p:tavLst>
                                    </p:anim>
                                    <p:anim calcmode="lin" valueType="num">
                                      <p:cBhvr additive="base">
                                        <p:cTn id="20" dur="500" fill="hold"/>
                                        <p:tgtEl>
                                          <p:spTgt spid="225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P spid="22532" grpId="0" autoUpdateAnimBg="0"/>
      <p:bldP spid="225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228600" y="3810000"/>
            <a:ext cx="6248400"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600">
                <a:ea typeface="楷体_GB2312" pitchFamily="49" charset="-122"/>
              </a:rPr>
              <a:t>由关键字序列 </a:t>
            </a:r>
            <a:r>
              <a:rPr lang="en-US" altLang="zh-CN" sz="3600" b="1">
                <a:solidFill>
                  <a:srgbClr val="006600"/>
                </a:solidFill>
                <a:ea typeface="楷体_GB2312" pitchFamily="49" charset="-122"/>
              </a:rPr>
              <a:t>3</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1</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2</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5</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4</a:t>
            </a:r>
            <a:r>
              <a:rPr lang="zh-CN" altLang="en-US" sz="3600">
                <a:ea typeface="楷体_GB2312" pitchFamily="49" charset="-122"/>
              </a:rPr>
              <a:t>构造而得的二叉排序树，</a:t>
            </a:r>
            <a:endParaRPr lang="zh-CN" altLang="en-US" sz="4000">
              <a:solidFill>
                <a:srgbClr val="CC3300"/>
              </a:solidFill>
            </a:endParaRPr>
          </a:p>
        </p:txBody>
      </p:sp>
      <p:sp>
        <p:nvSpPr>
          <p:cNvPr id="82948" name="Text Box 4"/>
          <p:cNvSpPr txBox="1">
            <a:spLocks noChangeArrowheads="1"/>
          </p:cNvSpPr>
          <p:nvPr/>
        </p:nvSpPr>
        <p:spPr bwMode="auto">
          <a:xfrm>
            <a:off x="304800" y="838200"/>
            <a:ext cx="6172200"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3600">
                <a:ea typeface="楷体_GB2312" pitchFamily="49" charset="-122"/>
              </a:rPr>
              <a:t>由关键字序列 </a:t>
            </a:r>
            <a:r>
              <a:rPr lang="en-US" altLang="zh-CN" sz="3600" b="1">
                <a:solidFill>
                  <a:srgbClr val="006600"/>
                </a:solidFill>
                <a:ea typeface="楷体_GB2312" pitchFamily="49" charset="-122"/>
              </a:rPr>
              <a:t>1</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2</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3</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4</a:t>
            </a:r>
            <a:r>
              <a:rPr lang="zh-CN" altLang="en-US" sz="3600" b="1">
                <a:solidFill>
                  <a:srgbClr val="006600"/>
                </a:solidFill>
                <a:ea typeface="楷体_GB2312" pitchFamily="49" charset="-122"/>
              </a:rPr>
              <a:t>，</a:t>
            </a:r>
            <a:r>
              <a:rPr lang="en-US" altLang="zh-CN" sz="3600" b="1">
                <a:solidFill>
                  <a:srgbClr val="006600"/>
                </a:solidFill>
                <a:ea typeface="楷体_GB2312" pitchFamily="49" charset="-122"/>
              </a:rPr>
              <a:t>5</a:t>
            </a:r>
            <a:r>
              <a:rPr lang="zh-CN" altLang="en-US" sz="3600">
                <a:ea typeface="楷体_GB2312" pitchFamily="49" charset="-122"/>
              </a:rPr>
              <a:t>构造而得的二叉排序树，</a:t>
            </a:r>
          </a:p>
        </p:txBody>
      </p:sp>
      <p:sp>
        <p:nvSpPr>
          <p:cNvPr id="82949" name="Text Box 5"/>
          <p:cNvSpPr txBox="1">
            <a:spLocks noChangeArrowheads="1"/>
          </p:cNvSpPr>
          <p:nvPr/>
        </p:nvSpPr>
        <p:spPr bwMode="auto">
          <a:xfrm>
            <a:off x="304800" y="152400"/>
            <a:ext cx="1565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A50021"/>
                </a:solidFill>
                <a:ea typeface="楷体_GB2312" pitchFamily="49" charset="-122"/>
              </a:rPr>
              <a:t>例如：</a:t>
            </a:r>
            <a:endParaRPr lang="zh-CN" altLang="en-US" sz="3600">
              <a:ea typeface="楷体_GB2312" pitchFamily="49" charset="-122"/>
            </a:endParaRPr>
          </a:p>
        </p:txBody>
      </p:sp>
      <p:sp>
        <p:nvSpPr>
          <p:cNvPr id="82950" name="Oval 6"/>
          <p:cNvSpPr>
            <a:spLocks noChangeArrowheads="1"/>
          </p:cNvSpPr>
          <p:nvPr/>
        </p:nvSpPr>
        <p:spPr bwMode="auto">
          <a:xfrm>
            <a:off x="6934200" y="9144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6600"/>
                </a:solidFill>
              </a:rPr>
              <a:t>2</a:t>
            </a:r>
            <a:endParaRPr lang="en-US" altLang="zh-CN"/>
          </a:p>
        </p:txBody>
      </p:sp>
      <p:sp>
        <p:nvSpPr>
          <p:cNvPr id="82951" name="Oval 7"/>
          <p:cNvSpPr>
            <a:spLocks noChangeArrowheads="1"/>
          </p:cNvSpPr>
          <p:nvPr/>
        </p:nvSpPr>
        <p:spPr bwMode="auto">
          <a:xfrm>
            <a:off x="6400800" y="4572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6600"/>
                </a:solidFill>
              </a:rPr>
              <a:t>1</a:t>
            </a:r>
            <a:endParaRPr lang="en-US" altLang="zh-CN"/>
          </a:p>
        </p:txBody>
      </p:sp>
      <p:sp>
        <p:nvSpPr>
          <p:cNvPr id="82952" name="Oval 8"/>
          <p:cNvSpPr>
            <a:spLocks noChangeArrowheads="1"/>
          </p:cNvSpPr>
          <p:nvPr/>
        </p:nvSpPr>
        <p:spPr bwMode="auto">
          <a:xfrm>
            <a:off x="7391400" y="13716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6600"/>
                </a:solidFill>
              </a:rPr>
              <a:t>3</a:t>
            </a:r>
            <a:endParaRPr lang="en-US" altLang="zh-CN"/>
          </a:p>
        </p:txBody>
      </p:sp>
      <p:sp>
        <p:nvSpPr>
          <p:cNvPr id="82953" name="Oval 9"/>
          <p:cNvSpPr>
            <a:spLocks noChangeArrowheads="1"/>
          </p:cNvSpPr>
          <p:nvPr/>
        </p:nvSpPr>
        <p:spPr bwMode="auto">
          <a:xfrm>
            <a:off x="7924800" y="18288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6600"/>
                </a:solidFill>
              </a:rPr>
              <a:t>4</a:t>
            </a:r>
            <a:endParaRPr lang="en-US" altLang="zh-CN"/>
          </a:p>
        </p:txBody>
      </p:sp>
      <p:sp>
        <p:nvSpPr>
          <p:cNvPr id="82954" name="Oval 10"/>
          <p:cNvSpPr>
            <a:spLocks noChangeArrowheads="1"/>
          </p:cNvSpPr>
          <p:nvPr/>
        </p:nvSpPr>
        <p:spPr bwMode="auto">
          <a:xfrm>
            <a:off x="8458200" y="23622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6600"/>
                </a:solidFill>
              </a:rPr>
              <a:t>5</a:t>
            </a:r>
            <a:endParaRPr lang="en-US" altLang="zh-CN"/>
          </a:p>
        </p:txBody>
      </p:sp>
      <p:sp>
        <p:nvSpPr>
          <p:cNvPr id="82955" name="Line 11"/>
          <p:cNvSpPr>
            <a:spLocks noChangeShapeType="1"/>
          </p:cNvSpPr>
          <p:nvPr/>
        </p:nvSpPr>
        <p:spPr bwMode="auto">
          <a:xfrm>
            <a:off x="6705600" y="762000"/>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6" name="Line 12"/>
          <p:cNvSpPr>
            <a:spLocks noChangeShapeType="1"/>
          </p:cNvSpPr>
          <p:nvPr/>
        </p:nvSpPr>
        <p:spPr bwMode="auto">
          <a:xfrm>
            <a:off x="7239000" y="1219200"/>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7" name="Line 13"/>
          <p:cNvSpPr>
            <a:spLocks noChangeShapeType="1"/>
          </p:cNvSpPr>
          <p:nvPr/>
        </p:nvSpPr>
        <p:spPr bwMode="auto">
          <a:xfrm>
            <a:off x="7772400" y="1676400"/>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8" name="Line 14"/>
          <p:cNvSpPr>
            <a:spLocks noChangeShapeType="1"/>
          </p:cNvSpPr>
          <p:nvPr/>
        </p:nvSpPr>
        <p:spPr bwMode="auto">
          <a:xfrm>
            <a:off x="8229600" y="2133600"/>
            <a:ext cx="304800" cy="2286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9" name="Oval 15"/>
          <p:cNvSpPr>
            <a:spLocks noChangeArrowheads="1"/>
          </p:cNvSpPr>
          <p:nvPr/>
        </p:nvSpPr>
        <p:spPr bwMode="auto">
          <a:xfrm>
            <a:off x="7543800" y="3810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6600"/>
                </a:solidFill>
              </a:rPr>
              <a:t>3</a:t>
            </a:r>
            <a:endParaRPr lang="en-US" altLang="zh-CN"/>
          </a:p>
        </p:txBody>
      </p:sp>
      <p:sp>
        <p:nvSpPr>
          <p:cNvPr id="82960" name="Oval 16"/>
          <p:cNvSpPr>
            <a:spLocks noChangeArrowheads="1"/>
          </p:cNvSpPr>
          <p:nvPr/>
        </p:nvSpPr>
        <p:spPr bwMode="auto">
          <a:xfrm>
            <a:off x="8458200" y="44958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6600"/>
                </a:solidFill>
              </a:rPr>
              <a:t>5</a:t>
            </a:r>
            <a:endParaRPr lang="en-US" altLang="zh-CN"/>
          </a:p>
        </p:txBody>
      </p:sp>
      <p:sp>
        <p:nvSpPr>
          <p:cNvPr id="82961" name="Oval 17"/>
          <p:cNvSpPr>
            <a:spLocks noChangeArrowheads="1"/>
          </p:cNvSpPr>
          <p:nvPr/>
        </p:nvSpPr>
        <p:spPr bwMode="auto">
          <a:xfrm>
            <a:off x="7924800" y="5334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6600"/>
                </a:solidFill>
              </a:rPr>
              <a:t>4</a:t>
            </a:r>
            <a:endParaRPr lang="en-US" altLang="zh-CN"/>
          </a:p>
        </p:txBody>
      </p:sp>
      <p:sp>
        <p:nvSpPr>
          <p:cNvPr id="82962" name="Oval 18"/>
          <p:cNvSpPr>
            <a:spLocks noChangeArrowheads="1"/>
          </p:cNvSpPr>
          <p:nvPr/>
        </p:nvSpPr>
        <p:spPr bwMode="auto">
          <a:xfrm>
            <a:off x="6629400" y="44958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6600"/>
                </a:solidFill>
              </a:rPr>
              <a:t>1</a:t>
            </a:r>
            <a:endParaRPr lang="en-US" altLang="zh-CN"/>
          </a:p>
        </p:txBody>
      </p:sp>
      <p:sp>
        <p:nvSpPr>
          <p:cNvPr id="82963" name="Oval 19"/>
          <p:cNvSpPr>
            <a:spLocks noChangeArrowheads="1"/>
          </p:cNvSpPr>
          <p:nvPr/>
        </p:nvSpPr>
        <p:spPr bwMode="auto">
          <a:xfrm>
            <a:off x="7162800" y="5334000"/>
            <a:ext cx="381000" cy="3810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6600"/>
                </a:solidFill>
              </a:rPr>
              <a:t>2</a:t>
            </a:r>
            <a:endParaRPr lang="en-US" altLang="zh-CN"/>
          </a:p>
        </p:txBody>
      </p:sp>
      <p:sp>
        <p:nvSpPr>
          <p:cNvPr id="82964" name="Line 20"/>
          <p:cNvSpPr>
            <a:spLocks noChangeShapeType="1"/>
          </p:cNvSpPr>
          <p:nvPr/>
        </p:nvSpPr>
        <p:spPr bwMode="auto">
          <a:xfrm flipH="1">
            <a:off x="6858000" y="4038600"/>
            <a:ext cx="685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5" name="Line 21"/>
          <p:cNvSpPr>
            <a:spLocks noChangeShapeType="1"/>
          </p:cNvSpPr>
          <p:nvPr/>
        </p:nvSpPr>
        <p:spPr bwMode="auto">
          <a:xfrm>
            <a:off x="7924800" y="4038600"/>
            <a:ext cx="6096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6" name="Line 22"/>
          <p:cNvSpPr>
            <a:spLocks noChangeShapeType="1"/>
          </p:cNvSpPr>
          <p:nvPr/>
        </p:nvSpPr>
        <p:spPr bwMode="auto">
          <a:xfrm>
            <a:off x="6858000" y="4876800"/>
            <a:ext cx="3810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7" name="Line 23"/>
          <p:cNvSpPr>
            <a:spLocks noChangeShapeType="1"/>
          </p:cNvSpPr>
          <p:nvPr/>
        </p:nvSpPr>
        <p:spPr bwMode="auto">
          <a:xfrm flipH="1">
            <a:off x="8229600" y="4876800"/>
            <a:ext cx="304800" cy="45720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8" name="Rectangle 34"/>
          <p:cNvSpPr>
            <a:spLocks noChangeArrowheads="1"/>
          </p:cNvSpPr>
          <p:nvPr/>
        </p:nvSpPr>
        <p:spPr bwMode="auto">
          <a:xfrm>
            <a:off x="762000" y="2209800"/>
            <a:ext cx="5507038"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4000">
                <a:solidFill>
                  <a:srgbClr val="CC3300"/>
                </a:solidFill>
                <a:ea typeface="楷体_GB2312" pitchFamily="49" charset="-122"/>
              </a:rPr>
              <a:t>ASL =</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1+2+3+4+5</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 5</a:t>
            </a:r>
          </a:p>
          <a:p>
            <a:pPr>
              <a:lnSpc>
                <a:spcPct val="115000"/>
              </a:lnSpc>
            </a:pPr>
            <a:r>
              <a:rPr lang="en-US" altLang="zh-CN" sz="4000">
                <a:solidFill>
                  <a:srgbClr val="CC3300"/>
                </a:solidFill>
                <a:ea typeface="楷体_GB2312" pitchFamily="49" charset="-122"/>
              </a:rPr>
              <a:t>         = 3</a:t>
            </a:r>
          </a:p>
        </p:txBody>
      </p:sp>
      <p:sp>
        <p:nvSpPr>
          <p:cNvPr id="82979" name="Rectangle 35"/>
          <p:cNvSpPr>
            <a:spLocks noChangeArrowheads="1"/>
          </p:cNvSpPr>
          <p:nvPr/>
        </p:nvSpPr>
        <p:spPr bwMode="auto">
          <a:xfrm>
            <a:off x="766763" y="5210175"/>
            <a:ext cx="5634037"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5000"/>
              </a:lnSpc>
            </a:pPr>
            <a:r>
              <a:rPr lang="en-US" altLang="zh-CN" sz="4000">
                <a:solidFill>
                  <a:srgbClr val="CC3300"/>
                </a:solidFill>
                <a:ea typeface="楷体_GB2312" pitchFamily="49" charset="-122"/>
              </a:rPr>
              <a:t>ASL =</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1+2+3+2+3</a:t>
            </a:r>
            <a:r>
              <a:rPr lang="zh-CN" altLang="en-US" sz="4000">
                <a:solidFill>
                  <a:srgbClr val="CC3300"/>
                </a:solidFill>
                <a:ea typeface="楷体_GB2312" pitchFamily="49" charset="-122"/>
              </a:rPr>
              <a:t>）</a:t>
            </a:r>
            <a:r>
              <a:rPr lang="en-US" altLang="zh-CN" sz="4000">
                <a:solidFill>
                  <a:srgbClr val="CC3300"/>
                </a:solidFill>
                <a:ea typeface="楷体_GB2312" pitchFamily="49" charset="-122"/>
              </a:rPr>
              <a:t>/ 5 </a:t>
            </a:r>
          </a:p>
          <a:p>
            <a:pPr>
              <a:lnSpc>
                <a:spcPct val="115000"/>
              </a:lnSpc>
            </a:pPr>
            <a:r>
              <a:rPr lang="en-US" altLang="zh-CN" sz="4000">
                <a:solidFill>
                  <a:srgbClr val="CC3300"/>
                </a:solidFill>
                <a:ea typeface="楷体_GB2312" pitchFamily="49" charset="-122"/>
              </a:rPr>
              <a:t>             = 2.2</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p:cTn id="7" dur="500" fill="hold"/>
                                        <p:tgtEl>
                                          <p:spTgt spid="82949"/>
                                        </p:tgtEl>
                                        <p:attrNameLst>
                                          <p:attrName>ppt_w</p:attrName>
                                        </p:attrNameLst>
                                      </p:cBhvr>
                                      <p:tavLst>
                                        <p:tav tm="0">
                                          <p:val>
                                            <p:fltVal val="0"/>
                                          </p:val>
                                        </p:tav>
                                        <p:tav tm="100000">
                                          <p:val>
                                            <p:strVal val="#ppt_w"/>
                                          </p:val>
                                        </p:tav>
                                      </p:tavLst>
                                    </p:anim>
                                    <p:anim calcmode="lin" valueType="num">
                                      <p:cBhvr>
                                        <p:cTn id="8" dur="500" fill="hold"/>
                                        <p:tgtEl>
                                          <p:spTgt spid="8294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82948"/>
                                        </p:tgtEl>
                                        <p:attrNameLst>
                                          <p:attrName>style.visibility</p:attrName>
                                        </p:attrNameLst>
                                      </p:cBhvr>
                                      <p:to>
                                        <p:strVal val="visible"/>
                                      </p:to>
                                    </p:set>
                                    <p:animEffect transition="in" filter="blinds(vertical)">
                                      <p:cBhvr>
                                        <p:cTn id="13" dur="500"/>
                                        <p:tgtEl>
                                          <p:spTgt spid="829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2951"/>
                                        </p:tgtEl>
                                        <p:attrNameLst>
                                          <p:attrName>style.visibility</p:attrName>
                                        </p:attrNameLst>
                                      </p:cBhvr>
                                      <p:to>
                                        <p:strVal val="visible"/>
                                      </p:to>
                                    </p:set>
                                    <p:animEffect transition="in" filter="wipe(up)">
                                      <p:cBhvr>
                                        <p:cTn id="18" dur="500"/>
                                        <p:tgtEl>
                                          <p:spTgt spid="829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2955"/>
                                        </p:tgtEl>
                                        <p:attrNameLst>
                                          <p:attrName>style.visibility</p:attrName>
                                        </p:attrNameLst>
                                      </p:cBhvr>
                                      <p:to>
                                        <p:strVal val="visible"/>
                                      </p:to>
                                    </p:set>
                                    <p:animEffect transition="in" filter="wipe(up)">
                                      <p:cBhvr>
                                        <p:cTn id="23" dur="500"/>
                                        <p:tgtEl>
                                          <p:spTgt spid="82955"/>
                                        </p:tgtEl>
                                      </p:cBhvr>
                                    </p:animEffect>
                                  </p:childTnLst>
                                </p:cTn>
                              </p:par>
                            </p:childTnLst>
                          </p:cTn>
                        </p:par>
                        <p:par>
                          <p:cTn id="24" fill="hold" nodeType="afterGroup">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82950"/>
                                        </p:tgtEl>
                                        <p:attrNameLst>
                                          <p:attrName>style.visibility</p:attrName>
                                        </p:attrNameLst>
                                      </p:cBhvr>
                                      <p:to>
                                        <p:strVal val="visible"/>
                                      </p:to>
                                    </p:set>
                                    <p:animEffect transition="in" filter="wipe(up)">
                                      <p:cBhvr>
                                        <p:cTn id="27" dur="500"/>
                                        <p:tgtEl>
                                          <p:spTgt spid="829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2956"/>
                                        </p:tgtEl>
                                        <p:attrNameLst>
                                          <p:attrName>style.visibility</p:attrName>
                                        </p:attrNameLst>
                                      </p:cBhvr>
                                      <p:to>
                                        <p:strVal val="visible"/>
                                      </p:to>
                                    </p:set>
                                    <p:animEffect transition="in" filter="wipe(up)">
                                      <p:cBhvr>
                                        <p:cTn id="32" dur="500"/>
                                        <p:tgtEl>
                                          <p:spTgt spid="82956"/>
                                        </p:tgtEl>
                                      </p:cBhvr>
                                    </p:animEffect>
                                  </p:childTnLst>
                                </p:cTn>
                              </p:par>
                            </p:childTnLst>
                          </p:cTn>
                        </p:par>
                        <p:par>
                          <p:cTn id="33" fill="hold" nodeType="afterGroup">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82952"/>
                                        </p:tgtEl>
                                        <p:attrNameLst>
                                          <p:attrName>style.visibility</p:attrName>
                                        </p:attrNameLst>
                                      </p:cBhvr>
                                      <p:to>
                                        <p:strVal val="visible"/>
                                      </p:to>
                                    </p:set>
                                    <p:animEffect transition="in" filter="wipe(up)">
                                      <p:cBhvr>
                                        <p:cTn id="36" dur="500"/>
                                        <p:tgtEl>
                                          <p:spTgt spid="829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82957"/>
                                        </p:tgtEl>
                                        <p:attrNameLst>
                                          <p:attrName>style.visibility</p:attrName>
                                        </p:attrNameLst>
                                      </p:cBhvr>
                                      <p:to>
                                        <p:strVal val="visible"/>
                                      </p:to>
                                    </p:set>
                                    <p:animEffect transition="in" filter="wipe(up)">
                                      <p:cBhvr>
                                        <p:cTn id="41" dur="500"/>
                                        <p:tgtEl>
                                          <p:spTgt spid="82957"/>
                                        </p:tgtEl>
                                      </p:cBhvr>
                                    </p:animEffect>
                                  </p:childTnLst>
                                </p:cTn>
                              </p:par>
                            </p:childTnLst>
                          </p:cTn>
                        </p:par>
                        <p:par>
                          <p:cTn id="42" fill="hold" nodeType="afterGroup">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82953"/>
                                        </p:tgtEl>
                                        <p:attrNameLst>
                                          <p:attrName>style.visibility</p:attrName>
                                        </p:attrNameLst>
                                      </p:cBhvr>
                                      <p:to>
                                        <p:strVal val="visible"/>
                                      </p:to>
                                    </p:set>
                                    <p:animEffect transition="in" filter="wipe(up)">
                                      <p:cBhvr>
                                        <p:cTn id="45" dur="500"/>
                                        <p:tgtEl>
                                          <p:spTgt spid="8295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82958"/>
                                        </p:tgtEl>
                                        <p:attrNameLst>
                                          <p:attrName>style.visibility</p:attrName>
                                        </p:attrNameLst>
                                      </p:cBhvr>
                                      <p:to>
                                        <p:strVal val="visible"/>
                                      </p:to>
                                    </p:set>
                                    <p:animEffect transition="in" filter="wipe(up)">
                                      <p:cBhvr>
                                        <p:cTn id="50" dur="500"/>
                                        <p:tgtEl>
                                          <p:spTgt spid="82958"/>
                                        </p:tgtEl>
                                      </p:cBhvr>
                                    </p:animEffect>
                                  </p:childTnLst>
                                </p:cTn>
                              </p:par>
                            </p:childTnLst>
                          </p:cTn>
                        </p:par>
                        <p:par>
                          <p:cTn id="51" fill="hold" nodeType="afterGroup">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82954"/>
                                        </p:tgtEl>
                                        <p:attrNameLst>
                                          <p:attrName>style.visibility</p:attrName>
                                        </p:attrNameLst>
                                      </p:cBhvr>
                                      <p:to>
                                        <p:strVal val="visible"/>
                                      </p:to>
                                    </p:set>
                                    <p:animEffect transition="in" filter="wipe(up)">
                                      <p:cBhvr>
                                        <p:cTn id="54" dur="500"/>
                                        <p:tgtEl>
                                          <p:spTgt spid="8295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82978"/>
                                        </p:tgtEl>
                                        <p:attrNameLst>
                                          <p:attrName>style.visibility</p:attrName>
                                        </p:attrNameLst>
                                      </p:cBhvr>
                                      <p:to>
                                        <p:strVal val="visible"/>
                                      </p:to>
                                    </p:set>
                                    <p:animEffect transition="in" filter="wipe(left)">
                                      <p:cBhvr>
                                        <p:cTn id="59" dur="300"/>
                                        <p:tgtEl>
                                          <p:spTgt spid="8297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82947"/>
                                        </p:tgtEl>
                                        <p:attrNameLst>
                                          <p:attrName>style.visibility</p:attrName>
                                        </p:attrNameLst>
                                      </p:cBhvr>
                                      <p:to>
                                        <p:strVal val="visible"/>
                                      </p:to>
                                    </p:set>
                                    <p:animEffect transition="in" filter="blinds(vertical)">
                                      <p:cBhvr>
                                        <p:cTn id="64" dur="500"/>
                                        <p:tgtEl>
                                          <p:spTgt spid="8294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82959"/>
                                        </p:tgtEl>
                                        <p:attrNameLst>
                                          <p:attrName>style.visibility</p:attrName>
                                        </p:attrNameLst>
                                      </p:cBhvr>
                                      <p:to>
                                        <p:strVal val="visible"/>
                                      </p:to>
                                    </p:set>
                                    <p:animEffect transition="in" filter="wipe(up)">
                                      <p:cBhvr>
                                        <p:cTn id="69" dur="500"/>
                                        <p:tgtEl>
                                          <p:spTgt spid="8295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82964"/>
                                        </p:tgtEl>
                                        <p:attrNameLst>
                                          <p:attrName>style.visibility</p:attrName>
                                        </p:attrNameLst>
                                      </p:cBhvr>
                                      <p:to>
                                        <p:strVal val="visible"/>
                                      </p:to>
                                    </p:set>
                                    <p:animEffect transition="in" filter="wipe(up)">
                                      <p:cBhvr>
                                        <p:cTn id="74" dur="500"/>
                                        <p:tgtEl>
                                          <p:spTgt spid="82964"/>
                                        </p:tgtEl>
                                      </p:cBhvr>
                                    </p:animEffect>
                                  </p:childTnLst>
                                </p:cTn>
                              </p:par>
                            </p:childTnLst>
                          </p:cTn>
                        </p:par>
                        <p:par>
                          <p:cTn id="75" fill="hold" nodeType="afterGroup">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82962"/>
                                        </p:tgtEl>
                                        <p:attrNameLst>
                                          <p:attrName>style.visibility</p:attrName>
                                        </p:attrNameLst>
                                      </p:cBhvr>
                                      <p:to>
                                        <p:strVal val="visible"/>
                                      </p:to>
                                    </p:set>
                                    <p:animEffect transition="in" filter="wipe(up)">
                                      <p:cBhvr>
                                        <p:cTn id="78" dur="500"/>
                                        <p:tgtEl>
                                          <p:spTgt spid="8296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82966"/>
                                        </p:tgtEl>
                                        <p:attrNameLst>
                                          <p:attrName>style.visibility</p:attrName>
                                        </p:attrNameLst>
                                      </p:cBhvr>
                                      <p:to>
                                        <p:strVal val="visible"/>
                                      </p:to>
                                    </p:set>
                                    <p:animEffect transition="in" filter="wipe(up)">
                                      <p:cBhvr>
                                        <p:cTn id="83" dur="500"/>
                                        <p:tgtEl>
                                          <p:spTgt spid="82966"/>
                                        </p:tgtEl>
                                      </p:cBhvr>
                                    </p:animEffect>
                                  </p:childTnLst>
                                </p:cTn>
                              </p:par>
                            </p:childTnLst>
                          </p:cTn>
                        </p:par>
                        <p:par>
                          <p:cTn id="84" fill="hold" nodeType="afterGroup">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82963"/>
                                        </p:tgtEl>
                                        <p:attrNameLst>
                                          <p:attrName>style.visibility</p:attrName>
                                        </p:attrNameLst>
                                      </p:cBhvr>
                                      <p:to>
                                        <p:strVal val="visible"/>
                                      </p:to>
                                    </p:set>
                                    <p:animEffect transition="in" filter="wipe(up)">
                                      <p:cBhvr>
                                        <p:cTn id="87" dur="500"/>
                                        <p:tgtEl>
                                          <p:spTgt spid="8296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82965"/>
                                        </p:tgtEl>
                                        <p:attrNameLst>
                                          <p:attrName>style.visibility</p:attrName>
                                        </p:attrNameLst>
                                      </p:cBhvr>
                                      <p:to>
                                        <p:strVal val="visible"/>
                                      </p:to>
                                    </p:set>
                                    <p:animEffect transition="in" filter="wipe(up)">
                                      <p:cBhvr>
                                        <p:cTn id="92" dur="500"/>
                                        <p:tgtEl>
                                          <p:spTgt spid="82965"/>
                                        </p:tgtEl>
                                      </p:cBhvr>
                                    </p:animEffect>
                                  </p:childTnLst>
                                </p:cTn>
                              </p:par>
                            </p:childTnLst>
                          </p:cTn>
                        </p:par>
                        <p:par>
                          <p:cTn id="93" fill="hold" nodeType="afterGroup">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82960"/>
                                        </p:tgtEl>
                                        <p:attrNameLst>
                                          <p:attrName>style.visibility</p:attrName>
                                        </p:attrNameLst>
                                      </p:cBhvr>
                                      <p:to>
                                        <p:strVal val="visible"/>
                                      </p:to>
                                    </p:set>
                                    <p:animEffect transition="in" filter="wipe(up)">
                                      <p:cBhvr>
                                        <p:cTn id="96" dur="500"/>
                                        <p:tgtEl>
                                          <p:spTgt spid="8296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82967"/>
                                        </p:tgtEl>
                                        <p:attrNameLst>
                                          <p:attrName>style.visibility</p:attrName>
                                        </p:attrNameLst>
                                      </p:cBhvr>
                                      <p:to>
                                        <p:strVal val="visible"/>
                                      </p:to>
                                    </p:set>
                                    <p:animEffect transition="in" filter="wipe(up)">
                                      <p:cBhvr>
                                        <p:cTn id="101" dur="500"/>
                                        <p:tgtEl>
                                          <p:spTgt spid="82967"/>
                                        </p:tgtEl>
                                      </p:cBhvr>
                                    </p:animEffect>
                                  </p:childTnLst>
                                </p:cTn>
                              </p:par>
                            </p:childTnLst>
                          </p:cTn>
                        </p:par>
                        <p:par>
                          <p:cTn id="102" fill="hold" nodeType="afterGroup">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82961"/>
                                        </p:tgtEl>
                                        <p:attrNameLst>
                                          <p:attrName>style.visibility</p:attrName>
                                        </p:attrNameLst>
                                      </p:cBhvr>
                                      <p:to>
                                        <p:strVal val="visible"/>
                                      </p:to>
                                    </p:set>
                                    <p:animEffect transition="in" filter="wipe(up)">
                                      <p:cBhvr>
                                        <p:cTn id="105" dur="500"/>
                                        <p:tgtEl>
                                          <p:spTgt spid="8296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iterate type="wd">
                                    <p:tmPct val="100000"/>
                                  </p:iterate>
                                  <p:childTnLst>
                                    <p:set>
                                      <p:cBhvr>
                                        <p:cTn id="109" dur="1" fill="hold">
                                          <p:stCondLst>
                                            <p:cond delay="0"/>
                                          </p:stCondLst>
                                        </p:cTn>
                                        <p:tgtEl>
                                          <p:spTgt spid="82979"/>
                                        </p:tgtEl>
                                        <p:attrNameLst>
                                          <p:attrName>style.visibility</p:attrName>
                                        </p:attrNameLst>
                                      </p:cBhvr>
                                      <p:to>
                                        <p:strVal val="visible"/>
                                      </p:to>
                                    </p:set>
                                    <p:animEffect transition="in" filter="wipe(left)">
                                      <p:cBhvr>
                                        <p:cTn id="110" dur="300"/>
                                        <p:tgtEl>
                                          <p:spTgt spid="82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utoUpdateAnimBg="0"/>
      <p:bldP spid="82948" grpId="0" autoUpdateAnimBg="0"/>
      <p:bldP spid="82949" grpId="0" autoUpdateAnimBg="0"/>
      <p:bldP spid="82950" grpId="0" animBg="1" autoUpdateAnimBg="0"/>
      <p:bldP spid="82951" grpId="0" animBg="1" autoUpdateAnimBg="0"/>
      <p:bldP spid="82952" grpId="0" animBg="1" autoUpdateAnimBg="0"/>
      <p:bldP spid="82953" grpId="0" animBg="1" autoUpdateAnimBg="0"/>
      <p:bldP spid="82954" grpId="0" animBg="1" autoUpdateAnimBg="0"/>
      <p:bldP spid="82955" grpId="0" animBg="1"/>
      <p:bldP spid="82956" grpId="0" animBg="1"/>
      <p:bldP spid="82957" grpId="0" animBg="1"/>
      <p:bldP spid="82958" grpId="0" animBg="1"/>
      <p:bldP spid="82959" grpId="0" animBg="1" autoUpdateAnimBg="0"/>
      <p:bldP spid="82960" grpId="0" animBg="1" autoUpdateAnimBg="0"/>
      <p:bldP spid="82961" grpId="0" animBg="1" autoUpdateAnimBg="0"/>
      <p:bldP spid="82962" grpId="0" animBg="1" autoUpdateAnimBg="0"/>
      <p:bldP spid="82963" grpId="0" animBg="1" autoUpdateAnimBg="0"/>
      <p:bldP spid="82964" grpId="0" animBg="1"/>
      <p:bldP spid="82965" grpId="0" animBg="1"/>
      <p:bldP spid="82966" grpId="0" animBg="1"/>
      <p:bldP spid="82967" grpId="0" animBg="1"/>
      <p:bldP spid="82978" grpId="0" autoUpdateAnimBg="0"/>
      <p:bldP spid="82979"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28600" y="152400"/>
            <a:ext cx="48371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ea typeface="楷体_GB2312" pitchFamily="49" charset="-122"/>
              </a:rPr>
              <a:t>   </a:t>
            </a:r>
            <a:r>
              <a:rPr lang="zh-CN" altLang="en-US" sz="4000" b="1">
                <a:solidFill>
                  <a:schemeClr val="accent2"/>
                </a:solidFill>
                <a:ea typeface="隶书" pitchFamily="49" charset="-122"/>
              </a:rPr>
              <a:t>下面讨论平均情况</a:t>
            </a:r>
            <a:r>
              <a:rPr lang="en-US" altLang="zh-CN" sz="4000" b="1">
                <a:solidFill>
                  <a:schemeClr val="accent2"/>
                </a:solidFill>
                <a:ea typeface="隶书" pitchFamily="49" charset="-122"/>
              </a:rPr>
              <a:t>:</a:t>
            </a:r>
            <a:endParaRPr lang="en-US" altLang="zh-CN" sz="4000">
              <a:ea typeface="楷体_GB2312" pitchFamily="49" charset="-122"/>
            </a:endParaRPr>
          </a:p>
        </p:txBody>
      </p:sp>
      <p:sp>
        <p:nvSpPr>
          <p:cNvPr id="84995" name="Text Box 3"/>
          <p:cNvSpPr txBox="1">
            <a:spLocks noChangeArrowheads="1"/>
          </p:cNvSpPr>
          <p:nvPr/>
        </p:nvSpPr>
        <p:spPr bwMode="auto">
          <a:xfrm>
            <a:off x="158750" y="838200"/>
            <a:ext cx="8985250"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4000">
                <a:ea typeface="楷体_GB2312" pitchFamily="49" charset="-122"/>
              </a:rPr>
              <a:t>    </a:t>
            </a:r>
            <a:r>
              <a:rPr lang="zh-CN" altLang="en-US" sz="3600">
                <a:solidFill>
                  <a:srgbClr val="A50021"/>
                </a:solidFill>
                <a:ea typeface="楷体_GB2312" pitchFamily="49" charset="-122"/>
              </a:rPr>
              <a:t>不失一般性，假设长度为</a:t>
            </a:r>
            <a:r>
              <a:rPr lang="zh-CN" altLang="en-US" sz="3600" b="1" i="1">
                <a:solidFill>
                  <a:srgbClr val="FF0000"/>
                </a:solidFill>
                <a:ea typeface="楷体_GB2312" pitchFamily="49" charset="-122"/>
              </a:rPr>
              <a:t> </a:t>
            </a:r>
            <a:r>
              <a:rPr lang="en-US" altLang="zh-CN" sz="3600" b="1" i="1">
                <a:solidFill>
                  <a:srgbClr val="FF0000"/>
                </a:solidFill>
                <a:ea typeface="楷体_GB2312" pitchFamily="49" charset="-122"/>
              </a:rPr>
              <a:t>n</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的序列中有 </a:t>
            </a:r>
            <a:r>
              <a:rPr lang="en-US" altLang="zh-CN" sz="3600" b="1" i="1">
                <a:solidFill>
                  <a:srgbClr val="FF0000"/>
                </a:solidFill>
                <a:ea typeface="楷体_GB2312" pitchFamily="49" charset="-122"/>
              </a:rPr>
              <a:t>k</a:t>
            </a:r>
            <a:r>
              <a:rPr lang="en-US" altLang="zh-CN" sz="3600">
                <a:solidFill>
                  <a:srgbClr val="FF0000"/>
                </a:solidFill>
                <a:ea typeface="楷体_GB2312" pitchFamily="49" charset="-122"/>
              </a:rPr>
              <a:t> </a:t>
            </a:r>
            <a:r>
              <a:rPr lang="zh-CN" altLang="en-US" sz="3600">
                <a:solidFill>
                  <a:srgbClr val="A50021"/>
                </a:solidFill>
                <a:ea typeface="楷体_GB2312" pitchFamily="49" charset="-122"/>
              </a:rPr>
              <a:t>个关键字</a:t>
            </a:r>
            <a:r>
              <a:rPr lang="zh-CN" altLang="en-US" sz="3600" b="1">
                <a:solidFill>
                  <a:srgbClr val="FF0000"/>
                </a:solidFill>
                <a:ea typeface="楷体_GB2312" pitchFamily="49" charset="-122"/>
              </a:rPr>
              <a:t>小于</a:t>
            </a:r>
            <a:r>
              <a:rPr lang="zh-CN" altLang="en-US" sz="3600">
                <a:solidFill>
                  <a:srgbClr val="A50021"/>
                </a:solidFill>
                <a:ea typeface="楷体_GB2312" pitchFamily="49" charset="-122"/>
              </a:rPr>
              <a:t>第一个关键字，则必有 </a:t>
            </a:r>
            <a:r>
              <a:rPr lang="en-US" altLang="zh-CN" sz="3600" b="1" i="1">
                <a:solidFill>
                  <a:srgbClr val="FF0000"/>
                </a:solidFill>
                <a:ea typeface="楷体_GB2312" pitchFamily="49" charset="-122"/>
              </a:rPr>
              <a:t>n-k-1</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个关键字</a:t>
            </a:r>
            <a:r>
              <a:rPr lang="zh-CN" altLang="en-US" sz="3600" b="1">
                <a:solidFill>
                  <a:srgbClr val="FF0000"/>
                </a:solidFill>
                <a:ea typeface="楷体_GB2312" pitchFamily="49" charset="-122"/>
              </a:rPr>
              <a:t>大于</a:t>
            </a:r>
            <a:r>
              <a:rPr lang="zh-CN" altLang="en-US" sz="3600">
                <a:solidFill>
                  <a:srgbClr val="A50021"/>
                </a:solidFill>
                <a:ea typeface="楷体_GB2312" pitchFamily="49" charset="-122"/>
              </a:rPr>
              <a:t>第一个关键字</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由它构造的二叉排序树：</a:t>
            </a:r>
            <a:endParaRPr lang="zh-CN" altLang="en-US" sz="3600">
              <a:solidFill>
                <a:srgbClr val="A50021"/>
              </a:solidFill>
            </a:endParaRPr>
          </a:p>
        </p:txBody>
      </p:sp>
      <p:sp>
        <p:nvSpPr>
          <p:cNvPr id="84997" name="Oval 5"/>
          <p:cNvSpPr>
            <a:spLocks noChangeArrowheads="1"/>
          </p:cNvSpPr>
          <p:nvPr/>
        </p:nvSpPr>
        <p:spPr bwMode="auto">
          <a:xfrm>
            <a:off x="4114800" y="3276600"/>
            <a:ext cx="685800" cy="533400"/>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0" name="Oval 8"/>
          <p:cNvSpPr>
            <a:spLocks noChangeArrowheads="1"/>
          </p:cNvSpPr>
          <p:nvPr/>
        </p:nvSpPr>
        <p:spPr bwMode="auto">
          <a:xfrm>
            <a:off x="5181600" y="3962400"/>
            <a:ext cx="1295400" cy="609600"/>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i="1">
                <a:solidFill>
                  <a:srgbClr val="FF00FF"/>
                </a:solidFill>
              </a:rPr>
              <a:t>n-k-1</a:t>
            </a:r>
            <a:endParaRPr lang="en-US" altLang="zh-CN">
              <a:solidFill>
                <a:srgbClr val="FF00FF"/>
              </a:solidFill>
            </a:endParaRPr>
          </a:p>
        </p:txBody>
      </p:sp>
      <p:sp>
        <p:nvSpPr>
          <p:cNvPr id="85001" name="Line 9"/>
          <p:cNvSpPr>
            <a:spLocks noChangeShapeType="1"/>
          </p:cNvSpPr>
          <p:nvPr/>
        </p:nvSpPr>
        <p:spPr bwMode="auto">
          <a:xfrm>
            <a:off x="4800600" y="3581400"/>
            <a:ext cx="1066800" cy="38100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5" name="Oval 13"/>
          <p:cNvSpPr>
            <a:spLocks noChangeArrowheads="1"/>
          </p:cNvSpPr>
          <p:nvPr/>
        </p:nvSpPr>
        <p:spPr bwMode="auto">
          <a:xfrm>
            <a:off x="2362200" y="3962400"/>
            <a:ext cx="1295400" cy="609600"/>
          </a:xfrm>
          <a:prstGeom prst="ellipse">
            <a:avLst/>
          </a:prstGeom>
          <a:noFill/>
          <a:ln w="9525">
            <a:solidFill>
              <a:srgbClr val="A5002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b="1" i="1">
                <a:solidFill>
                  <a:srgbClr val="FF00FF"/>
                </a:solidFill>
              </a:rPr>
              <a:t>k</a:t>
            </a:r>
            <a:endParaRPr lang="en-US" altLang="zh-CN" b="1" i="1">
              <a:solidFill>
                <a:srgbClr val="FF00FF"/>
              </a:solidFill>
            </a:endParaRPr>
          </a:p>
        </p:txBody>
      </p:sp>
      <p:sp>
        <p:nvSpPr>
          <p:cNvPr id="85006" name="Line 14"/>
          <p:cNvSpPr>
            <a:spLocks noChangeShapeType="1"/>
          </p:cNvSpPr>
          <p:nvPr/>
        </p:nvSpPr>
        <p:spPr bwMode="auto">
          <a:xfrm flipH="1">
            <a:off x="2971800" y="3581400"/>
            <a:ext cx="1143000" cy="381000"/>
          </a:xfrm>
          <a:prstGeom prst="line">
            <a:avLst/>
          </a:prstGeom>
          <a:noFill/>
          <a:ln w="9525">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7" name="Text Box 15"/>
          <p:cNvSpPr txBox="1">
            <a:spLocks noChangeArrowheads="1"/>
          </p:cNvSpPr>
          <p:nvPr/>
        </p:nvSpPr>
        <p:spPr bwMode="auto">
          <a:xfrm>
            <a:off x="152400" y="4921250"/>
            <a:ext cx="6559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的平均查找长度是 </a:t>
            </a:r>
            <a:r>
              <a:rPr lang="en-US" altLang="zh-CN" sz="3600" i="1">
                <a:solidFill>
                  <a:srgbClr val="A50021"/>
                </a:solidFill>
                <a:ea typeface="楷体_GB2312" pitchFamily="49" charset="-122"/>
              </a:rPr>
              <a:t>n</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和 </a:t>
            </a:r>
            <a:r>
              <a:rPr lang="en-US" altLang="zh-CN" sz="3600" i="1">
                <a:solidFill>
                  <a:srgbClr val="A50021"/>
                </a:solidFill>
                <a:ea typeface="楷体_GB2312" pitchFamily="49" charset="-122"/>
              </a:rPr>
              <a:t>k </a:t>
            </a:r>
            <a:r>
              <a:rPr lang="zh-CN" altLang="en-US" sz="3600">
                <a:solidFill>
                  <a:srgbClr val="A50021"/>
                </a:solidFill>
                <a:ea typeface="楷体_GB2312" pitchFamily="49" charset="-122"/>
              </a:rPr>
              <a:t>的函数</a:t>
            </a:r>
            <a:endParaRPr lang="zh-CN" altLang="en-US">
              <a:solidFill>
                <a:srgbClr val="A50021"/>
              </a:solidFill>
            </a:endParaRPr>
          </a:p>
        </p:txBody>
      </p:sp>
      <p:sp>
        <p:nvSpPr>
          <p:cNvPr id="85009" name="Text Box 17"/>
          <p:cNvSpPr txBox="1">
            <a:spLocks noChangeArrowheads="1"/>
          </p:cNvSpPr>
          <p:nvPr/>
        </p:nvSpPr>
        <p:spPr bwMode="auto">
          <a:xfrm>
            <a:off x="2066925" y="5775325"/>
            <a:ext cx="5646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i="1">
                <a:solidFill>
                  <a:srgbClr val="FF0000"/>
                </a:solidFill>
              </a:rPr>
              <a:t>P(n, k)      ( 0</a:t>
            </a:r>
            <a:r>
              <a:rPr lang="en-US" altLang="zh-CN" sz="4000" b="1" i="1">
                <a:solidFill>
                  <a:srgbClr val="FF0000"/>
                </a:solidFill>
                <a:sym typeface="Symbol" pitchFamily="18" charset="2"/>
              </a:rPr>
              <a:t> k  n-1 )</a:t>
            </a:r>
            <a:r>
              <a:rPr lang="zh-CN" altLang="en-US" sz="4000" b="1" i="1">
                <a:solidFill>
                  <a:srgbClr val="FF0000"/>
                </a:solidFill>
                <a:sym typeface="Symbol" pitchFamily="18" charset="2"/>
              </a:rPr>
              <a:t>。</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4"/>
                                        </p:tgtEl>
                                        <p:attrNameLst>
                                          <p:attrName>style.visibility</p:attrName>
                                        </p:attrNameLst>
                                      </p:cBhvr>
                                      <p:to>
                                        <p:strVal val="visible"/>
                                      </p:to>
                                    </p:set>
                                    <p:animEffect transition="in" filter="wipe(left)">
                                      <p:cBhvr>
                                        <p:cTn id="7" dur="500"/>
                                        <p:tgtEl>
                                          <p:spTgt spid="84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4995"/>
                                        </p:tgtEl>
                                        <p:attrNameLst>
                                          <p:attrName>style.visibility</p:attrName>
                                        </p:attrNameLst>
                                      </p:cBhvr>
                                      <p:to>
                                        <p:strVal val="visible"/>
                                      </p:to>
                                    </p:set>
                                    <p:animEffect transition="in" filter="strips(downRight)">
                                      <p:cBhvr>
                                        <p:cTn id="12" dur="500"/>
                                        <p:tgtEl>
                                          <p:spTgt spid="849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4997"/>
                                        </p:tgtEl>
                                        <p:attrNameLst>
                                          <p:attrName>style.visibility</p:attrName>
                                        </p:attrNameLst>
                                      </p:cBhvr>
                                      <p:to>
                                        <p:strVal val="visible"/>
                                      </p:to>
                                    </p:set>
                                    <p:animEffect transition="in" filter="wipe(up)">
                                      <p:cBhvr>
                                        <p:cTn id="17" dur="500"/>
                                        <p:tgtEl>
                                          <p:spTgt spid="84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5006"/>
                                        </p:tgtEl>
                                        <p:attrNameLst>
                                          <p:attrName>style.visibility</p:attrName>
                                        </p:attrNameLst>
                                      </p:cBhvr>
                                      <p:to>
                                        <p:strVal val="visible"/>
                                      </p:to>
                                    </p:set>
                                    <p:animEffect transition="in" filter="wipe(up)">
                                      <p:cBhvr>
                                        <p:cTn id="22" dur="500"/>
                                        <p:tgtEl>
                                          <p:spTgt spid="85006"/>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85005"/>
                                        </p:tgtEl>
                                        <p:attrNameLst>
                                          <p:attrName>style.visibility</p:attrName>
                                        </p:attrNameLst>
                                      </p:cBhvr>
                                      <p:to>
                                        <p:strVal val="visible"/>
                                      </p:to>
                                    </p:set>
                                    <p:animEffect transition="in" filter="wipe(up)">
                                      <p:cBhvr>
                                        <p:cTn id="26" dur="500"/>
                                        <p:tgtEl>
                                          <p:spTgt spid="8500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85001"/>
                                        </p:tgtEl>
                                        <p:attrNameLst>
                                          <p:attrName>style.visibility</p:attrName>
                                        </p:attrNameLst>
                                      </p:cBhvr>
                                      <p:to>
                                        <p:strVal val="visible"/>
                                      </p:to>
                                    </p:set>
                                    <p:animEffect transition="in" filter="wipe(up)">
                                      <p:cBhvr>
                                        <p:cTn id="31" dur="500"/>
                                        <p:tgtEl>
                                          <p:spTgt spid="85001"/>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85000"/>
                                        </p:tgtEl>
                                        <p:attrNameLst>
                                          <p:attrName>style.visibility</p:attrName>
                                        </p:attrNameLst>
                                      </p:cBhvr>
                                      <p:to>
                                        <p:strVal val="visible"/>
                                      </p:to>
                                    </p:set>
                                    <p:animEffect transition="in" filter="wipe(up)">
                                      <p:cBhvr>
                                        <p:cTn id="35" dur="500"/>
                                        <p:tgtEl>
                                          <p:spTgt spid="8500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5007"/>
                                        </p:tgtEl>
                                        <p:attrNameLst>
                                          <p:attrName>style.visibility</p:attrName>
                                        </p:attrNameLst>
                                      </p:cBhvr>
                                      <p:to>
                                        <p:strVal val="visible"/>
                                      </p:to>
                                    </p:set>
                                    <p:animEffect transition="in" filter="wipe(left)">
                                      <p:cBhvr>
                                        <p:cTn id="40" dur="500"/>
                                        <p:tgtEl>
                                          <p:spTgt spid="8500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5009"/>
                                        </p:tgtEl>
                                        <p:attrNameLst>
                                          <p:attrName>style.visibility</p:attrName>
                                        </p:attrNameLst>
                                      </p:cBhvr>
                                      <p:to>
                                        <p:strVal val="visible"/>
                                      </p:to>
                                    </p:set>
                                    <p:animEffect transition="in" filter="wipe(left)">
                                      <p:cBhvr>
                                        <p:cTn id="45" dur="500"/>
                                        <p:tgtEl>
                                          <p:spTgt spid="85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utoUpdateAnimBg="0"/>
      <p:bldP spid="84995" grpId="0" autoUpdateAnimBg="0"/>
      <p:bldP spid="84997" grpId="0" animBg="1"/>
      <p:bldP spid="85000" grpId="0" animBg="1" autoUpdateAnimBg="0"/>
      <p:bldP spid="85001" grpId="0" animBg="1"/>
      <p:bldP spid="85005" grpId="0" animBg="1" autoUpdateAnimBg="0"/>
      <p:bldP spid="85006" grpId="0" animBg="1"/>
      <p:bldP spid="85007" grpId="0" autoUpdateAnimBg="0"/>
      <p:bldP spid="85009"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152400" y="228600"/>
            <a:ext cx="8458200"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3600">
                <a:latin typeface="楷体_GB2312" pitchFamily="49" charset="-122"/>
                <a:ea typeface="楷体_GB2312" pitchFamily="49" charset="-122"/>
              </a:rPr>
              <a:t> </a:t>
            </a:r>
            <a:r>
              <a:rPr lang="zh-CN" altLang="en-US" sz="3600">
                <a:solidFill>
                  <a:srgbClr val="A50021"/>
                </a:solidFill>
                <a:latin typeface="楷体_GB2312" pitchFamily="49" charset="-122"/>
                <a:ea typeface="楷体_GB2312" pitchFamily="49" charset="-122"/>
              </a:rPr>
              <a:t>假设 </a:t>
            </a:r>
            <a:r>
              <a:rPr lang="en-US" altLang="zh-CN" sz="3600" i="1">
                <a:solidFill>
                  <a:srgbClr val="A50021"/>
                </a:solidFill>
                <a:ea typeface="楷体_GB2312" pitchFamily="49" charset="-122"/>
              </a:rPr>
              <a:t>n </a:t>
            </a:r>
            <a:r>
              <a:rPr lang="zh-CN" altLang="en-US" sz="3600">
                <a:solidFill>
                  <a:srgbClr val="A50021"/>
                </a:solidFill>
                <a:latin typeface="楷体_GB2312" pitchFamily="49" charset="-122"/>
                <a:ea typeface="楷体_GB2312" pitchFamily="49" charset="-122"/>
              </a:rPr>
              <a:t>个关键字可能出现的 </a:t>
            </a:r>
            <a:r>
              <a:rPr lang="en-US" altLang="zh-CN" sz="3600" i="1">
                <a:solidFill>
                  <a:srgbClr val="A50021"/>
                </a:solidFill>
                <a:ea typeface="楷体_GB2312" pitchFamily="49" charset="-122"/>
              </a:rPr>
              <a:t>n! </a:t>
            </a:r>
            <a:r>
              <a:rPr lang="zh-CN" altLang="en-US" sz="3600">
                <a:solidFill>
                  <a:srgbClr val="A50021"/>
                </a:solidFill>
                <a:latin typeface="楷体_GB2312" pitchFamily="49" charset="-122"/>
                <a:ea typeface="楷体_GB2312" pitchFamily="49" charset="-122"/>
              </a:rPr>
              <a:t>种排列的可能性相同，则含 </a:t>
            </a:r>
            <a:r>
              <a:rPr lang="en-US" altLang="zh-CN" sz="3600" i="1">
                <a:solidFill>
                  <a:srgbClr val="A50021"/>
                </a:solidFill>
                <a:ea typeface="楷体_GB2312" pitchFamily="49" charset="-122"/>
              </a:rPr>
              <a:t>n </a:t>
            </a:r>
            <a:r>
              <a:rPr lang="zh-CN" altLang="en-US" sz="3600">
                <a:solidFill>
                  <a:srgbClr val="A50021"/>
                </a:solidFill>
                <a:latin typeface="楷体_GB2312" pitchFamily="49" charset="-122"/>
                <a:ea typeface="楷体_GB2312" pitchFamily="49" charset="-122"/>
              </a:rPr>
              <a:t>个关键字的二叉排序树的平均查找长度：</a:t>
            </a:r>
          </a:p>
        </p:txBody>
      </p:sp>
      <p:graphicFrame>
        <p:nvGraphicFramePr>
          <p:cNvPr id="182275" name="Object 3"/>
          <p:cNvGraphicFramePr>
            <a:graphicFrameLocks noChangeAspect="1"/>
          </p:cNvGraphicFramePr>
          <p:nvPr/>
        </p:nvGraphicFramePr>
        <p:xfrm>
          <a:off x="1108075" y="2501900"/>
          <a:ext cx="6172200" cy="1412875"/>
        </p:xfrm>
        <a:graphic>
          <a:graphicData uri="http://schemas.openxmlformats.org/presentationml/2006/ole">
            <mc:AlternateContent xmlns:mc="http://schemas.openxmlformats.org/markup-compatibility/2006">
              <mc:Choice xmlns:v="urn:schemas-microsoft-com:vml" Requires="v">
                <p:oleObj spid="_x0000_s258050" name="公式" r:id="rId3" imgW="2082600" imgH="507960" progId="Equation.3">
                  <p:embed/>
                </p:oleObj>
              </mc:Choice>
              <mc:Fallback>
                <p:oleObj name="公式" r:id="rId3" imgW="2082600" imgH="5079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75" y="2501900"/>
                        <a:ext cx="61722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2276" name="Object 4"/>
          <p:cNvGraphicFramePr>
            <a:graphicFrameLocks noChangeAspect="1"/>
          </p:cNvGraphicFramePr>
          <p:nvPr/>
        </p:nvGraphicFramePr>
        <p:xfrm>
          <a:off x="2057400" y="5029200"/>
          <a:ext cx="4406900" cy="1028700"/>
        </p:xfrm>
        <a:graphic>
          <a:graphicData uri="http://schemas.openxmlformats.org/presentationml/2006/ole">
            <mc:AlternateContent xmlns:mc="http://schemas.openxmlformats.org/markup-compatibility/2006">
              <mc:Choice xmlns:v="urn:schemas-microsoft-com:vml" Requires="v">
                <p:oleObj spid="_x0000_s258051" name="公式" r:id="rId5" imgW="4406760" imgH="1028520" progId="Equation.3">
                  <p:embed/>
                </p:oleObj>
              </mc:Choice>
              <mc:Fallback>
                <p:oleObj name="公式" r:id="rId5" imgW="4406760" imgH="102852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029200"/>
                        <a:ext cx="44069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2277" name="Text Box 5"/>
          <p:cNvSpPr txBox="1">
            <a:spLocks noChangeArrowheads="1"/>
          </p:cNvSpPr>
          <p:nvPr/>
        </p:nvSpPr>
        <p:spPr bwMode="auto">
          <a:xfrm>
            <a:off x="212725" y="40592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a:p>
        </p:txBody>
      </p:sp>
      <p:sp>
        <p:nvSpPr>
          <p:cNvPr id="182278" name="Text Box 6"/>
          <p:cNvSpPr txBox="1">
            <a:spLocks noChangeArrowheads="1"/>
          </p:cNvSpPr>
          <p:nvPr/>
        </p:nvSpPr>
        <p:spPr bwMode="auto">
          <a:xfrm>
            <a:off x="212725" y="4075113"/>
            <a:ext cx="52292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latin typeface="楷体_GB2312" pitchFamily="49" charset="-122"/>
                <a:ea typeface="楷体_GB2312" pitchFamily="49" charset="-122"/>
              </a:rPr>
              <a:t>在</a:t>
            </a:r>
            <a:r>
              <a:rPr lang="zh-CN" altLang="en-US" sz="3600" b="1">
                <a:solidFill>
                  <a:srgbClr val="FF00FF"/>
                </a:solidFill>
                <a:latin typeface="楷体_GB2312" pitchFamily="49" charset="-122"/>
                <a:ea typeface="楷体_GB2312" pitchFamily="49" charset="-122"/>
              </a:rPr>
              <a:t>等概率查找</a:t>
            </a:r>
            <a:r>
              <a:rPr lang="zh-CN" altLang="en-US" sz="3600">
                <a:solidFill>
                  <a:srgbClr val="A50021"/>
                </a:solidFill>
                <a:latin typeface="楷体_GB2312" pitchFamily="49" charset="-122"/>
                <a:ea typeface="楷体_GB2312" pitchFamily="49" charset="-122"/>
              </a:rPr>
              <a:t>的情况下，</a:t>
            </a:r>
            <a:endParaRPr lang="zh-CN" altLang="en-US" sz="4000">
              <a:latin typeface="楷体_GB2312" pitchFamily="49" charset="-122"/>
              <a:ea typeface="楷体_GB2312"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wipe(left)">
                                      <p:cBhvr>
                                        <p:cTn id="7" dur="500"/>
                                        <p:tgtEl>
                                          <p:spTgt spid="18227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2275"/>
                                        </p:tgtEl>
                                        <p:attrNameLst>
                                          <p:attrName>style.visibility</p:attrName>
                                        </p:attrNameLst>
                                      </p:cBhvr>
                                      <p:to>
                                        <p:strVal val="visible"/>
                                      </p:to>
                                    </p:set>
                                    <p:animEffect transition="in" filter="wipe(left)">
                                      <p:cBhvr>
                                        <p:cTn id="11" dur="500"/>
                                        <p:tgtEl>
                                          <p:spTgt spid="1822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2278"/>
                                        </p:tgtEl>
                                        <p:attrNameLst>
                                          <p:attrName>style.visibility</p:attrName>
                                        </p:attrNameLst>
                                      </p:cBhvr>
                                      <p:to>
                                        <p:strVal val="visible"/>
                                      </p:to>
                                    </p:set>
                                    <p:animEffect transition="in" filter="wipe(left)">
                                      <p:cBhvr>
                                        <p:cTn id="16" dur="500"/>
                                        <p:tgtEl>
                                          <p:spTgt spid="18227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82276"/>
                                        </p:tgtEl>
                                        <p:attrNameLst>
                                          <p:attrName>style.visibility</p:attrName>
                                        </p:attrNameLst>
                                      </p:cBhvr>
                                      <p:to>
                                        <p:strVal val="visible"/>
                                      </p:to>
                                    </p:set>
                                    <p:animEffect transition="in" filter="wipe(left)">
                                      <p:cBhvr>
                                        <p:cTn id="21" dur="500"/>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utoUpdateAnimBg="0"/>
      <p:bldP spid="18227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5" name="Object 5"/>
          <p:cNvGraphicFramePr>
            <a:graphicFrameLocks noChangeAspect="1"/>
          </p:cNvGraphicFramePr>
          <p:nvPr/>
        </p:nvGraphicFramePr>
        <p:xfrm>
          <a:off x="862013" y="927100"/>
          <a:ext cx="6453187" cy="977900"/>
        </p:xfrm>
        <a:graphic>
          <a:graphicData uri="http://schemas.openxmlformats.org/presentationml/2006/ole">
            <mc:AlternateContent xmlns:mc="http://schemas.openxmlformats.org/markup-compatibility/2006">
              <mc:Choice xmlns:v="urn:schemas-microsoft-com:vml" Requires="v">
                <p:oleObj spid="_x0000_s259075" name="公式" r:id="rId3" imgW="6451560" imgH="977760" progId="Equation.3">
                  <p:embed/>
                </p:oleObj>
              </mc:Choice>
              <mc:Fallback>
                <p:oleObj name="公式" r:id="rId3" imgW="6451560" imgH="977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927100"/>
                        <a:ext cx="6453187"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6"/>
          <p:cNvGraphicFramePr>
            <a:graphicFrameLocks noChangeAspect="1"/>
          </p:cNvGraphicFramePr>
          <p:nvPr/>
        </p:nvGraphicFramePr>
        <p:xfrm>
          <a:off x="862013" y="2616200"/>
          <a:ext cx="7672387" cy="889000"/>
        </p:xfrm>
        <a:graphic>
          <a:graphicData uri="http://schemas.openxmlformats.org/presentationml/2006/ole">
            <mc:AlternateContent xmlns:mc="http://schemas.openxmlformats.org/markup-compatibility/2006">
              <mc:Choice xmlns:v="urn:schemas-microsoft-com:vml" Requires="v">
                <p:oleObj spid="_x0000_s259076" name="公式" r:id="rId5" imgW="7670520" imgH="888840" progId="Equation.3">
                  <p:embed/>
                </p:oleObj>
              </mc:Choice>
              <mc:Fallback>
                <p:oleObj name="公式" r:id="rId5" imgW="7670520" imgH="8888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013" y="2616200"/>
                        <a:ext cx="767238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7"/>
          <p:cNvGraphicFramePr>
            <a:graphicFrameLocks noChangeAspect="1"/>
          </p:cNvGraphicFramePr>
          <p:nvPr/>
        </p:nvGraphicFramePr>
        <p:xfrm>
          <a:off x="838200" y="4140200"/>
          <a:ext cx="6719888" cy="889000"/>
        </p:xfrm>
        <a:graphic>
          <a:graphicData uri="http://schemas.openxmlformats.org/presentationml/2006/ole">
            <mc:AlternateContent xmlns:mc="http://schemas.openxmlformats.org/markup-compatibility/2006">
              <mc:Choice xmlns:v="urn:schemas-microsoft-com:vml" Requires="v">
                <p:oleObj spid="_x0000_s259077" name="公式" r:id="rId7" imgW="6717960" imgH="888840" progId="Equation.3">
                  <p:embed/>
                </p:oleObj>
              </mc:Choice>
              <mc:Fallback>
                <p:oleObj name="公式" r:id="rId7" imgW="6717960" imgH="8888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140200"/>
                        <a:ext cx="671988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7045"/>
                                        </p:tgtEl>
                                        <p:attrNameLst>
                                          <p:attrName>style.visibility</p:attrName>
                                        </p:attrNameLst>
                                      </p:cBhvr>
                                      <p:to>
                                        <p:strVal val="visible"/>
                                      </p:to>
                                    </p:set>
                                    <p:animEffect transition="in" filter="wipe(left)">
                                      <p:cBhvr>
                                        <p:cTn id="7" dur="500"/>
                                        <p:tgtEl>
                                          <p:spTgt spid="87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7046"/>
                                        </p:tgtEl>
                                        <p:attrNameLst>
                                          <p:attrName>style.visibility</p:attrName>
                                        </p:attrNameLst>
                                      </p:cBhvr>
                                      <p:to>
                                        <p:strVal val="visible"/>
                                      </p:to>
                                    </p:set>
                                    <p:animEffect transition="in" filter="wipe(left)">
                                      <p:cBhvr>
                                        <p:cTn id="12" dur="500"/>
                                        <p:tgtEl>
                                          <p:spTgt spid="87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47"/>
                                        </p:tgtEl>
                                        <p:attrNameLst>
                                          <p:attrName>style.visibility</p:attrName>
                                        </p:attrNameLst>
                                      </p:cBhvr>
                                      <p:to>
                                        <p:strVal val="visible"/>
                                      </p:to>
                                    </p:set>
                                    <p:animEffect transition="in" filter="wipe(left)">
                                      <p:cBhvr>
                                        <p:cTn id="17" dur="500"/>
                                        <p:tgtEl>
                                          <p:spTgt spid="87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Text Box 4"/>
          <p:cNvSpPr txBox="1">
            <a:spLocks noChangeArrowheads="1"/>
          </p:cNvSpPr>
          <p:nvPr/>
        </p:nvSpPr>
        <p:spPr bwMode="auto">
          <a:xfrm>
            <a:off x="517525" y="420688"/>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CC3300"/>
                </a:solidFill>
                <a:ea typeface="隶书" pitchFamily="49" charset="-122"/>
              </a:rPr>
              <a:t>由此</a:t>
            </a:r>
          </a:p>
        </p:txBody>
      </p:sp>
      <p:sp>
        <p:nvSpPr>
          <p:cNvPr id="88069" name="Text Box 5"/>
          <p:cNvSpPr txBox="1">
            <a:spLocks noChangeArrowheads="1"/>
          </p:cNvSpPr>
          <p:nvPr/>
        </p:nvSpPr>
        <p:spPr bwMode="auto">
          <a:xfrm>
            <a:off x="228600" y="3886200"/>
            <a:ext cx="8413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可类似于解差分方程，此递归方程有解：</a:t>
            </a:r>
            <a:endParaRPr lang="zh-CN" altLang="en-US"/>
          </a:p>
        </p:txBody>
      </p:sp>
      <p:graphicFrame>
        <p:nvGraphicFramePr>
          <p:cNvPr id="88070" name="Object 6"/>
          <p:cNvGraphicFramePr>
            <a:graphicFrameLocks noChangeAspect="1"/>
          </p:cNvGraphicFramePr>
          <p:nvPr/>
        </p:nvGraphicFramePr>
        <p:xfrm>
          <a:off x="1143000" y="4876800"/>
          <a:ext cx="4343400" cy="1187450"/>
        </p:xfrm>
        <a:graphic>
          <a:graphicData uri="http://schemas.openxmlformats.org/presentationml/2006/ole">
            <mc:AlternateContent xmlns:mc="http://schemas.openxmlformats.org/markup-compatibility/2006">
              <mc:Choice xmlns:v="urn:schemas-microsoft-com:vml" Requires="v">
                <p:oleObj spid="_x0000_s260099" name="文档" r:id="rId3" imgW="1440720" imgH="393840" progId="Word.Document.8">
                  <p:embed/>
                </p:oleObj>
              </mc:Choice>
              <mc:Fallback>
                <p:oleObj name="文档" r:id="rId3" imgW="1440720" imgH="39384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876800"/>
                        <a:ext cx="4343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2" name="Object 8"/>
          <p:cNvGraphicFramePr>
            <a:graphicFrameLocks noChangeAspect="1"/>
          </p:cNvGraphicFramePr>
          <p:nvPr/>
        </p:nvGraphicFramePr>
        <p:xfrm>
          <a:off x="366713" y="1270000"/>
          <a:ext cx="8624887" cy="1016000"/>
        </p:xfrm>
        <a:graphic>
          <a:graphicData uri="http://schemas.openxmlformats.org/presentationml/2006/ole">
            <mc:AlternateContent xmlns:mc="http://schemas.openxmlformats.org/markup-compatibility/2006">
              <mc:Choice xmlns:v="urn:schemas-microsoft-com:vml" Requires="v">
                <p:oleObj spid="_x0000_s260100" name="公式" r:id="rId5" imgW="8623080" imgH="1015920" progId="Equation.3">
                  <p:embed/>
                </p:oleObj>
              </mc:Choice>
              <mc:Fallback>
                <p:oleObj name="公式" r:id="rId5" imgW="8623080" imgH="10159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713" y="1270000"/>
                        <a:ext cx="8624887"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3" name="Object 9"/>
          <p:cNvGraphicFramePr>
            <a:graphicFrameLocks noChangeAspect="1"/>
          </p:cNvGraphicFramePr>
          <p:nvPr/>
        </p:nvGraphicFramePr>
        <p:xfrm>
          <a:off x="1219200" y="2489200"/>
          <a:ext cx="3175000" cy="939800"/>
        </p:xfrm>
        <a:graphic>
          <a:graphicData uri="http://schemas.openxmlformats.org/presentationml/2006/ole">
            <mc:AlternateContent xmlns:mc="http://schemas.openxmlformats.org/markup-compatibility/2006">
              <mc:Choice xmlns:v="urn:schemas-microsoft-com:vml" Requires="v">
                <p:oleObj spid="_x0000_s260101" name="公式" r:id="rId7" imgW="3174840" imgH="939600" progId="Equation.3">
                  <p:embed/>
                </p:oleObj>
              </mc:Choice>
              <mc:Fallback>
                <p:oleObj name="公式" r:id="rId7" imgW="3174840" imgH="939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489200"/>
                        <a:ext cx="3175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4" name="AutoShape 10">
            <a:hlinkClick r:id="rId9" action="ppaction://hlinksldjump" highlightClick="1"/>
          </p:cNvPr>
          <p:cNvSpPr>
            <a:spLocks noChangeArrowheads="1"/>
          </p:cNvSpPr>
          <p:nvPr/>
        </p:nvSpPr>
        <p:spPr bwMode="auto">
          <a:xfrm>
            <a:off x="83820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8068"/>
                                        </p:tgtEl>
                                        <p:attrNameLst>
                                          <p:attrName>style.visibility</p:attrName>
                                        </p:attrNameLst>
                                      </p:cBhvr>
                                      <p:to>
                                        <p:strVal val="visible"/>
                                      </p:to>
                                    </p:set>
                                    <p:anim calcmode="lin" valueType="num">
                                      <p:cBhvr additive="base">
                                        <p:cTn id="7" dur="500" fill="hold"/>
                                        <p:tgtEl>
                                          <p:spTgt spid="88068"/>
                                        </p:tgtEl>
                                        <p:attrNameLst>
                                          <p:attrName>ppt_x</p:attrName>
                                        </p:attrNameLst>
                                      </p:cBhvr>
                                      <p:tavLst>
                                        <p:tav tm="0">
                                          <p:val>
                                            <p:strVal val="0-#ppt_w/2"/>
                                          </p:val>
                                        </p:tav>
                                        <p:tav tm="100000">
                                          <p:val>
                                            <p:strVal val="#ppt_x"/>
                                          </p:val>
                                        </p:tav>
                                      </p:tavLst>
                                    </p:anim>
                                    <p:anim calcmode="lin" valueType="num">
                                      <p:cBhvr additive="base">
                                        <p:cTn id="8" dur="500" fill="hold"/>
                                        <p:tgtEl>
                                          <p:spTgt spid="880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88072"/>
                                        </p:tgtEl>
                                        <p:attrNameLst>
                                          <p:attrName>style.visibility</p:attrName>
                                        </p:attrNameLst>
                                      </p:cBhvr>
                                      <p:to>
                                        <p:strVal val="visible"/>
                                      </p:to>
                                    </p:set>
                                    <p:animEffect transition="in" filter="wipe(left)">
                                      <p:cBhvr>
                                        <p:cTn id="13" dur="500"/>
                                        <p:tgtEl>
                                          <p:spTgt spid="8807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8073"/>
                                        </p:tgtEl>
                                        <p:attrNameLst>
                                          <p:attrName>style.visibility</p:attrName>
                                        </p:attrNameLst>
                                      </p:cBhvr>
                                      <p:to>
                                        <p:strVal val="visible"/>
                                      </p:to>
                                    </p:set>
                                    <p:animEffect transition="in" filter="wipe(left)">
                                      <p:cBhvr>
                                        <p:cTn id="18" dur="500"/>
                                        <p:tgtEl>
                                          <p:spTgt spid="880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8069"/>
                                        </p:tgtEl>
                                        <p:attrNameLst>
                                          <p:attrName>style.visibility</p:attrName>
                                        </p:attrNameLst>
                                      </p:cBhvr>
                                      <p:to>
                                        <p:strVal val="visible"/>
                                      </p:to>
                                    </p:set>
                                    <p:animEffect transition="in" filter="wipe(left)">
                                      <p:cBhvr>
                                        <p:cTn id="23" dur="500"/>
                                        <p:tgtEl>
                                          <p:spTgt spid="8806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88070"/>
                                        </p:tgtEl>
                                        <p:attrNameLst>
                                          <p:attrName>style.visibility</p:attrName>
                                        </p:attrNameLst>
                                      </p:cBhvr>
                                      <p:to>
                                        <p:strVal val="visible"/>
                                      </p:to>
                                    </p:set>
                                    <p:animEffect transition="in" filter="wipe(left)">
                                      <p:cBhvr>
                                        <p:cTn id="28" dur="500"/>
                                        <p:tgtEl>
                                          <p:spTgt spid="88070"/>
                                        </p:tgtEl>
                                      </p:cBhvr>
                                    </p:animEffect>
                                  </p:childTnLst>
                                </p:cTn>
                              </p:par>
                            </p:childTnLst>
                          </p:cTn>
                        </p:par>
                        <p:par>
                          <p:cTn id="29" fill="hold" nodeType="afterGroup">
                            <p:stCondLst>
                              <p:cond delay="500"/>
                            </p:stCondLst>
                            <p:childTnLst>
                              <p:par>
                                <p:cTn id="30" presetID="2" presetClass="entr" presetSubtype="6" fill="hold" grpId="0" nodeType="afterEffect">
                                  <p:stCondLst>
                                    <p:cond delay="0"/>
                                  </p:stCondLst>
                                  <p:childTnLst>
                                    <p:set>
                                      <p:cBhvr>
                                        <p:cTn id="31" dur="1" fill="hold">
                                          <p:stCondLst>
                                            <p:cond delay="0"/>
                                          </p:stCondLst>
                                        </p:cTn>
                                        <p:tgtEl>
                                          <p:spTgt spid="88074"/>
                                        </p:tgtEl>
                                        <p:attrNameLst>
                                          <p:attrName>style.visibility</p:attrName>
                                        </p:attrNameLst>
                                      </p:cBhvr>
                                      <p:to>
                                        <p:strVal val="visible"/>
                                      </p:to>
                                    </p:set>
                                    <p:anim calcmode="lin" valueType="num">
                                      <p:cBhvr additive="base">
                                        <p:cTn id="32" dur="500" fill="hold"/>
                                        <p:tgtEl>
                                          <p:spTgt spid="88074"/>
                                        </p:tgtEl>
                                        <p:attrNameLst>
                                          <p:attrName>ppt_x</p:attrName>
                                        </p:attrNameLst>
                                      </p:cBhvr>
                                      <p:tavLst>
                                        <p:tav tm="0">
                                          <p:val>
                                            <p:strVal val="1+#ppt_w/2"/>
                                          </p:val>
                                        </p:tav>
                                        <p:tav tm="100000">
                                          <p:val>
                                            <p:strVal val="#ppt_x"/>
                                          </p:val>
                                        </p:tav>
                                      </p:tavLst>
                                    </p:anim>
                                    <p:anim calcmode="lin" valueType="num">
                                      <p:cBhvr additive="base">
                                        <p:cTn id="33" dur="500" fill="hold"/>
                                        <p:tgtEl>
                                          <p:spTgt spid="88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utoUpdateAnimBg="0"/>
      <p:bldP spid="88069" grpId="0" autoUpdateAnimBg="0"/>
      <p:bldP spid="8807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sz="6000" b="1">
                <a:solidFill>
                  <a:schemeClr val="accent2"/>
                </a:solidFill>
              </a:rPr>
              <a:t>二、二叉平衡树</a:t>
            </a:r>
            <a:endParaRPr lang="zh-CN" altLang="en-US"/>
          </a:p>
        </p:txBody>
      </p:sp>
      <p:sp>
        <p:nvSpPr>
          <p:cNvPr id="203779" name="Rectangle 3"/>
          <p:cNvSpPr>
            <a:spLocks noGrp="1" noChangeArrowheads="1"/>
          </p:cNvSpPr>
          <p:nvPr>
            <p:ph type="body" idx="1"/>
          </p:nvPr>
        </p:nvSpPr>
        <p:spPr>
          <a:xfrm>
            <a:off x="1600200" y="2438400"/>
            <a:ext cx="6324600" cy="762000"/>
          </a:xfrm>
        </p:spPr>
        <p:txBody>
          <a:bodyPr/>
          <a:lstStyle/>
          <a:p>
            <a:r>
              <a:rPr lang="zh-CN" altLang="en-US" sz="4000" b="1">
                <a:solidFill>
                  <a:srgbClr val="3333FF"/>
                </a:solidFill>
                <a:ea typeface="楷体_GB2312" pitchFamily="49" charset="-122"/>
              </a:rPr>
              <a:t>何谓“二叉平衡树”？</a:t>
            </a:r>
          </a:p>
        </p:txBody>
      </p:sp>
      <p:sp>
        <p:nvSpPr>
          <p:cNvPr id="203781" name="Rectangle 5"/>
          <p:cNvSpPr>
            <a:spLocks noChangeArrowheads="1"/>
          </p:cNvSpPr>
          <p:nvPr/>
        </p:nvSpPr>
        <p:spPr bwMode="auto">
          <a:xfrm>
            <a:off x="1600200" y="5029200"/>
            <a:ext cx="6858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zh-CN" altLang="en-US" sz="4000" b="1">
                <a:solidFill>
                  <a:srgbClr val="3333FF"/>
                </a:solidFill>
                <a:ea typeface="楷体_GB2312" pitchFamily="49" charset="-122"/>
              </a:rPr>
              <a:t>二叉平衡树的查找性能分析</a:t>
            </a:r>
          </a:p>
        </p:txBody>
      </p:sp>
      <p:sp>
        <p:nvSpPr>
          <p:cNvPr id="203783" name="Rectangle 7"/>
          <p:cNvSpPr>
            <a:spLocks noChangeArrowheads="1"/>
          </p:cNvSpPr>
          <p:nvPr/>
        </p:nvSpPr>
        <p:spPr bwMode="auto">
          <a:xfrm>
            <a:off x="1600200" y="3733800"/>
            <a:ext cx="6858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zh-CN" altLang="en-US" sz="4000" b="1">
                <a:solidFill>
                  <a:srgbClr val="3333FF"/>
                </a:solidFill>
                <a:ea typeface="楷体_GB2312" pitchFamily="49" charset="-122"/>
              </a:rPr>
              <a:t>如何构造“二叉平衡树”</a:t>
            </a:r>
          </a:p>
        </p:txBody>
      </p:sp>
      <p:sp>
        <p:nvSpPr>
          <p:cNvPr id="203784" name="Rectangle 8">
            <a:hlinkClick r:id="" action="ppaction://hlinkshowjump?jump=nextslide"/>
          </p:cNvPr>
          <p:cNvSpPr>
            <a:spLocks noChangeArrowheads="1"/>
          </p:cNvSpPr>
          <p:nvPr/>
        </p:nvSpPr>
        <p:spPr bwMode="auto">
          <a:xfrm>
            <a:off x="1981200" y="2514600"/>
            <a:ext cx="5105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5" name="Rectangle 9">
            <a:hlinkClick r:id="rId2" action="ppaction://hlinksldjump"/>
          </p:cNvPr>
          <p:cNvSpPr>
            <a:spLocks noChangeArrowheads="1"/>
          </p:cNvSpPr>
          <p:nvPr/>
        </p:nvSpPr>
        <p:spPr bwMode="auto">
          <a:xfrm>
            <a:off x="1981200" y="3733800"/>
            <a:ext cx="5562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6" name="Rectangle 10">
            <a:hlinkClick r:id="rId3" action="ppaction://hlinksldjump"/>
          </p:cNvPr>
          <p:cNvSpPr>
            <a:spLocks noChangeArrowheads="1"/>
          </p:cNvSpPr>
          <p:nvPr/>
        </p:nvSpPr>
        <p:spPr bwMode="auto">
          <a:xfrm>
            <a:off x="1981200" y="5105400"/>
            <a:ext cx="6324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8" name="AutoShape 12">
            <a:hlinkClick r:id="rId4" action="ppaction://hlinksldjump" highlightClick="1"/>
          </p:cNvPr>
          <p:cNvSpPr>
            <a:spLocks noChangeArrowheads="1"/>
          </p:cNvSpPr>
          <p:nvPr/>
        </p:nvSpPr>
        <p:spPr bwMode="auto">
          <a:xfrm>
            <a:off x="8305800" y="60960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03778"/>
                                        </p:tgtEl>
                                        <p:attrNameLst>
                                          <p:attrName>style.visibility</p:attrName>
                                        </p:attrNameLst>
                                      </p:cBhvr>
                                      <p:to>
                                        <p:strVal val="visible"/>
                                      </p:to>
                                    </p:set>
                                    <p:animEffect transition="in" filter="checkerboard(across)">
                                      <p:cBhvr>
                                        <p:cTn id="7" dur="500"/>
                                        <p:tgtEl>
                                          <p:spTgt spid="203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03779">
                                            <p:txEl>
                                              <p:pRg st="0" end="0"/>
                                            </p:txEl>
                                          </p:spTgt>
                                        </p:tgtEl>
                                        <p:attrNameLst>
                                          <p:attrName>style.visibility</p:attrName>
                                        </p:attrNameLst>
                                      </p:cBhvr>
                                      <p:to>
                                        <p:strVal val="visible"/>
                                      </p:to>
                                    </p:set>
                                    <p:animEffect transition="in" filter="slide(fromLeft)">
                                      <p:cBhvr>
                                        <p:cTn id="12" dur="500"/>
                                        <p:tgtEl>
                                          <p:spTgt spid="203779">
                                            <p:txEl>
                                              <p:pRg st="0" end="0"/>
                                            </p:txEl>
                                          </p:spTgt>
                                        </p:tgtEl>
                                      </p:cBhvr>
                                    </p:animEffect>
                                  </p:childTnLst>
                                </p:cTn>
                              </p:par>
                            </p:childTnLst>
                          </p:cTn>
                        </p:par>
                        <p:par>
                          <p:cTn id="13" fill="hold" nodeType="afterGroup">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203783"/>
                                        </p:tgtEl>
                                        <p:attrNameLst>
                                          <p:attrName>style.visibility</p:attrName>
                                        </p:attrNameLst>
                                      </p:cBhvr>
                                      <p:to>
                                        <p:strVal val="visible"/>
                                      </p:to>
                                    </p:set>
                                    <p:animEffect transition="in" filter="slide(fromLeft)">
                                      <p:cBhvr>
                                        <p:cTn id="16" dur="500"/>
                                        <p:tgtEl>
                                          <p:spTgt spid="203783"/>
                                        </p:tgtEl>
                                      </p:cBhvr>
                                    </p:animEffect>
                                  </p:childTnLst>
                                </p:cTn>
                              </p:par>
                            </p:childTnLst>
                          </p:cTn>
                        </p:par>
                        <p:par>
                          <p:cTn id="17" fill="hold" nodeType="afterGroup">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203781"/>
                                        </p:tgtEl>
                                        <p:attrNameLst>
                                          <p:attrName>style.visibility</p:attrName>
                                        </p:attrNameLst>
                                      </p:cBhvr>
                                      <p:to>
                                        <p:strVal val="visible"/>
                                      </p:to>
                                    </p:set>
                                    <p:animEffect transition="in" filter="slide(fromLeft)">
                                      <p:cBhvr>
                                        <p:cTn id="20" dur="500"/>
                                        <p:tgtEl>
                                          <p:spTgt spid="203781"/>
                                        </p:tgtEl>
                                      </p:cBhvr>
                                    </p:animEffect>
                                  </p:childTnLst>
                                </p:cTn>
                              </p:par>
                            </p:childTnLst>
                          </p:cTn>
                        </p:par>
                        <p:par>
                          <p:cTn id="21" fill="hold" nodeType="afterGroup">
                            <p:stCondLst>
                              <p:cond delay="1500"/>
                            </p:stCondLst>
                            <p:childTnLst>
                              <p:par>
                                <p:cTn id="22" presetID="2" presetClass="entr" presetSubtype="6" fill="hold" grpId="0" nodeType="afterEffect">
                                  <p:stCondLst>
                                    <p:cond delay="0"/>
                                  </p:stCondLst>
                                  <p:childTnLst>
                                    <p:set>
                                      <p:cBhvr>
                                        <p:cTn id="23" dur="1" fill="hold">
                                          <p:stCondLst>
                                            <p:cond delay="0"/>
                                          </p:stCondLst>
                                        </p:cTn>
                                        <p:tgtEl>
                                          <p:spTgt spid="203788"/>
                                        </p:tgtEl>
                                        <p:attrNameLst>
                                          <p:attrName>style.visibility</p:attrName>
                                        </p:attrNameLst>
                                      </p:cBhvr>
                                      <p:to>
                                        <p:strVal val="visible"/>
                                      </p:to>
                                    </p:set>
                                    <p:anim calcmode="lin" valueType="num">
                                      <p:cBhvr additive="base">
                                        <p:cTn id="24" dur="500" fill="hold"/>
                                        <p:tgtEl>
                                          <p:spTgt spid="203788"/>
                                        </p:tgtEl>
                                        <p:attrNameLst>
                                          <p:attrName>ppt_x</p:attrName>
                                        </p:attrNameLst>
                                      </p:cBhvr>
                                      <p:tavLst>
                                        <p:tav tm="0">
                                          <p:val>
                                            <p:strVal val="1+#ppt_w/2"/>
                                          </p:val>
                                        </p:tav>
                                        <p:tav tm="100000">
                                          <p:val>
                                            <p:strVal val="#ppt_x"/>
                                          </p:val>
                                        </p:tav>
                                      </p:tavLst>
                                    </p:anim>
                                    <p:anim calcmode="lin" valueType="num">
                                      <p:cBhvr additive="base">
                                        <p:cTn id="25" dur="500" fill="hold"/>
                                        <p:tgtEl>
                                          <p:spTgt spid="203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utoUpdateAnimBg="0"/>
      <p:bldP spid="203779" grpId="0" build="p" autoUpdateAnimBg="0"/>
      <p:bldP spid="203781" grpId="0" autoUpdateAnimBg="0"/>
      <p:bldP spid="203783" grpId="0" autoUpdateAnimBg="0"/>
      <p:bldP spid="20378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04800" y="228600"/>
            <a:ext cx="8686800"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4000">
                <a:ea typeface="楷体_GB2312" pitchFamily="49" charset="-122"/>
              </a:rPr>
              <a:t>   </a:t>
            </a:r>
            <a:r>
              <a:rPr lang="zh-CN" altLang="en-US" sz="3600" b="1">
                <a:solidFill>
                  <a:srgbClr val="FF0000"/>
                </a:solidFill>
                <a:ea typeface="楷体_GB2312" pitchFamily="49" charset="-122"/>
              </a:rPr>
              <a:t>二叉平衡树</a:t>
            </a:r>
            <a:r>
              <a:rPr lang="zh-CN" altLang="en-US" sz="3600">
                <a:solidFill>
                  <a:srgbClr val="A50021"/>
                </a:solidFill>
                <a:ea typeface="楷体_GB2312" pitchFamily="49" charset="-122"/>
              </a:rPr>
              <a:t>是二叉查找树的另一种形式，其特点为：</a:t>
            </a:r>
            <a:endParaRPr lang="zh-CN" altLang="en-US"/>
          </a:p>
        </p:txBody>
      </p:sp>
      <p:sp>
        <p:nvSpPr>
          <p:cNvPr id="89093" name="Rectangle 5"/>
          <p:cNvSpPr>
            <a:spLocks noChangeArrowheads="1"/>
          </p:cNvSpPr>
          <p:nvPr/>
        </p:nvSpPr>
        <p:spPr bwMode="auto">
          <a:xfrm>
            <a:off x="457200" y="1828800"/>
            <a:ext cx="83058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4000" b="1">
                <a:solidFill>
                  <a:srgbClr val="3333FF"/>
                </a:solidFill>
                <a:ea typeface="楷体_GB2312" pitchFamily="49" charset="-122"/>
              </a:rPr>
              <a:t>    </a:t>
            </a:r>
            <a:r>
              <a:rPr lang="zh-CN" altLang="en-US" sz="4000" b="1">
                <a:solidFill>
                  <a:srgbClr val="3333FF"/>
                </a:solidFill>
                <a:ea typeface="楷体_GB2312" pitchFamily="49" charset="-122"/>
              </a:rPr>
              <a:t>树中每个结点的</a:t>
            </a:r>
            <a:r>
              <a:rPr lang="zh-CN" altLang="en-US" sz="4000" b="1">
                <a:solidFill>
                  <a:srgbClr val="0000FF"/>
                </a:solidFill>
                <a:ea typeface="楷体_GB2312" pitchFamily="49" charset="-122"/>
              </a:rPr>
              <a:t>左、右子树深度之差的绝对值不大于</a:t>
            </a:r>
            <a:r>
              <a:rPr lang="en-US" altLang="zh-CN" sz="4000" b="1">
                <a:solidFill>
                  <a:srgbClr val="0000FF"/>
                </a:solidFill>
                <a:ea typeface="楷体_GB2312" pitchFamily="49" charset="-122"/>
              </a:rPr>
              <a:t>1                   </a:t>
            </a:r>
            <a:r>
              <a:rPr lang="zh-CN" altLang="en-US" sz="4000">
                <a:solidFill>
                  <a:srgbClr val="3333FF"/>
                </a:solidFill>
                <a:ea typeface="楷体_GB2312" pitchFamily="49" charset="-122"/>
              </a:rPr>
              <a:t>。</a:t>
            </a:r>
          </a:p>
        </p:txBody>
      </p:sp>
      <p:sp>
        <p:nvSpPr>
          <p:cNvPr id="89094" name="Text Box 6"/>
          <p:cNvSpPr txBox="1">
            <a:spLocks noChangeArrowheads="1"/>
          </p:cNvSpPr>
          <p:nvPr/>
        </p:nvSpPr>
        <p:spPr bwMode="auto">
          <a:xfrm>
            <a:off x="304800" y="3473450"/>
            <a:ext cx="1257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A50021"/>
                </a:solidFill>
                <a:ea typeface="隶书" pitchFamily="49" charset="-122"/>
              </a:rPr>
              <a:t>例如</a:t>
            </a:r>
            <a:r>
              <a:rPr lang="en-US" altLang="zh-CN" sz="3600" b="1">
                <a:solidFill>
                  <a:srgbClr val="A50021"/>
                </a:solidFill>
                <a:ea typeface="隶书" pitchFamily="49" charset="-122"/>
              </a:rPr>
              <a:t>:</a:t>
            </a:r>
            <a:endParaRPr lang="en-US" altLang="zh-CN" sz="3600">
              <a:ea typeface="隶书" pitchFamily="49" charset="-122"/>
            </a:endParaRPr>
          </a:p>
        </p:txBody>
      </p:sp>
      <p:graphicFrame>
        <p:nvGraphicFramePr>
          <p:cNvPr id="89098" name="Object 10"/>
          <p:cNvGraphicFramePr>
            <a:graphicFrameLocks noChangeAspect="1"/>
          </p:cNvGraphicFramePr>
          <p:nvPr/>
        </p:nvGraphicFramePr>
        <p:xfrm>
          <a:off x="5791200" y="2743200"/>
          <a:ext cx="1701800" cy="508000"/>
        </p:xfrm>
        <a:graphic>
          <a:graphicData uri="http://schemas.openxmlformats.org/presentationml/2006/ole">
            <mc:AlternateContent xmlns:mc="http://schemas.openxmlformats.org/markup-compatibility/2006">
              <mc:Choice xmlns:v="urn:schemas-microsoft-com:vml" Requires="v">
                <p:oleObj spid="_x0000_s261121" name="公式" r:id="rId3" imgW="1701720" imgH="507960" progId="Equation.3">
                  <p:embed/>
                </p:oleObj>
              </mc:Choice>
              <mc:Fallback>
                <p:oleObj name="公式" r:id="rId3" imgW="1701720" imgH="50796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743200"/>
                        <a:ext cx="17018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9" name="Oval 11"/>
          <p:cNvSpPr>
            <a:spLocks noChangeArrowheads="1"/>
          </p:cNvSpPr>
          <p:nvPr/>
        </p:nvSpPr>
        <p:spPr bwMode="auto">
          <a:xfrm>
            <a:off x="2209800" y="38100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5</a:t>
            </a:r>
            <a:endParaRPr lang="en-US" altLang="zh-CN"/>
          </a:p>
        </p:txBody>
      </p:sp>
      <p:sp>
        <p:nvSpPr>
          <p:cNvPr id="89101" name="Oval 13"/>
          <p:cNvSpPr>
            <a:spLocks noChangeArrowheads="1"/>
          </p:cNvSpPr>
          <p:nvPr/>
        </p:nvSpPr>
        <p:spPr bwMode="auto">
          <a:xfrm>
            <a:off x="1447800" y="45720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4</a:t>
            </a:r>
            <a:endParaRPr lang="en-US" altLang="zh-CN"/>
          </a:p>
        </p:txBody>
      </p:sp>
      <p:sp>
        <p:nvSpPr>
          <p:cNvPr id="89102" name="Oval 14"/>
          <p:cNvSpPr>
            <a:spLocks noChangeArrowheads="1"/>
          </p:cNvSpPr>
          <p:nvPr/>
        </p:nvSpPr>
        <p:spPr bwMode="auto">
          <a:xfrm>
            <a:off x="2971800" y="45720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8</a:t>
            </a:r>
            <a:endParaRPr lang="en-US" altLang="zh-CN"/>
          </a:p>
        </p:txBody>
      </p:sp>
      <p:sp>
        <p:nvSpPr>
          <p:cNvPr id="89103" name="Oval 15"/>
          <p:cNvSpPr>
            <a:spLocks noChangeArrowheads="1"/>
          </p:cNvSpPr>
          <p:nvPr/>
        </p:nvSpPr>
        <p:spPr bwMode="auto">
          <a:xfrm>
            <a:off x="685800" y="53340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2</a:t>
            </a:r>
            <a:endParaRPr lang="en-US" altLang="zh-CN"/>
          </a:p>
        </p:txBody>
      </p:sp>
      <p:sp>
        <p:nvSpPr>
          <p:cNvPr id="89104" name="Oval 16"/>
          <p:cNvSpPr>
            <a:spLocks noChangeArrowheads="1"/>
          </p:cNvSpPr>
          <p:nvPr/>
        </p:nvSpPr>
        <p:spPr bwMode="auto">
          <a:xfrm>
            <a:off x="6400800" y="38100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5</a:t>
            </a:r>
            <a:endParaRPr lang="en-US" altLang="zh-CN"/>
          </a:p>
        </p:txBody>
      </p:sp>
      <p:sp>
        <p:nvSpPr>
          <p:cNvPr id="89105" name="Oval 17"/>
          <p:cNvSpPr>
            <a:spLocks noChangeArrowheads="1"/>
          </p:cNvSpPr>
          <p:nvPr/>
        </p:nvSpPr>
        <p:spPr bwMode="auto">
          <a:xfrm>
            <a:off x="5638800" y="45720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4</a:t>
            </a:r>
            <a:endParaRPr lang="en-US" altLang="zh-CN"/>
          </a:p>
        </p:txBody>
      </p:sp>
      <p:sp>
        <p:nvSpPr>
          <p:cNvPr id="89106" name="Oval 18"/>
          <p:cNvSpPr>
            <a:spLocks noChangeArrowheads="1"/>
          </p:cNvSpPr>
          <p:nvPr/>
        </p:nvSpPr>
        <p:spPr bwMode="auto">
          <a:xfrm>
            <a:off x="7162800" y="45720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8</a:t>
            </a:r>
            <a:endParaRPr lang="en-US" altLang="zh-CN"/>
          </a:p>
        </p:txBody>
      </p:sp>
      <p:sp>
        <p:nvSpPr>
          <p:cNvPr id="89107" name="Oval 19"/>
          <p:cNvSpPr>
            <a:spLocks noChangeArrowheads="1"/>
          </p:cNvSpPr>
          <p:nvPr/>
        </p:nvSpPr>
        <p:spPr bwMode="auto">
          <a:xfrm>
            <a:off x="4876800" y="53340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2</a:t>
            </a:r>
            <a:endParaRPr lang="en-US" altLang="zh-CN"/>
          </a:p>
        </p:txBody>
      </p:sp>
      <p:sp>
        <p:nvSpPr>
          <p:cNvPr id="89108" name="Oval 20"/>
          <p:cNvSpPr>
            <a:spLocks noChangeArrowheads="1"/>
          </p:cNvSpPr>
          <p:nvPr/>
        </p:nvSpPr>
        <p:spPr bwMode="auto">
          <a:xfrm>
            <a:off x="4114800" y="60960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1</a:t>
            </a:r>
            <a:endParaRPr lang="en-US" altLang="zh-CN"/>
          </a:p>
        </p:txBody>
      </p:sp>
      <p:sp>
        <p:nvSpPr>
          <p:cNvPr id="89109" name="Line 21"/>
          <p:cNvSpPr>
            <a:spLocks noChangeShapeType="1"/>
          </p:cNvSpPr>
          <p:nvPr/>
        </p:nvSpPr>
        <p:spPr bwMode="auto">
          <a:xfrm flipH="1">
            <a:off x="1828800" y="4191000"/>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0" name="Line 22"/>
          <p:cNvSpPr>
            <a:spLocks noChangeShapeType="1"/>
          </p:cNvSpPr>
          <p:nvPr/>
        </p:nvSpPr>
        <p:spPr bwMode="auto">
          <a:xfrm flipH="1">
            <a:off x="1066800" y="4953000"/>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1" name="Line 23"/>
          <p:cNvSpPr>
            <a:spLocks noChangeShapeType="1"/>
          </p:cNvSpPr>
          <p:nvPr/>
        </p:nvSpPr>
        <p:spPr bwMode="auto">
          <a:xfrm flipH="1">
            <a:off x="6019800" y="4191000"/>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2" name="Line 24"/>
          <p:cNvSpPr>
            <a:spLocks noChangeShapeType="1"/>
          </p:cNvSpPr>
          <p:nvPr/>
        </p:nvSpPr>
        <p:spPr bwMode="auto">
          <a:xfrm flipH="1">
            <a:off x="5257800" y="4953000"/>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3" name="Line 25"/>
          <p:cNvSpPr>
            <a:spLocks noChangeShapeType="1"/>
          </p:cNvSpPr>
          <p:nvPr/>
        </p:nvSpPr>
        <p:spPr bwMode="auto">
          <a:xfrm flipH="1">
            <a:off x="4495800" y="5715000"/>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4" name="Line 26"/>
          <p:cNvSpPr>
            <a:spLocks noChangeShapeType="1"/>
          </p:cNvSpPr>
          <p:nvPr/>
        </p:nvSpPr>
        <p:spPr bwMode="auto">
          <a:xfrm>
            <a:off x="2590800" y="4191000"/>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5" name="Line 27"/>
          <p:cNvSpPr>
            <a:spLocks noChangeShapeType="1"/>
          </p:cNvSpPr>
          <p:nvPr/>
        </p:nvSpPr>
        <p:spPr bwMode="auto">
          <a:xfrm>
            <a:off x="6781800" y="4191000"/>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6" name="Text Box 28"/>
          <p:cNvSpPr txBox="1">
            <a:spLocks noChangeArrowheads="1"/>
          </p:cNvSpPr>
          <p:nvPr/>
        </p:nvSpPr>
        <p:spPr bwMode="auto">
          <a:xfrm>
            <a:off x="1327150" y="5807075"/>
            <a:ext cx="202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FF0000"/>
                </a:solidFill>
                <a:ea typeface="隶书" pitchFamily="49" charset="-122"/>
              </a:rPr>
              <a:t>是平衡树</a:t>
            </a:r>
            <a:endParaRPr lang="zh-CN" altLang="en-US" sz="3600">
              <a:ea typeface="隶书" pitchFamily="49" charset="-122"/>
            </a:endParaRPr>
          </a:p>
        </p:txBody>
      </p:sp>
      <p:sp>
        <p:nvSpPr>
          <p:cNvPr id="89117" name="Text Box 29"/>
          <p:cNvSpPr txBox="1">
            <a:spLocks noChangeArrowheads="1"/>
          </p:cNvSpPr>
          <p:nvPr/>
        </p:nvSpPr>
        <p:spPr bwMode="auto">
          <a:xfrm>
            <a:off x="5943600" y="5791200"/>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b="1">
                <a:solidFill>
                  <a:srgbClr val="FF0000"/>
                </a:solidFill>
                <a:ea typeface="隶书" pitchFamily="49" charset="-122"/>
              </a:rPr>
              <a:t>不是平衡树</a:t>
            </a:r>
            <a:endParaRPr lang="zh-CN" altLang="en-US" sz="3600">
              <a:ea typeface="隶书" pitchFamily="49" charset="-122"/>
            </a:endParaRPr>
          </a:p>
        </p:txBody>
      </p:sp>
      <p:sp>
        <p:nvSpPr>
          <p:cNvPr id="89119" name="AutoShape 31">
            <a:hlinkClick r:id="rId5" action="ppaction://hlinksldjump" highlightClick="1"/>
          </p:cNvPr>
          <p:cNvSpPr>
            <a:spLocks noChangeArrowheads="1"/>
          </p:cNvSpPr>
          <p:nvPr/>
        </p:nvSpPr>
        <p:spPr bwMode="auto">
          <a:xfrm>
            <a:off x="8458200" y="62484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barn(outVertical)">
                                      <p:cBhvr>
                                        <p:cTn id="7" dur="500"/>
                                        <p:tgtEl>
                                          <p:spTgt spid="8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9093"/>
                                        </p:tgtEl>
                                        <p:attrNameLst>
                                          <p:attrName>style.visibility</p:attrName>
                                        </p:attrNameLst>
                                      </p:cBhvr>
                                      <p:to>
                                        <p:strVal val="visible"/>
                                      </p:to>
                                    </p:set>
                                    <p:anim calcmode="lin" valueType="num">
                                      <p:cBhvr additive="base">
                                        <p:cTn id="12" dur="500" fill="hold"/>
                                        <p:tgtEl>
                                          <p:spTgt spid="89093"/>
                                        </p:tgtEl>
                                        <p:attrNameLst>
                                          <p:attrName>ppt_x</p:attrName>
                                        </p:attrNameLst>
                                      </p:cBhvr>
                                      <p:tavLst>
                                        <p:tav tm="0">
                                          <p:val>
                                            <p:strVal val="0-#ppt_w/2"/>
                                          </p:val>
                                        </p:tav>
                                        <p:tav tm="100000">
                                          <p:val>
                                            <p:strVal val="#ppt_x"/>
                                          </p:val>
                                        </p:tav>
                                      </p:tavLst>
                                    </p:anim>
                                    <p:anim calcmode="lin" valueType="num">
                                      <p:cBhvr additive="base">
                                        <p:cTn id="13" dur="500" fill="hold"/>
                                        <p:tgtEl>
                                          <p:spTgt spid="8909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89098"/>
                                        </p:tgtEl>
                                        <p:attrNameLst>
                                          <p:attrName>style.visibility</p:attrName>
                                        </p:attrNameLst>
                                      </p:cBhvr>
                                      <p:to>
                                        <p:strVal val="visible"/>
                                      </p:to>
                                    </p:set>
                                    <p:animEffect transition="in" filter="wipe(left)">
                                      <p:cBhvr>
                                        <p:cTn id="17" dur="500"/>
                                        <p:tgtEl>
                                          <p:spTgt spid="890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89094"/>
                                        </p:tgtEl>
                                        <p:attrNameLst>
                                          <p:attrName>style.visibility</p:attrName>
                                        </p:attrNameLst>
                                      </p:cBhvr>
                                      <p:to>
                                        <p:strVal val="visible"/>
                                      </p:to>
                                    </p:set>
                                    <p:anim calcmode="lin" valueType="num">
                                      <p:cBhvr additive="base">
                                        <p:cTn id="22" dur="500" fill="hold"/>
                                        <p:tgtEl>
                                          <p:spTgt spid="89094"/>
                                        </p:tgtEl>
                                        <p:attrNameLst>
                                          <p:attrName>ppt_x</p:attrName>
                                        </p:attrNameLst>
                                      </p:cBhvr>
                                      <p:tavLst>
                                        <p:tav tm="0">
                                          <p:val>
                                            <p:strVal val="0-#ppt_w/2"/>
                                          </p:val>
                                        </p:tav>
                                        <p:tav tm="100000">
                                          <p:val>
                                            <p:strVal val="#ppt_x"/>
                                          </p:val>
                                        </p:tav>
                                      </p:tavLst>
                                    </p:anim>
                                    <p:anim calcmode="lin" valueType="num">
                                      <p:cBhvr additive="base">
                                        <p:cTn id="23" dur="500" fill="hold"/>
                                        <p:tgtEl>
                                          <p:spTgt spid="8909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89099"/>
                                        </p:tgtEl>
                                        <p:attrNameLst>
                                          <p:attrName>style.visibility</p:attrName>
                                        </p:attrNameLst>
                                      </p:cBhvr>
                                      <p:to>
                                        <p:strVal val="visible"/>
                                      </p:to>
                                    </p:set>
                                    <p:animEffect transition="in" filter="wipe(up)">
                                      <p:cBhvr>
                                        <p:cTn id="28" dur="500"/>
                                        <p:tgtEl>
                                          <p:spTgt spid="89099"/>
                                        </p:tgtEl>
                                      </p:cBhvr>
                                    </p:animEffect>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89109"/>
                                        </p:tgtEl>
                                        <p:attrNameLst>
                                          <p:attrName>style.visibility</p:attrName>
                                        </p:attrNameLst>
                                      </p:cBhvr>
                                      <p:to>
                                        <p:strVal val="visible"/>
                                      </p:to>
                                    </p:set>
                                    <p:animEffect transition="in" filter="wipe(up)">
                                      <p:cBhvr>
                                        <p:cTn id="32" dur="500"/>
                                        <p:tgtEl>
                                          <p:spTgt spid="89109"/>
                                        </p:tgtEl>
                                      </p:cBhvr>
                                    </p:animEffect>
                                  </p:childTnLst>
                                </p:cTn>
                              </p:par>
                            </p:childTnLst>
                          </p:cTn>
                        </p:par>
                        <p:par>
                          <p:cTn id="33" fill="hold" nodeType="afterGroup">
                            <p:stCondLst>
                              <p:cond delay="1000"/>
                            </p:stCondLst>
                            <p:childTnLst>
                              <p:par>
                                <p:cTn id="34" presetID="22" presetClass="entr" presetSubtype="1" fill="hold" grpId="0" nodeType="afterEffect">
                                  <p:stCondLst>
                                    <p:cond delay="0"/>
                                  </p:stCondLst>
                                  <p:childTnLst>
                                    <p:set>
                                      <p:cBhvr>
                                        <p:cTn id="35" dur="1" fill="hold">
                                          <p:stCondLst>
                                            <p:cond delay="0"/>
                                          </p:stCondLst>
                                        </p:cTn>
                                        <p:tgtEl>
                                          <p:spTgt spid="89101"/>
                                        </p:tgtEl>
                                        <p:attrNameLst>
                                          <p:attrName>style.visibility</p:attrName>
                                        </p:attrNameLst>
                                      </p:cBhvr>
                                      <p:to>
                                        <p:strVal val="visible"/>
                                      </p:to>
                                    </p:set>
                                    <p:animEffect transition="in" filter="wipe(up)">
                                      <p:cBhvr>
                                        <p:cTn id="36" dur="500"/>
                                        <p:tgtEl>
                                          <p:spTgt spid="89101"/>
                                        </p:tgtEl>
                                      </p:cBhvr>
                                    </p:animEffect>
                                  </p:childTnLst>
                                </p:cTn>
                              </p:par>
                            </p:childTnLst>
                          </p:cTn>
                        </p:par>
                        <p:par>
                          <p:cTn id="37" fill="hold" nodeType="afterGroup">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89114"/>
                                        </p:tgtEl>
                                        <p:attrNameLst>
                                          <p:attrName>style.visibility</p:attrName>
                                        </p:attrNameLst>
                                      </p:cBhvr>
                                      <p:to>
                                        <p:strVal val="visible"/>
                                      </p:to>
                                    </p:set>
                                    <p:animEffect transition="in" filter="wipe(up)">
                                      <p:cBhvr>
                                        <p:cTn id="40" dur="500"/>
                                        <p:tgtEl>
                                          <p:spTgt spid="89114"/>
                                        </p:tgtEl>
                                      </p:cBhvr>
                                    </p:animEffect>
                                  </p:childTnLst>
                                </p:cTn>
                              </p:par>
                            </p:childTnLst>
                          </p:cTn>
                        </p:par>
                        <p:par>
                          <p:cTn id="41" fill="hold" nodeType="afterGroup">
                            <p:stCondLst>
                              <p:cond delay="2000"/>
                            </p:stCondLst>
                            <p:childTnLst>
                              <p:par>
                                <p:cTn id="42" presetID="22" presetClass="entr" presetSubtype="1" fill="hold" grpId="0" nodeType="afterEffect">
                                  <p:stCondLst>
                                    <p:cond delay="0"/>
                                  </p:stCondLst>
                                  <p:childTnLst>
                                    <p:set>
                                      <p:cBhvr>
                                        <p:cTn id="43" dur="1" fill="hold">
                                          <p:stCondLst>
                                            <p:cond delay="0"/>
                                          </p:stCondLst>
                                        </p:cTn>
                                        <p:tgtEl>
                                          <p:spTgt spid="89102"/>
                                        </p:tgtEl>
                                        <p:attrNameLst>
                                          <p:attrName>style.visibility</p:attrName>
                                        </p:attrNameLst>
                                      </p:cBhvr>
                                      <p:to>
                                        <p:strVal val="visible"/>
                                      </p:to>
                                    </p:set>
                                    <p:animEffect transition="in" filter="wipe(up)">
                                      <p:cBhvr>
                                        <p:cTn id="44" dur="500"/>
                                        <p:tgtEl>
                                          <p:spTgt spid="89102"/>
                                        </p:tgtEl>
                                      </p:cBhvr>
                                    </p:animEffect>
                                  </p:childTnLst>
                                </p:cTn>
                              </p:par>
                            </p:childTnLst>
                          </p:cTn>
                        </p:par>
                        <p:par>
                          <p:cTn id="45" fill="hold" nodeType="afterGroup">
                            <p:stCondLst>
                              <p:cond delay="2500"/>
                            </p:stCondLst>
                            <p:childTnLst>
                              <p:par>
                                <p:cTn id="46" presetID="22" presetClass="entr" presetSubtype="1" fill="hold" grpId="0" nodeType="afterEffect">
                                  <p:stCondLst>
                                    <p:cond delay="0"/>
                                  </p:stCondLst>
                                  <p:childTnLst>
                                    <p:set>
                                      <p:cBhvr>
                                        <p:cTn id="47" dur="1" fill="hold">
                                          <p:stCondLst>
                                            <p:cond delay="0"/>
                                          </p:stCondLst>
                                        </p:cTn>
                                        <p:tgtEl>
                                          <p:spTgt spid="89110"/>
                                        </p:tgtEl>
                                        <p:attrNameLst>
                                          <p:attrName>style.visibility</p:attrName>
                                        </p:attrNameLst>
                                      </p:cBhvr>
                                      <p:to>
                                        <p:strVal val="visible"/>
                                      </p:to>
                                    </p:set>
                                    <p:animEffect transition="in" filter="wipe(up)">
                                      <p:cBhvr>
                                        <p:cTn id="48" dur="500"/>
                                        <p:tgtEl>
                                          <p:spTgt spid="89110"/>
                                        </p:tgtEl>
                                      </p:cBhvr>
                                    </p:animEffect>
                                  </p:childTnLst>
                                </p:cTn>
                              </p:par>
                            </p:childTnLst>
                          </p:cTn>
                        </p:par>
                        <p:par>
                          <p:cTn id="49" fill="hold" nodeType="afterGroup">
                            <p:stCondLst>
                              <p:cond delay="3000"/>
                            </p:stCondLst>
                            <p:childTnLst>
                              <p:par>
                                <p:cTn id="50" presetID="22" presetClass="entr" presetSubtype="1" fill="hold" grpId="0" nodeType="afterEffect">
                                  <p:stCondLst>
                                    <p:cond delay="0"/>
                                  </p:stCondLst>
                                  <p:childTnLst>
                                    <p:set>
                                      <p:cBhvr>
                                        <p:cTn id="51" dur="1" fill="hold">
                                          <p:stCondLst>
                                            <p:cond delay="0"/>
                                          </p:stCondLst>
                                        </p:cTn>
                                        <p:tgtEl>
                                          <p:spTgt spid="89103"/>
                                        </p:tgtEl>
                                        <p:attrNameLst>
                                          <p:attrName>style.visibility</p:attrName>
                                        </p:attrNameLst>
                                      </p:cBhvr>
                                      <p:to>
                                        <p:strVal val="visible"/>
                                      </p:to>
                                    </p:set>
                                    <p:animEffect transition="in" filter="wipe(up)">
                                      <p:cBhvr>
                                        <p:cTn id="52" dur="500"/>
                                        <p:tgtEl>
                                          <p:spTgt spid="891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wd">
                                    <p:tmPct val="100000"/>
                                  </p:iterate>
                                  <p:childTnLst>
                                    <p:set>
                                      <p:cBhvr>
                                        <p:cTn id="56" dur="1" fill="hold">
                                          <p:stCondLst>
                                            <p:cond delay="0"/>
                                          </p:stCondLst>
                                        </p:cTn>
                                        <p:tgtEl>
                                          <p:spTgt spid="89116"/>
                                        </p:tgtEl>
                                        <p:attrNameLst>
                                          <p:attrName>style.visibility</p:attrName>
                                        </p:attrNameLst>
                                      </p:cBhvr>
                                      <p:to>
                                        <p:strVal val="visible"/>
                                      </p:to>
                                    </p:set>
                                    <p:animEffect transition="in" filter="wipe(left)">
                                      <p:cBhvr>
                                        <p:cTn id="57" dur="300"/>
                                        <p:tgtEl>
                                          <p:spTgt spid="8911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89104"/>
                                        </p:tgtEl>
                                        <p:attrNameLst>
                                          <p:attrName>style.visibility</p:attrName>
                                        </p:attrNameLst>
                                      </p:cBhvr>
                                      <p:to>
                                        <p:strVal val="visible"/>
                                      </p:to>
                                    </p:set>
                                    <p:animEffect transition="in" filter="wipe(up)">
                                      <p:cBhvr>
                                        <p:cTn id="62" dur="500"/>
                                        <p:tgtEl>
                                          <p:spTgt spid="89104"/>
                                        </p:tgtEl>
                                      </p:cBhvr>
                                    </p:animEffect>
                                  </p:childTnLst>
                                </p:cTn>
                              </p:par>
                            </p:childTnLst>
                          </p:cTn>
                        </p:par>
                        <p:par>
                          <p:cTn id="63" fill="hold" nodeType="afterGroup">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89111"/>
                                        </p:tgtEl>
                                        <p:attrNameLst>
                                          <p:attrName>style.visibility</p:attrName>
                                        </p:attrNameLst>
                                      </p:cBhvr>
                                      <p:to>
                                        <p:strVal val="visible"/>
                                      </p:to>
                                    </p:set>
                                    <p:animEffect transition="in" filter="wipe(up)">
                                      <p:cBhvr>
                                        <p:cTn id="66" dur="500"/>
                                        <p:tgtEl>
                                          <p:spTgt spid="89111"/>
                                        </p:tgtEl>
                                      </p:cBhvr>
                                    </p:animEffect>
                                  </p:childTnLst>
                                </p:cTn>
                              </p:par>
                            </p:childTnLst>
                          </p:cTn>
                        </p:par>
                        <p:par>
                          <p:cTn id="67" fill="hold" nodeType="afterGroup">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89105"/>
                                        </p:tgtEl>
                                        <p:attrNameLst>
                                          <p:attrName>style.visibility</p:attrName>
                                        </p:attrNameLst>
                                      </p:cBhvr>
                                      <p:to>
                                        <p:strVal val="visible"/>
                                      </p:to>
                                    </p:set>
                                    <p:animEffect transition="in" filter="wipe(up)">
                                      <p:cBhvr>
                                        <p:cTn id="70" dur="500"/>
                                        <p:tgtEl>
                                          <p:spTgt spid="89105"/>
                                        </p:tgtEl>
                                      </p:cBhvr>
                                    </p:animEffect>
                                  </p:childTnLst>
                                </p:cTn>
                              </p:par>
                            </p:childTnLst>
                          </p:cTn>
                        </p:par>
                        <p:par>
                          <p:cTn id="71" fill="hold" nodeType="afterGroup">
                            <p:stCondLst>
                              <p:cond delay="1500"/>
                            </p:stCondLst>
                            <p:childTnLst>
                              <p:par>
                                <p:cTn id="72" presetID="22" presetClass="entr" presetSubtype="1" fill="hold" grpId="0" nodeType="afterEffect">
                                  <p:stCondLst>
                                    <p:cond delay="0"/>
                                  </p:stCondLst>
                                  <p:childTnLst>
                                    <p:set>
                                      <p:cBhvr>
                                        <p:cTn id="73" dur="1" fill="hold">
                                          <p:stCondLst>
                                            <p:cond delay="0"/>
                                          </p:stCondLst>
                                        </p:cTn>
                                        <p:tgtEl>
                                          <p:spTgt spid="89115"/>
                                        </p:tgtEl>
                                        <p:attrNameLst>
                                          <p:attrName>style.visibility</p:attrName>
                                        </p:attrNameLst>
                                      </p:cBhvr>
                                      <p:to>
                                        <p:strVal val="visible"/>
                                      </p:to>
                                    </p:set>
                                    <p:animEffect transition="in" filter="wipe(up)">
                                      <p:cBhvr>
                                        <p:cTn id="74" dur="500"/>
                                        <p:tgtEl>
                                          <p:spTgt spid="89115"/>
                                        </p:tgtEl>
                                      </p:cBhvr>
                                    </p:animEffect>
                                  </p:childTnLst>
                                </p:cTn>
                              </p:par>
                            </p:childTnLst>
                          </p:cTn>
                        </p:par>
                        <p:par>
                          <p:cTn id="75" fill="hold" nodeType="afterGroup">
                            <p:stCondLst>
                              <p:cond delay="2000"/>
                            </p:stCondLst>
                            <p:childTnLst>
                              <p:par>
                                <p:cTn id="76" presetID="2" presetClass="entr" presetSubtype="6" fill="hold" grpId="0" nodeType="afterEffect">
                                  <p:stCondLst>
                                    <p:cond delay="0"/>
                                  </p:stCondLst>
                                  <p:childTnLst>
                                    <p:set>
                                      <p:cBhvr>
                                        <p:cTn id="77" dur="1" fill="hold">
                                          <p:stCondLst>
                                            <p:cond delay="0"/>
                                          </p:stCondLst>
                                        </p:cTn>
                                        <p:tgtEl>
                                          <p:spTgt spid="89119"/>
                                        </p:tgtEl>
                                        <p:attrNameLst>
                                          <p:attrName>style.visibility</p:attrName>
                                        </p:attrNameLst>
                                      </p:cBhvr>
                                      <p:to>
                                        <p:strVal val="visible"/>
                                      </p:to>
                                    </p:set>
                                    <p:anim calcmode="lin" valueType="num">
                                      <p:cBhvr additive="base">
                                        <p:cTn id="78" dur="500" fill="hold"/>
                                        <p:tgtEl>
                                          <p:spTgt spid="89119"/>
                                        </p:tgtEl>
                                        <p:attrNameLst>
                                          <p:attrName>ppt_x</p:attrName>
                                        </p:attrNameLst>
                                      </p:cBhvr>
                                      <p:tavLst>
                                        <p:tav tm="0">
                                          <p:val>
                                            <p:strVal val="1+#ppt_w/2"/>
                                          </p:val>
                                        </p:tav>
                                        <p:tav tm="100000">
                                          <p:val>
                                            <p:strVal val="#ppt_x"/>
                                          </p:val>
                                        </p:tav>
                                      </p:tavLst>
                                    </p:anim>
                                    <p:anim calcmode="lin" valueType="num">
                                      <p:cBhvr additive="base">
                                        <p:cTn id="79" dur="500" fill="hold"/>
                                        <p:tgtEl>
                                          <p:spTgt spid="89119"/>
                                        </p:tgtEl>
                                        <p:attrNameLst>
                                          <p:attrName>ppt_y</p:attrName>
                                        </p:attrNameLst>
                                      </p:cBhvr>
                                      <p:tavLst>
                                        <p:tav tm="0">
                                          <p:val>
                                            <p:strVal val="1+#ppt_h/2"/>
                                          </p:val>
                                        </p:tav>
                                        <p:tav tm="100000">
                                          <p:val>
                                            <p:strVal val="#ppt_y"/>
                                          </p:val>
                                        </p:tav>
                                      </p:tavLst>
                                    </p:anim>
                                  </p:childTnLst>
                                </p:cTn>
                              </p:par>
                            </p:childTnLst>
                          </p:cTn>
                        </p:par>
                        <p:par>
                          <p:cTn id="80" fill="hold" nodeType="afterGroup">
                            <p:stCondLst>
                              <p:cond delay="2500"/>
                            </p:stCondLst>
                            <p:childTnLst>
                              <p:par>
                                <p:cTn id="81" presetID="22" presetClass="entr" presetSubtype="1" fill="hold" grpId="0" nodeType="afterEffect">
                                  <p:stCondLst>
                                    <p:cond delay="0"/>
                                  </p:stCondLst>
                                  <p:childTnLst>
                                    <p:set>
                                      <p:cBhvr>
                                        <p:cTn id="82" dur="1" fill="hold">
                                          <p:stCondLst>
                                            <p:cond delay="0"/>
                                          </p:stCondLst>
                                        </p:cTn>
                                        <p:tgtEl>
                                          <p:spTgt spid="89106"/>
                                        </p:tgtEl>
                                        <p:attrNameLst>
                                          <p:attrName>style.visibility</p:attrName>
                                        </p:attrNameLst>
                                      </p:cBhvr>
                                      <p:to>
                                        <p:strVal val="visible"/>
                                      </p:to>
                                    </p:set>
                                    <p:animEffect transition="in" filter="wipe(up)">
                                      <p:cBhvr>
                                        <p:cTn id="83" dur="500"/>
                                        <p:tgtEl>
                                          <p:spTgt spid="89106"/>
                                        </p:tgtEl>
                                      </p:cBhvr>
                                    </p:animEffect>
                                  </p:childTnLst>
                                </p:cTn>
                              </p:par>
                            </p:childTnLst>
                          </p:cTn>
                        </p:par>
                        <p:par>
                          <p:cTn id="84" fill="hold" nodeType="afterGroup">
                            <p:stCondLst>
                              <p:cond delay="3000"/>
                            </p:stCondLst>
                            <p:childTnLst>
                              <p:par>
                                <p:cTn id="85" presetID="22" presetClass="entr" presetSubtype="1" fill="hold" grpId="0" nodeType="afterEffect">
                                  <p:stCondLst>
                                    <p:cond delay="0"/>
                                  </p:stCondLst>
                                  <p:childTnLst>
                                    <p:set>
                                      <p:cBhvr>
                                        <p:cTn id="86" dur="1" fill="hold">
                                          <p:stCondLst>
                                            <p:cond delay="0"/>
                                          </p:stCondLst>
                                        </p:cTn>
                                        <p:tgtEl>
                                          <p:spTgt spid="89112"/>
                                        </p:tgtEl>
                                        <p:attrNameLst>
                                          <p:attrName>style.visibility</p:attrName>
                                        </p:attrNameLst>
                                      </p:cBhvr>
                                      <p:to>
                                        <p:strVal val="visible"/>
                                      </p:to>
                                    </p:set>
                                    <p:animEffect transition="in" filter="wipe(up)">
                                      <p:cBhvr>
                                        <p:cTn id="87" dur="500"/>
                                        <p:tgtEl>
                                          <p:spTgt spid="89112"/>
                                        </p:tgtEl>
                                      </p:cBhvr>
                                    </p:animEffect>
                                  </p:childTnLst>
                                </p:cTn>
                              </p:par>
                            </p:childTnLst>
                          </p:cTn>
                        </p:par>
                        <p:par>
                          <p:cTn id="88" fill="hold" nodeType="afterGroup">
                            <p:stCondLst>
                              <p:cond delay="3500"/>
                            </p:stCondLst>
                            <p:childTnLst>
                              <p:par>
                                <p:cTn id="89" presetID="22" presetClass="entr" presetSubtype="1" fill="hold" grpId="0" nodeType="afterEffect">
                                  <p:stCondLst>
                                    <p:cond delay="0"/>
                                  </p:stCondLst>
                                  <p:childTnLst>
                                    <p:set>
                                      <p:cBhvr>
                                        <p:cTn id="90" dur="1" fill="hold">
                                          <p:stCondLst>
                                            <p:cond delay="0"/>
                                          </p:stCondLst>
                                        </p:cTn>
                                        <p:tgtEl>
                                          <p:spTgt spid="89107"/>
                                        </p:tgtEl>
                                        <p:attrNameLst>
                                          <p:attrName>style.visibility</p:attrName>
                                        </p:attrNameLst>
                                      </p:cBhvr>
                                      <p:to>
                                        <p:strVal val="visible"/>
                                      </p:to>
                                    </p:set>
                                    <p:animEffect transition="in" filter="wipe(up)">
                                      <p:cBhvr>
                                        <p:cTn id="91" dur="500"/>
                                        <p:tgtEl>
                                          <p:spTgt spid="8910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89113"/>
                                        </p:tgtEl>
                                        <p:attrNameLst>
                                          <p:attrName>style.visibility</p:attrName>
                                        </p:attrNameLst>
                                      </p:cBhvr>
                                      <p:to>
                                        <p:strVal val="visible"/>
                                      </p:to>
                                    </p:set>
                                    <p:animEffect transition="in" filter="wipe(up)">
                                      <p:cBhvr>
                                        <p:cTn id="96" dur="500"/>
                                        <p:tgtEl>
                                          <p:spTgt spid="89113"/>
                                        </p:tgtEl>
                                      </p:cBhvr>
                                    </p:animEffect>
                                  </p:childTnLst>
                                </p:cTn>
                              </p:par>
                            </p:childTnLst>
                          </p:cTn>
                        </p:par>
                        <p:par>
                          <p:cTn id="97" fill="hold" nodeType="afterGroup">
                            <p:stCondLst>
                              <p:cond delay="500"/>
                            </p:stCondLst>
                            <p:childTnLst>
                              <p:par>
                                <p:cTn id="98" presetID="22" presetClass="entr" presetSubtype="1" fill="hold" grpId="0" nodeType="afterEffect">
                                  <p:stCondLst>
                                    <p:cond delay="0"/>
                                  </p:stCondLst>
                                  <p:childTnLst>
                                    <p:set>
                                      <p:cBhvr>
                                        <p:cTn id="99" dur="1" fill="hold">
                                          <p:stCondLst>
                                            <p:cond delay="0"/>
                                          </p:stCondLst>
                                        </p:cTn>
                                        <p:tgtEl>
                                          <p:spTgt spid="89108"/>
                                        </p:tgtEl>
                                        <p:attrNameLst>
                                          <p:attrName>style.visibility</p:attrName>
                                        </p:attrNameLst>
                                      </p:cBhvr>
                                      <p:to>
                                        <p:strVal val="visible"/>
                                      </p:to>
                                    </p:set>
                                    <p:animEffect transition="in" filter="wipe(up)">
                                      <p:cBhvr>
                                        <p:cTn id="100" dur="500"/>
                                        <p:tgtEl>
                                          <p:spTgt spid="8910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iterate type="wd">
                                    <p:tmPct val="100000"/>
                                  </p:iterate>
                                  <p:childTnLst>
                                    <p:set>
                                      <p:cBhvr>
                                        <p:cTn id="104" dur="1" fill="hold">
                                          <p:stCondLst>
                                            <p:cond delay="0"/>
                                          </p:stCondLst>
                                        </p:cTn>
                                        <p:tgtEl>
                                          <p:spTgt spid="89117"/>
                                        </p:tgtEl>
                                        <p:attrNameLst>
                                          <p:attrName>style.visibility</p:attrName>
                                        </p:attrNameLst>
                                      </p:cBhvr>
                                      <p:to>
                                        <p:strVal val="visible"/>
                                      </p:to>
                                    </p:set>
                                    <p:animEffect transition="in" filter="wipe(left)">
                                      <p:cBhvr>
                                        <p:cTn id="105" dur="300"/>
                                        <p:tgtEl>
                                          <p:spTgt spid="89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3" grpId="0" autoUpdateAnimBg="0"/>
      <p:bldP spid="89094" grpId="0" autoUpdateAnimBg="0"/>
      <p:bldP spid="89099" grpId="0" animBg="1" autoUpdateAnimBg="0"/>
      <p:bldP spid="89101" grpId="0" animBg="1" autoUpdateAnimBg="0"/>
      <p:bldP spid="89102" grpId="0" animBg="1" autoUpdateAnimBg="0"/>
      <p:bldP spid="89103" grpId="0" animBg="1" autoUpdateAnimBg="0"/>
      <p:bldP spid="89104" grpId="0" animBg="1" autoUpdateAnimBg="0"/>
      <p:bldP spid="89105" grpId="0" animBg="1" autoUpdateAnimBg="0"/>
      <p:bldP spid="89106" grpId="0" animBg="1" autoUpdateAnimBg="0"/>
      <p:bldP spid="89107" grpId="0" animBg="1" autoUpdateAnimBg="0"/>
      <p:bldP spid="89108" grpId="0" animBg="1" autoUpdateAnimBg="0"/>
      <p:bldP spid="89109" grpId="0" animBg="1"/>
      <p:bldP spid="89110" grpId="0" animBg="1"/>
      <p:bldP spid="89111" grpId="0" animBg="1"/>
      <p:bldP spid="89112" grpId="0" animBg="1"/>
      <p:bldP spid="89113" grpId="0" animBg="1"/>
      <p:bldP spid="89114" grpId="0" animBg="1"/>
      <p:bldP spid="89115" grpId="0" animBg="1"/>
      <p:bldP spid="89116" grpId="0" autoUpdateAnimBg="0"/>
      <p:bldP spid="89117" grpId="0" autoUpdateAnimBg="0"/>
      <p:bldP spid="8911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457200" y="228600"/>
            <a:ext cx="80010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pPr>
            <a:r>
              <a:rPr lang="zh-CN" altLang="en-US" sz="2800" b="1">
                <a:ea typeface="楷体_GB2312" pitchFamily="49" charset="-122"/>
              </a:rPr>
              <a:t>如果在一棵</a:t>
            </a:r>
            <a:r>
              <a:rPr lang="en-US" altLang="zh-CN" sz="2800" b="1">
                <a:ea typeface="楷体_GB2312" pitchFamily="49" charset="-122"/>
              </a:rPr>
              <a:t>AVL</a:t>
            </a:r>
            <a:r>
              <a:rPr lang="zh-CN" altLang="en-US" sz="2800" b="1">
                <a:ea typeface="楷体_GB2312" pitchFamily="49" charset="-122"/>
              </a:rPr>
              <a:t>树中插入一个新结点，就有可能造成失衡，此时必须</a:t>
            </a:r>
            <a:r>
              <a:rPr lang="zh-CN" altLang="en-US" sz="2800" b="1">
                <a:solidFill>
                  <a:srgbClr val="FF3300"/>
                </a:solidFill>
                <a:ea typeface="楷体_GB2312" pitchFamily="49" charset="-122"/>
              </a:rPr>
              <a:t>重新调整树的结构</a:t>
            </a:r>
            <a:r>
              <a:rPr lang="zh-CN" altLang="en-US" sz="2800" b="1">
                <a:ea typeface="楷体_GB2312" pitchFamily="49" charset="-122"/>
              </a:rPr>
              <a:t>，使之恢复平衡。我们称调整平衡过程为</a:t>
            </a:r>
            <a:r>
              <a:rPr lang="zh-CN" altLang="en-US" sz="2800" b="1">
                <a:solidFill>
                  <a:srgbClr val="FF3300"/>
                </a:solidFill>
                <a:ea typeface="楷体_GB2312" pitchFamily="49" charset="-122"/>
              </a:rPr>
              <a:t>平衡旋转</a:t>
            </a:r>
            <a:r>
              <a:rPr lang="zh-CN" altLang="en-US" sz="2800" b="1">
                <a:ea typeface="楷体_GB2312" pitchFamily="49" charset="-122"/>
              </a:rPr>
              <a:t>。</a:t>
            </a:r>
            <a:endParaRPr lang="zh-CN" altLang="en-US" sz="2800" b="1">
              <a:latin typeface="楷体_GB2312" pitchFamily="49" charset="-122"/>
              <a:ea typeface="楷体_GB2312" pitchFamily="49" charset="-122"/>
            </a:endParaRPr>
          </a:p>
        </p:txBody>
      </p:sp>
      <p:sp>
        <p:nvSpPr>
          <p:cNvPr id="243715" name="Rectangle 3"/>
          <p:cNvSpPr>
            <a:spLocks noChangeArrowheads="1"/>
          </p:cNvSpPr>
          <p:nvPr/>
        </p:nvSpPr>
        <p:spPr bwMode="auto">
          <a:xfrm>
            <a:off x="1828800" y="5410200"/>
            <a:ext cx="5335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楷体_GB2312" pitchFamily="49" charset="-122"/>
                <a:ea typeface="楷体_GB2312" pitchFamily="49" charset="-122"/>
              </a:rPr>
              <a:t>现分别介绍这四种平衡旋转。</a:t>
            </a:r>
          </a:p>
        </p:txBody>
      </p:sp>
      <p:sp>
        <p:nvSpPr>
          <p:cNvPr id="243716" name="AutoShape 4">
            <a:hlinkClick r:id="" action="ppaction://hlinkshowjump?jump=nextslide" highlightClick="1"/>
          </p:cNvPr>
          <p:cNvSpPr>
            <a:spLocks noChangeArrowheads="1"/>
          </p:cNvSpPr>
          <p:nvPr/>
        </p:nvSpPr>
        <p:spPr bwMode="auto">
          <a:xfrm>
            <a:off x="8077200" y="57912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3717" name="Rectangle 5"/>
          <p:cNvSpPr>
            <a:spLocks noChangeArrowheads="1"/>
          </p:cNvSpPr>
          <p:nvPr/>
        </p:nvSpPr>
        <p:spPr bwMode="auto">
          <a:xfrm>
            <a:off x="2133600" y="2209800"/>
            <a:ext cx="45720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FF"/>
                </a:solidFill>
                <a:latin typeface="楷体_GB2312" pitchFamily="49" charset="-122"/>
                <a:ea typeface="楷体_GB2312" pitchFamily="49" charset="-122"/>
              </a:rPr>
              <a:t>平衡旋转可以归纳为四类：</a:t>
            </a:r>
          </a:p>
          <a:p>
            <a:pPr lvl="1">
              <a:spcBef>
                <a:spcPct val="50000"/>
              </a:spcBef>
              <a:buClr>
                <a:schemeClr val="tx2"/>
              </a:buClr>
              <a:buSzPct val="75000"/>
              <a:buFont typeface="Wingdings" pitchFamily="2" charset="2"/>
              <a:buChar char="v"/>
            </a:pPr>
            <a:r>
              <a:rPr lang="zh-CN" altLang="en-US" sz="2800" b="1">
                <a:latin typeface="楷体_GB2312" pitchFamily="49" charset="-122"/>
                <a:ea typeface="楷体_GB2312" pitchFamily="49" charset="-122"/>
              </a:rPr>
              <a:t> </a:t>
            </a:r>
            <a:r>
              <a:rPr lang="en-US" altLang="zh-CN" sz="2800" b="1">
                <a:ea typeface="楷体_GB2312" pitchFamily="49" charset="-122"/>
              </a:rPr>
              <a:t>LL</a:t>
            </a:r>
            <a:r>
              <a:rPr lang="zh-CN" altLang="en-US" sz="2800" b="1">
                <a:latin typeface="楷体_GB2312" pitchFamily="49" charset="-122"/>
                <a:ea typeface="楷体_GB2312" pitchFamily="49" charset="-122"/>
              </a:rPr>
              <a:t>平衡旋转</a:t>
            </a:r>
          </a:p>
          <a:p>
            <a:pPr lvl="1">
              <a:spcBef>
                <a:spcPct val="50000"/>
              </a:spcBef>
              <a:buClr>
                <a:schemeClr val="tx2"/>
              </a:buClr>
              <a:buSzPct val="75000"/>
              <a:buFont typeface="Wingdings" pitchFamily="2" charset="2"/>
              <a:buChar char="v"/>
            </a:pPr>
            <a:r>
              <a:rPr lang="zh-CN" altLang="en-US" sz="2800" b="1">
                <a:latin typeface="楷体_GB2312" pitchFamily="49" charset="-122"/>
                <a:ea typeface="楷体_GB2312" pitchFamily="49" charset="-122"/>
              </a:rPr>
              <a:t> </a:t>
            </a:r>
            <a:r>
              <a:rPr lang="en-US" altLang="zh-CN" sz="2800" b="1">
                <a:ea typeface="楷体_GB2312" pitchFamily="49" charset="-122"/>
              </a:rPr>
              <a:t>RR</a:t>
            </a:r>
            <a:r>
              <a:rPr lang="zh-CN" altLang="en-US" sz="2800" b="1">
                <a:latin typeface="楷体_GB2312" pitchFamily="49" charset="-122"/>
                <a:ea typeface="楷体_GB2312" pitchFamily="49" charset="-122"/>
              </a:rPr>
              <a:t>平衡旋转</a:t>
            </a:r>
          </a:p>
          <a:p>
            <a:pPr lvl="1">
              <a:spcBef>
                <a:spcPct val="50000"/>
              </a:spcBef>
              <a:buClr>
                <a:schemeClr val="tx2"/>
              </a:buClr>
              <a:buSzPct val="75000"/>
              <a:buFont typeface="Wingdings" pitchFamily="2" charset="2"/>
              <a:buChar char="v"/>
            </a:pPr>
            <a:r>
              <a:rPr lang="zh-CN" altLang="en-US" sz="2800" b="1">
                <a:latin typeface="楷体_GB2312" pitchFamily="49" charset="-122"/>
                <a:ea typeface="楷体_GB2312" pitchFamily="49" charset="-122"/>
              </a:rPr>
              <a:t> </a:t>
            </a:r>
            <a:r>
              <a:rPr lang="en-US" altLang="zh-CN" sz="2800" b="1">
                <a:ea typeface="楷体_GB2312" pitchFamily="49" charset="-122"/>
              </a:rPr>
              <a:t>LR</a:t>
            </a:r>
            <a:r>
              <a:rPr lang="zh-CN" altLang="en-US" sz="2800" b="1">
                <a:latin typeface="楷体_GB2312" pitchFamily="49" charset="-122"/>
                <a:ea typeface="楷体_GB2312" pitchFamily="49" charset="-122"/>
              </a:rPr>
              <a:t>平衡旋转</a:t>
            </a:r>
          </a:p>
          <a:p>
            <a:pPr lvl="1">
              <a:spcBef>
                <a:spcPct val="50000"/>
              </a:spcBef>
              <a:buClr>
                <a:schemeClr val="tx2"/>
              </a:buClr>
              <a:buSzPct val="75000"/>
              <a:buFont typeface="Wingdings" pitchFamily="2" charset="2"/>
              <a:buChar char="v"/>
            </a:pPr>
            <a:r>
              <a:rPr lang="zh-CN" altLang="en-US" sz="2800" b="1">
                <a:latin typeface="楷体_GB2312" pitchFamily="49" charset="-122"/>
                <a:ea typeface="楷体_GB2312" pitchFamily="49" charset="-122"/>
              </a:rPr>
              <a:t> </a:t>
            </a:r>
            <a:r>
              <a:rPr lang="en-US" altLang="zh-CN" sz="2800" b="1">
                <a:ea typeface="楷体_GB2312" pitchFamily="49" charset="-122"/>
              </a:rPr>
              <a:t>RL</a:t>
            </a:r>
            <a:r>
              <a:rPr lang="zh-CN" altLang="en-US" sz="2800" b="1">
                <a:latin typeface="楷体_GB2312" pitchFamily="49" charset="-122"/>
                <a:ea typeface="楷体_GB2312" pitchFamily="49" charset="-122"/>
              </a:rPr>
              <a:t>平衡旋转</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43714"/>
                                        </p:tgtEl>
                                        <p:attrNameLst>
                                          <p:attrName>style.visibility</p:attrName>
                                        </p:attrNameLst>
                                      </p:cBhvr>
                                      <p:to>
                                        <p:strVal val="visible"/>
                                      </p:to>
                                    </p:set>
                                    <p:animEffect transition="in" filter="dissolve">
                                      <p:cBhvr>
                                        <p:cTn id="7" dur="500"/>
                                        <p:tgtEl>
                                          <p:spTgt spid="243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3717">
                                            <p:txEl>
                                              <p:pRg st="0" end="0"/>
                                            </p:txEl>
                                          </p:spTgt>
                                        </p:tgtEl>
                                        <p:attrNameLst>
                                          <p:attrName>style.visibility</p:attrName>
                                        </p:attrNameLst>
                                      </p:cBhvr>
                                      <p:to>
                                        <p:strVal val="visible"/>
                                      </p:to>
                                    </p:set>
                                    <p:animEffect transition="in" filter="wipe(up)">
                                      <p:cBhvr>
                                        <p:cTn id="12" dur="500"/>
                                        <p:tgtEl>
                                          <p:spTgt spid="243717">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43717">
                                            <p:txEl>
                                              <p:pRg st="1" end="1"/>
                                            </p:txEl>
                                          </p:spTgt>
                                        </p:tgtEl>
                                        <p:attrNameLst>
                                          <p:attrName>style.visibility</p:attrName>
                                        </p:attrNameLst>
                                      </p:cBhvr>
                                      <p:to>
                                        <p:strVal val="visible"/>
                                      </p:to>
                                    </p:set>
                                    <p:animEffect transition="in" filter="wipe(up)">
                                      <p:cBhvr>
                                        <p:cTn id="15" dur="500"/>
                                        <p:tgtEl>
                                          <p:spTgt spid="243717">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43717">
                                            <p:txEl>
                                              <p:pRg st="2" end="2"/>
                                            </p:txEl>
                                          </p:spTgt>
                                        </p:tgtEl>
                                        <p:attrNameLst>
                                          <p:attrName>style.visibility</p:attrName>
                                        </p:attrNameLst>
                                      </p:cBhvr>
                                      <p:to>
                                        <p:strVal val="visible"/>
                                      </p:to>
                                    </p:set>
                                    <p:animEffect transition="in" filter="wipe(up)">
                                      <p:cBhvr>
                                        <p:cTn id="18" dur="500"/>
                                        <p:tgtEl>
                                          <p:spTgt spid="243717">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43717">
                                            <p:txEl>
                                              <p:pRg st="3" end="3"/>
                                            </p:txEl>
                                          </p:spTgt>
                                        </p:tgtEl>
                                        <p:attrNameLst>
                                          <p:attrName>style.visibility</p:attrName>
                                        </p:attrNameLst>
                                      </p:cBhvr>
                                      <p:to>
                                        <p:strVal val="visible"/>
                                      </p:to>
                                    </p:set>
                                    <p:animEffect transition="in" filter="wipe(up)">
                                      <p:cBhvr>
                                        <p:cTn id="21" dur="500"/>
                                        <p:tgtEl>
                                          <p:spTgt spid="243717">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43717">
                                            <p:txEl>
                                              <p:pRg st="4" end="4"/>
                                            </p:txEl>
                                          </p:spTgt>
                                        </p:tgtEl>
                                        <p:attrNameLst>
                                          <p:attrName>style.visibility</p:attrName>
                                        </p:attrNameLst>
                                      </p:cBhvr>
                                      <p:to>
                                        <p:strVal val="visible"/>
                                      </p:to>
                                    </p:set>
                                    <p:animEffect transition="in" filter="wipe(up)">
                                      <p:cBhvr>
                                        <p:cTn id="24" dur="500"/>
                                        <p:tgtEl>
                                          <p:spTgt spid="24371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3715"/>
                                        </p:tgtEl>
                                        <p:attrNameLst>
                                          <p:attrName>style.visibility</p:attrName>
                                        </p:attrNameLst>
                                      </p:cBhvr>
                                      <p:to>
                                        <p:strVal val="visible"/>
                                      </p:to>
                                    </p:set>
                                    <p:animEffect transition="in" filter="wipe(left)">
                                      <p:cBhvr>
                                        <p:cTn id="29" dur="500"/>
                                        <p:tgtEl>
                                          <p:spTgt spid="243715"/>
                                        </p:tgtEl>
                                      </p:cBhvr>
                                    </p:animEffec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243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autoUpdateAnimBg="0"/>
      <p:bldP spid="243715" grpId="0" autoUpdateAnimBg="0"/>
      <p:bldP spid="243716" grpId="0" animBg="1"/>
      <p:bldP spid="243717"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152400" y="1066800"/>
            <a:ext cx="4572000" cy="11969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00"/>
                </a:solidFill>
                <a:ea typeface="隶书" pitchFamily="49" charset="-122"/>
              </a:rPr>
              <a:t>若在</a:t>
            </a:r>
            <a:r>
              <a:rPr lang="en-US" altLang="zh-CN" b="1">
                <a:solidFill>
                  <a:srgbClr val="000000"/>
                </a:solidFill>
                <a:ea typeface="隶书" pitchFamily="49" charset="-122"/>
              </a:rPr>
              <a:t>A</a:t>
            </a:r>
            <a:r>
              <a:rPr lang="zh-CN" altLang="en-US" b="1">
                <a:solidFill>
                  <a:srgbClr val="000000"/>
                </a:solidFill>
                <a:ea typeface="隶书" pitchFamily="49" charset="-122"/>
              </a:rPr>
              <a:t>的</a:t>
            </a:r>
            <a:r>
              <a:rPr lang="zh-CN" altLang="en-US" b="1">
                <a:solidFill>
                  <a:schemeClr val="tx2"/>
                </a:solidFill>
                <a:ea typeface="隶书" pitchFamily="49" charset="-122"/>
              </a:rPr>
              <a:t>左</a:t>
            </a:r>
            <a:r>
              <a:rPr lang="zh-CN" altLang="en-US" b="1">
                <a:solidFill>
                  <a:srgbClr val="000000"/>
                </a:solidFill>
                <a:ea typeface="隶书" pitchFamily="49" charset="-122"/>
              </a:rPr>
              <a:t>子树的</a:t>
            </a:r>
            <a:r>
              <a:rPr lang="zh-CN" altLang="en-US" b="1">
                <a:solidFill>
                  <a:schemeClr val="tx2"/>
                </a:solidFill>
                <a:ea typeface="隶书" pitchFamily="49" charset="-122"/>
              </a:rPr>
              <a:t>左</a:t>
            </a:r>
            <a:r>
              <a:rPr lang="zh-CN" altLang="en-US" b="1">
                <a:solidFill>
                  <a:srgbClr val="000000"/>
                </a:solidFill>
                <a:ea typeface="隶书" pitchFamily="49" charset="-122"/>
              </a:rPr>
              <a:t>子树上插入结点，使</a:t>
            </a:r>
            <a:r>
              <a:rPr lang="en-US" altLang="zh-CN" b="1">
                <a:solidFill>
                  <a:srgbClr val="000000"/>
                </a:solidFill>
                <a:ea typeface="隶书" pitchFamily="49" charset="-122"/>
              </a:rPr>
              <a:t>A</a:t>
            </a:r>
            <a:r>
              <a:rPr lang="zh-CN" altLang="en-US" b="1">
                <a:solidFill>
                  <a:srgbClr val="000000"/>
                </a:solidFill>
                <a:ea typeface="隶书" pitchFamily="49" charset="-122"/>
              </a:rPr>
              <a:t>的平衡因子从</a:t>
            </a:r>
            <a:r>
              <a:rPr lang="en-US" altLang="zh-CN" b="1">
                <a:solidFill>
                  <a:srgbClr val="000000"/>
                </a:solidFill>
                <a:ea typeface="隶书" pitchFamily="49" charset="-122"/>
              </a:rPr>
              <a:t>1</a:t>
            </a:r>
            <a:r>
              <a:rPr lang="zh-CN" altLang="en-US" b="1">
                <a:solidFill>
                  <a:srgbClr val="000000"/>
                </a:solidFill>
                <a:ea typeface="隶书" pitchFamily="49" charset="-122"/>
              </a:rPr>
              <a:t>增加至</a:t>
            </a:r>
            <a:r>
              <a:rPr lang="en-US" altLang="zh-CN" b="1">
                <a:solidFill>
                  <a:srgbClr val="000000"/>
                </a:solidFill>
                <a:ea typeface="隶书" pitchFamily="49" charset="-122"/>
              </a:rPr>
              <a:t>2</a:t>
            </a:r>
            <a:r>
              <a:rPr lang="zh-CN" altLang="en-US" b="1">
                <a:solidFill>
                  <a:srgbClr val="000000"/>
                </a:solidFill>
                <a:ea typeface="隶书" pitchFamily="49" charset="-122"/>
              </a:rPr>
              <a:t>，需要进行一次</a:t>
            </a:r>
            <a:r>
              <a:rPr lang="zh-CN" altLang="en-US" b="1">
                <a:solidFill>
                  <a:schemeClr val="tx2"/>
                </a:solidFill>
                <a:ea typeface="隶书" pitchFamily="49" charset="-122"/>
              </a:rPr>
              <a:t>顺时针旋转</a:t>
            </a:r>
            <a:r>
              <a:rPr lang="zh-CN" altLang="en-US" b="1">
                <a:solidFill>
                  <a:srgbClr val="000000"/>
                </a:solidFill>
                <a:ea typeface="隶书" pitchFamily="49" charset="-122"/>
              </a:rPr>
              <a:t>。</a:t>
            </a:r>
          </a:p>
        </p:txBody>
      </p:sp>
      <p:grpSp>
        <p:nvGrpSpPr>
          <p:cNvPr id="244739" name="Group 3"/>
          <p:cNvGrpSpPr>
            <a:grpSpLocks/>
          </p:cNvGrpSpPr>
          <p:nvPr/>
        </p:nvGrpSpPr>
        <p:grpSpPr bwMode="auto">
          <a:xfrm>
            <a:off x="6248400" y="685800"/>
            <a:ext cx="1676400" cy="1676400"/>
            <a:chOff x="4176" y="1056"/>
            <a:chExt cx="1056" cy="1056"/>
          </a:xfrm>
        </p:grpSpPr>
        <p:sp>
          <p:nvSpPr>
            <p:cNvPr id="244740" name="Oval 4"/>
            <p:cNvSpPr>
              <a:spLocks noChangeArrowheads="1"/>
            </p:cNvSpPr>
            <p:nvPr/>
          </p:nvSpPr>
          <p:spPr bwMode="auto">
            <a:xfrm>
              <a:off x="4944" y="1056"/>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A</a:t>
              </a:r>
            </a:p>
          </p:txBody>
        </p:sp>
        <p:sp>
          <p:nvSpPr>
            <p:cNvPr id="244741" name="Oval 5"/>
            <p:cNvSpPr>
              <a:spLocks noChangeArrowheads="1"/>
            </p:cNvSpPr>
            <p:nvPr/>
          </p:nvSpPr>
          <p:spPr bwMode="auto">
            <a:xfrm>
              <a:off x="4560" y="1440"/>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B</a:t>
              </a:r>
            </a:p>
          </p:txBody>
        </p:sp>
        <p:sp>
          <p:nvSpPr>
            <p:cNvPr id="244742" name="Oval 6"/>
            <p:cNvSpPr>
              <a:spLocks noChangeArrowheads="1"/>
            </p:cNvSpPr>
            <p:nvPr/>
          </p:nvSpPr>
          <p:spPr bwMode="auto">
            <a:xfrm>
              <a:off x="4176" y="1824"/>
              <a:ext cx="288" cy="288"/>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C</a:t>
              </a:r>
            </a:p>
          </p:txBody>
        </p:sp>
        <p:sp>
          <p:nvSpPr>
            <p:cNvPr id="244743" name="Line 7"/>
            <p:cNvSpPr>
              <a:spLocks noChangeShapeType="1"/>
            </p:cNvSpPr>
            <p:nvPr/>
          </p:nvSpPr>
          <p:spPr bwMode="auto">
            <a:xfrm flipH="1">
              <a:off x="4800" y="129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4744" name="Line 8"/>
            <p:cNvSpPr>
              <a:spLocks noChangeShapeType="1"/>
            </p:cNvSpPr>
            <p:nvPr/>
          </p:nvSpPr>
          <p:spPr bwMode="auto">
            <a:xfrm flipH="1">
              <a:off x="4416" y="168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4745" name="Group 9"/>
          <p:cNvGrpSpPr>
            <a:grpSpLocks/>
          </p:cNvGrpSpPr>
          <p:nvPr/>
        </p:nvGrpSpPr>
        <p:grpSpPr bwMode="auto">
          <a:xfrm>
            <a:off x="6248400" y="1295400"/>
            <a:ext cx="1676400" cy="1066800"/>
            <a:chOff x="432" y="2496"/>
            <a:chExt cx="1056" cy="672"/>
          </a:xfrm>
        </p:grpSpPr>
        <p:sp>
          <p:nvSpPr>
            <p:cNvPr id="244746" name="Oval 10"/>
            <p:cNvSpPr>
              <a:spLocks noChangeArrowheads="1"/>
            </p:cNvSpPr>
            <p:nvPr/>
          </p:nvSpPr>
          <p:spPr bwMode="auto">
            <a:xfrm>
              <a:off x="1200" y="2880"/>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A</a:t>
              </a:r>
            </a:p>
          </p:txBody>
        </p:sp>
        <p:sp>
          <p:nvSpPr>
            <p:cNvPr id="244747" name="Oval 11"/>
            <p:cNvSpPr>
              <a:spLocks noChangeArrowheads="1"/>
            </p:cNvSpPr>
            <p:nvPr/>
          </p:nvSpPr>
          <p:spPr bwMode="auto">
            <a:xfrm>
              <a:off x="816" y="2496"/>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B</a:t>
              </a:r>
            </a:p>
          </p:txBody>
        </p:sp>
        <p:sp>
          <p:nvSpPr>
            <p:cNvPr id="244748" name="Oval 12"/>
            <p:cNvSpPr>
              <a:spLocks noChangeArrowheads="1"/>
            </p:cNvSpPr>
            <p:nvPr/>
          </p:nvSpPr>
          <p:spPr bwMode="auto">
            <a:xfrm>
              <a:off x="432" y="2880"/>
              <a:ext cx="288" cy="288"/>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C</a:t>
              </a:r>
            </a:p>
          </p:txBody>
        </p:sp>
        <p:sp>
          <p:nvSpPr>
            <p:cNvPr id="244749" name="Line 13"/>
            <p:cNvSpPr>
              <a:spLocks noChangeShapeType="1"/>
            </p:cNvSpPr>
            <p:nvPr/>
          </p:nvSpPr>
          <p:spPr bwMode="auto">
            <a:xfrm flipH="1" flipV="1">
              <a:off x="1056" y="273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4750" name="Line 14"/>
            <p:cNvSpPr>
              <a:spLocks noChangeShapeType="1"/>
            </p:cNvSpPr>
            <p:nvPr/>
          </p:nvSpPr>
          <p:spPr bwMode="auto">
            <a:xfrm flipH="1">
              <a:off x="672" y="273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4751" name="Rectangle 15"/>
          <p:cNvSpPr>
            <a:spLocks noChangeArrowheads="1"/>
          </p:cNvSpPr>
          <p:nvPr/>
        </p:nvSpPr>
        <p:spPr bwMode="auto">
          <a:xfrm>
            <a:off x="304800" y="4038600"/>
            <a:ext cx="4572000" cy="119697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00"/>
                </a:solidFill>
                <a:ea typeface="隶书" pitchFamily="49" charset="-122"/>
              </a:rPr>
              <a:t>若在</a:t>
            </a:r>
            <a:r>
              <a:rPr lang="en-US" altLang="zh-CN" b="1">
                <a:solidFill>
                  <a:srgbClr val="000000"/>
                </a:solidFill>
                <a:ea typeface="隶书" pitchFamily="49" charset="-122"/>
              </a:rPr>
              <a:t>A</a:t>
            </a:r>
            <a:r>
              <a:rPr lang="zh-CN" altLang="en-US" b="1">
                <a:solidFill>
                  <a:srgbClr val="000000"/>
                </a:solidFill>
                <a:ea typeface="隶书" pitchFamily="49" charset="-122"/>
              </a:rPr>
              <a:t>的</a:t>
            </a:r>
            <a:r>
              <a:rPr lang="zh-CN" altLang="en-US" b="1">
                <a:solidFill>
                  <a:schemeClr val="tx2"/>
                </a:solidFill>
                <a:ea typeface="隶书" pitchFamily="49" charset="-122"/>
              </a:rPr>
              <a:t>右</a:t>
            </a:r>
            <a:r>
              <a:rPr lang="zh-CN" altLang="en-US" b="1">
                <a:solidFill>
                  <a:srgbClr val="000000"/>
                </a:solidFill>
                <a:ea typeface="隶书" pitchFamily="49" charset="-122"/>
              </a:rPr>
              <a:t>子树的</a:t>
            </a:r>
            <a:r>
              <a:rPr lang="zh-CN" altLang="en-US" b="1">
                <a:solidFill>
                  <a:schemeClr val="tx2"/>
                </a:solidFill>
                <a:ea typeface="隶书" pitchFamily="49" charset="-122"/>
              </a:rPr>
              <a:t>右</a:t>
            </a:r>
            <a:r>
              <a:rPr lang="zh-CN" altLang="en-US" b="1">
                <a:solidFill>
                  <a:srgbClr val="000000"/>
                </a:solidFill>
                <a:ea typeface="隶书" pitchFamily="49" charset="-122"/>
              </a:rPr>
              <a:t>子树上插入结点，使</a:t>
            </a:r>
            <a:r>
              <a:rPr lang="en-US" altLang="zh-CN" b="1">
                <a:solidFill>
                  <a:srgbClr val="000000"/>
                </a:solidFill>
                <a:ea typeface="隶书" pitchFamily="49" charset="-122"/>
              </a:rPr>
              <a:t>A</a:t>
            </a:r>
            <a:r>
              <a:rPr lang="zh-CN" altLang="en-US" b="1">
                <a:solidFill>
                  <a:srgbClr val="000000"/>
                </a:solidFill>
                <a:ea typeface="隶书" pitchFamily="49" charset="-122"/>
              </a:rPr>
              <a:t>的平衡因子从</a:t>
            </a:r>
            <a:r>
              <a:rPr lang="en-US" altLang="zh-CN" b="1">
                <a:solidFill>
                  <a:srgbClr val="000000"/>
                </a:solidFill>
                <a:ea typeface="隶书" pitchFamily="49" charset="-122"/>
              </a:rPr>
              <a:t>-1</a:t>
            </a:r>
            <a:r>
              <a:rPr lang="zh-CN" altLang="en-US" b="1">
                <a:solidFill>
                  <a:srgbClr val="000000"/>
                </a:solidFill>
                <a:ea typeface="隶书" pitchFamily="49" charset="-122"/>
              </a:rPr>
              <a:t>增加至</a:t>
            </a:r>
            <a:r>
              <a:rPr lang="en-US" altLang="zh-CN" b="1">
                <a:solidFill>
                  <a:srgbClr val="000000"/>
                </a:solidFill>
                <a:ea typeface="隶书" pitchFamily="49" charset="-122"/>
              </a:rPr>
              <a:t>-2</a:t>
            </a:r>
            <a:r>
              <a:rPr lang="zh-CN" altLang="en-US" b="1">
                <a:solidFill>
                  <a:srgbClr val="000000"/>
                </a:solidFill>
                <a:ea typeface="隶书" pitchFamily="49" charset="-122"/>
              </a:rPr>
              <a:t>，需要进行一次</a:t>
            </a:r>
            <a:r>
              <a:rPr lang="zh-CN" altLang="en-US" b="1">
                <a:solidFill>
                  <a:schemeClr val="tx2"/>
                </a:solidFill>
                <a:ea typeface="隶书" pitchFamily="49" charset="-122"/>
              </a:rPr>
              <a:t>逆时针旋转</a:t>
            </a:r>
            <a:r>
              <a:rPr lang="zh-CN" altLang="en-US" b="1">
                <a:solidFill>
                  <a:srgbClr val="000000"/>
                </a:solidFill>
                <a:ea typeface="隶书" pitchFamily="49" charset="-122"/>
              </a:rPr>
              <a:t>。</a:t>
            </a:r>
          </a:p>
        </p:txBody>
      </p:sp>
      <p:sp>
        <p:nvSpPr>
          <p:cNvPr id="244752" name="Rectangle 16"/>
          <p:cNvSpPr>
            <a:spLocks noChangeArrowheads="1"/>
          </p:cNvSpPr>
          <p:nvPr/>
        </p:nvSpPr>
        <p:spPr bwMode="auto">
          <a:xfrm>
            <a:off x="533400" y="3429000"/>
            <a:ext cx="3028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ffectLst>
                  <a:outerShdw blurRad="38100" dist="38100" dir="2700000" algn="tl">
                    <a:srgbClr val="FFFFFF"/>
                  </a:outerShdw>
                </a:effectLst>
                <a:ea typeface="楷体_GB2312" pitchFamily="49" charset="-122"/>
              </a:rPr>
              <a:t>2</a:t>
            </a:r>
            <a:r>
              <a:rPr lang="zh-CN" altLang="en-US" sz="2800" b="1">
                <a:effectLst>
                  <a:outerShdw blurRad="38100" dist="38100" dir="2700000" algn="tl">
                    <a:srgbClr val="FFFFFF"/>
                  </a:outerShdw>
                </a:effectLst>
                <a:ea typeface="楷体_GB2312" pitchFamily="49" charset="-122"/>
              </a:rPr>
              <a:t>）</a:t>
            </a:r>
            <a:r>
              <a:rPr lang="en-US" altLang="zh-CN" sz="2800" b="1">
                <a:effectLst>
                  <a:outerShdw blurRad="38100" dist="38100" dir="2700000" algn="tl">
                    <a:srgbClr val="FFFFFF"/>
                  </a:outerShdw>
                </a:effectLst>
                <a:ea typeface="楷体_GB2312" pitchFamily="49" charset="-122"/>
              </a:rPr>
              <a:t>RR</a:t>
            </a:r>
            <a:r>
              <a:rPr lang="zh-CN" altLang="en-US" sz="2800" b="1">
                <a:effectLst>
                  <a:outerShdw blurRad="38100" dist="38100" dir="2700000" algn="tl">
                    <a:srgbClr val="FFFFFF"/>
                  </a:outerShdw>
                </a:effectLst>
                <a:latin typeface="楷体_GB2312" pitchFamily="49" charset="-122"/>
                <a:ea typeface="楷体_GB2312" pitchFamily="49" charset="-122"/>
              </a:rPr>
              <a:t>平衡旋转：</a:t>
            </a:r>
          </a:p>
        </p:txBody>
      </p:sp>
      <p:grpSp>
        <p:nvGrpSpPr>
          <p:cNvPr id="244753" name="Group 17"/>
          <p:cNvGrpSpPr>
            <a:grpSpLocks/>
          </p:cNvGrpSpPr>
          <p:nvPr/>
        </p:nvGrpSpPr>
        <p:grpSpPr bwMode="auto">
          <a:xfrm>
            <a:off x="6400800" y="3886200"/>
            <a:ext cx="1524000" cy="1524000"/>
            <a:chOff x="3984" y="2832"/>
            <a:chExt cx="960" cy="960"/>
          </a:xfrm>
        </p:grpSpPr>
        <p:sp>
          <p:nvSpPr>
            <p:cNvPr id="244754" name="Oval 18"/>
            <p:cNvSpPr>
              <a:spLocks noChangeArrowheads="1"/>
            </p:cNvSpPr>
            <p:nvPr/>
          </p:nvSpPr>
          <p:spPr bwMode="auto">
            <a:xfrm>
              <a:off x="3984" y="2832"/>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A</a:t>
              </a:r>
            </a:p>
          </p:txBody>
        </p:sp>
        <p:sp>
          <p:nvSpPr>
            <p:cNvPr id="244755" name="Oval 19"/>
            <p:cNvSpPr>
              <a:spLocks noChangeArrowheads="1"/>
            </p:cNvSpPr>
            <p:nvPr/>
          </p:nvSpPr>
          <p:spPr bwMode="auto">
            <a:xfrm>
              <a:off x="4320" y="3168"/>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B</a:t>
              </a:r>
            </a:p>
          </p:txBody>
        </p:sp>
        <p:sp>
          <p:nvSpPr>
            <p:cNvPr id="244756" name="Oval 20"/>
            <p:cNvSpPr>
              <a:spLocks noChangeArrowheads="1"/>
            </p:cNvSpPr>
            <p:nvPr/>
          </p:nvSpPr>
          <p:spPr bwMode="auto">
            <a:xfrm>
              <a:off x="4656" y="3504"/>
              <a:ext cx="288" cy="288"/>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C</a:t>
              </a:r>
            </a:p>
          </p:txBody>
        </p:sp>
        <p:sp>
          <p:nvSpPr>
            <p:cNvPr id="244757" name="Line 21"/>
            <p:cNvSpPr>
              <a:spLocks noChangeShapeType="1"/>
            </p:cNvSpPr>
            <p:nvPr/>
          </p:nvSpPr>
          <p:spPr bwMode="auto">
            <a:xfrm>
              <a:off x="4224" y="3072"/>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4758" name="Line 22"/>
            <p:cNvSpPr>
              <a:spLocks noChangeShapeType="1"/>
            </p:cNvSpPr>
            <p:nvPr/>
          </p:nvSpPr>
          <p:spPr bwMode="auto">
            <a:xfrm>
              <a:off x="4560" y="340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4759" name="Group 23"/>
          <p:cNvGrpSpPr>
            <a:grpSpLocks/>
          </p:cNvGrpSpPr>
          <p:nvPr/>
        </p:nvGrpSpPr>
        <p:grpSpPr bwMode="auto">
          <a:xfrm>
            <a:off x="6477000" y="4419600"/>
            <a:ext cx="1447800" cy="990600"/>
            <a:chOff x="3648" y="3456"/>
            <a:chExt cx="912" cy="624"/>
          </a:xfrm>
        </p:grpSpPr>
        <p:sp>
          <p:nvSpPr>
            <p:cNvPr id="244760" name="Oval 24"/>
            <p:cNvSpPr>
              <a:spLocks noChangeArrowheads="1"/>
            </p:cNvSpPr>
            <p:nvPr/>
          </p:nvSpPr>
          <p:spPr bwMode="auto">
            <a:xfrm>
              <a:off x="3648" y="3792"/>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A</a:t>
              </a:r>
            </a:p>
          </p:txBody>
        </p:sp>
        <p:sp>
          <p:nvSpPr>
            <p:cNvPr id="244761" name="Oval 25"/>
            <p:cNvSpPr>
              <a:spLocks noChangeArrowheads="1"/>
            </p:cNvSpPr>
            <p:nvPr/>
          </p:nvSpPr>
          <p:spPr bwMode="auto">
            <a:xfrm>
              <a:off x="3936" y="3456"/>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B</a:t>
              </a:r>
            </a:p>
          </p:txBody>
        </p:sp>
        <p:sp>
          <p:nvSpPr>
            <p:cNvPr id="244762" name="Oval 26"/>
            <p:cNvSpPr>
              <a:spLocks noChangeArrowheads="1"/>
            </p:cNvSpPr>
            <p:nvPr/>
          </p:nvSpPr>
          <p:spPr bwMode="auto">
            <a:xfrm>
              <a:off x="4272" y="3792"/>
              <a:ext cx="288" cy="288"/>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C</a:t>
              </a:r>
            </a:p>
          </p:txBody>
        </p:sp>
        <p:sp>
          <p:nvSpPr>
            <p:cNvPr id="244763" name="Line 27"/>
            <p:cNvSpPr>
              <a:spLocks noChangeShapeType="1"/>
            </p:cNvSpPr>
            <p:nvPr/>
          </p:nvSpPr>
          <p:spPr bwMode="auto">
            <a:xfrm flipV="1">
              <a:off x="3888" y="3696"/>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4764" name="Line 28"/>
            <p:cNvSpPr>
              <a:spLocks noChangeShapeType="1"/>
            </p:cNvSpPr>
            <p:nvPr/>
          </p:nvSpPr>
          <p:spPr bwMode="auto">
            <a:xfrm>
              <a:off x="4176" y="3696"/>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4765" name="AutoShape 29">
            <a:hlinkClick r:id="" action="ppaction://hlinkshowjump?jump=nextslide" highlightClick="1"/>
          </p:cNvPr>
          <p:cNvSpPr>
            <a:spLocks noChangeArrowheads="1"/>
          </p:cNvSpPr>
          <p:nvPr/>
        </p:nvSpPr>
        <p:spPr bwMode="auto">
          <a:xfrm>
            <a:off x="8382000" y="60198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4766" name="Rectangle 30"/>
          <p:cNvSpPr>
            <a:spLocks noGrp="1" noChangeArrowheads="1"/>
          </p:cNvSpPr>
          <p:nvPr>
            <p:ph type="title"/>
          </p:nvPr>
        </p:nvSpPr>
        <p:spPr>
          <a:xfrm>
            <a:off x="533400" y="228600"/>
            <a:ext cx="4191000" cy="762000"/>
          </a:xfrm>
        </p:spPr>
        <p:txBody>
          <a:bodyPr/>
          <a:lstStyle/>
          <a:p>
            <a:pPr algn="l"/>
            <a:r>
              <a:rPr lang="en-US" altLang="zh-CN" sz="2800" b="1">
                <a:solidFill>
                  <a:schemeClr val="tx1"/>
                </a:solidFill>
                <a:effectLst>
                  <a:outerShdw blurRad="38100" dist="38100" dir="2700000" algn="tl">
                    <a:srgbClr val="FFFFFF"/>
                  </a:outerShdw>
                </a:effectLst>
                <a:ea typeface="楷体_GB2312" pitchFamily="49" charset="-122"/>
              </a:rPr>
              <a:t>1</a:t>
            </a:r>
            <a:r>
              <a:rPr lang="zh-CN" altLang="en-US" sz="2800" b="1">
                <a:solidFill>
                  <a:schemeClr val="tx1"/>
                </a:solidFill>
                <a:effectLst>
                  <a:outerShdw blurRad="38100" dist="38100" dir="2700000" algn="tl">
                    <a:srgbClr val="FFFFFF"/>
                  </a:outerShdw>
                </a:effectLst>
                <a:ea typeface="楷体_GB2312" pitchFamily="49" charset="-122"/>
              </a:rPr>
              <a:t>）</a:t>
            </a:r>
            <a:r>
              <a:rPr lang="en-US" altLang="zh-CN" sz="2800" b="1">
                <a:solidFill>
                  <a:schemeClr val="tx1"/>
                </a:solidFill>
                <a:effectLst>
                  <a:outerShdw blurRad="38100" dist="38100" dir="2700000" algn="tl">
                    <a:srgbClr val="FFFFFF"/>
                  </a:outerShdw>
                </a:effectLst>
                <a:ea typeface="楷体_GB2312" pitchFamily="49" charset="-122"/>
              </a:rPr>
              <a:t>LL</a:t>
            </a:r>
            <a:r>
              <a:rPr lang="zh-CN" altLang="en-US" sz="2800" b="1">
                <a:solidFill>
                  <a:schemeClr val="tx1"/>
                </a:solidFill>
                <a:effectLst>
                  <a:outerShdw blurRad="38100" dist="38100" dir="2700000" algn="tl">
                    <a:srgbClr val="FFFFFF"/>
                  </a:outerShdw>
                </a:effectLst>
                <a:latin typeface="楷体_GB2312" pitchFamily="49" charset="-122"/>
                <a:ea typeface="楷体_GB2312" pitchFamily="49" charset="-122"/>
              </a:rPr>
              <a:t>平衡旋转：</a:t>
            </a:r>
          </a:p>
        </p:txBody>
      </p:sp>
      <p:grpSp>
        <p:nvGrpSpPr>
          <p:cNvPr id="244767" name="Group 31"/>
          <p:cNvGrpSpPr>
            <a:grpSpLocks/>
          </p:cNvGrpSpPr>
          <p:nvPr/>
        </p:nvGrpSpPr>
        <p:grpSpPr bwMode="auto">
          <a:xfrm>
            <a:off x="5105400" y="1143000"/>
            <a:ext cx="533400" cy="914400"/>
            <a:chOff x="3216" y="720"/>
            <a:chExt cx="336" cy="576"/>
          </a:xfrm>
        </p:grpSpPr>
        <p:sp>
          <p:nvSpPr>
            <p:cNvPr id="244768" name="Line 32"/>
            <p:cNvSpPr>
              <a:spLocks noChangeShapeType="1"/>
            </p:cNvSpPr>
            <p:nvPr/>
          </p:nvSpPr>
          <p:spPr bwMode="auto">
            <a:xfrm flipH="1">
              <a:off x="3216" y="1008"/>
              <a:ext cx="192"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4769" name="Line 33"/>
            <p:cNvSpPr>
              <a:spLocks noChangeShapeType="1"/>
            </p:cNvSpPr>
            <p:nvPr/>
          </p:nvSpPr>
          <p:spPr bwMode="auto">
            <a:xfrm flipH="1">
              <a:off x="3408" y="720"/>
              <a:ext cx="144"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4770" name="Oval 34"/>
            <p:cNvSpPr>
              <a:spLocks noChangeArrowheads="1"/>
            </p:cNvSpPr>
            <p:nvPr/>
          </p:nvSpPr>
          <p:spPr bwMode="auto">
            <a:xfrm>
              <a:off x="3360" y="960"/>
              <a:ext cx="96" cy="96"/>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4771" name="Group 35"/>
          <p:cNvGrpSpPr>
            <a:grpSpLocks/>
          </p:cNvGrpSpPr>
          <p:nvPr/>
        </p:nvGrpSpPr>
        <p:grpSpPr bwMode="auto">
          <a:xfrm>
            <a:off x="5181600" y="4038600"/>
            <a:ext cx="609600" cy="762000"/>
            <a:chOff x="3264" y="2544"/>
            <a:chExt cx="384" cy="480"/>
          </a:xfrm>
        </p:grpSpPr>
        <p:sp>
          <p:nvSpPr>
            <p:cNvPr id="244772" name="Line 36"/>
            <p:cNvSpPr>
              <a:spLocks noChangeShapeType="1"/>
            </p:cNvSpPr>
            <p:nvPr/>
          </p:nvSpPr>
          <p:spPr bwMode="auto">
            <a:xfrm>
              <a:off x="3456" y="2784"/>
              <a:ext cx="192"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4773" name="Line 37"/>
            <p:cNvSpPr>
              <a:spLocks noChangeShapeType="1"/>
            </p:cNvSpPr>
            <p:nvPr/>
          </p:nvSpPr>
          <p:spPr bwMode="auto">
            <a:xfrm>
              <a:off x="3264" y="2544"/>
              <a:ext cx="192"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4774" name="Oval 38"/>
            <p:cNvSpPr>
              <a:spLocks noChangeArrowheads="1"/>
            </p:cNvSpPr>
            <p:nvPr/>
          </p:nvSpPr>
          <p:spPr bwMode="auto">
            <a:xfrm>
              <a:off x="3408" y="2736"/>
              <a:ext cx="96" cy="96"/>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4775" name="AutoShape 39"/>
          <p:cNvSpPr>
            <a:spLocks noChangeArrowheads="1"/>
          </p:cNvSpPr>
          <p:nvPr/>
        </p:nvSpPr>
        <p:spPr bwMode="auto">
          <a:xfrm>
            <a:off x="914400" y="2438400"/>
            <a:ext cx="3200400" cy="609600"/>
          </a:xfrm>
          <a:prstGeom prst="wedgeEllipseCallout">
            <a:avLst>
              <a:gd name="adj1" fmla="val 33880"/>
              <a:gd name="adj2" fmla="val -940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FF33CC"/>
                </a:solidFill>
                <a:ea typeface="隶书" pitchFamily="49" charset="-122"/>
              </a:rPr>
              <a:t>以</a:t>
            </a:r>
            <a:r>
              <a:rPr lang="en-US" altLang="zh-CN" b="1">
                <a:solidFill>
                  <a:srgbClr val="FF33CC"/>
                </a:solidFill>
                <a:ea typeface="隶书" pitchFamily="49" charset="-122"/>
              </a:rPr>
              <a:t>B</a:t>
            </a:r>
            <a:r>
              <a:rPr lang="zh-CN" altLang="en-US" b="1">
                <a:solidFill>
                  <a:srgbClr val="FF33CC"/>
                </a:solidFill>
                <a:ea typeface="隶书" pitchFamily="49" charset="-122"/>
              </a:rPr>
              <a:t>为旋转轴</a:t>
            </a:r>
          </a:p>
        </p:txBody>
      </p:sp>
      <p:sp>
        <p:nvSpPr>
          <p:cNvPr id="244776" name="AutoShape 40"/>
          <p:cNvSpPr>
            <a:spLocks noChangeArrowheads="1"/>
          </p:cNvSpPr>
          <p:nvPr/>
        </p:nvSpPr>
        <p:spPr bwMode="auto">
          <a:xfrm>
            <a:off x="914400" y="5334000"/>
            <a:ext cx="3200400" cy="533400"/>
          </a:xfrm>
          <a:prstGeom prst="wedgeEllipseCallout">
            <a:avLst>
              <a:gd name="adj1" fmla="val 34819"/>
              <a:gd name="adj2" fmla="val -8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FF33CC"/>
                </a:solidFill>
                <a:ea typeface="隶书" pitchFamily="49" charset="-122"/>
              </a:rPr>
              <a:t>以</a:t>
            </a:r>
            <a:r>
              <a:rPr lang="en-US" altLang="zh-CN" b="1">
                <a:solidFill>
                  <a:srgbClr val="FF33CC"/>
                </a:solidFill>
                <a:ea typeface="隶书" pitchFamily="49" charset="-122"/>
              </a:rPr>
              <a:t>B</a:t>
            </a:r>
            <a:r>
              <a:rPr lang="zh-CN" altLang="en-US" b="1">
                <a:solidFill>
                  <a:srgbClr val="FF33CC"/>
                </a:solidFill>
                <a:ea typeface="隶书" pitchFamily="49" charset="-122"/>
              </a:rPr>
              <a:t>为旋转轴</a:t>
            </a:r>
          </a:p>
        </p:txBody>
      </p:sp>
      <p:sp>
        <p:nvSpPr>
          <p:cNvPr id="244777" name="Freeform 41"/>
          <p:cNvSpPr>
            <a:spLocks/>
          </p:cNvSpPr>
          <p:nvPr/>
        </p:nvSpPr>
        <p:spPr bwMode="auto">
          <a:xfrm>
            <a:off x="8056563" y="914400"/>
            <a:ext cx="477837" cy="1039813"/>
          </a:xfrm>
          <a:custGeom>
            <a:avLst/>
            <a:gdLst>
              <a:gd name="T0" fmla="*/ 59 w 169"/>
              <a:gd name="T1" fmla="*/ 0 h 605"/>
              <a:gd name="T2" fmla="*/ 139 w 169"/>
              <a:gd name="T3" fmla="*/ 49 h 605"/>
              <a:gd name="T4" fmla="*/ 159 w 169"/>
              <a:gd name="T5" fmla="*/ 109 h 605"/>
              <a:gd name="T6" fmla="*/ 169 w 169"/>
              <a:gd name="T7" fmla="*/ 139 h 605"/>
              <a:gd name="T8" fmla="*/ 159 w 169"/>
              <a:gd name="T9" fmla="*/ 377 h 605"/>
              <a:gd name="T10" fmla="*/ 39 w 169"/>
              <a:gd name="T11" fmla="*/ 586 h 605"/>
              <a:gd name="T12" fmla="*/ 0 w 169"/>
              <a:gd name="T13" fmla="*/ 605 h 605"/>
            </a:gdLst>
            <a:ahLst/>
            <a:cxnLst>
              <a:cxn ang="0">
                <a:pos x="T0" y="T1"/>
              </a:cxn>
              <a:cxn ang="0">
                <a:pos x="T2" y="T3"/>
              </a:cxn>
              <a:cxn ang="0">
                <a:pos x="T4" y="T5"/>
              </a:cxn>
              <a:cxn ang="0">
                <a:pos x="T6" y="T7"/>
              </a:cxn>
              <a:cxn ang="0">
                <a:pos x="T8" y="T9"/>
              </a:cxn>
              <a:cxn ang="0">
                <a:pos x="T10" y="T11"/>
              </a:cxn>
              <a:cxn ang="0">
                <a:pos x="T12" y="T13"/>
              </a:cxn>
            </a:cxnLst>
            <a:rect l="0" t="0" r="r" b="b"/>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cap="flat" cmpd="sng">
            <a:solidFill>
              <a:schemeClr val="tx2"/>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4778" name="Freeform 42"/>
          <p:cNvSpPr>
            <a:spLocks/>
          </p:cNvSpPr>
          <p:nvPr/>
        </p:nvSpPr>
        <p:spPr bwMode="auto">
          <a:xfrm flipH="1">
            <a:off x="5943600" y="4114800"/>
            <a:ext cx="477838" cy="914400"/>
          </a:xfrm>
          <a:custGeom>
            <a:avLst/>
            <a:gdLst>
              <a:gd name="T0" fmla="*/ 59 w 169"/>
              <a:gd name="T1" fmla="*/ 0 h 605"/>
              <a:gd name="T2" fmla="*/ 139 w 169"/>
              <a:gd name="T3" fmla="*/ 49 h 605"/>
              <a:gd name="T4" fmla="*/ 159 w 169"/>
              <a:gd name="T5" fmla="*/ 109 h 605"/>
              <a:gd name="T6" fmla="*/ 169 w 169"/>
              <a:gd name="T7" fmla="*/ 139 h 605"/>
              <a:gd name="T8" fmla="*/ 159 w 169"/>
              <a:gd name="T9" fmla="*/ 377 h 605"/>
              <a:gd name="T10" fmla="*/ 39 w 169"/>
              <a:gd name="T11" fmla="*/ 586 h 605"/>
              <a:gd name="T12" fmla="*/ 0 w 169"/>
              <a:gd name="T13" fmla="*/ 605 h 605"/>
            </a:gdLst>
            <a:ahLst/>
            <a:cxnLst>
              <a:cxn ang="0">
                <a:pos x="T0" y="T1"/>
              </a:cxn>
              <a:cxn ang="0">
                <a:pos x="T2" y="T3"/>
              </a:cxn>
              <a:cxn ang="0">
                <a:pos x="T4" y="T5"/>
              </a:cxn>
              <a:cxn ang="0">
                <a:pos x="T6" y="T7"/>
              </a:cxn>
              <a:cxn ang="0">
                <a:pos x="T8" y="T9"/>
              </a:cxn>
              <a:cxn ang="0">
                <a:pos x="T10" y="T11"/>
              </a:cxn>
              <a:cxn ang="0">
                <a:pos x="T12" y="T13"/>
              </a:cxn>
            </a:cxnLst>
            <a:rect l="0" t="0" r="r" b="b"/>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cap="flat" cmpd="sng">
            <a:solidFill>
              <a:schemeClr val="tx2"/>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44738"/>
                                        </p:tgtEl>
                                        <p:attrNameLst>
                                          <p:attrName>style.visibility</p:attrName>
                                        </p:attrNameLst>
                                      </p:cBhvr>
                                      <p:to>
                                        <p:strVal val="visible"/>
                                      </p:to>
                                    </p:set>
                                    <p:anim calcmode="lin" valueType="num">
                                      <p:cBhvr>
                                        <p:cTn id="7" dur="500" fill="hold"/>
                                        <p:tgtEl>
                                          <p:spTgt spid="244738"/>
                                        </p:tgtEl>
                                        <p:attrNameLst>
                                          <p:attrName>ppt_w</p:attrName>
                                        </p:attrNameLst>
                                      </p:cBhvr>
                                      <p:tavLst>
                                        <p:tav tm="0">
                                          <p:val>
                                            <p:fltVal val="0"/>
                                          </p:val>
                                        </p:tav>
                                        <p:tav tm="100000">
                                          <p:val>
                                            <p:strVal val="#ppt_w"/>
                                          </p:val>
                                        </p:tav>
                                      </p:tavLst>
                                    </p:anim>
                                    <p:anim calcmode="lin" valueType="num">
                                      <p:cBhvr>
                                        <p:cTn id="8" dur="500" fill="hold"/>
                                        <p:tgtEl>
                                          <p:spTgt spid="24473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44767"/>
                                        </p:tgtEl>
                                        <p:attrNameLst>
                                          <p:attrName>style.visibility</p:attrName>
                                        </p:attrNameLst>
                                      </p:cBhvr>
                                      <p:to>
                                        <p:strVal val="visible"/>
                                      </p:to>
                                    </p:set>
                                    <p:animEffect transition="in" filter="wipe(up)">
                                      <p:cBhvr>
                                        <p:cTn id="13" dur="500"/>
                                        <p:tgtEl>
                                          <p:spTgt spid="2447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244739"/>
                                        </p:tgtEl>
                                        <p:attrNameLst>
                                          <p:attrName>style.visibility</p:attrName>
                                        </p:attrNameLst>
                                      </p:cBhvr>
                                      <p:to>
                                        <p:strVal val="visible"/>
                                      </p:to>
                                    </p:set>
                                    <p:animEffect transition="in" filter="wipe(right)">
                                      <p:cBhvr>
                                        <p:cTn id="18" dur="500"/>
                                        <p:tgtEl>
                                          <p:spTgt spid="244739"/>
                                        </p:tgtEl>
                                      </p:cBhvr>
                                    </p:animEffect>
                                  </p:childTnLst>
                                  <p:subTnLst>
                                    <p:animClr clrSpc="rgb" dir="cw">
                                      <p:cBhvr override="childStyle">
                                        <p:cTn dur="1" fill="hold" display="0" masterRel="nextClick" afterEffect="1"/>
                                        <p:tgtEl>
                                          <p:spTgt spid="244739"/>
                                        </p:tgtEl>
                                        <p:attrNameLst>
                                          <p:attrName>ppt_c</p:attrName>
                                        </p:attrNameLst>
                                      </p:cBhvr>
                                      <p:to>
                                        <a:srgbClr val="00CC0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44777"/>
                                        </p:tgtEl>
                                        <p:attrNameLst>
                                          <p:attrName>style.visibility</p:attrName>
                                        </p:attrNameLst>
                                      </p:cBhvr>
                                      <p:to>
                                        <p:strVal val="visible"/>
                                      </p:to>
                                    </p:set>
                                    <p:animEffect transition="in" filter="wipe(up)">
                                      <p:cBhvr>
                                        <p:cTn id="23" dur="500"/>
                                        <p:tgtEl>
                                          <p:spTgt spid="2447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44775"/>
                                        </p:tgtEl>
                                        <p:attrNameLst>
                                          <p:attrName>style.visibility</p:attrName>
                                        </p:attrNameLst>
                                      </p:cBhvr>
                                      <p:to>
                                        <p:strVal val="visible"/>
                                      </p:to>
                                    </p:set>
                                    <p:anim calcmode="lin" valueType="num">
                                      <p:cBhvr additive="base">
                                        <p:cTn id="28" dur="500" fill="hold"/>
                                        <p:tgtEl>
                                          <p:spTgt spid="244775"/>
                                        </p:tgtEl>
                                        <p:attrNameLst>
                                          <p:attrName>ppt_x</p:attrName>
                                        </p:attrNameLst>
                                      </p:cBhvr>
                                      <p:tavLst>
                                        <p:tav tm="0">
                                          <p:val>
                                            <p:strVal val="0-#ppt_w/2"/>
                                          </p:val>
                                        </p:tav>
                                        <p:tav tm="100000">
                                          <p:val>
                                            <p:strVal val="#ppt_x"/>
                                          </p:val>
                                        </p:tav>
                                      </p:tavLst>
                                    </p:anim>
                                    <p:anim calcmode="lin" valueType="num">
                                      <p:cBhvr additive="base">
                                        <p:cTn id="29" dur="500" fill="hold"/>
                                        <p:tgtEl>
                                          <p:spTgt spid="24477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p:cTn id="33" dur="1" fill="hold">
                                          <p:stCondLst>
                                            <p:cond delay="0"/>
                                          </p:stCondLst>
                                        </p:cTn>
                                        <p:tgtEl>
                                          <p:spTgt spid="244745"/>
                                        </p:tgtEl>
                                        <p:attrNameLst>
                                          <p:attrName>style.visibility</p:attrName>
                                        </p:attrNameLst>
                                      </p:cBhvr>
                                      <p:to>
                                        <p:strVal val="visible"/>
                                      </p:to>
                                    </p:set>
                                    <p:animEffect transition="in" filter="wipe(right)">
                                      <p:cBhvr>
                                        <p:cTn id="34" dur="500"/>
                                        <p:tgtEl>
                                          <p:spTgt spid="24474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44752"/>
                                        </p:tgtEl>
                                        <p:attrNameLst>
                                          <p:attrName>style.visibility</p:attrName>
                                        </p:attrNameLst>
                                      </p:cBhvr>
                                      <p:to>
                                        <p:strVal val="visible"/>
                                      </p:to>
                                    </p:set>
                                    <p:anim calcmode="lin" valueType="num">
                                      <p:cBhvr additive="base">
                                        <p:cTn id="39" dur="500" fill="hold"/>
                                        <p:tgtEl>
                                          <p:spTgt spid="244752"/>
                                        </p:tgtEl>
                                        <p:attrNameLst>
                                          <p:attrName>ppt_x</p:attrName>
                                        </p:attrNameLst>
                                      </p:cBhvr>
                                      <p:tavLst>
                                        <p:tav tm="0">
                                          <p:val>
                                            <p:strVal val="0-#ppt_w/2"/>
                                          </p:val>
                                        </p:tav>
                                        <p:tav tm="100000">
                                          <p:val>
                                            <p:strVal val="#ppt_x"/>
                                          </p:val>
                                        </p:tav>
                                      </p:tavLst>
                                    </p:anim>
                                    <p:anim calcmode="lin" valueType="num">
                                      <p:cBhvr additive="base">
                                        <p:cTn id="40" dur="500" fill="hold"/>
                                        <p:tgtEl>
                                          <p:spTgt spid="244752"/>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244751"/>
                                        </p:tgtEl>
                                        <p:attrNameLst>
                                          <p:attrName>style.visibility</p:attrName>
                                        </p:attrNameLst>
                                      </p:cBhvr>
                                      <p:to>
                                        <p:strVal val="visible"/>
                                      </p:to>
                                    </p:set>
                                    <p:animEffect transition="in" filter="box(in)">
                                      <p:cBhvr>
                                        <p:cTn id="45" dur="500"/>
                                        <p:tgtEl>
                                          <p:spTgt spid="24475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44771"/>
                                        </p:tgtEl>
                                        <p:attrNameLst>
                                          <p:attrName>style.visibility</p:attrName>
                                        </p:attrNameLst>
                                      </p:cBhvr>
                                      <p:to>
                                        <p:strVal val="visible"/>
                                      </p:to>
                                    </p:set>
                                    <p:animEffect transition="in" filter="wipe(up)">
                                      <p:cBhvr>
                                        <p:cTn id="50" dur="500"/>
                                        <p:tgtEl>
                                          <p:spTgt spid="24477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44753"/>
                                        </p:tgtEl>
                                        <p:attrNameLst>
                                          <p:attrName>style.visibility</p:attrName>
                                        </p:attrNameLst>
                                      </p:cBhvr>
                                      <p:to>
                                        <p:strVal val="visible"/>
                                      </p:to>
                                    </p:set>
                                    <p:animEffect transition="in" filter="wipe(left)">
                                      <p:cBhvr>
                                        <p:cTn id="55" dur="500"/>
                                        <p:tgtEl>
                                          <p:spTgt spid="244753"/>
                                        </p:tgtEl>
                                      </p:cBhvr>
                                    </p:animEffect>
                                  </p:childTnLst>
                                  <p:subTnLst>
                                    <p:animClr clrSpc="rgb" dir="cw">
                                      <p:cBhvr override="childStyle">
                                        <p:cTn dur="1" fill="hold" display="0" masterRel="nextClick" afterEffect="1"/>
                                        <p:tgtEl>
                                          <p:spTgt spid="244753"/>
                                        </p:tgtEl>
                                        <p:attrNameLst>
                                          <p:attrName>ppt_c</p:attrName>
                                        </p:attrNameLst>
                                      </p:cBhvr>
                                      <p:to>
                                        <a:srgbClr val="00CC00"/>
                                      </p:to>
                                    </p:animClr>
                                  </p:sub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44778"/>
                                        </p:tgtEl>
                                        <p:attrNameLst>
                                          <p:attrName>style.visibility</p:attrName>
                                        </p:attrNameLst>
                                      </p:cBhvr>
                                      <p:to>
                                        <p:strVal val="visible"/>
                                      </p:to>
                                    </p:set>
                                    <p:animEffect transition="in" filter="wipe(up)">
                                      <p:cBhvr>
                                        <p:cTn id="60" dur="500"/>
                                        <p:tgtEl>
                                          <p:spTgt spid="24477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244776"/>
                                        </p:tgtEl>
                                        <p:attrNameLst>
                                          <p:attrName>style.visibility</p:attrName>
                                        </p:attrNameLst>
                                      </p:cBhvr>
                                      <p:to>
                                        <p:strVal val="visible"/>
                                      </p:to>
                                    </p:set>
                                    <p:anim calcmode="lin" valueType="num">
                                      <p:cBhvr additive="base">
                                        <p:cTn id="65" dur="500" fill="hold"/>
                                        <p:tgtEl>
                                          <p:spTgt spid="244776"/>
                                        </p:tgtEl>
                                        <p:attrNameLst>
                                          <p:attrName>ppt_x</p:attrName>
                                        </p:attrNameLst>
                                      </p:cBhvr>
                                      <p:tavLst>
                                        <p:tav tm="0">
                                          <p:val>
                                            <p:strVal val="0-#ppt_w/2"/>
                                          </p:val>
                                        </p:tav>
                                        <p:tav tm="100000">
                                          <p:val>
                                            <p:strVal val="#ppt_x"/>
                                          </p:val>
                                        </p:tav>
                                      </p:tavLst>
                                    </p:anim>
                                    <p:anim calcmode="lin" valueType="num">
                                      <p:cBhvr additive="base">
                                        <p:cTn id="66" dur="500" fill="hold"/>
                                        <p:tgtEl>
                                          <p:spTgt spid="244776"/>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244759"/>
                                        </p:tgtEl>
                                        <p:attrNameLst>
                                          <p:attrName>style.visibility</p:attrName>
                                        </p:attrNameLst>
                                      </p:cBhvr>
                                      <p:to>
                                        <p:strVal val="visible"/>
                                      </p:to>
                                    </p:set>
                                    <p:animEffect transition="in" filter="wipe(up)">
                                      <p:cBhvr>
                                        <p:cTn id="71" dur="500"/>
                                        <p:tgtEl>
                                          <p:spTgt spid="244759"/>
                                        </p:tgtEl>
                                      </p:cBhvr>
                                    </p:animEffec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499"/>
                                          </p:stCondLst>
                                        </p:cTn>
                                        <p:tgtEl>
                                          <p:spTgt spid="244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8" grpId="0" animBg="1" autoUpdateAnimBg="0"/>
      <p:bldP spid="244751" grpId="0" animBg="1" autoUpdateAnimBg="0"/>
      <p:bldP spid="244752" grpId="0" autoUpdateAnimBg="0"/>
      <p:bldP spid="244765" grpId="0" animBg="1"/>
      <p:bldP spid="244775" grpId="0" animBg="1" autoUpdateAnimBg="0"/>
      <p:bldP spid="244776" grpId="0" animBg="1" autoUpdateAnimBg="0"/>
      <p:bldP spid="244777" grpId="0" animBg="1"/>
      <p:bldP spid="24477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62" name="Group 2"/>
          <p:cNvGrpSpPr>
            <a:grpSpLocks/>
          </p:cNvGrpSpPr>
          <p:nvPr/>
        </p:nvGrpSpPr>
        <p:grpSpPr bwMode="auto">
          <a:xfrm>
            <a:off x="6934200" y="609600"/>
            <a:ext cx="1066800" cy="1676400"/>
            <a:chOff x="4080" y="816"/>
            <a:chExt cx="672" cy="1056"/>
          </a:xfrm>
        </p:grpSpPr>
        <p:sp>
          <p:nvSpPr>
            <p:cNvPr id="245763" name="Oval 3"/>
            <p:cNvSpPr>
              <a:spLocks noChangeArrowheads="1"/>
            </p:cNvSpPr>
            <p:nvPr/>
          </p:nvSpPr>
          <p:spPr bwMode="auto">
            <a:xfrm>
              <a:off x="4464" y="816"/>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A</a:t>
              </a:r>
            </a:p>
          </p:txBody>
        </p:sp>
        <p:sp>
          <p:nvSpPr>
            <p:cNvPr id="245764" name="Oval 4"/>
            <p:cNvSpPr>
              <a:spLocks noChangeArrowheads="1"/>
            </p:cNvSpPr>
            <p:nvPr/>
          </p:nvSpPr>
          <p:spPr bwMode="auto">
            <a:xfrm>
              <a:off x="4080" y="1200"/>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B</a:t>
              </a:r>
            </a:p>
          </p:txBody>
        </p:sp>
        <p:sp>
          <p:nvSpPr>
            <p:cNvPr id="245765" name="Oval 5"/>
            <p:cNvSpPr>
              <a:spLocks noChangeArrowheads="1"/>
            </p:cNvSpPr>
            <p:nvPr/>
          </p:nvSpPr>
          <p:spPr bwMode="auto">
            <a:xfrm>
              <a:off x="4464" y="1584"/>
              <a:ext cx="288" cy="288"/>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C</a:t>
              </a:r>
            </a:p>
          </p:txBody>
        </p:sp>
        <p:sp>
          <p:nvSpPr>
            <p:cNvPr id="245766" name="Line 6"/>
            <p:cNvSpPr>
              <a:spLocks noChangeShapeType="1"/>
            </p:cNvSpPr>
            <p:nvPr/>
          </p:nvSpPr>
          <p:spPr bwMode="auto">
            <a:xfrm flipH="1">
              <a:off x="4320" y="105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67" name="Line 7"/>
            <p:cNvSpPr>
              <a:spLocks noChangeShapeType="1"/>
            </p:cNvSpPr>
            <p:nvPr/>
          </p:nvSpPr>
          <p:spPr bwMode="auto">
            <a:xfrm flipH="1" flipV="1">
              <a:off x="4320" y="144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5768" name="Rectangle 8"/>
          <p:cNvSpPr>
            <a:spLocks noChangeArrowheads="1"/>
          </p:cNvSpPr>
          <p:nvPr/>
        </p:nvSpPr>
        <p:spPr bwMode="auto">
          <a:xfrm>
            <a:off x="457200" y="3482975"/>
            <a:ext cx="4724400" cy="15621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00"/>
                </a:solidFill>
                <a:ea typeface="隶书" pitchFamily="49" charset="-122"/>
              </a:rPr>
              <a:t>若在</a:t>
            </a:r>
            <a:r>
              <a:rPr lang="en-US" altLang="zh-CN" b="1">
                <a:solidFill>
                  <a:srgbClr val="000000"/>
                </a:solidFill>
                <a:ea typeface="隶书" pitchFamily="49" charset="-122"/>
              </a:rPr>
              <a:t>A</a:t>
            </a:r>
            <a:r>
              <a:rPr lang="zh-CN" altLang="en-US" b="1">
                <a:solidFill>
                  <a:srgbClr val="000000"/>
                </a:solidFill>
                <a:ea typeface="隶书" pitchFamily="49" charset="-122"/>
              </a:rPr>
              <a:t>的</a:t>
            </a:r>
            <a:r>
              <a:rPr lang="zh-CN" altLang="en-US" b="1">
                <a:solidFill>
                  <a:schemeClr val="tx2"/>
                </a:solidFill>
                <a:ea typeface="隶书" pitchFamily="49" charset="-122"/>
              </a:rPr>
              <a:t>右</a:t>
            </a:r>
            <a:r>
              <a:rPr lang="zh-CN" altLang="en-US" b="1">
                <a:solidFill>
                  <a:srgbClr val="000000"/>
                </a:solidFill>
                <a:ea typeface="隶书" pitchFamily="49" charset="-122"/>
              </a:rPr>
              <a:t>子树的</a:t>
            </a:r>
            <a:r>
              <a:rPr lang="zh-CN" altLang="en-US" b="1">
                <a:solidFill>
                  <a:schemeClr val="tx2"/>
                </a:solidFill>
                <a:ea typeface="隶书" pitchFamily="49" charset="-122"/>
              </a:rPr>
              <a:t>左</a:t>
            </a:r>
            <a:r>
              <a:rPr lang="zh-CN" altLang="en-US" b="1">
                <a:solidFill>
                  <a:srgbClr val="000000"/>
                </a:solidFill>
                <a:ea typeface="隶书" pitchFamily="49" charset="-122"/>
              </a:rPr>
              <a:t>子树上插入结点，使</a:t>
            </a:r>
            <a:r>
              <a:rPr lang="en-US" altLang="zh-CN" b="1">
                <a:solidFill>
                  <a:srgbClr val="000000"/>
                </a:solidFill>
                <a:ea typeface="隶书" pitchFamily="49" charset="-122"/>
              </a:rPr>
              <a:t>A</a:t>
            </a:r>
            <a:r>
              <a:rPr lang="zh-CN" altLang="en-US" b="1">
                <a:solidFill>
                  <a:srgbClr val="000000"/>
                </a:solidFill>
                <a:ea typeface="隶书" pitchFamily="49" charset="-122"/>
              </a:rPr>
              <a:t>的平衡因子从</a:t>
            </a:r>
            <a:r>
              <a:rPr lang="en-US" altLang="zh-CN" b="1">
                <a:solidFill>
                  <a:srgbClr val="000000"/>
                </a:solidFill>
                <a:ea typeface="隶书" pitchFamily="49" charset="-122"/>
              </a:rPr>
              <a:t>-1</a:t>
            </a:r>
            <a:r>
              <a:rPr lang="zh-CN" altLang="en-US" b="1">
                <a:solidFill>
                  <a:srgbClr val="000000"/>
                </a:solidFill>
                <a:ea typeface="隶书" pitchFamily="49" charset="-122"/>
              </a:rPr>
              <a:t>增加至</a:t>
            </a:r>
            <a:r>
              <a:rPr lang="en-US" altLang="zh-CN" b="1">
                <a:solidFill>
                  <a:srgbClr val="000000"/>
                </a:solidFill>
                <a:ea typeface="隶书" pitchFamily="49" charset="-122"/>
              </a:rPr>
              <a:t>-2</a:t>
            </a:r>
            <a:r>
              <a:rPr lang="zh-CN" altLang="en-US" b="1">
                <a:solidFill>
                  <a:srgbClr val="000000"/>
                </a:solidFill>
                <a:ea typeface="隶书" pitchFamily="49" charset="-122"/>
              </a:rPr>
              <a:t>，需要先进行</a:t>
            </a:r>
            <a:r>
              <a:rPr lang="zh-CN" altLang="en-US" b="1">
                <a:solidFill>
                  <a:schemeClr val="tx2"/>
                </a:solidFill>
                <a:ea typeface="隶书" pitchFamily="49" charset="-122"/>
              </a:rPr>
              <a:t>顺时针</a:t>
            </a:r>
            <a:r>
              <a:rPr lang="zh-CN" altLang="en-US" b="1">
                <a:solidFill>
                  <a:srgbClr val="000000"/>
                </a:solidFill>
                <a:ea typeface="隶书" pitchFamily="49" charset="-122"/>
              </a:rPr>
              <a:t>旋转，再</a:t>
            </a:r>
            <a:r>
              <a:rPr lang="zh-CN" altLang="en-US" b="1">
                <a:solidFill>
                  <a:schemeClr val="tx2"/>
                </a:solidFill>
                <a:ea typeface="隶书" pitchFamily="49" charset="-122"/>
              </a:rPr>
              <a:t>逆时针</a:t>
            </a:r>
            <a:r>
              <a:rPr lang="zh-CN" altLang="en-US" b="1">
                <a:solidFill>
                  <a:srgbClr val="000000"/>
                </a:solidFill>
                <a:ea typeface="隶书" pitchFamily="49" charset="-122"/>
              </a:rPr>
              <a:t>旋转。</a:t>
            </a:r>
          </a:p>
        </p:txBody>
      </p:sp>
      <p:sp>
        <p:nvSpPr>
          <p:cNvPr id="245769" name="Rectangle 9"/>
          <p:cNvSpPr>
            <a:spLocks noChangeArrowheads="1"/>
          </p:cNvSpPr>
          <p:nvPr/>
        </p:nvSpPr>
        <p:spPr bwMode="auto">
          <a:xfrm>
            <a:off x="685800" y="2971800"/>
            <a:ext cx="3008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effectLst>
                  <a:outerShdw blurRad="38100" dist="38100" dir="2700000" algn="tl">
                    <a:srgbClr val="FFFFFF"/>
                  </a:outerShdw>
                </a:effectLst>
                <a:ea typeface="楷体_GB2312" pitchFamily="49" charset="-122"/>
              </a:rPr>
              <a:t>4</a:t>
            </a:r>
            <a:r>
              <a:rPr lang="zh-CN" altLang="en-US" sz="2800" b="1">
                <a:effectLst>
                  <a:outerShdw blurRad="38100" dist="38100" dir="2700000" algn="tl">
                    <a:srgbClr val="FFFFFF"/>
                  </a:outerShdw>
                </a:effectLst>
                <a:ea typeface="楷体_GB2312" pitchFamily="49" charset="-122"/>
              </a:rPr>
              <a:t>）</a:t>
            </a:r>
            <a:r>
              <a:rPr lang="en-US" altLang="zh-CN" sz="2800" b="1">
                <a:effectLst>
                  <a:outerShdw blurRad="38100" dist="38100" dir="2700000" algn="tl">
                    <a:srgbClr val="FFFFFF"/>
                  </a:outerShdw>
                </a:effectLst>
                <a:ea typeface="楷体_GB2312" pitchFamily="49" charset="-122"/>
              </a:rPr>
              <a:t>RL</a:t>
            </a:r>
            <a:r>
              <a:rPr lang="zh-CN" altLang="en-US" sz="2800" b="1">
                <a:effectLst>
                  <a:outerShdw blurRad="38100" dist="38100" dir="2700000" algn="tl">
                    <a:srgbClr val="FFFFFF"/>
                  </a:outerShdw>
                </a:effectLst>
                <a:latin typeface="楷体_GB2312" pitchFamily="49" charset="-122"/>
                <a:ea typeface="楷体_GB2312" pitchFamily="49" charset="-122"/>
              </a:rPr>
              <a:t>平衡旋转：</a:t>
            </a:r>
          </a:p>
        </p:txBody>
      </p:sp>
      <p:grpSp>
        <p:nvGrpSpPr>
          <p:cNvPr id="245770" name="Group 10"/>
          <p:cNvGrpSpPr>
            <a:grpSpLocks/>
          </p:cNvGrpSpPr>
          <p:nvPr/>
        </p:nvGrpSpPr>
        <p:grpSpPr bwMode="auto">
          <a:xfrm>
            <a:off x="6858000" y="3200400"/>
            <a:ext cx="990600" cy="1600200"/>
            <a:chOff x="3216" y="2736"/>
            <a:chExt cx="624" cy="1056"/>
          </a:xfrm>
        </p:grpSpPr>
        <p:sp>
          <p:nvSpPr>
            <p:cNvPr id="245771" name="Oval 11"/>
            <p:cNvSpPr>
              <a:spLocks noChangeArrowheads="1"/>
            </p:cNvSpPr>
            <p:nvPr/>
          </p:nvSpPr>
          <p:spPr bwMode="auto">
            <a:xfrm>
              <a:off x="3216" y="2736"/>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A</a:t>
              </a:r>
            </a:p>
          </p:txBody>
        </p:sp>
        <p:sp>
          <p:nvSpPr>
            <p:cNvPr id="245772" name="Oval 12"/>
            <p:cNvSpPr>
              <a:spLocks noChangeArrowheads="1"/>
            </p:cNvSpPr>
            <p:nvPr/>
          </p:nvSpPr>
          <p:spPr bwMode="auto">
            <a:xfrm>
              <a:off x="3552" y="3072"/>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B</a:t>
              </a:r>
            </a:p>
          </p:txBody>
        </p:sp>
        <p:sp>
          <p:nvSpPr>
            <p:cNvPr id="245773" name="Oval 13"/>
            <p:cNvSpPr>
              <a:spLocks noChangeArrowheads="1"/>
            </p:cNvSpPr>
            <p:nvPr/>
          </p:nvSpPr>
          <p:spPr bwMode="auto">
            <a:xfrm>
              <a:off x="3216" y="3504"/>
              <a:ext cx="288" cy="288"/>
            </a:xfrm>
            <a:prstGeom prst="ellipse">
              <a:avLst/>
            </a:prstGeom>
            <a:noFill/>
            <a:ln w="381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C</a:t>
              </a:r>
            </a:p>
          </p:txBody>
        </p:sp>
        <p:sp>
          <p:nvSpPr>
            <p:cNvPr id="245774" name="Line 14"/>
            <p:cNvSpPr>
              <a:spLocks noChangeShapeType="1"/>
            </p:cNvSpPr>
            <p:nvPr/>
          </p:nvSpPr>
          <p:spPr bwMode="auto">
            <a:xfrm>
              <a:off x="3456" y="2976"/>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75" name="Line 15"/>
            <p:cNvSpPr>
              <a:spLocks noChangeShapeType="1"/>
            </p:cNvSpPr>
            <p:nvPr/>
          </p:nvSpPr>
          <p:spPr bwMode="auto">
            <a:xfrm flipH="1">
              <a:off x="3456" y="336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5776" name="Group 16"/>
          <p:cNvGrpSpPr>
            <a:grpSpLocks/>
          </p:cNvGrpSpPr>
          <p:nvPr/>
        </p:nvGrpSpPr>
        <p:grpSpPr bwMode="auto">
          <a:xfrm>
            <a:off x="6858000" y="3733800"/>
            <a:ext cx="1524000" cy="1066800"/>
            <a:chOff x="3984" y="3072"/>
            <a:chExt cx="960" cy="672"/>
          </a:xfrm>
        </p:grpSpPr>
        <p:sp>
          <p:nvSpPr>
            <p:cNvPr id="245777" name="Oval 17"/>
            <p:cNvSpPr>
              <a:spLocks noChangeArrowheads="1"/>
            </p:cNvSpPr>
            <p:nvPr/>
          </p:nvSpPr>
          <p:spPr bwMode="auto">
            <a:xfrm>
              <a:off x="3984" y="3456"/>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A</a:t>
              </a:r>
            </a:p>
          </p:txBody>
        </p:sp>
        <p:sp>
          <p:nvSpPr>
            <p:cNvPr id="245778" name="Oval 18"/>
            <p:cNvSpPr>
              <a:spLocks noChangeArrowheads="1"/>
            </p:cNvSpPr>
            <p:nvPr/>
          </p:nvSpPr>
          <p:spPr bwMode="auto">
            <a:xfrm>
              <a:off x="4656" y="3408"/>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B</a:t>
              </a:r>
            </a:p>
          </p:txBody>
        </p:sp>
        <p:sp>
          <p:nvSpPr>
            <p:cNvPr id="245779" name="Oval 19"/>
            <p:cNvSpPr>
              <a:spLocks noChangeArrowheads="1"/>
            </p:cNvSpPr>
            <p:nvPr/>
          </p:nvSpPr>
          <p:spPr bwMode="auto">
            <a:xfrm>
              <a:off x="4320" y="3072"/>
              <a:ext cx="288" cy="288"/>
            </a:xfrm>
            <a:prstGeom prst="ellipse">
              <a:avLst/>
            </a:prstGeom>
            <a:solidFill>
              <a:schemeClr val="accent1"/>
            </a:solidFill>
            <a:ln w="3810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C</a:t>
              </a:r>
            </a:p>
          </p:txBody>
        </p:sp>
        <p:sp>
          <p:nvSpPr>
            <p:cNvPr id="245780" name="Line 20"/>
            <p:cNvSpPr>
              <a:spLocks noChangeShapeType="1"/>
            </p:cNvSpPr>
            <p:nvPr/>
          </p:nvSpPr>
          <p:spPr bwMode="auto">
            <a:xfrm>
              <a:off x="4560" y="3312"/>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81" name="Line 21"/>
            <p:cNvSpPr>
              <a:spLocks noChangeShapeType="1"/>
            </p:cNvSpPr>
            <p:nvPr/>
          </p:nvSpPr>
          <p:spPr bwMode="auto">
            <a:xfrm flipH="1">
              <a:off x="4224" y="336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5782" name="AutoShape 22">
            <a:hlinkClick r:id="" action="ppaction://hlinkshowjump?jump=nextslide" highlightClick="1"/>
          </p:cNvPr>
          <p:cNvSpPr>
            <a:spLocks noChangeArrowheads="1"/>
          </p:cNvSpPr>
          <p:nvPr/>
        </p:nvSpPr>
        <p:spPr bwMode="auto">
          <a:xfrm>
            <a:off x="8382000" y="6019800"/>
            <a:ext cx="533400" cy="457200"/>
          </a:xfrm>
          <a:prstGeom prst="actionButtonForwardNext">
            <a:avLst/>
          </a:prstGeom>
          <a:noFill/>
          <a:ln w="9525">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83" name="Rectangle 23"/>
          <p:cNvSpPr>
            <a:spLocks noChangeArrowheads="1"/>
          </p:cNvSpPr>
          <p:nvPr/>
        </p:nvSpPr>
        <p:spPr bwMode="auto">
          <a:xfrm>
            <a:off x="457200" y="685800"/>
            <a:ext cx="4572000" cy="15621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000000"/>
                </a:solidFill>
                <a:ea typeface="隶书" pitchFamily="49" charset="-122"/>
              </a:rPr>
              <a:t>若在</a:t>
            </a:r>
            <a:r>
              <a:rPr lang="en-US" altLang="zh-CN" b="1">
                <a:solidFill>
                  <a:srgbClr val="000000"/>
                </a:solidFill>
                <a:ea typeface="隶书" pitchFamily="49" charset="-122"/>
              </a:rPr>
              <a:t>A</a:t>
            </a:r>
            <a:r>
              <a:rPr lang="zh-CN" altLang="en-US" b="1">
                <a:solidFill>
                  <a:srgbClr val="000000"/>
                </a:solidFill>
                <a:ea typeface="隶书" pitchFamily="49" charset="-122"/>
              </a:rPr>
              <a:t>的</a:t>
            </a:r>
            <a:r>
              <a:rPr lang="zh-CN" altLang="en-US" b="1">
                <a:solidFill>
                  <a:schemeClr val="tx2"/>
                </a:solidFill>
                <a:ea typeface="隶书" pitchFamily="49" charset="-122"/>
              </a:rPr>
              <a:t>左</a:t>
            </a:r>
            <a:r>
              <a:rPr lang="zh-CN" altLang="en-US" b="1">
                <a:solidFill>
                  <a:srgbClr val="000000"/>
                </a:solidFill>
                <a:ea typeface="隶书" pitchFamily="49" charset="-122"/>
              </a:rPr>
              <a:t>子树的</a:t>
            </a:r>
            <a:r>
              <a:rPr lang="zh-CN" altLang="en-US" b="1">
                <a:solidFill>
                  <a:schemeClr val="tx2"/>
                </a:solidFill>
                <a:ea typeface="隶书" pitchFamily="49" charset="-122"/>
              </a:rPr>
              <a:t>右</a:t>
            </a:r>
            <a:r>
              <a:rPr lang="zh-CN" altLang="en-US" b="1">
                <a:solidFill>
                  <a:srgbClr val="000000"/>
                </a:solidFill>
                <a:ea typeface="隶书" pitchFamily="49" charset="-122"/>
              </a:rPr>
              <a:t>子树上插入结点，使</a:t>
            </a:r>
            <a:r>
              <a:rPr lang="en-US" altLang="zh-CN" b="1">
                <a:solidFill>
                  <a:srgbClr val="000000"/>
                </a:solidFill>
                <a:ea typeface="隶书" pitchFamily="49" charset="-122"/>
              </a:rPr>
              <a:t>A</a:t>
            </a:r>
            <a:r>
              <a:rPr lang="zh-CN" altLang="en-US" b="1">
                <a:solidFill>
                  <a:srgbClr val="000000"/>
                </a:solidFill>
                <a:ea typeface="隶书" pitchFamily="49" charset="-122"/>
              </a:rPr>
              <a:t>的平衡因子从</a:t>
            </a:r>
            <a:r>
              <a:rPr lang="en-US" altLang="zh-CN" b="1">
                <a:solidFill>
                  <a:srgbClr val="000000"/>
                </a:solidFill>
                <a:ea typeface="隶书" pitchFamily="49" charset="-122"/>
              </a:rPr>
              <a:t>1</a:t>
            </a:r>
            <a:r>
              <a:rPr lang="zh-CN" altLang="en-US" b="1">
                <a:solidFill>
                  <a:srgbClr val="000000"/>
                </a:solidFill>
                <a:ea typeface="隶书" pitchFamily="49" charset="-122"/>
              </a:rPr>
              <a:t>增加至</a:t>
            </a:r>
            <a:r>
              <a:rPr lang="en-US" altLang="zh-CN" b="1">
                <a:solidFill>
                  <a:srgbClr val="000000"/>
                </a:solidFill>
                <a:ea typeface="隶书" pitchFamily="49" charset="-122"/>
              </a:rPr>
              <a:t>2</a:t>
            </a:r>
            <a:r>
              <a:rPr lang="zh-CN" altLang="en-US" b="1">
                <a:solidFill>
                  <a:srgbClr val="000000"/>
                </a:solidFill>
                <a:ea typeface="隶书" pitchFamily="49" charset="-122"/>
              </a:rPr>
              <a:t>，需要先进行</a:t>
            </a:r>
            <a:r>
              <a:rPr lang="zh-CN" altLang="en-US" b="1">
                <a:solidFill>
                  <a:schemeClr val="tx2"/>
                </a:solidFill>
                <a:ea typeface="隶书" pitchFamily="49" charset="-122"/>
              </a:rPr>
              <a:t>逆时针</a:t>
            </a:r>
            <a:r>
              <a:rPr lang="zh-CN" altLang="en-US" b="1">
                <a:solidFill>
                  <a:srgbClr val="000000"/>
                </a:solidFill>
                <a:ea typeface="隶书" pitchFamily="49" charset="-122"/>
              </a:rPr>
              <a:t>旋转，再</a:t>
            </a:r>
            <a:r>
              <a:rPr lang="zh-CN" altLang="en-US" b="1">
                <a:solidFill>
                  <a:schemeClr val="tx2"/>
                </a:solidFill>
                <a:ea typeface="隶书" pitchFamily="49" charset="-122"/>
              </a:rPr>
              <a:t>顺时针</a:t>
            </a:r>
            <a:r>
              <a:rPr lang="zh-CN" altLang="en-US" b="1">
                <a:solidFill>
                  <a:srgbClr val="000000"/>
                </a:solidFill>
                <a:ea typeface="隶书" pitchFamily="49" charset="-122"/>
              </a:rPr>
              <a:t>旋转。</a:t>
            </a:r>
          </a:p>
        </p:txBody>
      </p:sp>
      <p:sp>
        <p:nvSpPr>
          <p:cNvPr id="245784" name="Rectangle 24"/>
          <p:cNvSpPr>
            <a:spLocks noGrp="1" noChangeArrowheads="1"/>
          </p:cNvSpPr>
          <p:nvPr>
            <p:ph type="title"/>
          </p:nvPr>
        </p:nvSpPr>
        <p:spPr>
          <a:xfrm>
            <a:off x="533400" y="-76200"/>
            <a:ext cx="3733800" cy="762000"/>
          </a:xfrm>
        </p:spPr>
        <p:txBody>
          <a:bodyPr/>
          <a:lstStyle/>
          <a:p>
            <a:pPr algn="l"/>
            <a:r>
              <a:rPr lang="en-US" altLang="zh-CN" sz="2800" b="1">
                <a:solidFill>
                  <a:schemeClr val="tx1"/>
                </a:solidFill>
                <a:effectLst>
                  <a:outerShdw blurRad="38100" dist="38100" dir="2700000" algn="tl">
                    <a:srgbClr val="FFFFFF"/>
                  </a:outerShdw>
                </a:effectLst>
                <a:ea typeface="楷体_GB2312" pitchFamily="49" charset="-122"/>
              </a:rPr>
              <a:t>3</a:t>
            </a:r>
            <a:r>
              <a:rPr lang="zh-CN" altLang="en-US" sz="2800" b="1">
                <a:solidFill>
                  <a:schemeClr val="tx1"/>
                </a:solidFill>
                <a:effectLst>
                  <a:outerShdw blurRad="38100" dist="38100" dir="2700000" algn="tl">
                    <a:srgbClr val="FFFFFF"/>
                  </a:outerShdw>
                </a:effectLst>
                <a:ea typeface="楷体_GB2312" pitchFamily="49" charset="-122"/>
              </a:rPr>
              <a:t>）</a:t>
            </a:r>
            <a:r>
              <a:rPr lang="en-US" altLang="zh-CN" sz="2800" b="1">
                <a:solidFill>
                  <a:schemeClr val="tx1"/>
                </a:solidFill>
                <a:effectLst>
                  <a:outerShdw blurRad="38100" dist="38100" dir="2700000" algn="tl">
                    <a:srgbClr val="FFFFFF"/>
                  </a:outerShdw>
                </a:effectLst>
                <a:ea typeface="楷体_GB2312" pitchFamily="49" charset="-122"/>
              </a:rPr>
              <a:t>LR</a:t>
            </a:r>
            <a:r>
              <a:rPr lang="zh-CN" altLang="en-US" sz="2800" b="1">
                <a:solidFill>
                  <a:schemeClr val="tx1"/>
                </a:solidFill>
                <a:effectLst>
                  <a:outerShdw blurRad="38100" dist="38100" dir="2700000" algn="tl">
                    <a:srgbClr val="FFFFFF"/>
                  </a:outerShdw>
                </a:effectLst>
                <a:latin typeface="楷体_GB2312" pitchFamily="49" charset="-122"/>
                <a:ea typeface="楷体_GB2312" pitchFamily="49" charset="-122"/>
              </a:rPr>
              <a:t>平衡旋转：</a:t>
            </a:r>
          </a:p>
        </p:txBody>
      </p:sp>
      <p:grpSp>
        <p:nvGrpSpPr>
          <p:cNvPr id="245785" name="Group 25"/>
          <p:cNvGrpSpPr>
            <a:grpSpLocks/>
          </p:cNvGrpSpPr>
          <p:nvPr/>
        </p:nvGrpSpPr>
        <p:grpSpPr bwMode="auto">
          <a:xfrm>
            <a:off x="6324600" y="609600"/>
            <a:ext cx="1676400" cy="1676400"/>
            <a:chOff x="1344" y="2256"/>
            <a:chExt cx="1056" cy="1056"/>
          </a:xfrm>
        </p:grpSpPr>
        <p:sp>
          <p:nvSpPr>
            <p:cNvPr id="245786" name="Oval 26"/>
            <p:cNvSpPr>
              <a:spLocks noChangeArrowheads="1"/>
            </p:cNvSpPr>
            <p:nvPr/>
          </p:nvSpPr>
          <p:spPr bwMode="auto">
            <a:xfrm>
              <a:off x="2112" y="2256"/>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A</a:t>
              </a:r>
            </a:p>
          </p:txBody>
        </p:sp>
        <p:sp>
          <p:nvSpPr>
            <p:cNvPr id="245787" name="Oval 27"/>
            <p:cNvSpPr>
              <a:spLocks noChangeArrowheads="1"/>
            </p:cNvSpPr>
            <p:nvPr/>
          </p:nvSpPr>
          <p:spPr bwMode="auto">
            <a:xfrm>
              <a:off x="1344" y="3024"/>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B</a:t>
              </a:r>
            </a:p>
          </p:txBody>
        </p:sp>
        <p:sp>
          <p:nvSpPr>
            <p:cNvPr id="245788" name="Oval 28"/>
            <p:cNvSpPr>
              <a:spLocks noChangeArrowheads="1"/>
            </p:cNvSpPr>
            <p:nvPr/>
          </p:nvSpPr>
          <p:spPr bwMode="auto">
            <a:xfrm>
              <a:off x="1728" y="2640"/>
              <a:ext cx="288" cy="288"/>
            </a:xfrm>
            <a:prstGeom prst="ellipse">
              <a:avLst/>
            </a:prstGeom>
            <a:solidFill>
              <a:schemeClr val="accent1"/>
            </a:solidFill>
            <a:ln w="3810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C</a:t>
              </a:r>
            </a:p>
          </p:txBody>
        </p:sp>
        <p:sp>
          <p:nvSpPr>
            <p:cNvPr id="245789" name="Line 29"/>
            <p:cNvSpPr>
              <a:spLocks noChangeShapeType="1"/>
            </p:cNvSpPr>
            <p:nvPr/>
          </p:nvSpPr>
          <p:spPr bwMode="auto">
            <a:xfrm flipH="1">
              <a:off x="1968" y="2496"/>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790" name="Line 30"/>
            <p:cNvSpPr>
              <a:spLocks noChangeShapeType="1"/>
            </p:cNvSpPr>
            <p:nvPr/>
          </p:nvSpPr>
          <p:spPr bwMode="auto">
            <a:xfrm flipH="1">
              <a:off x="1584" y="2880"/>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5791" name="Text Box 31"/>
          <p:cNvSpPr txBox="1">
            <a:spLocks noChangeArrowheads="1"/>
          </p:cNvSpPr>
          <p:nvPr/>
        </p:nvSpPr>
        <p:spPr bwMode="auto">
          <a:xfrm>
            <a:off x="304800" y="5710238"/>
            <a:ext cx="7391400" cy="690562"/>
          </a:xfrm>
          <a:prstGeom prst="rect">
            <a:avLst/>
          </a:prstGeom>
          <a:solidFill>
            <a:srgbClr val="FF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pPr>
            <a:r>
              <a:rPr lang="zh-CN" altLang="en-US" sz="2800" b="1">
                <a:solidFill>
                  <a:srgbClr val="FFFFFF"/>
                </a:solidFill>
                <a:effectLst>
                  <a:outerShdw blurRad="38100" dist="38100" dir="2700000" algn="tl">
                    <a:srgbClr val="000000"/>
                  </a:outerShdw>
                </a:effectLst>
                <a:ea typeface="楷体_GB2312" pitchFamily="49" charset="-122"/>
              </a:rPr>
              <a:t>这种调整规则可以保证二叉排序树的次序不变</a:t>
            </a:r>
          </a:p>
        </p:txBody>
      </p:sp>
      <p:grpSp>
        <p:nvGrpSpPr>
          <p:cNvPr id="245792" name="Group 32"/>
          <p:cNvGrpSpPr>
            <a:grpSpLocks/>
          </p:cNvGrpSpPr>
          <p:nvPr/>
        </p:nvGrpSpPr>
        <p:grpSpPr bwMode="auto">
          <a:xfrm>
            <a:off x="5334000" y="1219200"/>
            <a:ext cx="381000" cy="914400"/>
            <a:chOff x="3360" y="768"/>
            <a:chExt cx="240" cy="576"/>
          </a:xfrm>
        </p:grpSpPr>
        <p:sp>
          <p:nvSpPr>
            <p:cNvPr id="245793" name="Line 33"/>
            <p:cNvSpPr>
              <a:spLocks noChangeShapeType="1"/>
            </p:cNvSpPr>
            <p:nvPr/>
          </p:nvSpPr>
          <p:spPr bwMode="auto">
            <a:xfrm flipH="1">
              <a:off x="3408" y="768"/>
              <a:ext cx="192"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794" name="Oval 34"/>
            <p:cNvSpPr>
              <a:spLocks noChangeAspect="1" noChangeArrowheads="1"/>
            </p:cNvSpPr>
            <p:nvPr/>
          </p:nvSpPr>
          <p:spPr bwMode="auto">
            <a:xfrm>
              <a:off x="3360" y="1008"/>
              <a:ext cx="96" cy="96"/>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95" name="Line 35"/>
            <p:cNvSpPr>
              <a:spLocks noChangeShapeType="1"/>
            </p:cNvSpPr>
            <p:nvPr/>
          </p:nvSpPr>
          <p:spPr bwMode="auto">
            <a:xfrm>
              <a:off x="3408" y="1104"/>
              <a:ext cx="192"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5796" name="Group 36"/>
          <p:cNvGrpSpPr>
            <a:grpSpLocks/>
          </p:cNvGrpSpPr>
          <p:nvPr/>
        </p:nvGrpSpPr>
        <p:grpSpPr bwMode="auto">
          <a:xfrm>
            <a:off x="5715000" y="3657600"/>
            <a:ext cx="457200" cy="914400"/>
            <a:chOff x="3600" y="2304"/>
            <a:chExt cx="288" cy="576"/>
          </a:xfrm>
        </p:grpSpPr>
        <p:sp>
          <p:nvSpPr>
            <p:cNvPr id="245797" name="Line 37"/>
            <p:cNvSpPr>
              <a:spLocks noChangeShapeType="1"/>
            </p:cNvSpPr>
            <p:nvPr/>
          </p:nvSpPr>
          <p:spPr bwMode="auto">
            <a:xfrm>
              <a:off x="3600" y="2304"/>
              <a:ext cx="240" cy="2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798" name="Oval 38"/>
            <p:cNvSpPr>
              <a:spLocks noChangeArrowheads="1"/>
            </p:cNvSpPr>
            <p:nvPr/>
          </p:nvSpPr>
          <p:spPr bwMode="auto">
            <a:xfrm>
              <a:off x="3792" y="2544"/>
              <a:ext cx="96" cy="96"/>
            </a:xfrm>
            <a:prstGeom prst="ellipse">
              <a:avLst/>
            </a:prstGeom>
            <a:solidFill>
              <a:srgbClr val="008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99" name="Line 39"/>
            <p:cNvSpPr>
              <a:spLocks noChangeShapeType="1"/>
            </p:cNvSpPr>
            <p:nvPr/>
          </p:nvSpPr>
          <p:spPr bwMode="auto">
            <a:xfrm flipH="1">
              <a:off x="3600" y="2640"/>
              <a:ext cx="24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800" name="AutoShape 40"/>
          <p:cNvSpPr>
            <a:spLocks noChangeArrowheads="1"/>
          </p:cNvSpPr>
          <p:nvPr/>
        </p:nvSpPr>
        <p:spPr bwMode="auto">
          <a:xfrm>
            <a:off x="381000" y="2362200"/>
            <a:ext cx="4953000" cy="457200"/>
          </a:xfrm>
          <a:prstGeom prst="wedgeEllipseCallout">
            <a:avLst>
              <a:gd name="adj1" fmla="val -3171"/>
              <a:gd name="adj2" fmla="val -1715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FF33CC"/>
                </a:solidFill>
                <a:ea typeface="隶书" pitchFamily="49" charset="-122"/>
              </a:rPr>
              <a:t>以插入的结点</a:t>
            </a:r>
            <a:r>
              <a:rPr lang="en-US" altLang="zh-CN" b="1">
                <a:solidFill>
                  <a:srgbClr val="FF33CC"/>
                </a:solidFill>
                <a:ea typeface="隶书" pitchFamily="49" charset="-122"/>
              </a:rPr>
              <a:t>C</a:t>
            </a:r>
            <a:r>
              <a:rPr lang="zh-CN" altLang="en-US" b="1">
                <a:solidFill>
                  <a:srgbClr val="FF33CC"/>
                </a:solidFill>
                <a:ea typeface="隶书" pitchFamily="49" charset="-122"/>
              </a:rPr>
              <a:t>为旋转轴</a:t>
            </a:r>
          </a:p>
        </p:txBody>
      </p:sp>
      <p:sp>
        <p:nvSpPr>
          <p:cNvPr id="245801" name="Freeform 41"/>
          <p:cNvSpPr>
            <a:spLocks/>
          </p:cNvSpPr>
          <p:nvPr/>
        </p:nvSpPr>
        <p:spPr bwMode="auto">
          <a:xfrm flipH="1">
            <a:off x="6019800" y="1371600"/>
            <a:ext cx="304800" cy="762000"/>
          </a:xfrm>
          <a:custGeom>
            <a:avLst/>
            <a:gdLst>
              <a:gd name="T0" fmla="*/ 59 w 169"/>
              <a:gd name="T1" fmla="*/ 0 h 605"/>
              <a:gd name="T2" fmla="*/ 139 w 169"/>
              <a:gd name="T3" fmla="*/ 49 h 605"/>
              <a:gd name="T4" fmla="*/ 159 w 169"/>
              <a:gd name="T5" fmla="*/ 109 h 605"/>
              <a:gd name="T6" fmla="*/ 169 w 169"/>
              <a:gd name="T7" fmla="*/ 139 h 605"/>
              <a:gd name="T8" fmla="*/ 159 w 169"/>
              <a:gd name="T9" fmla="*/ 377 h 605"/>
              <a:gd name="T10" fmla="*/ 39 w 169"/>
              <a:gd name="T11" fmla="*/ 586 h 605"/>
              <a:gd name="T12" fmla="*/ 0 w 169"/>
              <a:gd name="T13" fmla="*/ 605 h 605"/>
            </a:gdLst>
            <a:ahLst/>
            <a:cxnLst>
              <a:cxn ang="0">
                <a:pos x="T0" y="T1"/>
              </a:cxn>
              <a:cxn ang="0">
                <a:pos x="T2" y="T3"/>
              </a:cxn>
              <a:cxn ang="0">
                <a:pos x="T4" y="T5"/>
              </a:cxn>
              <a:cxn ang="0">
                <a:pos x="T6" y="T7"/>
              </a:cxn>
              <a:cxn ang="0">
                <a:pos x="T8" y="T9"/>
              </a:cxn>
              <a:cxn ang="0">
                <a:pos x="T10" y="T11"/>
              </a:cxn>
              <a:cxn ang="0">
                <a:pos x="T12" y="T13"/>
              </a:cxn>
            </a:cxnLst>
            <a:rect l="0" t="0" r="r" b="b"/>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cap="flat" cmpd="sng">
            <a:solidFill>
              <a:schemeClr val="tx2"/>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02" name="AutoShape 42"/>
          <p:cNvSpPr>
            <a:spLocks noChangeArrowheads="1"/>
          </p:cNvSpPr>
          <p:nvPr/>
        </p:nvSpPr>
        <p:spPr bwMode="auto">
          <a:xfrm>
            <a:off x="304800" y="5105400"/>
            <a:ext cx="4953000" cy="457200"/>
          </a:xfrm>
          <a:prstGeom prst="wedgeEllipseCallout">
            <a:avLst>
              <a:gd name="adj1" fmla="val 7148"/>
              <a:gd name="adj2" fmla="val -1590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solidFill>
                  <a:srgbClr val="FF33CC"/>
                </a:solidFill>
                <a:ea typeface="隶书" pitchFamily="49" charset="-122"/>
              </a:rPr>
              <a:t>以插入的结点</a:t>
            </a:r>
            <a:r>
              <a:rPr lang="en-US" altLang="zh-CN" b="1">
                <a:solidFill>
                  <a:srgbClr val="FF33CC"/>
                </a:solidFill>
                <a:ea typeface="隶书" pitchFamily="49" charset="-122"/>
              </a:rPr>
              <a:t>C</a:t>
            </a:r>
            <a:r>
              <a:rPr lang="zh-CN" altLang="en-US" b="1">
                <a:solidFill>
                  <a:srgbClr val="FF33CC"/>
                </a:solidFill>
                <a:ea typeface="隶书" pitchFamily="49" charset="-122"/>
              </a:rPr>
              <a:t>为旋转轴</a:t>
            </a:r>
          </a:p>
        </p:txBody>
      </p:sp>
      <p:sp>
        <p:nvSpPr>
          <p:cNvPr id="245803" name="Freeform 43"/>
          <p:cNvSpPr>
            <a:spLocks/>
          </p:cNvSpPr>
          <p:nvPr/>
        </p:nvSpPr>
        <p:spPr bwMode="auto">
          <a:xfrm>
            <a:off x="8229600" y="1143000"/>
            <a:ext cx="477838" cy="1039813"/>
          </a:xfrm>
          <a:custGeom>
            <a:avLst/>
            <a:gdLst>
              <a:gd name="T0" fmla="*/ 59 w 169"/>
              <a:gd name="T1" fmla="*/ 0 h 605"/>
              <a:gd name="T2" fmla="*/ 139 w 169"/>
              <a:gd name="T3" fmla="*/ 49 h 605"/>
              <a:gd name="T4" fmla="*/ 159 w 169"/>
              <a:gd name="T5" fmla="*/ 109 h 605"/>
              <a:gd name="T6" fmla="*/ 169 w 169"/>
              <a:gd name="T7" fmla="*/ 139 h 605"/>
              <a:gd name="T8" fmla="*/ 159 w 169"/>
              <a:gd name="T9" fmla="*/ 377 h 605"/>
              <a:gd name="T10" fmla="*/ 39 w 169"/>
              <a:gd name="T11" fmla="*/ 586 h 605"/>
              <a:gd name="T12" fmla="*/ 0 w 169"/>
              <a:gd name="T13" fmla="*/ 605 h 605"/>
            </a:gdLst>
            <a:ahLst/>
            <a:cxnLst>
              <a:cxn ang="0">
                <a:pos x="T0" y="T1"/>
              </a:cxn>
              <a:cxn ang="0">
                <a:pos x="T2" y="T3"/>
              </a:cxn>
              <a:cxn ang="0">
                <a:pos x="T4" y="T5"/>
              </a:cxn>
              <a:cxn ang="0">
                <a:pos x="T6" y="T7"/>
              </a:cxn>
              <a:cxn ang="0">
                <a:pos x="T8" y="T9"/>
              </a:cxn>
              <a:cxn ang="0">
                <a:pos x="T10" y="T11"/>
              </a:cxn>
              <a:cxn ang="0">
                <a:pos x="T12" y="T13"/>
              </a:cxn>
            </a:cxnLst>
            <a:rect l="0" t="0" r="r" b="b"/>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cap="flat" cmpd="sng">
            <a:solidFill>
              <a:schemeClr val="tx2"/>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04" name="Freeform 44"/>
          <p:cNvSpPr>
            <a:spLocks/>
          </p:cNvSpPr>
          <p:nvPr/>
        </p:nvSpPr>
        <p:spPr bwMode="auto">
          <a:xfrm>
            <a:off x="8534400" y="3733800"/>
            <a:ext cx="304800" cy="838200"/>
          </a:xfrm>
          <a:custGeom>
            <a:avLst/>
            <a:gdLst>
              <a:gd name="T0" fmla="*/ 59 w 169"/>
              <a:gd name="T1" fmla="*/ 0 h 605"/>
              <a:gd name="T2" fmla="*/ 139 w 169"/>
              <a:gd name="T3" fmla="*/ 49 h 605"/>
              <a:gd name="T4" fmla="*/ 159 w 169"/>
              <a:gd name="T5" fmla="*/ 109 h 605"/>
              <a:gd name="T6" fmla="*/ 169 w 169"/>
              <a:gd name="T7" fmla="*/ 139 h 605"/>
              <a:gd name="T8" fmla="*/ 159 w 169"/>
              <a:gd name="T9" fmla="*/ 377 h 605"/>
              <a:gd name="T10" fmla="*/ 39 w 169"/>
              <a:gd name="T11" fmla="*/ 586 h 605"/>
              <a:gd name="T12" fmla="*/ 0 w 169"/>
              <a:gd name="T13" fmla="*/ 605 h 605"/>
            </a:gdLst>
            <a:ahLst/>
            <a:cxnLst>
              <a:cxn ang="0">
                <a:pos x="T0" y="T1"/>
              </a:cxn>
              <a:cxn ang="0">
                <a:pos x="T2" y="T3"/>
              </a:cxn>
              <a:cxn ang="0">
                <a:pos x="T4" y="T5"/>
              </a:cxn>
              <a:cxn ang="0">
                <a:pos x="T6" y="T7"/>
              </a:cxn>
              <a:cxn ang="0">
                <a:pos x="T8" y="T9"/>
              </a:cxn>
              <a:cxn ang="0">
                <a:pos x="T10" y="T11"/>
              </a:cxn>
              <a:cxn ang="0">
                <a:pos x="T12" y="T13"/>
              </a:cxn>
            </a:cxnLst>
            <a:rect l="0" t="0" r="r" b="b"/>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cap="flat" cmpd="sng">
            <a:solidFill>
              <a:schemeClr val="tx2"/>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05" name="Rectangle 45"/>
          <p:cNvSpPr>
            <a:spLocks noChangeArrowheads="1"/>
          </p:cNvSpPr>
          <p:nvPr/>
        </p:nvSpPr>
        <p:spPr bwMode="auto">
          <a:xfrm>
            <a:off x="7315200" y="1600200"/>
            <a:ext cx="1295400" cy="838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06" name="Rectangle 46"/>
          <p:cNvSpPr>
            <a:spLocks noChangeArrowheads="1"/>
          </p:cNvSpPr>
          <p:nvPr/>
        </p:nvSpPr>
        <p:spPr bwMode="auto">
          <a:xfrm>
            <a:off x="6324600" y="4191000"/>
            <a:ext cx="1295400" cy="838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5807" name="Group 47"/>
          <p:cNvGrpSpPr>
            <a:grpSpLocks/>
          </p:cNvGrpSpPr>
          <p:nvPr/>
        </p:nvGrpSpPr>
        <p:grpSpPr bwMode="auto">
          <a:xfrm>
            <a:off x="6858000" y="3200400"/>
            <a:ext cx="1524000" cy="1524000"/>
            <a:chOff x="4368" y="1872"/>
            <a:chExt cx="960" cy="960"/>
          </a:xfrm>
        </p:grpSpPr>
        <p:sp>
          <p:nvSpPr>
            <p:cNvPr id="245808" name="Oval 48"/>
            <p:cNvSpPr>
              <a:spLocks noChangeArrowheads="1"/>
            </p:cNvSpPr>
            <p:nvPr/>
          </p:nvSpPr>
          <p:spPr bwMode="auto">
            <a:xfrm>
              <a:off x="4368" y="1872"/>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A</a:t>
              </a:r>
            </a:p>
          </p:txBody>
        </p:sp>
        <p:sp>
          <p:nvSpPr>
            <p:cNvPr id="245809" name="Oval 49"/>
            <p:cNvSpPr>
              <a:spLocks noChangeArrowheads="1"/>
            </p:cNvSpPr>
            <p:nvPr/>
          </p:nvSpPr>
          <p:spPr bwMode="auto">
            <a:xfrm>
              <a:off x="5040" y="2544"/>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B</a:t>
              </a:r>
            </a:p>
          </p:txBody>
        </p:sp>
        <p:sp>
          <p:nvSpPr>
            <p:cNvPr id="245810" name="Oval 50"/>
            <p:cNvSpPr>
              <a:spLocks noChangeArrowheads="1"/>
            </p:cNvSpPr>
            <p:nvPr/>
          </p:nvSpPr>
          <p:spPr bwMode="auto">
            <a:xfrm>
              <a:off x="4704" y="2208"/>
              <a:ext cx="288" cy="288"/>
            </a:xfrm>
            <a:prstGeom prst="ellipse">
              <a:avLst/>
            </a:prstGeom>
            <a:solidFill>
              <a:schemeClr val="accent1"/>
            </a:solidFill>
            <a:ln w="3810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C</a:t>
              </a:r>
            </a:p>
          </p:txBody>
        </p:sp>
        <p:sp>
          <p:nvSpPr>
            <p:cNvPr id="245811" name="Line 51"/>
            <p:cNvSpPr>
              <a:spLocks noChangeShapeType="1"/>
            </p:cNvSpPr>
            <p:nvPr/>
          </p:nvSpPr>
          <p:spPr bwMode="auto">
            <a:xfrm>
              <a:off x="4608" y="2112"/>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12" name="Line 52"/>
            <p:cNvSpPr>
              <a:spLocks noChangeShapeType="1"/>
            </p:cNvSpPr>
            <p:nvPr/>
          </p:nvSpPr>
          <p:spPr bwMode="auto">
            <a:xfrm>
              <a:off x="4944" y="2448"/>
              <a:ext cx="144" cy="1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5813" name="Group 53"/>
          <p:cNvGrpSpPr>
            <a:grpSpLocks/>
          </p:cNvGrpSpPr>
          <p:nvPr/>
        </p:nvGrpSpPr>
        <p:grpSpPr bwMode="auto">
          <a:xfrm>
            <a:off x="6324600" y="300038"/>
            <a:ext cx="1889125" cy="1985962"/>
            <a:chOff x="3984" y="189"/>
            <a:chExt cx="1190" cy="1251"/>
          </a:xfrm>
        </p:grpSpPr>
        <p:grpSp>
          <p:nvGrpSpPr>
            <p:cNvPr id="245814" name="Group 54"/>
            <p:cNvGrpSpPr>
              <a:grpSpLocks/>
            </p:cNvGrpSpPr>
            <p:nvPr/>
          </p:nvGrpSpPr>
          <p:grpSpPr bwMode="auto">
            <a:xfrm>
              <a:off x="3984" y="768"/>
              <a:ext cx="1056" cy="672"/>
              <a:chOff x="3696" y="2832"/>
              <a:chExt cx="1056" cy="672"/>
            </a:xfrm>
          </p:grpSpPr>
          <p:sp>
            <p:nvSpPr>
              <p:cNvPr id="245815" name="Oval 55"/>
              <p:cNvSpPr>
                <a:spLocks noChangeArrowheads="1"/>
              </p:cNvSpPr>
              <p:nvPr/>
            </p:nvSpPr>
            <p:spPr bwMode="auto">
              <a:xfrm>
                <a:off x="4464" y="3216"/>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A</a:t>
                </a:r>
              </a:p>
            </p:txBody>
          </p:sp>
          <p:sp>
            <p:nvSpPr>
              <p:cNvPr id="245816" name="Oval 56"/>
              <p:cNvSpPr>
                <a:spLocks noChangeArrowheads="1"/>
              </p:cNvSpPr>
              <p:nvPr/>
            </p:nvSpPr>
            <p:spPr bwMode="auto">
              <a:xfrm>
                <a:off x="3696" y="3216"/>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B</a:t>
                </a:r>
              </a:p>
            </p:txBody>
          </p:sp>
          <p:sp>
            <p:nvSpPr>
              <p:cNvPr id="245817" name="Oval 57"/>
              <p:cNvSpPr>
                <a:spLocks noChangeArrowheads="1"/>
              </p:cNvSpPr>
              <p:nvPr/>
            </p:nvSpPr>
            <p:spPr bwMode="auto">
              <a:xfrm>
                <a:off x="4080" y="2832"/>
                <a:ext cx="288" cy="288"/>
              </a:xfrm>
              <a:prstGeom prst="ellipse">
                <a:avLst/>
              </a:prstGeom>
              <a:solidFill>
                <a:schemeClr val="accent1"/>
              </a:solidFill>
              <a:ln w="3810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C</a:t>
                </a:r>
              </a:p>
            </p:txBody>
          </p:sp>
          <p:sp>
            <p:nvSpPr>
              <p:cNvPr id="245818" name="Line 58"/>
              <p:cNvSpPr>
                <a:spLocks noChangeShapeType="1"/>
              </p:cNvSpPr>
              <p:nvPr/>
            </p:nvSpPr>
            <p:spPr bwMode="auto">
              <a:xfrm flipH="1" flipV="1">
                <a:off x="4320" y="3072"/>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19" name="Line 59"/>
              <p:cNvSpPr>
                <a:spLocks noChangeShapeType="1"/>
              </p:cNvSpPr>
              <p:nvPr/>
            </p:nvSpPr>
            <p:spPr bwMode="auto">
              <a:xfrm flipH="1">
                <a:off x="3936" y="3072"/>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5820" name="Freeform 60"/>
            <p:cNvSpPr>
              <a:spLocks/>
            </p:cNvSpPr>
            <p:nvPr/>
          </p:nvSpPr>
          <p:spPr bwMode="auto">
            <a:xfrm>
              <a:off x="4465" y="189"/>
              <a:ext cx="709" cy="695"/>
            </a:xfrm>
            <a:custGeom>
              <a:avLst/>
              <a:gdLst>
                <a:gd name="T0" fmla="*/ 4 w 709"/>
                <a:gd name="T1" fmla="*/ 327 h 695"/>
                <a:gd name="T2" fmla="*/ 83 w 709"/>
                <a:gd name="T3" fmla="*/ 188 h 695"/>
                <a:gd name="T4" fmla="*/ 163 w 709"/>
                <a:gd name="T5" fmla="*/ 89 h 695"/>
                <a:gd name="T6" fmla="*/ 312 w 709"/>
                <a:gd name="T7" fmla="*/ 0 h 695"/>
                <a:gd name="T8" fmla="*/ 610 w 709"/>
                <a:gd name="T9" fmla="*/ 139 h 695"/>
                <a:gd name="T10" fmla="*/ 689 w 709"/>
                <a:gd name="T11" fmla="*/ 278 h 695"/>
                <a:gd name="T12" fmla="*/ 709 w 709"/>
                <a:gd name="T13" fmla="*/ 337 h 695"/>
                <a:gd name="T14" fmla="*/ 699 w 709"/>
                <a:gd name="T15" fmla="*/ 476 h 695"/>
                <a:gd name="T16" fmla="*/ 669 w 709"/>
                <a:gd name="T17" fmla="*/ 556 h 695"/>
                <a:gd name="T18" fmla="*/ 659 w 709"/>
                <a:gd name="T19" fmla="*/ 615 h 695"/>
                <a:gd name="T20" fmla="*/ 600 w 709"/>
                <a:gd name="T21" fmla="*/ 605 h 695"/>
                <a:gd name="T22" fmla="*/ 570 w 709"/>
                <a:gd name="T23" fmla="*/ 635 h 695"/>
                <a:gd name="T24" fmla="*/ 371 w 709"/>
                <a:gd name="T25" fmla="*/ 695 h 695"/>
                <a:gd name="T26" fmla="*/ 302 w 709"/>
                <a:gd name="T27" fmla="*/ 685 h 695"/>
                <a:gd name="T28" fmla="*/ 242 w 709"/>
                <a:gd name="T29" fmla="*/ 665 h 695"/>
                <a:gd name="T30" fmla="*/ 183 w 709"/>
                <a:gd name="T31" fmla="*/ 625 h 695"/>
                <a:gd name="T32" fmla="*/ 153 w 709"/>
                <a:gd name="T33" fmla="*/ 605 h 695"/>
                <a:gd name="T34" fmla="*/ 93 w 709"/>
                <a:gd name="T35" fmla="*/ 516 h 695"/>
                <a:gd name="T36" fmla="*/ 73 w 709"/>
                <a:gd name="T37" fmla="*/ 486 h 695"/>
                <a:gd name="T38" fmla="*/ 54 w 709"/>
                <a:gd name="T39" fmla="*/ 427 h 695"/>
                <a:gd name="T40" fmla="*/ 34 w 709"/>
                <a:gd name="T41" fmla="*/ 397 h 695"/>
                <a:gd name="T42" fmla="*/ 4 w 709"/>
                <a:gd name="T43" fmla="*/ 327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9" h="695">
                  <a:moveTo>
                    <a:pt x="4" y="327"/>
                  </a:moveTo>
                  <a:cubicBezTo>
                    <a:pt x="22" y="276"/>
                    <a:pt x="55" y="234"/>
                    <a:pt x="83" y="188"/>
                  </a:cubicBezTo>
                  <a:cubicBezTo>
                    <a:pt x="108" y="147"/>
                    <a:pt x="122" y="117"/>
                    <a:pt x="163" y="89"/>
                  </a:cubicBezTo>
                  <a:cubicBezTo>
                    <a:pt x="203" y="28"/>
                    <a:pt x="249" y="21"/>
                    <a:pt x="312" y="0"/>
                  </a:cubicBezTo>
                  <a:cubicBezTo>
                    <a:pt x="447" y="15"/>
                    <a:pt x="514" y="43"/>
                    <a:pt x="610" y="139"/>
                  </a:cubicBezTo>
                  <a:cubicBezTo>
                    <a:pt x="651" y="180"/>
                    <a:pt x="673" y="224"/>
                    <a:pt x="689" y="278"/>
                  </a:cubicBezTo>
                  <a:cubicBezTo>
                    <a:pt x="695" y="298"/>
                    <a:pt x="709" y="337"/>
                    <a:pt x="709" y="337"/>
                  </a:cubicBezTo>
                  <a:cubicBezTo>
                    <a:pt x="706" y="383"/>
                    <a:pt x="707" y="430"/>
                    <a:pt x="699" y="476"/>
                  </a:cubicBezTo>
                  <a:cubicBezTo>
                    <a:pt x="694" y="504"/>
                    <a:pt x="677" y="529"/>
                    <a:pt x="669" y="556"/>
                  </a:cubicBezTo>
                  <a:cubicBezTo>
                    <a:pt x="663" y="575"/>
                    <a:pt x="662" y="595"/>
                    <a:pt x="659" y="615"/>
                  </a:cubicBezTo>
                  <a:cubicBezTo>
                    <a:pt x="639" y="612"/>
                    <a:pt x="619" y="601"/>
                    <a:pt x="600" y="605"/>
                  </a:cubicBezTo>
                  <a:cubicBezTo>
                    <a:pt x="586" y="608"/>
                    <a:pt x="582" y="628"/>
                    <a:pt x="570" y="635"/>
                  </a:cubicBezTo>
                  <a:cubicBezTo>
                    <a:pt x="512" y="667"/>
                    <a:pt x="433" y="674"/>
                    <a:pt x="371" y="695"/>
                  </a:cubicBezTo>
                  <a:cubicBezTo>
                    <a:pt x="348" y="692"/>
                    <a:pt x="325" y="690"/>
                    <a:pt x="302" y="685"/>
                  </a:cubicBezTo>
                  <a:cubicBezTo>
                    <a:pt x="281" y="680"/>
                    <a:pt x="242" y="665"/>
                    <a:pt x="242" y="665"/>
                  </a:cubicBezTo>
                  <a:cubicBezTo>
                    <a:pt x="222" y="652"/>
                    <a:pt x="203" y="638"/>
                    <a:pt x="183" y="625"/>
                  </a:cubicBezTo>
                  <a:cubicBezTo>
                    <a:pt x="173" y="618"/>
                    <a:pt x="153" y="605"/>
                    <a:pt x="153" y="605"/>
                  </a:cubicBezTo>
                  <a:cubicBezTo>
                    <a:pt x="106" y="536"/>
                    <a:pt x="126" y="566"/>
                    <a:pt x="93" y="516"/>
                  </a:cubicBezTo>
                  <a:cubicBezTo>
                    <a:pt x="86" y="506"/>
                    <a:pt x="73" y="486"/>
                    <a:pt x="73" y="486"/>
                  </a:cubicBezTo>
                  <a:cubicBezTo>
                    <a:pt x="67" y="466"/>
                    <a:pt x="65" y="444"/>
                    <a:pt x="54" y="427"/>
                  </a:cubicBezTo>
                  <a:cubicBezTo>
                    <a:pt x="47" y="417"/>
                    <a:pt x="39" y="408"/>
                    <a:pt x="34" y="397"/>
                  </a:cubicBezTo>
                  <a:cubicBezTo>
                    <a:pt x="0" y="320"/>
                    <a:pt x="32" y="355"/>
                    <a:pt x="4" y="327"/>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821" name="Freeform 61"/>
          <p:cNvSpPr>
            <a:spLocks/>
          </p:cNvSpPr>
          <p:nvPr/>
        </p:nvSpPr>
        <p:spPr bwMode="auto">
          <a:xfrm flipH="1">
            <a:off x="6400800" y="3581400"/>
            <a:ext cx="304800" cy="914400"/>
          </a:xfrm>
          <a:custGeom>
            <a:avLst/>
            <a:gdLst>
              <a:gd name="T0" fmla="*/ 59 w 169"/>
              <a:gd name="T1" fmla="*/ 0 h 605"/>
              <a:gd name="T2" fmla="*/ 139 w 169"/>
              <a:gd name="T3" fmla="*/ 49 h 605"/>
              <a:gd name="T4" fmla="*/ 159 w 169"/>
              <a:gd name="T5" fmla="*/ 109 h 605"/>
              <a:gd name="T6" fmla="*/ 169 w 169"/>
              <a:gd name="T7" fmla="*/ 139 h 605"/>
              <a:gd name="T8" fmla="*/ 159 w 169"/>
              <a:gd name="T9" fmla="*/ 377 h 605"/>
              <a:gd name="T10" fmla="*/ 39 w 169"/>
              <a:gd name="T11" fmla="*/ 586 h 605"/>
              <a:gd name="T12" fmla="*/ 0 w 169"/>
              <a:gd name="T13" fmla="*/ 605 h 605"/>
            </a:gdLst>
            <a:ahLst/>
            <a:cxnLst>
              <a:cxn ang="0">
                <a:pos x="T0" y="T1"/>
              </a:cxn>
              <a:cxn ang="0">
                <a:pos x="T2" y="T3"/>
              </a:cxn>
              <a:cxn ang="0">
                <a:pos x="T4" y="T5"/>
              </a:cxn>
              <a:cxn ang="0">
                <a:pos x="T6" y="T7"/>
              </a:cxn>
              <a:cxn ang="0">
                <a:pos x="T8" y="T9"/>
              </a:cxn>
              <a:cxn ang="0">
                <a:pos x="T10" y="T11"/>
              </a:cxn>
              <a:cxn ang="0">
                <a:pos x="T12" y="T13"/>
              </a:cxn>
            </a:cxnLst>
            <a:rect l="0" t="0" r="r" b="b"/>
            <a:pathLst>
              <a:path w="169" h="605">
                <a:moveTo>
                  <a:pt x="59" y="0"/>
                </a:moveTo>
                <a:cubicBezTo>
                  <a:pt x="130" y="24"/>
                  <a:pt x="107" y="3"/>
                  <a:pt x="139" y="49"/>
                </a:cubicBezTo>
                <a:cubicBezTo>
                  <a:pt x="146" y="69"/>
                  <a:pt x="152" y="89"/>
                  <a:pt x="159" y="109"/>
                </a:cubicBezTo>
                <a:cubicBezTo>
                  <a:pt x="162" y="119"/>
                  <a:pt x="169" y="139"/>
                  <a:pt x="169" y="139"/>
                </a:cubicBezTo>
                <a:cubicBezTo>
                  <a:pt x="166" y="218"/>
                  <a:pt x="167" y="298"/>
                  <a:pt x="159" y="377"/>
                </a:cubicBezTo>
                <a:cubicBezTo>
                  <a:pt x="151" y="454"/>
                  <a:pt x="80" y="524"/>
                  <a:pt x="39" y="586"/>
                </a:cubicBezTo>
                <a:cubicBezTo>
                  <a:pt x="31" y="598"/>
                  <a:pt x="11" y="595"/>
                  <a:pt x="0" y="605"/>
                </a:cubicBezTo>
              </a:path>
            </a:pathLst>
          </a:custGeom>
          <a:noFill/>
          <a:ln w="34925" cap="flat" cmpd="sng">
            <a:solidFill>
              <a:schemeClr val="tx2"/>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45822" name="Group 62"/>
          <p:cNvGrpSpPr>
            <a:grpSpLocks/>
          </p:cNvGrpSpPr>
          <p:nvPr/>
        </p:nvGrpSpPr>
        <p:grpSpPr bwMode="auto">
          <a:xfrm>
            <a:off x="6096000" y="2971800"/>
            <a:ext cx="2362200" cy="1828800"/>
            <a:chOff x="3552" y="288"/>
            <a:chExt cx="1488" cy="1152"/>
          </a:xfrm>
        </p:grpSpPr>
        <p:grpSp>
          <p:nvGrpSpPr>
            <p:cNvPr id="245823" name="Group 63"/>
            <p:cNvGrpSpPr>
              <a:grpSpLocks/>
            </p:cNvGrpSpPr>
            <p:nvPr/>
          </p:nvGrpSpPr>
          <p:grpSpPr bwMode="auto">
            <a:xfrm>
              <a:off x="3984" y="768"/>
              <a:ext cx="1056" cy="672"/>
              <a:chOff x="3696" y="2832"/>
              <a:chExt cx="1056" cy="672"/>
            </a:xfrm>
          </p:grpSpPr>
          <p:sp>
            <p:nvSpPr>
              <p:cNvPr id="245824" name="Oval 64"/>
              <p:cNvSpPr>
                <a:spLocks noChangeArrowheads="1"/>
              </p:cNvSpPr>
              <p:nvPr/>
            </p:nvSpPr>
            <p:spPr bwMode="auto">
              <a:xfrm>
                <a:off x="4464" y="3216"/>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B</a:t>
                </a:r>
              </a:p>
            </p:txBody>
          </p:sp>
          <p:sp>
            <p:nvSpPr>
              <p:cNvPr id="245825" name="Oval 65"/>
              <p:cNvSpPr>
                <a:spLocks noChangeArrowheads="1"/>
              </p:cNvSpPr>
              <p:nvPr/>
            </p:nvSpPr>
            <p:spPr bwMode="auto">
              <a:xfrm>
                <a:off x="3696" y="3216"/>
                <a:ext cx="288" cy="288"/>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A</a:t>
                </a:r>
              </a:p>
            </p:txBody>
          </p:sp>
          <p:sp>
            <p:nvSpPr>
              <p:cNvPr id="245826" name="Oval 66"/>
              <p:cNvSpPr>
                <a:spLocks noChangeArrowheads="1"/>
              </p:cNvSpPr>
              <p:nvPr/>
            </p:nvSpPr>
            <p:spPr bwMode="auto">
              <a:xfrm>
                <a:off x="4080" y="2832"/>
                <a:ext cx="288" cy="288"/>
              </a:xfrm>
              <a:prstGeom prst="ellipse">
                <a:avLst/>
              </a:prstGeom>
              <a:solidFill>
                <a:schemeClr val="accent1"/>
              </a:solidFill>
              <a:ln w="3810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ffectLst>
                      <a:outerShdw blurRad="38100" dist="38100" dir="2700000" algn="tl">
                        <a:srgbClr val="FFFFFF"/>
                      </a:outerShdw>
                    </a:effectLst>
                  </a:rPr>
                  <a:t>C</a:t>
                </a:r>
              </a:p>
            </p:txBody>
          </p:sp>
          <p:sp>
            <p:nvSpPr>
              <p:cNvPr id="245827" name="Line 67"/>
              <p:cNvSpPr>
                <a:spLocks noChangeShapeType="1"/>
              </p:cNvSpPr>
              <p:nvPr/>
            </p:nvSpPr>
            <p:spPr bwMode="auto">
              <a:xfrm flipH="1" flipV="1">
                <a:off x="4320" y="3072"/>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28" name="Line 68"/>
              <p:cNvSpPr>
                <a:spLocks noChangeShapeType="1"/>
              </p:cNvSpPr>
              <p:nvPr/>
            </p:nvSpPr>
            <p:spPr bwMode="auto">
              <a:xfrm flipH="1">
                <a:off x="3936" y="3072"/>
                <a:ext cx="192"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5829" name="Rectangle 69"/>
            <p:cNvSpPr>
              <a:spLocks noChangeArrowheads="1"/>
            </p:cNvSpPr>
            <p:nvPr/>
          </p:nvSpPr>
          <p:spPr bwMode="auto">
            <a:xfrm>
              <a:off x="3552" y="288"/>
              <a:ext cx="912" cy="48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783"/>
                                        </p:tgtEl>
                                        <p:attrNameLst>
                                          <p:attrName>style.visibility</p:attrName>
                                        </p:attrNameLst>
                                      </p:cBhvr>
                                      <p:to>
                                        <p:strVal val="visible"/>
                                      </p:to>
                                    </p:set>
                                    <p:animEffect transition="in" filter="box(in)">
                                      <p:cBhvr>
                                        <p:cTn id="7" dur="500"/>
                                        <p:tgtEl>
                                          <p:spTgt spid="2457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45792"/>
                                        </p:tgtEl>
                                        <p:attrNameLst>
                                          <p:attrName>style.visibility</p:attrName>
                                        </p:attrNameLst>
                                      </p:cBhvr>
                                      <p:to>
                                        <p:strVal val="visible"/>
                                      </p:to>
                                    </p:set>
                                    <p:animEffect transition="in" filter="wipe(up)">
                                      <p:cBhvr>
                                        <p:cTn id="12" dur="500"/>
                                        <p:tgtEl>
                                          <p:spTgt spid="2457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45762"/>
                                        </p:tgtEl>
                                        <p:attrNameLst>
                                          <p:attrName>style.visibility</p:attrName>
                                        </p:attrNameLst>
                                      </p:cBhvr>
                                      <p:to>
                                        <p:strVal val="visible"/>
                                      </p:to>
                                    </p:set>
                                  </p:childTnLst>
                                  <p:subTnLst>
                                    <p:animClr clrSpc="rgb" dir="cw">
                                      <p:cBhvr override="childStyle">
                                        <p:cTn dur="1" fill="hold" display="0" masterRel="nextClick" afterEffect="1"/>
                                        <p:tgtEl>
                                          <p:spTgt spid="245762"/>
                                        </p:tgtEl>
                                        <p:attrNameLst>
                                          <p:attrName>ppt_c</p:attrName>
                                        </p:attrNameLst>
                                      </p:cBhvr>
                                      <p:to>
                                        <a:srgbClr val="339933"/>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5801"/>
                                        </p:tgtEl>
                                        <p:attrNameLst>
                                          <p:attrName>style.visibility</p:attrName>
                                        </p:attrNameLst>
                                      </p:cBhvr>
                                      <p:to>
                                        <p:strVal val="visible"/>
                                      </p:to>
                                    </p:set>
                                    <p:animEffect transition="in" filter="wipe(up)">
                                      <p:cBhvr>
                                        <p:cTn id="21" dur="500"/>
                                        <p:tgtEl>
                                          <p:spTgt spid="2458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45800"/>
                                        </p:tgtEl>
                                        <p:attrNameLst>
                                          <p:attrName>style.visibility</p:attrName>
                                        </p:attrNameLst>
                                      </p:cBhvr>
                                      <p:to>
                                        <p:strVal val="visible"/>
                                      </p:to>
                                    </p:set>
                                    <p:anim calcmode="lin" valueType="num">
                                      <p:cBhvr additive="base">
                                        <p:cTn id="26" dur="500" fill="hold"/>
                                        <p:tgtEl>
                                          <p:spTgt spid="245800"/>
                                        </p:tgtEl>
                                        <p:attrNameLst>
                                          <p:attrName>ppt_x</p:attrName>
                                        </p:attrNameLst>
                                      </p:cBhvr>
                                      <p:tavLst>
                                        <p:tav tm="0">
                                          <p:val>
                                            <p:strVal val="0-#ppt_w/2"/>
                                          </p:val>
                                        </p:tav>
                                        <p:tav tm="100000">
                                          <p:val>
                                            <p:strVal val="#ppt_x"/>
                                          </p:val>
                                        </p:tav>
                                      </p:tavLst>
                                    </p:anim>
                                    <p:anim calcmode="lin" valueType="num">
                                      <p:cBhvr additive="base">
                                        <p:cTn id="27" dur="500" fill="hold"/>
                                        <p:tgtEl>
                                          <p:spTgt spid="245800"/>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245785"/>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24580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45803"/>
                                        </p:tgtEl>
                                        <p:attrNameLst>
                                          <p:attrName>style.visibility</p:attrName>
                                        </p:attrNameLst>
                                      </p:cBhvr>
                                      <p:to>
                                        <p:strVal val="visible"/>
                                      </p:to>
                                    </p:set>
                                    <p:animEffect transition="in" filter="wipe(up)">
                                      <p:cBhvr>
                                        <p:cTn id="39" dur="500"/>
                                        <p:tgtEl>
                                          <p:spTgt spid="24580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245813"/>
                                        </p:tgtEl>
                                        <p:attrNameLst>
                                          <p:attrName>style.visibility</p:attrName>
                                        </p:attrNameLst>
                                      </p:cBhvr>
                                      <p:to>
                                        <p:strVal val="visible"/>
                                      </p:to>
                                    </p:set>
                                    <p:animEffect transition="in" filter="wipe(up)">
                                      <p:cBhvr>
                                        <p:cTn id="44" dur="500"/>
                                        <p:tgtEl>
                                          <p:spTgt spid="2458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5769"/>
                                        </p:tgtEl>
                                        <p:attrNameLst>
                                          <p:attrName>style.visibility</p:attrName>
                                        </p:attrNameLst>
                                      </p:cBhvr>
                                      <p:to>
                                        <p:strVal val="visible"/>
                                      </p:to>
                                    </p:set>
                                    <p:anim calcmode="lin" valueType="num">
                                      <p:cBhvr additive="base">
                                        <p:cTn id="49" dur="500" fill="hold"/>
                                        <p:tgtEl>
                                          <p:spTgt spid="245769"/>
                                        </p:tgtEl>
                                        <p:attrNameLst>
                                          <p:attrName>ppt_x</p:attrName>
                                        </p:attrNameLst>
                                      </p:cBhvr>
                                      <p:tavLst>
                                        <p:tav tm="0">
                                          <p:val>
                                            <p:strVal val="0-#ppt_w/2"/>
                                          </p:val>
                                        </p:tav>
                                        <p:tav tm="100000">
                                          <p:val>
                                            <p:strVal val="#ppt_x"/>
                                          </p:val>
                                        </p:tav>
                                      </p:tavLst>
                                    </p:anim>
                                    <p:anim calcmode="lin" valueType="num">
                                      <p:cBhvr additive="base">
                                        <p:cTn id="50" dur="500" fill="hold"/>
                                        <p:tgtEl>
                                          <p:spTgt spid="24576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245768"/>
                                        </p:tgtEl>
                                        <p:attrNameLst>
                                          <p:attrName>style.visibility</p:attrName>
                                        </p:attrNameLst>
                                      </p:cBhvr>
                                      <p:to>
                                        <p:strVal val="visible"/>
                                      </p:to>
                                    </p:set>
                                    <p:animEffect transition="in" filter="box(out)">
                                      <p:cBhvr>
                                        <p:cTn id="55" dur="500"/>
                                        <p:tgtEl>
                                          <p:spTgt spid="24576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245796"/>
                                        </p:tgtEl>
                                        <p:attrNameLst>
                                          <p:attrName>style.visibility</p:attrName>
                                        </p:attrNameLst>
                                      </p:cBhvr>
                                      <p:to>
                                        <p:strVal val="visible"/>
                                      </p:to>
                                    </p:set>
                                    <p:animEffect transition="in" filter="wipe(up)">
                                      <p:cBhvr>
                                        <p:cTn id="60" dur="500"/>
                                        <p:tgtEl>
                                          <p:spTgt spid="24579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245770"/>
                                        </p:tgtEl>
                                        <p:attrNameLst>
                                          <p:attrName>style.visibility</p:attrName>
                                        </p:attrNameLst>
                                      </p:cBhvr>
                                      <p:to>
                                        <p:strVal val="visible"/>
                                      </p:to>
                                    </p:set>
                                    <p:animEffect transition="in" filter="dissolve">
                                      <p:cBhvr>
                                        <p:cTn id="65" dur="500"/>
                                        <p:tgtEl>
                                          <p:spTgt spid="245770"/>
                                        </p:tgtEl>
                                      </p:cBhvr>
                                    </p:animEffect>
                                  </p:childTnLst>
                                  <p:subTnLst>
                                    <p:animClr clrSpc="rgb" dir="cw">
                                      <p:cBhvr override="childStyle">
                                        <p:cTn dur="1" fill="hold" display="0" masterRel="nextClick" afterEffect="1"/>
                                        <p:tgtEl>
                                          <p:spTgt spid="245770"/>
                                        </p:tgtEl>
                                        <p:attrNameLst>
                                          <p:attrName>ppt_c</p:attrName>
                                        </p:attrNameLst>
                                      </p:cBhvr>
                                      <p:to>
                                        <a:srgbClr val="339933"/>
                                      </p:to>
                                    </p:animClr>
                                  </p:sub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245804"/>
                                        </p:tgtEl>
                                        <p:attrNameLst>
                                          <p:attrName>style.visibility</p:attrName>
                                        </p:attrNameLst>
                                      </p:cBhvr>
                                      <p:to>
                                        <p:strVal val="visible"/>
                                      </p:to>
                                    </p:set>
                                    <p:animEffect transition="in" filter="wipe(up)">
                                      <p:cBhvr>
                                        <p:cTn id="70" dur="500"/>
                                        <p:tgtEl>
                                          <p:spTgt spid="24580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45802"/>
                                        </p:tgtEl>
                                        <p:attrNameLst>
                                          <p:attrName>style.visibility</p:attrName>
                                        </p:attrNameLst>
                                      </p:cBhvr>
                                      <p:to>
                                        <p:strVal val="visible"/>
                                      </p:to>
                                    </p:set>
                                    <p:anim calcmode="lin" valueType="num">
                                      <p:cBhvr additive="base">
                                        <p:cTn id="75" dur="500" fill="hold"/>
                                        <p:tgtEl>
                                          <p:spTgt spid="245802"/>
                                        </p:tgtEl>
                                        <p:attrNameLst>
                                          <p:attrName>ppt_x</p:attrName>
                                        </p:attrNameLst>
                                      </p:cBhvr>
                                      <p:tavLst>
                                        <p:tav tm="0">
                                          <p:val>
                                            <p:strVal val="0-#ppt_w/2"/>
                                          </p:val>
                                        </p:tav>
                                        <p:tav tm="100000">
                                          <p:val>
                                            <p:strVal val="#ppt_x"/>
                                          </p:val>
                                        </p:tav>
                                      </p:tavLst>
                                    </p:anim>
                                    <p:anim calcmode="lin" valueType="num">
                                      <p:cBhvr additive="base">
                                        <p:cTn id="76" dur="500" fill="hold"/>
                                        <p:tgtEl>
                                          <p:spTgt spid="245802"/>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245807"/>
                                        </p:tgtEl>
                                        <p:attrNameLst>
                                          <p:attrName>style.visibility</p:attrName>
                                        </p:attrNameLst>
                                      </p:cBhvr>
                                      <p:to>
                                        <p:strVal val="visible"/>
                                      </p:to>
                                    </p:set>
                                    <p:animEffect transition="in" filter="wipe(up)">
                                      <p:cBhvr>
                                        <p:cTn id="81" dur="500"/>
                                        <p:tgtEl>
                                          <p:spTgt spid="245807"/>
                                        </p:tgtEl>
                                      </p:cBhvr>
                                    </p:animEffect>
                                  </p:childTnLst>
                                  <p:subTnLst>
                                    <p:animClr clrSpc="rgb" dir="cw">
                                      <p:cBhvr override="childStyle">
                                        <p:cTn dur="1" fill="hold" display="0" masterRel="nextClick" afterEffect="1"/>
                                        <p:tgtEl>
                                          <p:spTgt spid="245807"/>
                                        </p:tgtEl>
                                        <p:attrNameLst>
                                          <p:attrName>ppt_c</p:attrName>
                                        </p:attrNameLst>
                                      </p:cBhvr>
                                      <p:to>
                                        <a:srgbClr val="00FFFF"/>
                                      </p:to>
                                    </p:animClr>
                                  </p:subTnLst>
                                </p:cTn>
                              </p:par>
                            </p:childTnLst>
                          </p:cTn>
                        </p:par>
                        <p:par>
                          <p:cTn id="82" fill="hold" nodeType="afterGroup">
                            <p:stCondLst>
                              <p:cond delay="500"/>
                            </p:stCondLst>
                            <p:childTnLst>
                              <p:par>
                                <p:cTn id="83" presetID="1" presetClass="entr" presetSubtype="0" fill="hold" grpId="0" nodeType="afterEffect">
                                  <p:stCondLst>
                                    <p:cond delay="0"/>
                                  </p:stCondLst>
                                  <p:childTnLst>
                                    <p:set>
                                      <p:cBhvr>
                                        <p:cTn id="84" dur="1" fill="hold">
                                          <p:stCondLst>
                                            <p:cond delay="499"/>
                                          </p:stCondLst>
                                        </p:cTn>
                                        <p:tgtEl>
                                          <p:spTgt spid="245806"/>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245821"/>
                                        </p:tgtEl>
                                        <p:attrNameLst>
                                          <p:attrName>style.visibility</p:attrName>
                                        </p:attrNameLst>
                                      </p:cBhvr>
                                      <p:to>
                                        <p:strVal val="visible"/>
                                      </p:to>
                                    </p:set>
                                    <p:animEffect transition="in" filter="wipe(up)">
                                      <p:cBhvr>
                                        <p:cTn id="89" dur="500"/>
                                        <p:tgtEl>
                                          <p:spTgt spid="24582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245776"/>
                                        </p:tgtEl>
                                        <p:attrNameLst>
                                          <p:attrName>style.visibility</p:attrName>
                                        </p:attrNameLst>
                                      </p:cBhvr>
                                      <p:to>
                                        <p:strVal val="visible"/>
                                      </p:to>
                                    </p:set>
                                    <p:animEffect transition="in" filter="wipe(up)">
                                      <p:cBhvr>
                                        <p:cTn id="94" dur="500"/>
                                        <p:tgtEl>
                                          <p:spTgt spid="245776"/>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24582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16" fill="hold" grpId="0" nodeType="clickEffect">
                                  <p:stCondLst>
                                    <p:cond delay="0"/>
                                  </p:stCondLst>
                                  <p:childTnLst>
                                    <p:set>
                                      <p:cBhvr>
                                        <p:cTn id="102" dur="1" fill="hold">
                                          <p:stCondLst>
                                            <p:cond delay="0"/>
                                          </p:stCondLst>
                                        </p:cTn>
                                        <p:tgtEl>
                                          <p:spTgt spid="245791"/>
                                        </p:tgtEl>
                                        <p:attrNameLst>
                                          <p:attrName>style.visibility</p:attrName>
                                        </p:attrNameLst>
                                      </p:cBhvr>
                                      <p:to>
                                        <p:strVal val="visible"/>
                                      </p:to>
                                    </p:set>
                                    <p:anim calcmode="lin" valueType="num">
                                      <p:cBhvr>
                                        <p:cTn id="103" dur="500" fill="hold"/>
                                        <p:tgtEl>
                                          <p:spTgt spid="245791"/>
                                        </p:tgtEl>
                                        <p:attrNameLst>
                                          <p:attrName>ppt_w</p:attrName>
                                        </p:attrNameLst>
                                      </p:cBhvr>
                                      <p:tavLst>
                                        <p:tav tm="0">
                                          <p:val>
                                            <p:fltVal val="0"/>
                                          </p:val>
                                        </p:tav>
                                        <p:tav tm="100000">
                                          <p:val>
                                            <p:strVal val="#ppt_w"/>
                                          </p:val>
                                        </p:tav>
                                      </p:tavLst>
                                    </p:anim>
                                    <p:anim calcmode="lin" valueType="num">
                                      <p:cBhvr>
                                        <p:cTn id="104" dur="500" fill="hold"/>
                                        <p:tgtEl>
                                          <p:spTgt spid="245791"/>
                                        </p:tgtEl>
                                        <p:attrNameLst>
                                          <p:attrName>ppt_h</p:attrName>
                                        </p:attrNameLst>
                                      </p:cBhvr>
                                      <p:tavLst>
                                        <p:tav tm="0">
                                          <p:val>
                                            <p:fltVal val="0"/>
                                          </p:val>
                                        </p:tav>
                                        <p:tav tm="100000">
                                          <p:val>
                                            <p:strVal val="#ppt_h"/>
                                          </p:val>
                                        </p:tav>
                                      </p:tavLst>
                                    </p:anim>
                                  </p:childTnLst>
                                </p:cTn>
                              </p:par>
                            </p:childTnLst>
                          </p:cTn>
                        </p:par>
                        <p:par>
                          <p:cTn id="105" fill="hold" nodeType="afterGroup">
                            <p:stCondLst>
                              <p:cond delay="500"/>
                            </p:stCondLst>
                            <p:childTnLst>
                              <p:par>
                                <p:cTn id="106" presetID="1" presetClass="entr" presetSubtype="0" fill="hold" grpId="0" nodeType="afterEffect">
                                  <p:stCondLst>
                                    <p:cond delay="0"/>
                                  </p:stCondLst>
                                  <p:childTnLst>
                                    <p:set>
                                      <p:cBhvr>
                                        <p:cTn id="107" dur="1" fill="hold">
                                          <p:stCondLst>
                                            <p:cond delay="499"/>
                                          </p:stCondLst>
                                        </p:cTn>
                                        <p:tgtEl>
                                          <p:spTgt spid="24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8" grpId="0" animBg="1" autoUpdateAnimBg="0"/>
      <p:bldP spid="245769" grpId="0" autoUpdateAnimBg="0"/>
      <p:bldP spid="245782" grpId="0" animBg="1"/>
      <p:bldP spid="245783" grpId="0" animBg="1" autoUpdateAnimBg="0"/>
      <p:bldP spid="245791" grpId="0" animBg="1" autoUpdateAnimBg="0"/>
      <p:bldP spid="245800" grpId="0" animBg="1" autoUpdateAnimBg="0"/>
      <p:bldP spid="245801" grpId="0" animBg="1"/>
      <p:bldP spid="245802" grpId="0" animBg="1" autoUpdateAnimBg="0"/>
      <p:bldP spid="245803" grpId="0" animBg="1"/>
      <p:bldP spid="245804" grpId="0" animBg="1"/>
      <p:bldP spid="245805" grpId="0" animBg="1"/>
      <p:bldP spid="245806" grpId="0" animBg="1"/>
      <p:bldP spid="2458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993900" y="1676400"/>
            <a:ext cx="5245100"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50000"/>
              </a:lnSpc>
            </a:pPr>
            <a:r>
              <a:rPr lang="en-US" altLang="zh-CN" sz="6600" b="1">
                <a:solidFill>
                  <a:srgbClr val="800000"/>
                </a:solidFill>
                <a:ea typeface="楷体_GB2312" pitchFamily="49" charset="-122"/>
              </a:rPr>
              <a:t>9.1  </a:t>
            </a:r>
          </a:p>
          <a:p>
            <a:pPr algn="ctr">
              <a:lnSpc>
                <a:spcPct val="150000"/>
              </a:lnSpc>
            </a:pPr>
            <a:r>
              <a:rPr lang="zh-CN" altLang="en-US" sz="6600" b="1">
                <a:solidFill>
                  <a:srgbClr val="800000"/>
                </a:solidFill>
                <a:ea typeface="楷体_GB2312" pitchFamily="49" charset="-122"/>
              </a:rPr>
              <a:t>静 态 查 找 表</a:t>
            </a:r>
            <a:endParaRPr lang="zh-CN" altLang="en-US" b="1">
              <a:solidFill>
                <a:srgbClr val="800000"/>
              </a:solidFill>
              <a:ea typeface="楷体_GB2312" pitchFamily="49" charset="-122"/>
            </a:endParaRPr>
          </a:p>
        </p:txBody>
      </p:sp>
      <p:graphicFrame>
        <p:nvGraphicFramePr>
          <p:cNvPr id="24579" name="Object 3"/>
          <p:cNvGraphicFramePr>
            <a:graphicFrameLocks noChangeAspect="1"/>
          </p:cNvGraphicFramePr>
          <p:nvPr/>
        </p:nvGraphicFramePr>
        <p:xfrm>
          <a:off x="609600" y="533400"/>
          <a:ext cx="1393825" cy="1676400"/>
        </p:xfrm>
        <a:graphic>
          <a:graphicData uri="http://schemas.openxmlformats.org/presentationml/2006/ole">
            <mc:AlternateContent xmlns:mc="http://schemas.openxmlformats.org/markup-compatibility/2006">
              <mc:Choice xmlns:v="urn:schemas-microsoft-com:vml" Requires="v">
                <p:oleObj spid="_x0000_s24581" name="剪辑" r:id="rId3" imgW="3681360" imgH="4426920" progId="MS_ClipArt_Gallery.2">
                  <p:embed/>
                </p:oleObj>
              </mc:Choice>
              <mc:Fallback>
                <p:oleObj name="剪辑" r:id="rId3" imgW="3681360" imgH="442692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
                        <a:ext cx="1393825"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nodeType="after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0-#ppt_w/2"/>
                                          </p:val>
                                        </p:tav>
                                        <p:tav tm="100000">
                                          <p:val>
                                            <p:strVal val="#ppt_x"/>
                                          </p:val>
                                        </p:tav>
                                      </p:tavLst>
                                    </p:anim>
                                    <p:anim calcmode="lin" valueType="num">
                                      <p:cBhvr additive="base">
                                        <p:cTn id="8" dur="500" fill="hold"/>
                                        <p:tgtEl>
                                          <p:spTgt spid="2457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dissolve">
                                      <p:cBhvr>
                                        <p:cTn id="12"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Text Box 3"/>
          <p:cNvSpPr txBox="1">
            <a:spLocks noChangeArrowheads="1"/>
          </p:cNvSpPr>
          <p:nvPr/>
        </p:nvSpPr>
        <p:spPr bwMode="auto">
          <a:xfrm>
            <a:off x="381000" y="854075"/>
            <a:ext cx="785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A50021"/>
                </a:solidFill>
                <a:ea typeface="楷体_GB2312" pitchFamily="49" charset="-122"/>
              </a:rPr>
              <a:t>例如</a:t>
            </a:r>
            <a:r>
              <a:rPr lang="en-US" altLang="zh-CN" sz="3600">
                <a:solidFill>
                  <a:srgbClr val="A50021"/>
                </a:solidFill>
                <a:ea typeface="楷体_GB2312" pitchFamily="49" charset="-122"/>
              </a:rPr>
              <a:t>:</a:t>
            </a:r>
            <a:r>
              <a:rPr lang="zh-CN" altLang="en-US" sz="3600">
                <a:solidFill>
                  <a:srgbClr val="A50021"/>
                </a:solidFill>
                <a:ea typeface="楷体_GB2312" pitchFamily="49" charset="-122"/>
              </a:rPr>
              <a:t>依次插入的关键字为</a:t>
            </a:r>
            <a:r>
              <a:rPr lang="en-US" altLang="zh-CN" sz="3600">
                <a:solidFill>
                  <a:srgbClr val="A50021"/>
                </a:solidFill>
                <a:ea typeface="楷体_GB2312" pitchFamily="49" charset="-122"/>
              </a:rPr>
              <a:t>5, 4, 2, 8, 6, 9</a:t>
            </a:r>
          </a:p>
        </p:txBody>
      </p:sp>
      <p:sp>
        <p:nvSpPr>
          <p:cNvPr id="204804" name="Oval 4"/>
          <p:cNvSpPr>
            <a:spLocks noChangeArrowheads="1"/>
          </p:cNvSpPr>
          <p:nvPr/>
        </p:nvSpPr>
        <p:spPr bwMode="auto">
          <a:xfrm>
            <a:off x="1905000" y="2028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5</a:t>
            </a:r>
            <a:endParaRPr lang="en-US" altLang="zh-CN"/>
          </a:p>
        </p:txBody>
      </p:sp>
      <p:sp>
        <p:nvSpPr>
          <p:cNvPr id="204805" name="Oval 5"/>
          <p:cNvSpPr>
            <a:spLocks noChangeArrowheads="1"/>
          </p:cNvSpPr>
          <p:nvPr/>
        </p:nvSpPr>
        <p:spPr bwMode="auto">
          <a:xfrm>
            <a:off x="1143000" y="2790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4</a:t>
            </a:r>
            <a:endParaRPr lang="en-US" altLang="zh-CN"/>
          </a:p>
        </p:txBody>
      </p:sp>
      <p:sp>
        <p:nvSpPr>
          <p:cNvPr id="204806" name="Oval 6"/>
          <p:cNvSpPr>
            <a:spLocks noChangeArrowheads="1"/>
          </p:cNvSpPr>
          <p:nvPr/>
        </p:nvSpPr>
        <p:spPr bwMode="auto">
          <a:xfrm>
            <a:off x="381000" y="3552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2</a:t>
            </a:r>
            <a:endParaRPr lang="en-US" altLang="zh-CN"/>
          </a:p>
        </p:txBody>
      </p:sp>
      <p:sp>
        <p:nvSpPr>
          <p:cNvPr id="204807" name="Line 7"/>
          <p:cNvSpPr>
            <a:spLocks noChangeShapeType="1"/>
          </p:cNvSpPr>
          <p:nvPr/>
        </p:nvSpPr>
        <p:spPr bwMode="auto">
          <a:xfrm flipH="1">
            <a:off x="1524000" y="24098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8" name="Line 8"/>
          <p:cNvSpPr>
            <a:spLocks noChangeShapeType="1"/>
          </p:cNvSpPr>
          <p:nvPr/>
        </p:nvSpPr>
        <p:spPr bwMode="auto">
          <a:xfrm flipH="1">
            <a:off x="762000" y="31718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9" name="AutoShape 9"/>
          <p:cNvSpPr>
            <a:spLocks noChangeArrowheads="1"/>
          </p:cNvSpPr>
          <p:nvPr/>
        </p:nvSpPr>
        <p:spPr bwMode="auto">
          <a:xfrm>
            <a:off x="2438400" y="3019425"/>
            <a:ext cx="381000" cy="457200"/>
          </a:xfrm>
          <a:prstGeom prst="rightArrow">
            <a:avLst>
              <a:gd name="adj1" fmla="val 50000"/>
              <a:gd name="adj2" fmla="val 25000"/>
            </a:avLst>
          </a:prstGeom>
          <a:solidFill>
            <a:srgbClr val="FFCC99"/>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0" name="Oval 10"/>
          <p:cNvSpPr>
            <a:spLocks noChangeArrowheads="1"/>
          </p:cNvSpPr>
          <p:nvPr/>
        </p:nvSpPr>
        <p:spPr bwMode="auto">
          <a:xfrm>
            <a:off x="3733800" y="2028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4</a:t>
            </a:r>
            <a:endParaRPr lang="en-US" altLang="zh-CN"/>
          </a:p>
        </p:txBody>
      </p:sp>
      <p:sp>
        <p:nvSpPr>
          <p:cNvPr id="204811" name="Oval 11"/>
          <p:cNvSpPr>
            <a:spLocks noChangeArrowheads="1"/>
          </p:cNvSpPr>
          <p:nvPr/>
        </p:nvSpPr>
        <p:spPr bwMode="auto">
          <a:xfrm>
            <a:off x="2971800" y="2790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2</a:t>
            </a:r>
            <a:endParaRPr lang="en-US" altLang="zh-CN"/>
          </a:p>
        </p:txBody>
      </p:sp>
      <p:sp>
        <p:nvSpPr>
          <p:cNvPr id="204812" name="Line 12"/>
          <p:cNvSpPr>
            <a:spLocks noChangeShapeType="1"/>
          </p:cNvSpPr>
          <p:nvPr/>
        </p:nvSpPr>
        <p:spPr bwMode="auto">
          <a:xfrm flipH="1">
            <a:off x="3352800" y="24098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3" name="Oval 13"/>
          <p:cNvSpPr>
            <a:spLocks noChangeArrowheads="1"/>
          </p:cNvSpPr>
          <p:nvPr/>
        </p:nvSpPr>
        <p:spPr bwMode="auto">
          <a:xfrm>
            <a:off x="4495800" y="2790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5</a:t>
            </a:r>
            <a:endParaRPr lang="en-US" altLang="zh-CN"/>
          </a:p>
        </p:txBody>
      </p:sp>
      <p:sp>
        <p:nvSpPr>
          <p:cNvPr id="204814" name="Line 14"/>
          <p:cNvSpPr>
            <a:spLocks noChangeShapeType="1"/>
          </p:cNvSpPr>
          <p:nvPr/>
        </p:nvSpPr>
        <p:spPr bwMode="auto">
          <a:xfrm>
            <a:off x="4114800" y="2409825"/>
            <a:ext cx="457200" cy="45720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5" name="Line 15"/>
          <p:cNvSpPr>
            <a:spLocks noChangeShapeType="1"/>
          </p:cNvSpPr>
          <p:nvPr/>
        </p:nvSpPr>
        <p:spPr bwMode="auto">
          <a:xfrm>
            <a:off x="1447800" y="1571625"/>
            <a:ext cx="533400" cy="533400"/>
          </a:xfrm>
          <a:prstGeom prst="line">
            <a:avLst/>
          </a:prstGeom>
          <a:noFill/>
          <a:ln w="28575">
            <a:solidFill>
              <a:srgbClr val="A5002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6" name="Line 16"/>
          <p:cNvSpPr>
            <a:spLocks noChangeShapeType="1"/>
          </p:cNvSpPr>
          <p:nvPr/>
        </p:nvSpPr>
        <p:spPr bwMode="auto">
          <a:xfrm>
            <a:off x="3352800" y="1647825"/>
            <a:ext cx="457200" cy="457200"/>
          </a:xfrm>
          <a:prstGeom prst="line">
            <a:avLst/>
          </a:prstGeom>
          <a:noFill/>
          <a:ln w="28575">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7" name="AutoShape 17"/>
          <p:cNvSpPr>
            <a:spLocks noChangeArrowheads="1"/>
          </p:cNvSpPr>
          <p:nvPr/>
        </p:nvSpPr>
        <p:spPr bwMode="auto">
          <a:xfrm>
            <a:off x="5715000" y="3019425"/>
            <a:ext cx="381000" cy="457200"/>
          </a:xfrm>
          <a:prstGeom prst="rightArrow">
            <a:avLst>
              <a:gd name="adj1" fmla="val 50000"/>
              <a:gd name="adj2" fmla="val 25000"/>
            </a:avLst>
          </a:prstGeom>
          <a:solidFill>
            <a:srgbClr val="FFCC99"/>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8" name="Oval 18"/>
          <p:cNvSpPr>
            <a:spLocks noChangeArrowheads="1"/>
          </p:cNvSpPr>
          <p:nvPr/>
        </p:nvSpPr>
        <p:spPr bwMode="auto">
          <a:xfrm>
            <a:off x="5181600" y="3552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8</a:t>
            </a:r>
            <a:endParaRPr lang="en-US" altLang="zh-CN"/>
          </a:p>
        </p:txBody>
      </p:sp>
      <p:sp>
        <p:nvSpPr>
          <p:cNvPr id="204819" name="Line 19"/>
          <p:cNvSpPr>
            <a:spLocks noChangeShapeType="1"/>
          </p:cNvSpPr>
          <p:nvPr/>
        </p:nvSpPr>
        <p:spPr bwMode="auto">
          <a:xfrm>
            <a:off x="4876800" y="31718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0" name="Oval 20"/>
          <p:cNvSpPr>
            <a:spLocks noChangeArrowheads="1"/>
          </p:cNvSpPr>
          <p:nvPr/>
        </p:nvSpPr>
        <p:spPr bwMode="auto">
          <a:xfrm>
            <a:off x="4495800" y="4314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6</a:t>
            </a:r>
            <a:endParaRPr lang="en-US" altLang="zh-CN"/>
          </a:p>
        </p:txBody>
      </p:sp>
      <p:sp>
        <p:nvSpPr>
          <p:cNvPr id="204821" name="Line 21"/>
          <p:cNvSpPr>
            <a:spLocks noChangeShapeType="1"/>
          </p:cNvSpPr>
          <p:nvPr/>
        </p:nvSpPr>
        <p:spPr bwMode="auto">
          <a:xfrm flipH="1">
            <a:off x="4800600" y="39338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2" name="Rectangle 22"/>
          <p:cNvSpPr>
            <a:spLocks noChangeArrowheads="1"/>
          </p:cNvSpPr>
          <p:nvPr/>
        </p:nvSpPr>
        <p:spPr bwMode="auto">
          <a:xfrm>
            <a:off x="4343400" y="2714625"/>
            <a:ext cx="1371600" cy="2133600"/>
          </a:xfrm>
          <a:prstGeom prst="rect">
            <a:avLst/>
          </a:prstGeom>
          <a:solidFill>
            <a:srgbClr val="FFFF99">
              <a:alpha val="50000"/>
            </a:srgbClr>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6" name="Line 26"/>
          <p:cNvSpPr>
            <a:spLocks noChangeShapeType="1"/>
          </p:cNvSpPr>
          <p:nvPr/>
        </p:nvSpPr>
        <p:spPr bwMode="auto">
          <a:xfrm>
            <a:off x="7391400" y="2409825"/>
            <a:ext cx="457200" cy="457200"/>
          </a:xfrm>
          <a:prstGeom prst="line">
            <a:avLst/>
          </a:prstGeom>
          <a:noFill/>
          <a:ln w="317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7" name="Line 27"/>
          <p:cNvSpPr>
            <a:spLocks noChangeShapeType="1"/>
          </p:cNvSpPr>
          <p:nvPr/>
        </p:nvSpPr>
        <p:spPr bwMode="auto">
          <a:xfrm>
            <a:off x="6553200" y="1571625"/>
            <a:ext cx="533400" cy="533400"/>
          </a:xfrm>
          <a:prstGeom prst="line">
            <a:avLst/>
          </a:prstGeom>
          <a:noFill/>
          <a:ln w="28575">
            <a:solidFill>
              <a:srgbClr val="A5002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8" name="Oval 28"/>
          <p:cNvSpPr>
            <a:spLocks noChangeArrowheads="1"/>
          </p:cNvSpPr>
          <p:nvPr/>
        </p:nvSpPr>
        <p:spPr bwMode="auto">
          <a:xfrm>
            <a:off x="7772400" y="2790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6</a:t>
            </a:r>
            <a:endParaRPr lang="en-US" altLang="zh-CN"/>
          </a:p>
        </p:txBody>
      </p:sp>
      <p:sp>
        <p:nvSpPr>
          <p:cNvPr id="204829" name="Oval 29"/>
          <p:cNvSpPr>
            <a:spLocks noChangeArrowheads="1"/>
          </p:cNvSpPr>
          <p:nvPr/>
        </p:nvSpPr>
        <p:spPr bwMode="auto">
          <a:xfrm>
            <a:off x="7010400" y="3552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5</a:t>
            </a:r>
            <a:endParaRPr lang="en-US" altLang="zh-CN"/>
          </a:p>
        </p:txBody>
      </p:sp>
      <p:sp>
        <p:nvSpPr>
          <p:cNvPr id="204830" name="Line 30"/>
          <p:cNvSpPr>
            <a:spLocks noChangeShapeType="1"/>
          </p:cNvSpPr>
          <p:nvPr/>
        </p:nvSpPr>
        <p:spPr bwMode="auto">
          <a:xfrm flipH="1">
            <a:off x="7391400" y="3171825"/>
            <a:ext cx="457200" cy="45720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1" name="Line 31"/>
          <p:cNvSpPr>
            <a:spLocks noChangeShapeType="1"/>
          </p:cNvSpPr>
          <p:nvPr/>
        </p:nvSpPr>
        <p:spPr bwMode="auto">
          <a:xfrm>
            <a:off x="8153400" y="3171825"/>
            <a:ext cx="457200" cy="457200"/>
          </a:xfrm>
          <a:prstGeom prst="line">
            <a:avLst/>
          </a:prstGeom>
          <a:noFill/>
          <a:ln w="317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3" name="Oval 33"/>
          <p:cNvSpPr>
            <a:spLocks noChangeArrowheads="1"/>
          </p:cNvSpPr>
          <p:nvPr/>
        </p:nvSpPr>
        <p:spPr bwMode="auto">
          <a:xfrm>
            <a:off x="8534400" y="3552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8</a:t>
            </a:r>
            <a:endParaRPr lang="en-US" altLang="zh-CN"/>
          </a:p>
        </p:txBody>
      </p:sp>
      <p:sp>
        <p:nvSpPr>
          <p:cNvPr id="204834" name="Oval 34"/>
          <p:cNvSpPr>
            <a:spLocks noChangeArrowheads="1"/>
          </p:cNvSpPr>
          <p:nvPr/>
        </p:nvSpPr>
        <p:spPr bwMode="auto">
          <a:xfrm>
            <a:off x="7010400" y="2028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4</a:t>
            </a:r>
            <a:endParaRPr lang="en-US" altLang="zh-CN"/>
          </a:p>
        </p:txBody>
      </p:sp>
      <p:sp>
        <p:nvSpPr>
          <p:cNvPr id="204835" name="Oval 35"/>
          <p:cNvSpPr>
            <a:spLocks noChangeArrowheads="1"/>
          </p:cNvSpPr>
          <p:nvPr/>
        </p:nvSpPr>
        <p:spPr bwMode="auto">
          <a:xfrm>
            <a:off x="6248400" y="2790825"/>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2</a:t>
            </a:r>
            <a:endParaRPr lang="en-US" altLang="zh-CN"/>
          </a:p>
        </p:txBody>
      </p:sp>
      <p:sp>
        <p:nvSpPr>
          <p:cNvPr id="204836" name="Line 36"/>
          <p:cNvSpPr>
            <a:spLocks noChangeShapeType="1"/>
          </p:cNvSpPr>
          <p:nvPr/>
        </p:nvSpPr>
        <p:spPr bwMode="auto">
          <a:xfrm flipH="1">
            <a:off x="6629400" y="2409825"/>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7" name="AutoShape 37"/>
          <p:cNvSpPr>
            <a:spLocks noChangeArrowheads="1"/>
          </p:cNvSpPr>
          <p:nvPr/>
        </p:nvSpPr>
        <p:spPr bwMode="auto">
          <a:xfrm>
            <a:off x="2438400" y="4314825"/>
            <a:ext cx="1524000" cy="838200"/>
          </a:xfrm>
          <a:prstGeom prst="wedgeRoundRectCallout">
            <a:avLst>
              <a:gd name="adj1" fmla="val -43125"/>
              <a:gd name="adj2" fmla="val -158144"/>
              <a:gd name="adj3" fmla="val 16667"/>
            </a:avLst>
          </a:prstGeom>
          <a:solidFill>
            <a:srgbClr val="FFFFCC"/>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A50021"/>
                </a:solidFill>
                <a:ea typeface="隶书" pitchFamily="49" charset="-122"/>
              </a:rPr>
              <a:t>向右旋转</a:t>
            </a:r>
          </a:p>
          <a:p>
            <a:pPr algn="ctr"/>
            <a:r>
              <a:rPr lang="zh-CN" altLang="en-US" sz="2800">
                <a:solidFill>
                  <a:srgbClr val="A50021"/>
                </a:solidFill>
                <a:ea typeface="隶书" pitchFamily="49" charset="-122"/>
              </a:rPr>
              <a:t>一次</a:t>
            </a:r>
            <a:endParaRPr lang="zh-CN" altLang="en-US" sz="2800"/>
          </a:p>
        </p:txBody>
      </p:sp>
      <p:sp>
        <p:nvSpPr>
          <p:cNvPr id="204838" name="AutoShape 38"/>
          <p:cNvSpPr>
            <a:spLocks noChangeArrowheads="1"/>
          </p:cNvSpPr>
          <p:nvPr/>
        </p:nvSpPr>
        <p:spPr bwMode="auto">
          <a:xfrm>
            <a:off x="6096000" y="4314825"/>
            <a:ext cx="1981200" cy="914400"/>
          </a:xfrm>
          <a:prstGeom prst="wedgeRoundRectCallout">
            <a:avLst>
              <a:gd name="adj1" fmla="val -65384"/>
              <a:gd name="adj2" fmla="val -150870"/>
              <a:gd name="adj3" fmla="val 16667"/>
            </a:avLst>
          </a:prstGeom>
          <a:solidFill>
            <a:srgbClr val="FFFFC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A50021"/>
                </a:solidFill>
                <a:ea typeface="隶书" pitchFamily="49" charset="-122"/>
              </a:rPr>
              <a:t>先向右旋转</a:t>
            </a:r>
          </a:p>
          <a:p>
            <a:pPr algn="ctr"/>
            <a:r>
              <a:rPr lang="zh-CN" altLang="en-US" sz="2800">
                <a:solidFill>
                  <a:srgbClr val="A50021"/>
                </a:solidFill>
                <a:ea typeface="隶书" pitchFamily="49" charset="-122"/>
              </a:rPr>
              <a:t>再向左旋转</a:t>
            </a:r>
            <a:endParaRPr lang="zh-CN" altLang="en-US" sz="3200"/>
          </a:p>
        </p:txBody>
      </p:sp>
      <p:sp>
        <p:nvSpPr>
          <p:cNvPr id="204839" name="Rectangle 39"/>
          <p:cNvSpPr>
            <a:spLocks noChangeArrowheads="1"/>
          </p:cNvSpPr>
          <p:nvPr/>
        </p:nvSpPr>
        <p:spPr bwMode="auto">
          <a:xfrm>
            <a:off x="304800" y="1800225"/>
            <a:ext cx="2133600" cy="2286000"/>
          </a:xfrm>
          <a:prstGeom prst="rect">
            <a:avLst/>
          </a:prstGeom>
          <a:solidFill>
            <a:srgbClr val="FFFF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4803"/>
                                        </p:tgtEl>
                                        <p:attrNameLst>
                                          <p:attrName>style.visibility</p:attrName>
                                        </p:attrNameLst>
                                      </p:cBhvr>
                                      <p:to>
                                        <p:strVal val="visible"/>
                                      </p:to>
                                    </p:set>
                                    <p:anim calcmode="lin" valueType="num">
                                      <p:cBhvr additive="base">
                                        <p:cTn id="7" dur="500" fill="hold"/>
                                        <p:tgtEl>
                                          <p:spTgt spid="204803"/>
                                        </p:tgtEl>
                                        <p:attrNameLst>
                                          <p:attrName>ppt_x</p:attrName>
                                        </p:attrNameLst>
                                      </p:cBhvr>
                                      <p:tavLst>
                                        <p:tav tm="0">
                                          <p:val>
                                            <p:strVal val="1+#ppt_w/2"/>
                                          </p:val>
                                        </p:tav>
                                        <p:tav tm="100000">
                                          <p:val>
                                            <p:strVal val="#ppt_x"/>
                                          </p:val>
                                        </p:tav>
                                      </p:tavLst>
                                    </p:anim>
                                    <p:anim calcmode="lin" valueType="num">
                                      <p:cBhvr additive="base">
                                        <p:cTn id="8" dur="500" fill="hold"/>
                                        <p:tgtEl>
                                          <p:spTgt spid="2048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04815"/>
                                        </p:tgtEl>
                                        <p:attrNameLst>
                                          <p:attrName>style.visibility</p:attrName>
                                        </p:attrNameLst>
                                      </p:cBhvr>
                                      <p:to>
                                        <p:strVal val="visible"/>
                                      </p:to>
                                    </p:set>
                                    <p:animEffect transition="in" filter="wipe(up)">
                                      <p:cBhvr>
                                        <p:cTn id="13" dur="500"/>
                                        <p:tgtEl>
                                          <p:spTgt spid="204815"/>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04804"/>
                                        </p:tgtEl>
                                        <p:attrNameLst>
                                          <p:attrName>style.visibility</p:attrName>
                                        </p:attrNameLst>
                                      </p:cBhvr>
                                      <p:to>
                                        <p:strVal val="visible"/>
                                      </p:to>
                                    </p:set>
                                    <p:animEffect transition="in" filter="wipe(up)">
                                      <p:cBhvr>
                                        <p:cTn id="17" dur="500"/>
                                        <p:tgtEl>
                                          <p:spTgt spid="2048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4807"/>
                                        </p:tgtEl>
                                        <p:attrNameLst>
                                          <p:attrName>style.visibility</p:attrName>
                                        </p:attrNameLst>
                                      </p:cBhvr>
                                      <p:to>
                                        <p:strVal val="visible"/>
                                      </p:to>
                                    </p:set>
                                    <p:animEffect transition="in" filter="wipe(up)">
                                      <p:cBhvr>
                                        <p:cTn id="22" dur="500"/>
                                        <p:tgtEl>
                                          <p:spTgt spid="204807"/>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204805"/>
                                        </p:tgtEl>
                                        <p:attrNameLst>
                                          <p:attrName>style.visibility</p:attrName>
                                        </p:attrNameLst>
                                      </p:cBhvr>
                                      <p:to>
                                        <p:strVal val="visible"/>
                                      </p:to>
                                    </p:set>
                                    <p:animEffect transition="in" filter="wipe(up)">
                                      <p:cBhvr>
                                        <p:cTn id="26" dur="500"/>
                                        <p:tgtEl>
                                          <p:spTgt spid="20480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4808"/>
                                        </p:tgtEl>
                                        <p:attrNameLst>
                                          <p:attrName>style.visibility</p:attrName>
                                        </p:attrNameLst>
                                      </p:cBhvr>
                                      <p:to>
                                        <p:strVal val="visible"/>
                                      </p:to>
                                    </p:set>
                                    <p:animEffect transition="in" filter="wipe(up)">
                                      <p:cBhvr>
                                        <p:cTn id="31" dur="500"/>
                                        <p:tgtEl>
                                          <p:spTgt spid="204808"/>
                                        </p:tgtEl>
                                      </p:cBhvr>
                                    </p:animEffect>
                                  </p:childTnLst>
                                </p:cTn>
                              </p:par>
                            </p:childTnLst>
                          </p:cTn>
                        </p:par>
                        <p:par>
                          <p:cTn id="32" fill="hold" nodeType="afterGroup">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204806"/>
                                        </p:tgtEl>
                                        <p:attrNameLst>
                                          <p:attrName>style.visibility</p:attrName>
                                        </p:attrNameLst>
                                      </p:cBhvr>
                                      <p:to>
                                        <p:strVal val="visible"/>
                                      </p:to>
                                    </p:set>
                                    <p:animEffect transition="in" filter="wipe(up)">
                                      <p:cBhvr>
                                        <p:cTn id="35" dur="500"/>
                                        <p:tgtEl>
                                          <p:spTgt spid="20480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4839"/>
                                        </p:tgtEl>
                                        <p:attrNameLst>
                                          <p:attrName>style.visibility</p:attrName>
                                        </p:attrNameLst>
                                      </p:cBhvr>
                                      <p:to>
                                        <p:strVal val="visible"/>
                                      </p:to>
                                    </p:set>
                                    <p:animEffect transition="in" filter="wipe(left)">
                                      <p:cBhvr>
                                        <p:cTn id="40" dur="500"/>
                                        <p:tgtEl>
                                          <p:spTgt spid="20483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204809"/>
                                        </p:tgtEl>
                                        <p:attrNameLst>
                                          <p:attrName>style.visibility</p:attrName>
                                        </p:attrNameLst>
                                      </p:cBhvr>
                                      <p:to>
                                        <p:strVal val="visible"/>
                                      </p:to>
                                    </p:set>
                                    <p:anim calcmode="lin" valueType="num">
                                      <p:cBhvr>
                                        <p:cTn id="45" dur="500" fill="hold"/>
                                        <p:tgtEl>
                                          <p:spTgt spid="204809"/>
                                        </p:tgtEl>
                                        <p:attrNameLst>
                                          <p:attrName>ppt_x</p:attrName>
                                        </p:attrNameLst>
                                      </p:cBhvr>
                                      <p:tavLst>
                                        <p:tav tm="0">
                                          <p:val>
                                            <p:strVal val="#ppt_x-#ppt_w/2"/>
                                          </p:val>
                                        </p:tav>
                                        <p:tav tm="100000">
                                          <p:val>
                                            <p:strVal val="#ppt_x"/>
                                          </p:val>
                                        </p:tav>
                                      </p:tavLst>
                                    </p:anim>
                                    <p:anim calcmode="lin" valueType="num">
                                      <p:cBhvr>
                                        <p:cTn id="46" dur="500" fill="hold"/>
                                        <p:tgtEl>
                                          <p:spTgt spid="204809"/>
                                        </p:tgtEl>
                                        <p:attrNameLst>
                                          <p:attrName>ppt_y</p:attrName>
                                        </p:attrNameLst>
                                      </p:cBhvr>
                                      <p:tavLst>
                                        <p:tav tm="0">
                                          <p:val>
                                            <p:strVal val="#ppt_y"/>
                                          </p:val>
                                        </p:tav>
                                        <p:tav tm="100000">
                                          <p:val>
                                            <p:strVal val="#ppt_y"/>
                                          </p:val>
                                        </p:tav>
                                      </p:tavLst>
                                    </p:anim>
                                    <p:anim calcmode="lin" valueType="num">
                                      <p:cBhvr>
                                        <p:cTn id="47" dur="500" fill="hold"/>
                                        <p:tgtEl>
                                          <p:spTgt spid="204809"/>
                                        </p:tgtEl>
                                        <p:attrNameLst>
                                          <p:attrName>ppt_w</p:attrName>
                                        </p:attrNameLst>
                                      </p:cBhvr>
                                      <p:tavLst>
                                        <p:tav tm="0">
                                          <p:val>
                                            <p:fltVal val="0"/>
                                          </p:val>
                                        </p:tav>
                                        <p:tav tm="100000">
                                          <p:val>
                                            <p:strVal val="#ppt_w"/>
                                          </p:val>
                                        </p:tav>
                                      </p:tavLst>
                                    </p:anim>
                                    <p:anim calcmode="lin" valueType="num">
                                      <p:cBhvr>
                                        <p:cTn id="48" dur="500" fill="hold"/>
                                        <p:tgtEl>
                                          <p:spTgt spid="204809"/>
                                        </p:tgtEl>
                                        <p:attrNameLst>
                                          <p:attrName>ppt_h</p:attrName>
                                        </p:attrNameLst>
                                      </p:cBhvr>
                                      <p:tavLst>
                                        <p:tav tm="0">
                                          <p:val>
                                            <p:strVal val="#ppt_h"/>
                                          </p:val>
                                        </p:tav>
                                        <p:tav tm="100000">
                                          <p:val>
                                            <p:strVal val="#ppt_h"/>
                                          </p:val>
                                        </p:tav>
                                      </p:tavLst>
                                    </p:anim>
                                  </p:childTnLst>
                                </p:cTn>
                              </p:par>
                            </p:childTnLst>
                          </p:cTn>
                        </p:par>
                        <p:par>
                          <p:cTn id="49" fill="hold" nodeType="afterGroup">
                            <p:stCondLst>
                              <p:cond delay="500"/>
                            </p:stCondLst>
                            <p:childTnLst>
                              <p:par>
                                <p:cTn id="50" presetID="12" presetClass="entr" presetSubtype="4" fill="hold" grpId="0" nodeType="afterEffect">
                                  <p:stCondLst>
                                    <p:cond delay="0"/>
                                  </p:stCondLst>
                                  <p:childTnLst>
                                    <p:set>
                                      <p:cBhvr>
                                        <p:cTn id="51" dur="1" fill="hold">
                                          <p:stCondLst>
                                            <p:cond delay="0"/>
                                          </p:stCondLst>
                                        </p:cTn>
                                        <p:tgtEl>
                                          <p:spTgt spid="204837"/>
                                        </p:tgtEl>
                                        <p:attrNameLst>
                                          <p:attrName>style.visibility</p:attrName>
                                        </p:attrNameLst>
                                      </p:cBhvr>
                                      <p:to>
                                        <p:strVal val="visible"/>
                                      </p:to>
                                    </p:set>
                                    <p:animEffect transition="in" filter="slide(fromBottom)">
                                      <p:cBhvr>
                                        <p:cTn id="52" dur="500"/>
                                        <p:tgtEl>
                                          <p:spTgt spid="20483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04816"/>
                                        </p:tgtEl>
                                        <p:attrNameLst>
                                          <p:attrName>style.visibility</p:attrName>
                                        </p:attrNameLst>
                                      </p:cBhvr>
                                      <p:to>
                                        <p:strVal val="visible"/>
                                      </p:to>
                                    </p:set>
                                    <p:animEffect transition="in" filter="wipe(up)">
                                      <p:cBhvr>
                                        <p:cTn id="57" dur="500"/>
                                        <p:tgtEl>
                                          <p:spTgt spid="204816"/>
                                        </p:tgtEl>
                                      </p:cBhvr>
                                    </p:animEffect>
                                  </p:childTnLst>
                                </p:cTn>
                              </p:par>
                            </p:childTnLst>
                          </p:cTn>
                        </p:par>
                        <p:par>
                          <p:cTn id="58" fill="hold" nodeType="afterGroup">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204810"/>
                                        </p:tgtEl>
                                        <p:attrNameLst>
                                          <p:attrName>style.visibility</p:attrName>
                                        </p:attrNameLst>
                                      </p:cBhvr>
                                      <p:to>
                                        <p:strVal val="visible"/>
                                      </p:to>
                                    </p:set>
                                    <p:animEffect transition="in" filter="wipe(up)">
                                      <p:cBhvr>
                                        <p:cTn id="61" dur="500"/>
                                        <p:tgtEl>
                                          <p:spTgt spid="204810"/>
                                        </p:tgtEl>
                                      </p:cBhvr>
                                    </p:animEffect>
                                  </p:childTnLst>
                                </p:cTn>
                              </p:par>
                            </p:childTnLst>
                          </p:cTn>
                        </p:par>
                        <p:par>
                          <p:cTn id="62" fill="hold" nodeType="afterGroup">
                            <p:stCondLst>
                              <p:cond delay="1000"/>
                            </p:stCondLst>
                            <p:childTnLst>
                              <p:par>
                                <p:cTn id="63" presetID="1" presetClass="entr" presetSubtype="0" fill="hold" grpId="0" nodeType="afterEffect">
                                  <p:stCondLst>
                                    <p:cond delay="0"/>
                                  </p:stCondLst>
                                  <p:childTnLst>
                                    <p:set>
                                      <p:cBhvr>
                                        <p:cTn id="64" dur="1" fill="hold">
                                          <p:stCondLst>
                                            <p:cond delay="499"/>
                                          </p:stCondLst>
                                        </p:cTn>
                                        <p:tgtEl>
                                          <p:spTgt spid="204812"/>
                                        </p:tgtEl>
                                        <p:attrNameLst>
                                          <p:attrName>style.visibility</p:attrName>
                                        </p:attrNameLst>
                                      </p:cBhvr>
                                      <p:to>
                                        <p:strVal val="visible"/>
                                      </p:to>
                                    </p:set>
                                  </p:childTnLst>
                                </p:cTn>
                              </p:par>
                            </p:childTnLst>
                          </p:cTn>
                        </p:par>
                        <p:par>
                          <p:cTn id="65" fill="hold" nodeType="afterGroup">
                            <p:stCondLst>
                              <p:cond delay="1500"/>
                            </p:stCondLst>
                            <p:childTnLst>
                              <p:par>
                                <p:cTn id="66" presetID="1" presetClass="entr" presetSubtype="0" fill="hold" grpId="0" nodeType="afterEffect">
                                  <p:stCondLst>
                                    <p:cond delay="0"/>
                                  </p:stCondLst>
                                  <p:childTnLst>
                                    <p:set>
                                      <p:cBhvr>
                                        <p:cTn id="67" dur="1" fill="hold">
                                          <p:stCondLst>
                                            <p:cond delay="499"/>
                                          </p:stCondLst>
                                        </p:cTn>
                                        <p:tgtEl>
                                          <p:spTgt spid="204811"/>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04814"/>
                                        </p:tgtEl>
                                        <p:attrNameLst>
                                          <p:attrName>style.visibility</p:attrName>
                                        </p:attrNameLst>
                                      </p:cBhvr>
                                      <p:to>
                                        <p:strVal val="visible"/>
                                      </p:to>
                                    </p:set>
                                    <p:animEffect transition="in" filter="wipe(up)">
                                      <p:cBhvr>
                                        <p:cTn id="72" dur="500"/>
                                        <p:tgtEl>
                                          <p:spTgt spid="204814"/>
                                        </p:tgtEl>
                                      </p:cBhvr>
                                    </p:animEffect>
                                  </p:childTnLst>
                                </p:cTn>
                              </p:par>
                            </p:childTnLst>
                          </p:cTn>
                        </p:par>
                        <p:par>
                          <p:cTn id="73" fill="hold" nodeType="afterGroup">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204813"/>
                                        </p:tgtEl>
                                        <p:attrNameLst>
                                          <p:attrName>style.visibility</p:attrName>
                                        </p:attrNameLst>
                                      </p:cBhvr>
                                      <p:to>
                                        <p:strVal val="visible"/>
                                      </p:to>
                                    </p:set>
                                    <p:animEffect transition="in" filter="wipe(up)">
                                      <p:cBhvr>
                                        <p:cTn id="76" dur="500"/>
                                        <p:tgtEl>
                                          <p:spTgt spid="20481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204819"/>
                                        </p:tgtEl>
                                        <p:attrNameLst>
                                          <p:attrName>style.visibility</p:attrName>
                                        </p:attrNameLst>
                                      </p:cBhvr>
                                      <p:to>
                                        <p:strVal val="visible"/>
                                      </p:to>
                                    </p:set>
                                    <p:animEffect transition="in" filter="wipe(up)">
                                      <p:cBhvr>
                                        <p:cTn id="81" dur="500"/>
                                        <p:tgtEl>
                                          <p:spTgt spid="204819"/>
                                        </p:tgtEl>
                                      </p:cBhvr>
                                    </p:animEffect>
                                  </p:childTnLst>
                                </p:cTn>
                              </p:par>
                            </p:childTnLst>
                          </p:cTn>
                        </p:par>
                        <p:par>
                          <p:cTn id="82" fill="hold" nodeType="afterGroup">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204818"/>
                                        </p:tgtEl>
                                        <p:attrNameLst>
                                          <p:attrName>style.visibility</p:attrName>
                                        </p:attrNameLst>
                                      </p:cBhvr>
                                      <p:to>
                                        <p:strVal val="visible"/>
                                      </p:to>
                                    </p:set>
                                    <p:animEffect transition="in" filter="wipe(up)">
                                      <p:cBhvr>
                                        <p:cTn id="85" dur="500"/>
                                        <p:tgtEl>
                                          <p:spTgt spid="20481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04821"/>
                                        </p:tgtEl>
                                        <p:attrNameLst>
                                          <p:attrName>style.visibility</p:attrName>
                                        </p:attrNameLst>
                                      </p:cBhvr>
                                      <p:to>
                                        <p:strVal val="visible"/>
                                      </p:to>
                                    </p:set>
                                    <p:animEffect transition="in" filter="wipe(up)">
                                      <p:cBhvr>
                                        <p:cTn id="90" dur="500"/>
                                        <p:tgtEl>
                                          <p:spTgt spid="204821"/>
                                        </p:tgtEl>
                                      </p:cBhvr>
                                    </p:animEffect>
                                  </p:childTnLst>
                                </p:cTn>
                              </p:par>
                            </p:childTnLst>
                          </p:cTn>
                        </p:par>
                        <p:par>
                          <p:cTn id="91" fill="hold" nodeType="afterGroup">
                            <p:stCondLst>
                              <p:cond delay="500"/>
                            </p:stCondLst>
                            <p:childTnLst>
                              <p:par>
                                <p:cTn id="92" presetID="22" presetClass="entr" presetSubtype="1" fill="hold" grpId="0" nodeType="afterEffect">
                                  <p:stCondLst>
                                    <p:cond delay="0"/>
                                  </p:stCondLst>
                                  <p:childTnLst>
                                    <p:set>
                                      <p:cBhvr>
                                        <p:cTn id="93" dur="1" fill="hold">
                                          <p:stCondLst>
                                            <p:cond delay="0"/>
                                          </p:stCondLst>
                                        </p:cTn>
                                        <p:tgtEl>
                                          <p:spTgt spid="204820"/>
                                        </p:tgtEl>
                                        <p:attrNameLst>
                                          <p:attrName>style.visibility</p:attrName>
                                        </p:attrNameLst>
                                      </p:cBhvr>
                                      <p:to>
                                        <p:strVal val="visible"/>
                                      </p:to>
                                    </p:set>
                                    <p:animEffect transition="in" filter="wipe(up)">
                                      <p:cBhvr>
                                        <p:cTn id="94" dur="500"/>
                                        <p:tgtEl>
                                          <p:spTgt spid="20482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04822"/>
                                        </p:tgtEl>
                                        <p:attrNameLst>
                                          <p:attrName>style.visibility</p:attrName>
                                        </p:attrNameLst>
                                      </p:cBhvr>
                                      <p:to>
                                        <p:strVal val="visible"/>
                                      </p:to>
                                    </p:set>
                                    <p:animEffect transition="in" filter="wipe(left)">
                                      <p:cBhvr>
                                        <p:cTn id="99" dur="500"/>
                                        <p:tgtEl>
                                          <p:spTgt spid="20482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204817"/>
                                        </p:tgtEl>
                                        <p:attrNameLst>
                                          <p:attrName>style.visibility</p:attrName>
                                        </p:attrNameLst>
                                      </p:cBhvr>
                                      <p:to>
                                        <p:strVal val="visible"/>
                                      </p:to>
                                    </p:set>
                                    <p:anim calcmode="lin" valueType="num">
                                      <p:cBhvr>
                                        <p:cTn id="104" dur="500" fill="hold"/>
                                        <p:tgtEl>
                                          <p:spTgt spid="204817"/>
                                        </p:tgtEl>
                                        <p:attrNameLst>
                                          <p:attrName>ppt_x</p:attrName>
                                        </p:attrNameLst>
                                      </p:cBhvr>
                                      <p:tavLst>
                                        <p:tav tm="0">
                                          <p:val>
                                            <p:strVal val="#ppt_x-#ppt_w/2"/>
                                          </p:val>
                                        </p:tav>
                                        <p:tav tm="100000">
                                          <p:val>
                                            <p:strVal val="#ppt_x"/>
                                          </p:val>
                                        </p:tav>
                                      </p:tavLst>
                                    </p:anim>
                                    <p:anim calcmode="lin" valueType="num">
                                      <p:cBhvr>
                                        <p:cTn id="105" dur="500" fill="hold"/>
                                        <p:tgtEl>
                                          <p:spTgt spid="204817"/>
                                        </p:tgtEl>
                                        <p:attrNameLst>
                                          <p:attrName>ppt_y</p:attrName>
                                        </p:attrNameLst>
                                      </p:cBhvr>
                                      <p:tavLst>
                                        <p:tav tm="0">
                                          <p:val>
                                            <p:strVal val="#ppt_y"/>
                                          </p:val>
                                        </p:tav>
                                        <p:tav tm="100000">
                                          <p:val>
                                            <p:strVal val="#ppt_y"/>
                                          </p:val>
                                        </p:tav>
                                      </p:tavLst>
                                    </p:anim>
                                    <p:anim calcmode="lin" valueType="num">
                                      <p:cBhvr>
                                        <p:cTn id="106" dur="500" fill="hold"/>
                                        <p:tgtEl>
                                          <p:spTgt spid="204817"/>
                                        </p:tgtEl>
                                        <p:attrNameLst>
                                          <p:attrName>ppt_w</p:attrName>
                                        </p:attrNameLst>
                                      </p:cBhvr>
                                      <p:tavLst>
                                        <p:tav tm="0">
                                          <p:val>
                                            <p:fltVal val="0"/>
                                          </p:val>
                                        </p:tav>
                                        <p:tav tm="100000">
                                          <p:val>
                                            <p:strVal val="#ppt_w"/>
                                          </p:val>
                                        </p:tav>
                                      </p:tavLst>
                                    </p:anim>
                                    <p:anim calcmode="lin" valueType="num">
                                      <p:cBhvr>
                                        <p:cTn id="107" dur="500" fill="hold"/>
                                        <p:tgtEl>
                                          <p:spTgt spid="204817"/>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12" presetClass="entr" presetSubtype="4" fill="hold" grpId="0" nodeType="afterEffect">
                                  <p:stCondLst>
                                    <p:cond delay="0"/>
                                  </p:stCondLst>
                                  <p:childTnLst>
                                    <p:set>
                                      <p:cBhvr>
                                        <p:cTn id="110" dur="1" fill="hold">
                                          <p:stCondLst>
                                            <p:cond delay="0"/>
                                          </p:stCondLst>
                                        </p:cTn>
                                        <p:tgtEl>
                                          <p:spTgt spid="204838"/>
                                        </p:tgtEl>
                                        <p:attrNameLst>
                                          <p:attrName>style.visibility</p:attrName>
                                        </p:attrNameLst>
                                      </p:cBhvr>
                                      <p:to>
                                        <p:strVal val="visible"/>
                                      </p:to>
                                    </p:set>
                                    <p:animEffect transition="in" filter="slide(fromBottom)">
                                      <p:cBhvr>
                                        <p:cTn id="111" dur="500"/>
                                        <p:tgtEl>
                                          <p:spTgt spid="20483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04827"/>
                                        </p:tgtEl>
                                        <p:attrNameLst>
                                          <p:attrName>style.visibility</p:attrName>
                                        </p:attrNameLst>
                                      </p:cBhvr>
                                      <p:to>
                                        <p:strVal val="visible"/>
                                      </p:to>
                                    </p:set>
                                    <p:animEffect transition="in" filter="wipe(up)">
                                      <p:cBhvr>
                                        <p:cTn id="116" dur="500"/>
                                        <p:tgtEl>
                                          <p:spTgt spid="204827"/>
                                        </p:tgtEl>
                                      </p:cBhvr>
                                    </p:animEffect>
                                  </p:childTnLst>
                                </p:cTn>
                              </p:par>
                            </p:childTnLst>
                          </p:cTn>
                        </p:par>
                        <p:par>
                          <p:cTn id="117" fill="hold" nodeType="afterGroup">
                            <p:stCondLst>
                              <p:cond delay="500"/>
                            </p:stCondLst>
                            <p:childTnLst>
                              <p:par>
                                <p:cTn id="118" presetID="22" presetClass="entr" presetSubtype="1" fill="hold" grpId="0" nodeType="afterEffect">
                                  <p:stCondLst>
                                    <p:cond delay="0"/>
                                  </p:stCondLst>
                                  <p:childTnLst>
                                    <p:set>
                                      <p:cBhvr>
                                        <p:cTn id="119" dur="1" fill="hold">
                                          <p:stCondLst>
                                            <p:cond delay="0"/>
                                          </p:stCondLst>
                                        </p:cTn>
                                        <p:tgtEl>
                                          <p:spTgt spid="204834"/>
                                        </p:tgtEl>
                                        <p:attrNameLst>
                                          <p:attrName>style.visibility</p:attrName>
                                        </p:attrNameLst>
                                      </p:cBhvr>
                                      <p:to>
                                        <p:strVal val="visible"/>
                                      </p:to>
                                    </p:set>
                                    <p:animEffect transition="in" filter="wipe(up)">
                                      <p:cBhvr>
                                        <p:cTn id="120" dur="500"/>
                                        <p:tgtEl>
                                          <p:spTgt spid="204834"/>
                                        </p:tgtEl>
                                      </p:cBhvr>
                                    </p:animEffect>
                                  </p:childTnLst>
                                </p:cTn>
                              </p:par>
                            </p:childTnLst>
                          </p:cTn>
                        </p:par>
                        <p:par>
                          <p:cTn id="121" fill="hold" nodeType="afterGroup">
                            <p:stCondLst>
                              <p:cond delay="1000"/>
                            </p:stCondLst>
                            <p:childTnLst>
                              <p:par>
                                <p:cTn id="122" presetID="1" presetClass="entr" presetSubtype="0" fill="hold" grpId="0" nodeType="afterEffect">
                                  <p:stCondLst>
                                    <p:cond delay="0"/>
                                  </p:stCondLst>
                                  <p:childTnLst>
                                    <p:set>
                                      <p:cBhvr>
                                        <p:cTn id="123" dur="1" fill="hold">
                                          <p:stCondLst>
                                            <p:cond delay="499"/>
                                          </p:stCondLst>
                                        </p:cTn>
                                        <p:tgtEl>
                                          <p:spTgt spid="204836"/>
                                        </p:tgtEl>
                                        <p:attrNameLst>
                                          <p:attrName>style.visibility</p:attrName>
                                        </p:attrNameLst>
                                      </p:cBhvr>
                                      <p:to>
                                        <p:strVal val="visible"/>
                                      </p:to>
                                    </p:set>
                                  </p:childTnLst>
                                </p:cTn>
                              </p:par>
                            </p:childTnLst>
                          </p:cTn>
                        </p:par>
                        <p:par>
                          <p:cTn id="124" fill="hold" nodeType="afterGroup">
                            <p:stCondLst>
                              <p:cond delay="1500"/>
                            </p:stCondLst>
                            <p:childTnLst>
                              <p:par>
                                <p:cTn id="125" presetID="1" presetClass="entr" presetSubtype="0" fill="hold" grpId="0" nodeType="afterEffect">
                                  <p:stCondLst>
                                    <p:cond delay="0"/>
                                  </p:stCondLst>
                                  <p:childTnLst>
                                    <p:set>
                                      <p:cBhvr>
                                        <p:cTn id="126" dur="1" fill="hold">
                                          <p:stCondLst>
                                            <p:cond delay="499"/>
                                          </p:stCondLst>
                                        </p:cTn>
                                        <p:tgtEl>
                                          <p:spTgt spid="204835"/>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grpId="0" nodeType="clickEffect">
                                  <p:stCondLst>
                                    <p:cond delay="0"/>
                                  </p:stCondLst>
                                  <p:childTnLst>
                                    <p:set>
                                      <p:cBhvr>
                                        <p:cTn id="130" dur="1" fill="hold">
                                          <p:stCondLst>
                                            <p:cond delay="0"/>
                                          </p:stCondLst>
                                        </p:cTn>
                                        <p:tgtEl>
                                          <p:spTgt spid="204828"/>
                                        </p:tgtEl>
                                        <p:attrNameLst>
                                          <p:attrName>style.visibility</p:attrName>
                                        </p:attrNameLst>
                                      </p:cBhvr>
                                      <p:to>
                                        <p:strVal val="visible"/>
                                      </p:to>
                                    </p:set>
                                    <p:animEffect transition="in" filter="wipe(up)">
                                      <p:cBhvr>
                                        <p:cTn id="131" dur="500"/>
                                        <p:tgtEl>
                                          <p:spTgt spid="20482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1" fill="hold" grpId="0" nodeType="clickEffect">
                                  <p:stCondLst>
                                    <p:cond delay="0"/>
                                  </p:stCondLst>
                                  <p:childTnLst>
                                    <p:set>
                                      <p:cBhvr>
                                        <p:cTn id="135" dur="1" fill="hold">
                                          <p:stCondLst>
                                            <p:cond delay="0"/>
                                          </p:stCondLst>
                                        </p:cTn>
                                        <p:tgtEl>
                                          <p:spTgt spid="204831"/>
                                        </p:tgtEl>
                                        <p:attrNameLst>
                                          <p:attrName>style.visibility</p:attrName>
                                        </p:attrNameLst>
                                      </p:cBhvr>
                                      <p:to>
                                        <p:strVal val="visible"/>
                                      </p:to>
                                    </p:set>
                                    <p:animEffect transition="in" filter="wipe(up)">
                                      <p:cBhvr>
                                        <p:cTn id="136" dur="500"/>
                                        <p:tgtEl>
                                          <p:spTgt spid="204831"/>
                                        </p:tgtEl>
                                      </p:cBhvr>
                                    </p:animEffect>
                                  </p:childTnLst>
                                </p:cTn>
                              </p:par>
                            </p:childTnLst>
                          </p:cTn>
                        </p:par>
                        <p:par>
                          <p:cTn id="137" fill="hold" nodeType="afterGroup">
                            <p:stCondLst>
                              <p:cond delay="500"/>
                            </p:stCondLst>
                            <p:childTnLst>
                              <p:par>
                                <p:cTn id="138" presetID="22" presetClass="entr" presetSubtype="1" fill="hold" grpId="0" nodeType="afterEffect">
                                  <p:stCondLst>
                                    <p:cond delay="0"/>
                                  </p:stCondLst>
                                  <p:childTnLst>
                                    <p:set>
                                      <p:cBhvr>
                                        <p:cTn id="139" dur="1" fill="hold">
                                          <p:stCondLst>
                                            <p:cond delay="0"/>
                                          </p:stCondLst>
                                        </p:cTn>
                                        <p:tgtEl>
                                          <p:spTgt spid="204833"/>
                                        </p:tgtEl>
                                        <p:attrNameLst>
                                          <p:attrName>style.visibility</p:attrName>
                                        </p:attrNameLst>
                                      </p:cBhvr>
                                      <p:to>
                                        <p:strVal val="visible"/>
                                      </p:to>
                                    </p:set>
                                    <p:animEffect transition="in" filter="wipe(up)">
                                      <p:cBhvr>
                                        <p:cTn id="140" dur="500"/>
                                        <p:tgtEl>
                                          <p:spTgt spid="204833"/>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204830"/>
                                        </p:tgtEl>
                                        <p:attrNameLst>
                                          <p:attrName>style.visibility</p:attrName>
                                        </p:attrNameLst>
                                      </p:cBhvr>
                                      <p:to>
                                        <p:strVal val="visible"/>
                                      </p:to>
                                    </p:set>
                                    <p:animEffect transition="in" filter="wipe(up)">
                                      <p:cBhvr>
                                        <p:cTn id="145" dur="500"/>
                                        <p:tgtEl>
                                          <p:spTgt spid="204830"/>
                                        </p:tgtEl>
                                      </p:cBhvr>
                                    </p:animEffect>
                                  </p:childTnLst>
                                </p:cTn>
                              </p:par>
                            </p:childTnLst>
                          </p:cTn>
                        </p:par>
                        <p:par>
                          <p:cTn id="146" fill="hold" nodeType="afterGroup">
                            <p:stCondLst>
                              <p:cond delay="500"/>
                            </p:stCondLst>
                            <p:childTnLst>
                              <p:par>
                                <p:cTn id="147" presetID="22" presetClass="entr" presetSubtype="1" fill="hold" grpId="0" nodeType="afterEffect">
                                  <p:stCondLst>
                                    <p:cond delay="0"/>
                                  </p:stCondLst>
                                  <p:childTnLst>
                                    <p:set>
                                      <p:cBhvr>
                                        <p:cTn id="148" dur="1" fill="hold">
                                          <p:stCondLst>
                                            <p:cond delay="0"/>
                                          </p:stCondLst>
                                        </p:cTn>
                                        <p:tgtEl>
                                          <p:spTgt spid="204829"/>
                                        </p:tgtEl>
                                        <p:attrNameLst>
                                          <p:attrName>style.visibility</p:attrName>
                                        </p:attrNameLst>
                                      </p:cBhvr>
                                      <p:to>
                                        <p:strVal val="visible"/>
                                      </p:to>
                                    </p:set>
                                    <p:animEffect transition="in" filter="wipe(up)">
                                      <p:cBhvr>
                                        <p:cTn id="149" dur="500"/>
                                        <p:tgtEl>
                                          <p:spTgt spid="204829"/>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204826"/>
                                        </p:tgtEl>
                                        <p:attrNameLst>
                                          <p:attrName>style.visibility</p:attrName>
                                        </p:attrNameLst>
                                      </p:cBhvr>
                                      <p:to>
                                        <p:strVal val="visible"/>
                                      </p:to>
                                    </p:set>
                                    <p:animEffect transition="in" filter="wipe(up)">
                                      <p:cBhvr>
                                        <p:cTn id="154" dur="500"/>
                                        <p:tgtEl>
                                          <p:spTgt spid="204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utoUpdateAnimBg="0"/>
      <p:bldP spid="204804" grpId="0" animBg="1" autoUpdateAnimBg="0"/>
      <p:bldP spid="204805" grpId="0" animBg="1" autoUpdateAnimBg="0"/>
      <p:bldP spid="204806" grpId="0" animBg="1" autoUpdateAnimBg="0"/>
      <p:bldP spid="204807" grpId="0" animBg="1"/>
      <p:bldP spid="204808" grpId="0" animBg="1"/>
      <p:bldP spid="204809" grpId="0" animBg="1"/>
      <p:bldP spid="204810" grpId="0" animBg="1" autoUpdateAnimBg="0"/>
      <p:bldP spid="204811" grpId="0" animBg="1" autoUpdateAnimBg="0"/>
      <p:bldP spid="204812" grpId="0" animBg="1"/>
      <p:bldP spid="204813" grpId="0" animBg="1" autoUpdateAnimBg="0"/>
      <p:bldP spid="204814" grpId="0" animBg="1"/>
      <p:bldP spid="204815" grpId="0" animBg="1"/>
      <p:bldP spid="204816" grpId="0" animBg="1"/>
      <p:bldP spid="204817" grpId="0" animBg="1"/>
      <p:bldP spid="204818" grpId="0" animBg="1" autoUpdateAnimBg="0"/>
      <p:bldP spid="204819" grpId="0" animBg="1"/>
      <p:bldP spid="204820" grpId="0" animBg="1" autoUpdateAnimBg="0"/>
      <p:bldP spid="204821" grpId="0" animBg="1"/>
      <p:bldP spid="204822" grpId="0" animBg="1"/>
      <p:bldP spid="204826" grpId="0" animBg="1"/>
      <p:bldP spid="204827" grpId="0" animBg="1"/>
      <p:bldP spid="204828" grpId="0" animBg="1" autoUpdateAnimBg="0"/>
      <p:bldP spid="204829" grpId="0" animBg="1" autoUpdateAnimBg="0"/>
      <p:bldP spid="204830" grpId="0" animBg="1"/>
      <p:bldP spid="204831" grpId="0" animBg="1"/>
      <p:bldP spid="204833" grpId="0" animBg="1" autoUpdateAnimBg="0"/>
      <p:bldP spid="204834" grpId="0" animBg="1" autoUpdateAnimBg="0"/>
      <p:bldP spid="204835" grpId="0" animBg="1" autoUpdateAnimBg="0"/>
      <p:bldP spid="204836" grpId="0" animBg="1"/>
      <p:bldP spid="204837" grpId="0" animBg="1" autoUpdateAnimBg="0"/>
      <p:bldP spid="204838" grpId="0" animBg="1" autoUpdateAnimBg="0"/>
      <p:bldP spid="20483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Oval 2"/>
          <p:cNvSpPr>
            <a:spLocks noChangeArrowheads="1"/>
          </p:cNvSpPr>
          <p:nvPr/>
        </p:nvSpPr>
        <p:spPr bwMode="auto">
          <a:xfrm>
            <a:off x="1676400" y="12954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4</a:t>
            </a:r>
            <a:endParaRPr lang="en-US" altLang="zh-CN"/>
          </a:p>
        </p:txBody>
      </p:sp>
      <p:sp>
        <p:nvSpPr>
          <p:cNvPr id="210947" name="Oval 3"/>
          <p:cNvSpPr>
            <a:spLocks noChangeArrowheads="1"/>
          </p:cNvSpPr>
          <p:nvPr/>
        </p:nvSpPr>
        <p:spPr bwMode="auto">
          <a:xfrm>
            <a:off x="914400" y="20574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2</a:t>
            </a:r>
            <a:endParaRPr lang="en-US" altLang="zh-CN"/>
          </a:p>
        </p:txBody>
      </p:sp>
      <p:sp>
        <p:nvSpPr>
          <p:cNvPr id="210948" name="Line 4"/>
          <p:cNvSpPr>
            <a:spLocks noChangeShapeType="1"/>
          </p:cNvSpPr>
          <p:nvPr/>
        </p:nvSpPr>
        <p:spPr bwMode="auto">
          <a:xfrm flipH="1">
            <a:off x="1295400" y="1676400"/>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49" name="Line 5"/>
          <p:cNvSpPr>
            <a:spLocks noChangeShapeType="1"/>
          </p:cNvSpPr>
          <p:nvPr/>
        </p:nvSpPr>
        <p:spPr bwMode="auto">
          <a:xfrm>
            <a:off x="2057400" y="1676400"/>
            <a:ext cx="457200" cy="457200"/>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0" name="Line 6"/>
          <p:cNvSpPr>
            <a:spLocks noChangeShapeType="1"/>
          </p:cNvSpPr>
          <p:nvPr/>
        </p:nvSpPr>
        <p:spPr bwMode="auto">
          <a:xfrm>
            <a:off x="1295400" y="914400"/>
            <a:ext cx="457200" cy="457200"/>
          </a:xfrm>
          <a:prstGeom prst="line">
            <a:avLst/>
          </a:prstGeom>
          <a:noFill/>
          <a:ln w="28575">
            <a:solidFill>
              <a:srgbClr val="A5002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1" name="Oval 7"/>
          <p:cNvSpPr>
            <a:spLocks noChangeArrowheads="1"/>
          </p:cNvSpPr>
          <p:nvPr/>
        </p:nvSpPr>
        <p:spPr bwMode="auto">
          <a:xfrm>
            <a:off x="2438400" y="20574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6</a:t>
            </a:r>
            <a:endParaRPr lang="en-US" altLang="zh-CN"/>
          </a:p>
        </p:txBody>
      </p:sp>
      <p:sp>
        <p:nvSpPr>
          <p:cNvPr id="210952" name="Oval 8"/>
          <p:cNvSpPr>
            <a:spLocks noChangeArrowheads="1"/>
          </p:cNvSpPr>
          <p:nvPr/>
        </p:nvSpPr>
        <p:spPr bwMode="auto">
          <a:xfrm>
            <a:off x="1676400" y="28194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5</a:t>
            </a:r>
            <a:endParaRPr lang="en-US" altLang="zh-CN"/>
          </a:p>
        </p:txBody>
      </p:sp>
      <p:sp>
        <p:nvSpPr>
          <p:cNvPr id="210953" name="Line 9"/>
          <p:cNvSpPr>
            <a:spLocks noChangeShapeType="1"/>
          </p:cNvSpPr>
          <p:nvPr/>
        </p:nvSpPr>
        <p:spPr bwMode="auto">
          <a:xfrm flipH="1">
            <a:off x="2057400" y="2438400"/>
            <a:ext cx="457200" cy="45720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4" name="Line 10"/>
          <p:cNvSpPr>
            <a:spLocks noChangeShapeType="1"/>
          </p:cNvSpPr>
          <p:nvPr/>
        </p:nvSpPr>
        <p:spPr bwMode="auto">
          <a:xfrm>
            <a:off x="2819400" y="2438400"/>
            <a:ext cx="457200" cy="457200"/>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5" name="Oval 11"/>
          <p:cNvSpPr>
            <a:spLocks noChangeArrowheads="1"/>
          </p:cNvSpPr>
          <p:nvPr/>
        </p:nvSpPr>
        <p:spPr bwMode="auto">
          <a:xfrm>
            <a:off x="3200400" y="28194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8</a:t>
            </a:r>
            <a:endParaRPr lang="en-US" altLang="zh-CN"/>
          </a:p>
        </p:txBody>
      </p:sp>
      <p:sp>
        <p:nvSpPr>
          <p:cNvPr id="210956" name="Oval 12"/>
          <p:cNvSpPr>
            <a:spLocks noChangeArrowheads="1"/>
          </p:cNvSpPr>
          <p:nvPr/>
        </p:nvSpPr>
        <p:spPr bwMode="auto">
          <a:xfrm>
            <a:off x="3962400" y="35814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9</a:t>
            </a:r>
            <a:endParaRPr lang="en-US" altLang="zh-CN"/>
          </a:p>
        </p:txBody>
      </p:sp>
      <p:sp>
        <p:nvSpPr>
          <p:cNvPr id="210957" name="Line 13"/>
          <p:cNvSpPr>
            <a:spLocks noChangeShapeType="1"/>
          </p:cNvSpPr>
          <p:nvPr/>
        </p:nvSpPr>
        <p:spPr bwMode="auto">
          <a:xfrm>
            <a:off x="3581400" y="3200400"/>
            <a:ext cx="457200" cy="457200"/>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8" name="Rectangle 14"/>
          <p:cNvSpPr>
            <a:spLocks noChangeArrowheads="1"/>
          </p:cNvSpPr>
          <p:nvPr/>
        </p:nvSpPr>
        <p:spPr bwMode="auto">
          <a:xfrm>
            <a:off x="685800" y="838200"/>
            <a:ext cx="3962400" cy="3352800"/>
          </a:xfrm>
          <a:prstGeom prst="rect">
            <a:avLst/>
          </a:prstGeom>
          <a:solidFill>
            <a:srgbClr val="FFFF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59" name="Oval 15"/>
          <p:cNvSpPr>
            <a:spLocks noChangeArrowheads="1"/>
          </p:cNvSpPr>
          <p:nvPr/>
        </p:nvSpPr>
        <p:spPr bwMode="auto">
          <a:xfrm>
            <a:off x="6553200" y="35052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6</a:t>
            </a:r>
            <a:endParaRPr lang="en-US" altLang="zh-CN"/>
          </a:p>
        </p:txBody>
      </p:sp>
      <p:sp>
        <p:nvSpPr>
          <p:cNvPr id="210960" name="Oval 16"/>
          <p:cNvSpPr>
            <a:spLocks noChangeArrowheads="1"/>
          </p:cNvSpPr>
          <p:nvPr/>
        </p:nvSpPr>
        <p:spPr bwMode="auto">
          <a:xfrm>
            <a:off x="5715000" y="42672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4</a:t>
            </a:r>
            <a:endParaRPr lang="en-US" altLang="zh-CN"/>
          </a:p>
        </p:txBody>
      </p:sp>
      <p:sp>
        <p:nvSpPr>
          <p:cNvPr id="210961" name="Oval 17"/>
          <p:cNvSpPr>
            <a:spLocks noChangeArrowheads="1"/>
          </p:cNvSpPr>
          <p:nvPr/>
        </p:nvSpPr>
        <p:spPr bwMode="auto">
          <a:xfrm>
            <a:off x="4953000" y="50292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2</a:t>
            </a:r>
            <a:endParaRPr lang="en-US" altLang="zh-CN"/>
          </a:p>
        </p:txBody>
      </p:sp>
      <p:sp>
        <p:nvSpPr>
          <p:cNvPr id="210962" name="Line 18"/>
          <p:cNvSpPr>
            <a:spLocks noChangeShapeType="1"/>
          </p:cNvSpPr>
          <p:nvPr/>
        </p:nvSpPr>
        <p:spPr bwMode="auto">
          <a:xfrm flipH="1">
            <a:off x="5334000" y="4648200"/>
            <a:ext cx="457200" cy="4572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3" name="Line 19"/>
          <p:cNvSpPr>
            <a:spLocks noChangeShapeType="1"/>
          </p:cNvSpPr>
          <p:nvPr/>
        </p:nvSpPr>
        <p:spPr bwMode="auto">
          <a:xfrm flipH="1">
            <a:off x="6096000" y="3886200"/>
            <a:ext cx="457200" cy="457200"/>
          </a:xfrm>
          <a:prstGeom prst="line">
            <a:avLst/>
          </a:prstGeom>
          <a:noFill/>
          <a:ln w="381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4" name="Line 20"/>
          <p:cNvSpPr>
            <a:spLocks noChangeShapeType="1"/>
          </p:cNvSpPr>
          <p:nvPr/>
        </p:nvSpPr>
        <p:spPr bwMode="auto">
          <a:xfrm>
            <a:off x="6934200" y="3886200"/>
            <a:ext cx="457200" cy="457200"/>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5" name="Oval 21"/>
          <p:cNvSpPr>
            <a:spLocks noChangeArrowheads="1"/>
          </p:cNvSpPr>
          <p:nvPr/>
        </p:nvSpPr>
        <p:spPr bwMode="auto">
          <a:xfrm>
            <a:off x="7315200" y="42672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8</a:t>
            </a:r>
            <a:endParaRPr lang="en-US" altLang="zh-CN"/>
          </a:p>
        </p:txBody>
      </p:sp>
      <p:sp>
        <p:nvSpPr>
          <p:cNvPr id="210966" name="Oval 22"/>
          <p:cNvSpPr>
            <a:spLocks noChangeArrowheads="1"/>
          </p:cNvSpPr>
          <p:nvPr/>
        </p:nvSpPr>
        <p:spPr bwMode="auto">
          <a:xfrm>
            <a:off x="8077200" y="50292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9</a:t>
            </a:r>
            <a:endParaRPr lang="en-US" altLang="zh-CN"/>
          </a:p>
        </p:txBody>
      </p:sp>
      <p:sp>
        <p:nvSpPr>
          <p:cNvPr id="210967" name="Line 23"/>
          <p:cNvSpPr>
            <a:spLocks noChangeShapeType="1"/>
          </p:cNvSpPr>
          <p:nvPr/>
        </p:nvSpPr>
        <p:spPr bwMode="auto">
          <a:xfrm>
            <a:off x="7696200" y="4648200"/>
            <a:ext cx="457200" cy="457200"/>
          </a:xfrm>
          <a:prstGeom prst="line">
            <a:avLst/>
          </a:prstGeom>
          <a:noFill/>
          <a:ln w="317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8" name="Line 24"/>
          <p:cNvSpPr>
            <a:spLocks noChangeShapeType="1"/>
          </p:cNvSpPr>
          <p:nvPr/>
        </p:nvSpPr>
        <p:spPr bwMode="auto">
          <a:xfrm>
            <a:off x="6172200" y="3124200"/>
            <a:ext cx="457200" cy="457200"/>
          </a:xfrm>
          <a:prstGeom prst="line">
            <a:avLst/>
          </a:prstGeom>
          <a:noFill/>
          <a:ln w="28575">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69" name="Oval 25"/>
          <p:cNvSpPr>
            <a:spLocks noChangeArrowheads="1"/>
          </p:cNvSpPr>
          <p:nvPr/>
        </p:nvSpPr>
        <p:spPr bwMode="auto">
          <a:xfrm>
            <a:off x="6477000" y="5105400"/>
            <a:ext cx="457200" cy="457200"/>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200" b="1">
                <a:solidFill>
                  <a:srgbClr val="006600"/>
                </a:solidFill>
              </a:rPr>
              <a:t>5</a:t>
            </a:r>
            <a:endParaRPr lang="en-US" altLang="zh-CN"/>
          </a:p>
        </p:txBody>
      </p:sp>
      <p:sp>
        <p:nvSpPr>
          <p:cNvPr id="210970" name="Line 26"/>
          <p:cNvSpPr>
            <a:spLocks noChangeShapeType="1"/>
          </p:cNvSpPr>
          <p:nvPr/>
        </p:nvSpPr>
        <p:spPr bwMode="auto">
          <a:xfrm>
            <a:off x="6096000" y="4648200"/>
            <a:ext cx="533400" cy="533400"/>
          </a:xfrm>
          <a:prstGeom prst="line">
            <a:avLst/>
          </a:prstGeom>
          <a:noFill/>
          <a:ln w="317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71" name="AutoShape 27"/>
          <p:cNvSpPr>
            <a:spLocks noChangeArrowheads="1"/>
          </p:cNvSpPr>
          <p:nvPr/>
        </p:nvSpPr>
        <p:spPr bwMode="auto">
          <a:xfrm rot="5487719">
            <a:off x="5371307" y="1562894"/>
            <a:ext cx="760412" cy="1447800"/>
          </a:xfrm>
          <a:custGeom>
            <a:avLst/>
            <a:gdLst>
              <a:gd name="G0" fmla="+- 15150 0 0"/>
              <a:gd name="G1" fmla="+- 2900 0 0"/>
              <a:gd name="G2" fmla="+- 12158 0 2900"/>
              <a:gd name="G3" fmla="+- G2 0 2900"/>
              <a:gd name="G4" fmla="*/ G3 32768 32059"/>
              <a:gd name="G5" fmla="*/ G4 1 2"/>
              <a:gd name="G6" fmla="+- 21600 0 15150"/>
              <a:gd name="G7" fmla="*/ G6 2900 6079"/>
              <a:gd name="G8" fmla="+- G7 15150 0"/>
              <a:gd name="T0" fmla="*/ 15150 w 21600"/>
              <a:gd name="T1" fmla="*/ 0 h 21600"/>
              <a:gd name="T2" fmla="*/ 15150 w 21600"/>
              <a:gd name="T3" fmla="*/ 12158 h 21600"/>
              <a:gd name="T4" fmla="*/ 3250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50" y="0"/>
                </a:lnTo>
                <a:lnTo>
                  <a:pt x="15150" y="2900"/>
                </a:lnTo>
                <a:lnTo>
                  <a:pt x="12427" y="2900"/>
                </a:lnTo>
                <a:cubicBezTo>
                  <a:pt x="5564" y="2900"/>
                  <a:pt x="0" y="7045"/>
                  <a:pt x="0" y="12158"/>
                </a:cubicBezTo>
                <a:lnTo>
                  <a:pt x="0" y="21600"/>
                </a:lnTo>
                <a:lnTo>
                  <a:pt x="6499" y="21600"/>
                </a:lnTo>
                <a:lnTo>
                  <a:pt x="6499" y="12158"/>
                </a:lnTo>
                <a:cubicBezTo>
                  <a:pt x="6499" y="10556"/>
                  <a:pt x="9153" y="9258"/>
                  <a:pt x="12427" y="9258"/>
                </a:cubicBezTo>
                <a:lnTo>
                  <a:pt x="15150" y="9258"/>
                </a:lnTo>
                <a:lnTo>
                  <a:pt x="15150" y="12158"/>
                </a:lnTo>
                <a:close/>
              </a:path>
            </a:pathLst>
          </a:custGeom>
          <a:solidFill>
            <a:srgbClr val="FFCC99"/>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72" name="AutoShape 28"/>
          <p:cNvSpPr>
            <a:spLocks noChangeArrowheads="1"/>
          </p:cNvSpPr>
          <p:nvPr/>
        </p:nvSpPr>
        <p:spPr bwMode="auto">
          <a:xfrm>
            <a:off x="5791200" y="762000"/>
            <a:ext cx="2209800" cy="533400"/>
          </a:xfrm>
          <a:prstGeom prst="wedgeRoundRectCallout">
            <a:avLst>
              <a:gd name="adj1" fmla="val -63361"/>
              <a:gd name="adj2" fmla="val 153569"/>
              <a:gd name="adj3" fmla="val 16667"/>
            </a:avLst>
          </a:prstGeom>
          <a:solidFill>
            <a:srgbClr val="FFFFCC"/>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a:solidFill>
                  <a:srgbClr val="A50021"/>
                </a:solidFill>
                <a:ea typeface="隶书" pitchFamily="49" charset="-122"/>
              </a:rPr>
              <a:t>向左旋转一次</a:t>
            </a:r>
            <a:endParaRPr lang="zh-CN" altLang="en-US" sz="2800">
              <a:ea typeface="隶书" pitchFamily="49" charset="-122"/>
            </a:endParaRPr>
          </a:p>
        </p:txBody>
      </p:sp>
      <p:sp>
        <p:nvSpPr>
          <p:cNvPr id="210973" name="Text Box 29"/>
          <p:cNvSpPr txBox="1">
            <a:spLocks noChangeArrowheads="1"/>
          </p:cNvSpPr>
          <p:nvPr/>
        </p:nvSpPr>
        <p:spPr bwMode="auto">
          <a:xfrm>
            <a:off x="403225" y="4876800"/>
            <a:ext cx="4016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rgbClr val="A50021"/>
                </a:solidFill>
                <a:ea typeface="楷体_GB2312" pitchFamily="49" charset="-122"/>
              </a:rPr>
              <a:t>继续插入关键字 </a:t>
            </a:r>
            <a:r>
              <a:rPr lang="en-US" altLang="zh-CN" sz="3600">
                <a:solidFill>
                  <a:srgbClr val="A50021"/>
                </a:solidFill>
                <a:ea typeface="楷体_GB2312" pitchFamily="49" charset="-122"/>
              </a:rPr>
              <a:t>9</a:t>
            </a:r>
            <a:endParaRPr lang="en-US" altLang="zh-CN" sz="3600">
              <a:ea typeface="楷体_GB2312" pitchFamily="49" charset="-122"/>
            </a:endParaRPr>
          </a:p>
        </p:txBody>
      </p:sp>
      <p:sp>
        <p:nvSpPr>
          <p:cNvPr id="210975" name="AutoShape 31">
            <a:hlinkClick r:id="rId2" action="ppaction://hlinksldjump" highlightClick="1"/>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10950"/>
                                        </p:tgtEl>
                                        <p:attrNameLst>
                                          <p:attrName>style.visibility</p:attrName>
                                        </p:attrNameLst>
                                      </p:cBhvr>
                                      <p:to>
                                        <p:strVal val="visible"/>
                                      </p:to>
                                    </p:set>
                                    <p:animEffect transition="in" filter="wipe(up)">
                                      <p:cBhvr>
                                        <p:cTn id="7" dur="500"/>
                                        <p:tgtEl>
                                          <p:spTgt spid="210950"/>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10946"/>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210948"/>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210947"/>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210949"/>
                                        </p:tgtEl>
                                        <p:attrNameLst>
                                          <p:attrName>style.visibility</p:attrName>
                                        </p:attrNameLst>
                                      </p:cBhvr>
                                      <p:to>
                                        <p:strVal val="visible"/>
                                      </p:to>
                                    </p:set>
                                  </p:childTnLst>
                                </p:cTn>
                              </p:par>
                            </p:childTnLst>
                          </p:cTn>
                        </p:par>
                        <p:par>
                          <p:cTn id="20" fill="hold" nodeType="afterGroup">
                            <p:stCondLst>
                              <p:cond delay="2500"/>
                            </p:stCondLst>
                            <p:childTnLst>
                              <p:par>
                                <p:cTn id="21" presetID="1" presetClass="entr" presetSubtype="0" fill="hold" grpId="0" nodeType="afterEffect">
                                  <p:stCondLst>
                                    <p:cond delay="0"/>
                                  </p:stCondLst>
                                  <p:childTnLst>
                                    <p:set>
                                      <p:cBhvr>
                                        <p:cTn id="22" dur="1" fill="hold">
                                          <p:stCondLst>
                                            <p:cond delay="499"/>
                                          </p:stCondLst>
                                        </p:cTn>
                                        <p:tgtEl>
                                          <p:spTgt spid="210951"/>
                                        </p:tgtEl>
                                        <p:attrNameLst>
                                          <p:attrName>style.visibility</p:attrName>
                                        </p:attrNameLst>
                                      </p:cBhvr>
                                      <p:to>
                                        <p:strVal val="visible"/>
                                      </p:to>
                                    </p:set>
                                  </p:childTnLst>
                                </p:cTn>
                              </p:par>
                            </p:childTnLst>
                          </p:cTn>
                        </p:par>
                        <p:par>
                          <p:cTn id="23" fill="hold" nodeType="afterGroup">
                            <p:stCondLst>
                              <p:cond delay="3000"/>
                            </p:stCondLst>
                            <p:childTnLst>
                              <p:par>
                                <p:cTn id="24" presetID="1" presetClass="entr" presetSubtype="0" fill="hold" grpId="0" nodeType="afterEffect">
                                  <p:stCondLst>
                                    <p:cond delay="0"/>
                                  </p:stCondLst>
                                  <p:childTnLst>
                                    <p:set>
                                      <p:cBhvr>
                                        <p:cTn id="25" dur="1" fill="hold">
                                          <p:stCondLst>
                                            <p:cond delay="499"/>
                                          </p:stCondLst>
                                        </p:cTn>
                                        <p:tgtEl>
                                          <p:spTgt spid="210953"/>
                                        </p:tgtEl>
                                        <p:attrNameLst>
                                          <p:attrName>style.visibility</p:attrName>
                                        </p:attrNameLst>
                                      </p:cBhvr>
                                      <p:to>
                                        <p:strVal val="visible"/>
                                      </p:to>
                                    </p:set>
                                  </p:childTnLst>
                                </p:cTn>
                              </p:par>
                            </p:childTnLst>
                          </p:cTn>
                        </p:par>
                        <p:par>
                          <p:cTn id="26" fill="hold" nodeType="afterGroup">
                            <p:stCondLst>
                              <p:cond delay="3500"/>
                            </p:stCondLst>
                            <p:childTnLst>
                              <p:par>
                                <p:cTn id="27" presetID="1" presetClass="entr" presetSubtype="0" fill="hold" grpId="0" nodeType="afterEffect">
                                  <p:stCondLst>
                                    <p:cond delay="0"/>
                                  </p:stCondLst>
                                  <p:childTnLst>
                                    <p:set>
                                      <p:cBhvr>
                                        <p:cTn id="28" dur="1" fill="hold">
                                          <p:stCondLst>
                                            <p:cond delay="499"/>
                                          </p:stCondLst>
                                        </p:cTn>
                                        <p:tgtEl>
                                          <p:spTgt spid="210952"/>
                                        </p:tgtEl>
                                        <p:attrNameLst>
                                          <p:attrName>style.visibility</p:attrName>
                                        </p:attrNameLst>
                                      </p:cBhvr>
                                      <p:to>
                                        <p:strVal val="visible"/>
                                      </p:to>
                                    </p:set>
                                  </p:childTnLst>
                                </p:cTn>
                              </p:par>
                            </p:childTnLst>
                          </p:cTn>
                        </p:par>
                        <p:par>
                          <p:cTn id="29" fill="hold" nodeType="afterGroup">
                            <p:stCondLst>
                              <p:cond delay="4000"/>
                            </p:stCondLst>
                            <p:childTnLst>
                              <p:par>
                                <p:cTn id="30" presetID="1" presetClass="entr" presetSubtype="0" fill="hold" grpId="0" nodeType="afterEffect">
                                  <p:stCondLst>
                                    <p:cond delay="0"/>
                                  </p:stCondLst>
                                  <p:childTnLst>
                                    <p:set>
                                      <p:cBhvr>
                                        <p:cTn id="31" dur="1" fill="hold">
                                          <p:stCondLst>
                                            <p:cond delay="499"/>
                                          </p:stCondLst>
                                        </p:cTn>
                                        <p:tgtEl>
                                          <p:spTgt spid="210954"/>
                                        </p:tgtEl>
                                        <p:attrNameLst>
                                          <p:attrName>style.visibility</p:attrName>
                                        </p:attrNameLst>
                                      </p:cBhvr>
                                      <p:to>
                                        <p:strVal val="visible"/>
                                      </p:to>
                                    </p:set>
                                  </p:childTnLst>
                                </p:cTn>
                              </p:par>
                            </p:childTnLst>
                          </p:cTn>
                        </p:par>
                        <p:par>
                          <p:cTn id="32" fill="hold" nodeType="afterGroup">
                            <p:stCondLst>
                              <p:cond delay="4500"/>
                            </p:stCondLst>
                            <p:childTnLst>
                              <p:par>
                                <p:cTn id="33" presetID="1" presetClass="entr" presetSubtype="0" fill="hold" grpId="0" nodeType="afterEffect">
                                  <p:stCondLst>
                                    <p:cond delay="0"/>
                                  </p:stCondLst>
                                  <p:childTnLst>
                                    <p:set>
                                      <p:cBhvr>
                                        <p:cTn id="34" dur="1" fill="hold">
                                          <p:stCondLst>
                                            <p:cond delay="499"/>
                                          </p:stCondLst>
                                        </p:cTn>
                                        <p:tgtEl>
                                          <p:spTgt spid="21095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0973"/>
                                        </p:tgtEl>
                                        <p:attrNameLst>
                                          <p:attrName>style.visibility</p:attrName>
                                        </p:attrNameLst>
                                      </p:cBhvr>
                                      <p:to>
                                        <p:strVal val="visible"/>
                                      </p:to>
                                    </p:set>
                                    <p:animEffect transition="in" filter="wipe(left)">
                                      <p:cBhvr>
                                        <p:cTn id="39" dur="500"/>
                                        <p:tgtEl>
                                          <p:spTgt spid="21097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10957"/>
                                        </p:tgtEl>
                                        <p:attrNameLst>
                                          <p:attrName>style.visibility</p:attrName>
                                        </p:attrNameLst>
                                      </p:cBhvr>
                                      <p:to>
                                        <p:strVal val="visible"/>
                                      </p:to>
                                    </p:set>
                                    <p:animEffect transition="in" filter="wipe(up)">
                                      <p:cBhvr>
                                        <p:cTn id="44" dur="500"/>
                                        <p:tgtEl>
                                          <p:spTgt spid="210957"/>
                                        </p:tgtEl>
                                      </p:cBhvr>
                                    </p:animEffect>
                                  </p:childTnLst>
                                </p:cTn>
                              </p:par>
                            </p:childTnLst>
                          </p:cTn>
                        </p:par>
                        <p:par>
                          <p:cTn id="45" fill="hold" nodeType="after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210956"/>
                                        </p:tgtEl>
                                        <p:attrNameLst>
                                          <p:attrName>style.visibility</p:attrName>
                                        </p:attrNameLst>
                                      </p:cBhvr>
                                      <p:to>
                                        <p:strVal val="visible"/>
                                      </p:to>
                                    </p:set>
                                    <p:animEffect transition="in" filter="wipe(up)">
                                      <p:cBhvr>
                                        <p:cTn id="48" dur="500"/>
                                        <p:tgtEl>
                                          <p:spTgt spid="21095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10958"/>
                                        </p:tgtEl>
                                        <p:attrNameLst>
                                          <p:attrName>style.visibility</p:attrName>
                                        </p:attrNameLst>
                                      </p:cBhvr>
                                      <p:to>
                                        <p:strVal val="visible"/>
                                      </p:to>
                                    </p:set>
                                    <p:animEffect transition="in" filter="wipe(left)">
                                      <p:cBhvr>
                                        <p:cTn id="53" dur="500"/>
                                        <p:tgtEl>
                                          <p:spTgt spid="21095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10971"/>
                                        </p:tgtEl>
                                        <p:attrNameLst>
                                          <p:attrName>style.visibility</p:attrName>
                                        </p:attrNameLst>
                                      </p:cBhvr>
                                      <p:to>
                                        <p:strVal val="visible"/>
                                      </p:to>
                                    </p:set>
                                    <p:animEffect transition="in" filter="wipe(left)">
                                      <p:cBhvr>
                                        <p:cTn id="58" dur="500"/>
                                        <p:tgtEl>
                                          <p:spTgt spid="210971"/>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10972"/>
                                        </p:tgtEl>
                                        <p:attrNameLst>
                                          <p:attrName>style.visibility</p:attrName>
                                        </p:attrNameLst>
                                      </p:cBhvr>
                                      <p:to>
                                        <p:strVal val="visible"/>
                                      </p:to>
                                    </p:set>
                                    <p:animEffect transition="in" filter="wipe(left)">
                                      <p:cBhvr>
                                        <p:cTn id="62" dur="500"/>
                                        <p:tgtEl>
                                          <p:spTgt spid="210972"/>
                                        </p:tgtEl>
                                      </p:cBhvr>
                                    </p:animEffect>
                                  </p:childTnLst>
                                </p:cTn>
                              </p:par>
                            </p:childTnLst>
                          </p:cTn>
                        </p:par>
                        <p:par>
                          <p:cTn id="63" fill="hold" nodeType="afterGroup">
                            <p:stCondLst>
                              <p:cond delay="1000"/>
                            </p:stCondLst>
                            <p:childTnLst>
                              <p:par>
                                <p:cTn id="64" presetID="2" presetClass="entr" presetSubtype="6" fill="hold" grpId="0" nodeType="afterEffect">
                                  <p:stCondLst>
                                    <p:cond delay="0"/>
                                  </p:stCondLst>
                                  <p:childTnLst>
                                    <p:set>
                                      <p:cBhvr>
                                        <p:cTn id="65" dur="1" fill="hold">
                                          <p:stCondLst>
                                            <p:cond delay="0"/>
                                          </p:stCondLst>
                                        </p:cTn>
                                        <p:tgtEl>
                                          <p:spTgt spid="210975"/>
                                        </p:tgtEl>
                                        <p:attrNameLst>
                                          <p:attrName>style.visibility</p:attrName>
                                        </p:attrNameLst>
                                      </p:cBhvr>
                                      <p:to>
                                        <p:strVal val="visible"/>
                                      </p:to>
                                    </p:set>
                                    <p:anim calcmode="lin" valueType="num">
                                      <p:cBhvr additive="base">
                                        <p:cTn id="66" dur="500" fill="hold"/>
                                        <p:tgtEl>
                                          <p:spTgt spid="210975"/>
                                        </p:tgtEl>
                                        <p:attrNameLst>
                                          <p:attrName>ppt_x</p:attrName>
                                        </p:attrNameLst>
                                      </p:cBhvr>
                                      <p:tavLst>
                                        <p:tav tm="0">
                                          <p:val>
                                            <p:strVal val="1+#ppt_w/2"/>
                                          </p:val>
                                        </p:tav>
                                        <p:tav tm="100000">
                                          <p:val>
                                            <p:strVal val="#ppt_x"/>
                                          </p:val>
                                        </p:tav>
                                      </p:tavLst>
                                    </p:anim>
                                    <p:anim calcmode="lin" valueType="num">
                                      <p:cBhvr additive="base">
                                        <p:cTn id="67" dur="500" fill="hold"/>
                                        <p:tgtEl>
                                          <p:spTgt spid="210975"/>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10968"/>
                                        </p:tgtEl>
                                        <p:attrNameLst>
                                          <p:attrName>style.visibility</p:attrName>
                                        </p:attrNameLst>
                                      </p:cBhvr>
                                      <p:to>
                                        <p:strVal val="visible"/>
                                      </p:to>
                                    </p:set>
                                    <p:animEffect transition="in" filter="wipe(up)">
                                      <p:cBhvr>
                                        <p:cTn id="72" dur="500"/>
                                        <p:tgtEl>
                                          <p:spTgt spid="210968"/>
                                        </p:tgtEl>
                                      </p:cBhvr>
                                    </p:animEffect>
                                  </p:childTnLst>
                                </p:cTn>
                              </p:par>
                            </p:childTnLst>
                          </p:cTn>
                        </p:par>
                        <p:par>
                          <p:cTn id="73" fill="hold" nodeType="afterGroup">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210959"/>
                                        </p:tgtEl>
                                        <p:attrNameLst>
                                          <p:attrName>style.visibility</p:attrName>
                                        </p:attrNameLst>
                                      </p:cBhvr>
                                      <p:to>
                                        <p:strVal val="visible"/>
                                      </p:to>
                                    </p:set>
                                    <p:animEffect transition="in" filter="wipe(up)">
                                      <p:cBhvr>
                                        <p:cTn id="76" dur="500"/>
                                        <p:tgtEl>
                                          <p:spTgt spid="210959"/>
                                        </p:tgtEl>
                                      </p:cBhvr>
                                    </p:animEffect>
                                  </p:childTnLst>
                                </p:cTn>
                              </p:par>
                            </p:childTnLst>
                          </p:cTn>
                        </p:par>
                        <p:par>
                          <p:cTn id="77" fill="hold" nodeType="afterGroup">
                            <p:stCondLst>
                              <p:cond delay="1000"/>
                            </p:stCondLst>
                            <p:childTnLst>
                              <p:par>
                                <p:cTn id="78" presetID="22" presetClass="entr" presetSubtype="1" fill="hold" grpId="0" nodeType="afterEffect">
                                  <p:stCondLst>
                                    <p:cond delay="0"/>
                                  </p:stCondLst>
                                  <p:childTnLst>
                                    <p:set>
                                      <p:cBhvr>
                                        <p:cTn id="79" dur="1" fill="hold">
                                          <p:stCondLst>
                                            <p:cond delay="0"/>
                                          </p:stCondLst>
                                        </p:cTn>
                                        <p:tgtEl>
                                          <p:spTgt spid="210964"/>
                                        </p:tgtEl>
                                        <p:attrNameLst>
                                          <p:attrName>style.visibility</p:attrName>
                                        </p:attrNameLst>
                                      </p:cBhvr>
                                      <p:to>
                                        <p:strVal val="visible"/>
                                      </p:to>
                                    </p:set>
                                    <p:animEffect transition="in" filter="wipe(up)">
                                      <p:cBhvr>
                                        <p:cTn id="80" dur="500"/>
                                        <p:tgtEl>
                                          <p:spTgt spid="210964"/>
                                        </p:tgtEl>
                                      </p:cBhvr>
                                    </p:animEffect>
                                  </p:childTnLst>
                                </p:cTn>
                              </p:par>
                            </p:childTnLst>
                          </p:cTn>
                        </p:par>
                        <p:par>
                          <p:cTn id="81" fill="hold" nodeType="afterGroup">
                            <p:stCondLst>
                              <p:cond delay="1500"/>
                            </p:stCondLst>
                            <p:childTnLst>
                              <p:par>
                                <p:cTn id="82" presetID="22" presetClass="entr" presetSubtype="1" fill="hold" grpId="0" nodeType="afterEffect">
                                  <p:stCondLst>
                                    <p:cond delay="0"/>
                                  </p:stCondLst>
                                  <p:childTnLst>
                                    <p:set>
                                      <p:cBhvr>
                                        <p:cTn id="83" dur="1" fill="hold">
                                          <p:stCondLst>
                                            <p:cond delay="0"/>
                                          </p:stCondLst>
                                        </p:cTn>
                                        <p:tgtEl>
                                          <p:spTgt spid="210965"/>
                                        </p:tgtEl>
                                        <p:attrNameLst>
                                          <p:attrName>style.visibility</p:attrName>
                                        </p:attrNameLst>
                                      </p:cBhvr>
                                      <p:to>
                                        <p:strVal val="visible"/>
                                      </p:to>
                                    </p:set>
                                    <p:animEffect transition="in" filter="wipe(up)">
                                      <p:cBhvr>
                                        <p:cTn id="84" dur="500"/>
                                        <p:tgtEl>
                                          <p:spTgt spid="210965"/>
                                        </p:tgtEl>
                                      </p:cBhvr>
                                    </p:animEffect>
                                  </p:childTnLst>
                                </p:cTn>
                              </p:par>
                            </p:childTnLst>
                          </p:cTn>
                        </p:par>
                        <p:par>
                          <p:cTn id="85" fill="hold" nodeType="afterGroup">
                            <p:stCondLst>
                              <p:cond delay="2000"/>
                            </p:stCondLst>
                            <p:childTnLst>
                              <p:par>
                                <p:cTn id="86" presetID="22" presetClass="entr" presetSubtype="1" fill="hold" grpId="0" nodeType="afterEffect">
                                  <p:stCondLst>
                                    <p:cond delay="0"/>
                                  </p:stCondLst>
                                  <p:childTnLst>
                                    <p:set>
                                      <p:cBhvr>
                                        <p:cTn id="87" dur="1" fill="hold">
                                          <p:stCondLst>
                                            <p:cond delay="0"/>
                                          </p:stCondLst>
                                        </p:cTn>
                                        <p:tgtEl>
                                          <p:spTgt spid="210967"/>
                                        </p:tgtEl>
                                        <p:attrNameLst>
                                          <p:attrName>style.visibility</p:attrName>
                                        </p:attrNameLst>
                                      </p:cBhvr>
                                      <p:to>
                                        <p:strVal val="visible"/>
                                      </p:to>
                                    </p:set>
                                    <p:animEffect transition="in" filter="wipe(up)">
                                      <p:cBhvr>
                                        <p:cTn id="88" dur="500"/>
                                        <p:tgtEl>
                                          <p:spTgt spid="210967"/>
                                        </p:tgtEl>
                                      </p:cBhvr>
                                    </p:animEffect>
                                  </p:childTnLst>
                                </p:cTn>
                              </p:par>
                            </p:childTnLst>
                          </p:cTn>
                        </p:par>
                        <p:par>
                          <p:cTn id="89" fill="hold" nodeType="afterGroup">
                            <p:stCondLst>
                              <p:cond delay="2500"/>
                            </p:stCondLst>
                            <p:childTnLst>
                              <p:par>
                                <p:cTn id="90" presetID="22" presetClass="entr" presetSubtype="1" fill="hold" grpId="0" nodeType="afterEffect">
                                  <p:stCondLst>
                                    <p:cond delay="0"/>
                                  </p:stCondLst>
                                  <p:childTnLst>
                                    <p:set>
                                      <p:cBhvr>
                                        <p:cTn id="91" dur="1" fill="hold">
                                          <p:stCondLst>
                                            <p:cond delay="0"/>
                                          </p:stCondLst>
                                        </p:cTn>
                                        <p:tgtEl>
                                          <p:spTgt spid="210966"/>
                                        </p:tgtEl>
                                        <p:attrNameLst>
                                          <p:attrName>style.visibility</p:attrName>
                                        </p:attrNameLst>
                                      </p:cBhvr>
                                      <p:to>
                                        <p:strVal val="visible"/>
                                      </p:to>
                                    </p:set>
                                    <p:animEffect transition="in" filter="wipe(up)">
                                      <p:cBhvr>
                                        <p:cTn id="92" dur="500"/>
                                        <p:tgtEl>
                                          <p:spTgt spid="21096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10963"/>
                                        </p:tgtEl>
                                        <p:attrNameLst>
                                          <p:attrName>style.visibility</p:attrName>
                                        </p:attrNameLst>
                                      </p:cBhvr>
                                      <p:to>
                                        <p:strVal val="visible"/>
                                      </p:to>
                                    </p:set>
                                    <p:animEffect transition="in" filter="wipe(up)">
                                      <p:cBhvr>
                                        <p:cTn id="97" dur="500"/>
                                        <p:tgtEl>
                                          <p:spTgt spid="210963"/>
                                        </p:tgtEl>
                                      </p:cBhvr>
                                    </p:animEffect>
                                  </p:childTnLst>
                                </p:cTn>
                              </p:par>
                            </p:childTnLst>
                          </p:cTn>
                        </p:par>
                        <p:par>
                          <p:cTn id="98" fill="hold" nodeType="afterGroup">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210960"/>
                                        </p:tgtEl>
                                        <p:attrNameLst>
                                          <p:attrName>style.visibility</p:attrName>
                                        </p:attrNameLst>
                                      </p:cBhvr>
                                      <p:to>
                                        <p:strVal val="visible"/>
                                      </p:to>
                                    </p:set>
                                    <p:animEffect transition="in" filter="wipe(up)">
                                      <p:cBhvr>
                                        <p:cTn id="101" dur="500"/>
                                        <p:tgtEl>
                                          <p:spTgt spid="210960"/>
                                        </p:tgtEl>
                                      </p:cBhvr>
                                    </p:animEffect>
                                  </p:childTnLst>
                                </p:cTn>
                              </p:par>
                            </p:childTnLst>
                          </p:cTn>
                        </p:par>
                        <p:par>
                          <p:cTn id="102" fill="hold" nodeType="afterGroup">
                            <p:stCondLst>
                              <p:cond delay="1000"/>
                            </p:stCondLst>
                            <p:childTnLst>
                              <p:par>
                                <p:cTn id="103" presetID="1" presetClass="entr" presetSubtype="0" fill="hold" grpId="0" nodeType="afterEffect">
                                  <p:stCondLst>
                                    <p:cond delay="0"/>
                                  </p:stCondLst>
                                  <p:childTnLst>
                                    <p:set>
                                      <p:cBhvr>
                                        <p:cTn id="104" dur="1" fill="hold">
                                          <p:stCondLst>
                                            <p:cond delay="499"/>
                                          </p:stCondLst>
                                        </p:cTn>
                                        <p:tgtEl>
                                          <p:spTgt spid="210962"/>
                                        </p:tgtEl>
                                        <p:attrNameLst>
                                          <p:attrName>style.visibility</p:attrName>
                                        </p:attrNameLst>
                                      </p:cBhvr>
                                      <p:to>
                                        <p:strVal val="visible"/>
                                      </p:to>
                                    </p:set>
                                  </p:childTnLst>
                                </p:cTn>
                              </p:par>
                            </p:childTnLst>
                          </p:cTn>
                        </p:par>
                        <p:par>
                          <p:cTn id="105" fill="hold" nodeType="afterGroup">
                            <p:stCondLst>
                              <p:cond delay="1500"/>
                            </p:stCondLst>
                            <p:childTnLst>
                              <p:par>
                                <p:cTn id="106" presetID="1" presetClass="entr" presetSubtype="0" fill="hold" grpId="0" nodeType="afterEffect">
                                  <p:stCondLst>
                                    <p:cond delay="0"/>
                                  </p:stCondLst>
                                  <p:childTnLst>
                                    <p:set>
                                      <p:cBhvr>
                                        <p:cTn id="107" dur="1" fill="hold">
                                          <p:stCondLst>
                                            <p:cond delay="499"/>
                                          </p:stCondLst>
                                        </p:cTn>
                                        <p:tgtEl>
                                          <p:spTgt spid="210961"/>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210970"/>
                                        </p:tgtEl>
                                        <p:attrNameLst>
                                          <p:attrName>style.visibility</p:attrName>
                                        </p:attrNameLst>
                                      </p:cBhvr>
                                      <p:to>
                                        <p:strVal val="visible"/>
                                      </p:to>
                                    </p:set>
                                    <p:animEffect transition="in" filter="wipe(up)">
                                      <p:cBhvr>
                                        <p:cTn id="112" dur="500"/>
                                        <p:tgtEl>
                                          <p:spTgt spid="210970"/>
                                        </p:tgtEl>
                                      </p:cBhvr>
                                    </p:animEffect>
                                  </p:childTnLst>
                                </p:cTn>
                              </p:par>
                            </p:childTnLst>
                          </p:cTn>
                        </p:par>
                        <p:par>
                          <p:cTn id="113" fill="hold" nodeType="afterGroup">
                            <p:stCondLst>
                              <p:cond delay="500"/>
                            </p:stCondLst>
                            <p:childTnLst>
                              <p:par>
                                <p:cTn id="114" presetID="22" presetClass="entr" presetSubtype="1" fill="hold" grpId="0" nodeType="afterEffect">
                                  <p:stCondLst>
                                    <p:cond delay="0"/>
                                  </p:stCondLst>
                                  <p:childTnLst>
                                    <p:set>
                                      <p:cBhvr>
                                        <p:cTn id="115" dur="1" fill="hold">
                                          <p:stCondLst>
                                            <p:cond delay="0"/>
                                          </p:stCondLst>
                                        </p:cTn>
                                        <p:tgtEl>
                                          <p:spTgt spid="210969"/>
                                        </p:tgtEl>
                                        <p:attrNameLst>
                                          <p:attrName>style.visibility</p:attrName>
                                        </p:attrNameLst>
                                      </p:cBhvr>
                                      <p:to>
                                        <p:strVal val="visible"/>
                                      </p:to>
                                    </p:set>
                                    <p:animEffect transition="in" filter="wipe(up)">
                                      <p:cBhvr>
                                        <p:cTn id="116" dur="500"/>
                                        <p:tgtEl>
                                          <p:spTgt spid="21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nimBg="1" autoUpdateAnimBg="0"/>
      <p:bldP spid="210947" grpId="0" animBg="1" autoUpdateAnimBg="0"/>
      <p:bldP spid="210948" grpId="0" animBg="1"/>
      <p:bldP spid="210949" grpId="0" animBg="1"/>
      <p:bldP spid="210950" grpId="0" animBg="1"/>
      <p:bldP spid="210951" grpId="0" animBg="1" autoUpdateAnimBg="0"/>
      <p:bldP spid="210952" grpId="0" animBg="1" autoUpdateAnimBg="0"/>
      <p:bldP spid="210953" grpId="0" animBg="1"/>
      <p:bldP spid="210954" grpId="0" animBg="1"/>
      <p:bldP spid="210955" grpId="0" animBg="1" autoUpdateAnimBg="0"/>
      <p:bldP spid="210956" grpId="0" animBg="1" autoUpdateAnimBg="0"/>
      <p:bldP spid="210957" grpId="0" animBg="1"/>
      <p:bldP spid="210958" grpId="0" animBg="1"/>
      <p:bldP spid="210959" grpId="0" animBg="1" autoUpdateAnimBg="0"/>
      <p:bldP spid="210960" grpId="0" animBg="1" autoUpdateAnimBg="0"/>
      <p:bldP spid="210961" grpId="0" animBg="1" autoUpdateAnimBg="0"/>
      <p:bldP spid="210962" grpId="0" animBg="1"/>
      <p:bldP spid="210963" grpId="0" animBg="1"/>
      <p:bldP spid="210964" grpId="0" animBg="1"/>
      <p:bldP spid="210965" grpId="0" animBg="1" autoUpdateAnimBg="0"/>
      <p:bldP spid="210966" grpId="0" animBg="1" autoUpdateAnimBg="0"/>
      <p:bldP spid="210967" grpId="0" animBg="1"/>
      <p:bldP spid="210968" grpId="0" animBg="1"/>
      <p:bldP spid="210969" grpId="0" animBg="1" autoUpdateAnimBg="0"/>
      <p:bldP spid="210970" grpId="0" animBg="1"/>
      <p:bldP spid="210971" grpId="0" animBg="1"/>
      <p:bldP spid="210972" grpId="0" animBg="1" autoUpdateAnimBg="0"/>
      <p:bldP spid="210973" grpId="0" autoUpdateAnimBg="0"/>
      <p:bldP spid="21097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81000" y="1295400"/>
            <a:ext cx="8382000"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4000">
                <a:ea typeface="楷体_GB2312" pitchFamily="49" charset="-122"/>
              </a:rPr>
              <a:t>         </a:t>
            </a:r>
            <a:r>
              <a:rPr lang="zh-CN" altLang="en-US" sz="3600">
                <a:solidFill>
                  <a:srgbClr val="A50021"/>
                </a:solidFill>
                <a:ea typeface="楷体_GB2312" pitchFamily="49" charset="-122"/>
              </a:rPr>
              <a:t>在平衡树上进行查找的过程和二叉排序树相同，因此，</a:t>
            </a:r>
            <a:r>
              <a:rPr lang="zh-CN" altLang="en-US" sz="3600">
                <a:solidFill>
                  <a:srgbClr val="3333FF"/>
                </a:solidFill>
                <a:ea typeface="楷体_GB2312" pitchFamily="49" charset="-122"/>
              </a:rPr>
              <a:t>查找过程中和给定值</a:t>
            </a:r>
            <a:r>
              <a:rPr lang="zh-CN" altLang="en-US" sz="3600" b="1">
                <a:solidFill>
                  <a:srgbClr val="3333FF"/>
                </a:solidFill>
                <a:ea typeface="楷体_GB2312" pitchFamily="49" charset="-122"/>
              </a:rPr>
              <a:t>进行比较的关键字的个数</a:t>
            </a:r>
            <a:r>
              <a:rPr lang="zh-CN" altLang="en-US" sz="3600">
                <a:solidFill>
                  <a:srgbClr val="3333FF"/>
                </a:solidFill>
                <a:ea typeface="楷体_GB2312" pitchFamily="49" charset="-122"/>
              </a:rPr>
              <a:t>不超过平衡 树的深度。</a:t>
            </a:r>
            <a:endParaRPr lang="zh-CN" altLang="en-US">
              <a:solidFill>
                <a:srgbClr val="3333FF"/>
              </a:solidFill>
            </a:endParaRPr>
          </a:p>
        </p:txBody>
      </p:sp>
      <p:sp>
        <p:nvSpPr>
          <p:cNvPr id="92163" name="Text Box 3"/>
          <p:cNvSpPr txBox="1">
            <a:spLocks noChangeArrowheads="1"/>
          </p:cNvSpPr>
          <p:nvPr/>
        </p:nvSpPr>
        <p:spPr bwMode="auto">
          <a:xfrm>
            <a:off x="457200" y="457200"/>
            <a:ext cx="5824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b="1">
                <a:solidFill>
                  <a:srgbClr val="0033CC"/>
                </a:solidFill>
                <a:ea typeface="楷体_GB2312" pitchFamily="49" charset="-122"/>
              </a:rPr>
              <a:t>平衡树的查找性能分析：</a:t>
            </a:r>
            <a:endParaRPr lang="zh-CN" altLang="en-US">
              <a:ea typeface="楷体_GB2312" pitchFamily="49" charset="-122"/>
            </a:endParaRPr>
          </a:p>
        </p:txBody>
      </p:sp>
      <p:sp>
        <p:nvSpPr>
          <p:cNvPr id="92164" name="Text Box 4"/>
          <p:cNvSpPr txBox="1">
            <a:spLocks noChangeArrowheads="1"/>
          </p:cNvSpPr>
          <p:nvPr/>
        </p:nvSpPr>
        <p:spPr bwMode="auto">
          <a:xfrm>
            <a:off x="631825" y="4495800"/>
            <a:ext cx="8054975"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5000"/>
              </a:lnSpc>
              <a:spcBef>
                <a:spcPct val="50000"/>
              </a:spcBef>
            </a:pPr>
            <a:r>
              <a:rPr lang="en-US" altLang="zh-CN" sz="4000">
                <a:solidFill>
                  <a:srgbClr val="A50021"/>
                </a:solidFill>
                <a:ea typeface="楷体_GB2312" pitchFamily="49" charset="-122"/>
              </a:rPr>
              <a:t>   </a:t>
            </a:r>
            <a:r>
              <a:rPr lang="zh-CN" altLang="en-US" sz="4000">
                <a:solidFill>
                  <a:srgbClr val="A50021"/>
                </a:solidFill>
                <a:ea typeface="楷体_GB2312" pitchFamily="49" charset="-122"/>
              </a:rPr>
              <a:t>问：含 </a:t>
            </a:r>
            <a:r>
              <a:rPr lang="en-US" altLang="zh-CN" sz="4000" b="1" i="1">
                <a:solidFill>
                  <a:srgbClr val="FF0000"/>
                </a:solidFill>
                <a:ea typeface="楷体_GB2312" pitchFamily="49" charset="-122"/>
              </a:rPr>
              <a:t>n</a:t>
            </a:r>
            <a:r>
              <a:rPr lang="en-US" altLang="zh-CN" sz="4000">
                <a:solidFill>
                  <a:srgbClr val="FF0000"/>
                </a:solidFill>
                <a:ea typeface="楷体_GB2312" pitchFamily="49" charset="-122"/>
              </a:rPr>
              <a:t> </a:t>
            </a:r>
            <a:r>
              <a:rPr lang="zh-CN" altLang="en-US" sz="4000">
                <a:solidFill>
                  <a:srgbClr val="FF0000"/>
                </a:solidFill>
                <a:ea typeface="楷体_GB2312" pitchFamily="49" charset="-122"/>
              </a:rPr>
              <a:t>个关键字</a:t>
            </a:r>
            <a:r>
              <a:rPr lang="zh-CN" altLang="en-US" sz="4000">
                <a:solidFill>
                  <a:srgbClr val="A50021"/>
                </a:solidFill>
                <a:ea typeface="楷体_GB2312" pitchFamily="49" charset="-122"/>
              </a:rPr>
              <a:t>的二叉平衡树</a:t>
            </a:r>
            <a:r>
              <a:rPr lang="zh-CN" altLang="en-US" sz="4000">
                <a:solidFill>
                  <a:srgbClr val="FF0000"/>
                </a:solidFill>
                <a:ea typeface="楷体_GB2312" pitchFamily="49" charset="-122"/>
              </a:rPr>
              <a:t>可能达到的</a:t>
            </a:r>
            <a:r>
              <a:rPr lang="zh-CN" altLang="en-US" sz="4000" b="1">
                <a:solidFill>
                  <a:srgbClr val="FF0000"/>
                </a:solidFill>
                <a:ea typeface="楷体_GB2312" pitchFamily="49" charset="-122"/>
              </a:rPr>
              <a:t>最大深度</a:t>
            </a:r>
            <a:r>
              <a:rPr lang="zh-CN" altLang="en-US" sz="4000">
                <a:solidFill>
                  <a:srgbClr val="A50021"/>
                </a:solidFill>
                <a:ea typeface="楷体_GB2312" pitchFamily="49" charset="-122"/>
              </a:rPr>
              <a:t>是多少？</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strips(downRight)">
                                      <p:cBhvr>
                                        <p:cTn id="7" dur="500"/>
                                        <p:tgtEl>
                                          <p:spTgt spid="92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2162"/>
                                        </p:tgtEl>
                                        <p:attrNameLst>
                                          <p:attrName>style.visibility</p:attrName>
                                        </p:attrNameLst>
                                      </p:cBhvr>
                                      <p:to>
                                        <p:strVal val="visible"/>
                                      </p:to>
                                    </p:set>
                                    <p:animEffect transition="in" filter="strips(downRight)">
                                      <p:cBhvr>
                                        <p:cTn id="12" dur="500"/>
                                        <p:tgtEl>
                                          <p:spTgt spid="921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2164"/>
                                        </p:tgtEl>
                                        <p:attrNameLst>
                                          <p:attrName>style.visibility</p:attrName>
                                        </p:attrNameLst>
                                      </p:cBhvr>
                                      <p:to>
                                        <p:strVal val="visible"/>
                                      </p:to>
                                    </p:set>
                                    <p:animEffect transition="in" filter="strips(downRight)">
                                      <p:cBhvr>
                                        <p:cTn id="1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63" grpId="0" autoUpdateAnimBg="0"/>
      <p:bldP spid="92164"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Text Box 3"/>
          <p:cNvSpPr txBox="1">
            <a:spLocks noChangeArrowheads="1"/>
          </p:cNvSpPr>
          <p:nvPr/>
        </p:nvSpPr>
        <p:spPr bwMode="auto">
          <a:xfrm>
            <a:off x="1066800" y="685800"/>
            <a:ext cx="1196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i="1">
                <a:solidFill>
                  <a:srgbClr val="A50021"/>
                </a:solidFill>
              </a:rPr>
              <a:t>n </a:t>
            </a:r>
            <a:r>
              <a:rPr lang="en-US" altLang="zh-CN" sz="3600" b="1">
                <a:solidFill>
                  <a:srgbClr val="A50021"/>
                </a:solidFill>
              </a:rPr>
              <a:t>= 0</a:t>
            </a:r>
            <a:endParaRPr lang="en-US" altLang="zh-CN" sz="3600" b="1" i="1"/>
          </a:p>
        </p:txBody>
      </p:sp>
      <p:sp>
        <p:nvSpPr>
          <p:cNvPr id="211972" name="Text Box 4"/>
          <p:cNvSpPr txBox="1">
            <a:spLocks noChangeArrowheads="1"/>
          </p:cNvSpPr>
          <p:nvPr/>
        </p:nvSpPr>
        <p:spPr bwMode="auto">
          <a:xfrm>
            <a:off x="1066800" y="1720850"/>
            <a:ext cx="1196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A50021"/>
                </a:solidFill>
              </a:rPr>
              <a:t>空树</a:t>
            </a:r>
            <a:endParaRPr lang="zh-CN" altLang="en-US" sz="3600" b="1" i="1"/>
          </a:p>
        </p:txBody>
      </p:sp>
      <p:sp>
        <p:nvSpPr>
          <p:cNvPr id="211973" name="Text Box 5"/>
          <p:cNvSpPr txBox="1">
            <a:spLocks noChangeArrowheads="1"/>
          </p:cNvSpPr>
          <p:nvPr/>
        </p:nvSpPr>
        <p:spPr bwMode="auto">
          <a:xfrm>
            <a:off x="381000" y="2743200"/>
            <a:ext cx="259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A50021"/>
                </a:solidFill>
                <a:latin typeface="楷体_GB2312" pitchFamily="49" charset="-122"/>
                <a:ea typeface="楷体_GB2312" pitchFamily="49" charset="-122"/>
              </a:rPr>
              <a:t>最大深度为</a:t>
            </a:r>
            <a:r>
              <a:rPr lang="zh-CN" altLang="en-US" sz="3200" b="1">
                <a:solidFill>
                  <a:srgbClr val="A50021"/>
                </a:solidFill>
              </a:rPr>
              <a:t> </a:t>
            </a:r>
            <a:r>
              <a:rPr lang="en-US" altLang="zh-CN" sz="3200" b="1">
                <a:solidFill>
                  <a:srgbClr val="A50021"/>
                </a:solidFill>
              </a:rPr>
              <a:t>0</a:t>
            </a:r>
            <a:endParaRPr lang="en-US" altLang="zh-CN" sz="2800" b="1" i="1"/>
          </a:p>
        </p:txBody>
      </p:sp>
      <p:sp>
        <p:nvSpPr>
          <p:cNvPr id="211974" name="Text Box 6"/>
          <p:cNvSpPr txBox="1">
            <a:spLocks noChangeArrowheads="1"/>
          </p:cNvSpPr>
          <p:nvPr/>
        </p:nvSpPr>
        <p:spPr bwMode="auto">
          <a:xfrm>
            <a:off x="4060825" y="685800"/>
            <a:ext cx="1196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i="1">
                <a:solidFill>
                  <a:srgbClr val="A50021"/>
                </a:solidFill>
              </a:rPr>
              <a:t>n </a:t>
            </a:r>
            <a:r>
              <a:rPr lang="en-US" altLang="zh-CN" sz="3600" b="1">
                <a:solidFill>
                  <a:srgbClr val="A50021"/>
                </a:solidFill>
              </a:rPr>
              <a:t>= 1</a:t>
            </a:r>
            <a:endParaRPr lang="en-US" altLang="zh-CN" sz="3600" b="1" i="1"/>
          </a:p>
        </p:txBody>
      </p:sp>
      <p:sp>
        <p:nvSpPr>
          <p:cNvPr id="211975" name="Text Box 7"/>
          <p:cNvSpPr txBox="1">
            <a:spLocks noChangeArrowheads="1"/>
          </p:cNvSpPr>
          <p:nvPr/>
        </p:nvSpPr>
        <p:spPr bwMode="auto">
          <a:xfrm>
            <a:off x="3200400" y="2667000"/>
            <a:ext cx="274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A50021"/>
                </a:solidFill>
                <a:ea typeface="楷体_GB2312" pitchFamily="49" charset="-122"/>
              </a:rPr>
              <a:t>最大深度为</a:t>
            </a:r>
            <a:r>
              <a:rPr lang="zh-CN" altLang="en-US" sz="3600" b="1">
                <a:solidFill>
                  <a:srgbClr val="A50021"/>
                </a:solidFill>
              </a:rPr>
              <a:t> </a:t>
            </a:r>
            <a:r>
              <a:rPr lang="en-US" altLang="zh-CN" sz="3600" b="1">
                <a:solidFill>
                  <a:srgbClr val="A50021"/>
                </a:solidFill>
              </a:rPr>
              <a:t>1</a:t>
            </a:r>
            <a:endParaRPr lang="en-US" altLang="zh-CN" sz="3600" b="1" i="1"/>
          </a:p>
        </p:txBody>
      </p:sp>
      <p:sp>
        <p:nvSpPr>
          <p:cNvPr id="211976" name="Text Box 8"/>
          <p:cNvSpPr txBox="1">
            <a:spLocks noChangeArrowheads="1"/>
          </p:cNvSpPr>
          <p:nvPr/>
        </p:nvSpPr>
        <p:spPr bwMode="auto">
          <a:xfrm>
            <a:off x="7185025" y="685800"/>
            <a:ext cx="1196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i="1">
                <a:solidFill>
                  <a:srgbClr val="A50021"/>
                </a:solidFill>
              </a:rPr>
              <a:t>n </a:t>
            </a:r>
            <a:r>
              <a:rPr lang="en-US" altLang="zh-CN" sz="3600" b="1">
                <a:solidFill>
                  <a:srgbClr val="A50021"/>
                </a:solidFill>
              </a:rPr>
              <a:t>= 2</a:t>
            </a:r>
            <a:endParaRPr lang="en-US" altLang="zh-CN" sz="3600" b="1" i="1"/>
          </a:p>
        </p:txBody>
      </p:sp>
      <p:sp>
        <p:nvSpPr>
          <p:cNvPr id="211977" name="Text Box 9"/>
          <p:cNvSpPr txBox="1">
            <a:spLocks noChangeArrowheads="1"/>
          </p:cNvSpPr>
          <p:nvPr/>
        </p:nvSpPr>
        <p:spPr bwMode="auto">
          <a:xfrm>
            <a:off x="6172200" y="2667000"/>
            <a:ext cx="2720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A50021"/>
                </a:solidFill>
                <a:latin typeface="楷体_GB2312" pitchFamily="49" charset="-122"/>
                <a:ea typeface="楷体_GB2312" pitchFamily="49" charset="-122"/>
              </a:rPr>
              <a:t>最大深度为</a:t>
            </a:r>
            <a:r>
              <a:rPr lang="zh-CN" altLang="en-US" sz="3600" b="1">
                <a:solidFill>
                  <a:srgbClr val="A50021"/>
                </a:solidFill>
              </a:rPr>
              <a:t> </a:t>
            </a:r>
            <a:r>
              <a:rPr lang="en-US" altLang="zh-CN" sz="3600" b="1">
                <a:solidFill>
                  <a:srgbClr val="A50021"/>
                </a:solidFill>
              </a:rPr>
              <a:t>2</a:t>
            </a:r>
            <a:endParaRPr lang="en-US" altLang="zh-CN" sz="3600" b="1" i="1"/>
          </a:p>
        </p:txBody>
      </p:sp>
      <p:sp>
        <p:nvSpPr>
          <p:cNvPr id="211978" name="Text Box 10"/>
          <p:cNvSpPr txBox="1">
            <a:spLocks noChangeArrowheads="1"/>
          </p:cNvSpPr>
          <p:nvPr/>
        </p:nvSpPr>
        <p:spPr bwMode="auto">
          <a:xfrm>
            <a:off x="304800" y="3810000"/>
            <a:ext cx="1196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i="1">
                <a:solidFill>
                  <a:srgbClr val="A50021"/>
                </a:solidFill>
              </a:rPr>
              <a:t>n </a:t>
            </a:r>
            <a:r>
              <a:rPr lang="en-US" altLang="zh-CN" sz="3600" b="1">
                <a:solidFill>
                  <a:srgbClr val="A50021"/>
                </a:solidFill>
              </a:rPr>
              <a:t>= 4</a:t>
            </a:r>
            <a:endParaRPr lang="en-US" altLang="zh-CN" sz="3600" b="1" i="1"/>
          </a:p>
        </p:txBody>
      </p:sp>
      <p:sp>
        <p:nvSpPr>
          <p:cNvPr id="211979" name="Text Box 11"/>
          <p:cNvSpPr txBox="1">
            <a:spLocks noChangeArrowheads="1"/>
          </p:cNvSpPr>
          <p:nvPr/>
        </p:nvSpPr>
        <p:spPr bwMode="auto">
          <a:xfrm>
            <a:off x="609600" y="5973763"/>
            <a:ext cx="2590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A50021"/>
                </a:solidFill>
                <a:latin typeface="楷体_GB2312" pitchFamily="49" charset="-122"/>
                <a:ea typeface="楷体_GB2312" pitchFamily="49" charset="-122"/>
              </a:rPr>
              <a:t>最大深度为</a:t>
            </a:r>
            <a:r>
              <a:rPr lang="zh-CN" altLang="en-US" sz="3200" b="1">
                <a:solidFill>
                  <a:srgbClr val="A50021"/>
                </a:solidFill>
                <a:ea typeface="楷体_GB2312" pitchFamily="49" charset="-122"/>
              </a:rPr>
              <a:t> </a:t>
            </a:r>
            <a:r>
              <a:rPr lang="en-US" altLang="zh-CN" sz="3200" b="1">
                <a:solidFill>
                  <a:srgbClr val="A50021"/>
                </a:solidFill>
                <a:ea typeface="楷体_GB2312" pitchFamily="49" charset="-122"/>
              </a:rPr>
              <a:t>3</a:t>
            </a:r>
            <a:endParaRPr lang="en-US" altLang="zh-CN" sz="3600" b="1" i="1"/>
          </a:p>
        </p:txBody>
      </p:sp>
      <p:sp>
        <p:nvSpPr>
          <p:cNvPr id="211980" name="Oval 12"/>
          <p:cNvSpPr>
            <a:spLocks noChangeArrowheads="1"/>
          </p:cNvSpPr>
          <p:nvPr/>
        </p:nvSpPr>
        <p:spPr bwMode="auto">
          <a:xfrm>
            <a:off x="4114800" y="19050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1" name="Freeform 13"/>
          <p:cNvSpPr>
            <a:spLocks/>
          </p:cNvSpPr>
          <p:nvPr/>
        </p:nvSpPr>
        <p:spPr bwMode="auto">
          <a:xfrm>
            <a:off x="3733800" y="1295400"/>
            <a:ext cx="533400" cy="609600"/>
          </a:xfrm>
          <a:custGeom>
            <a:avLst/>
            <a:gdLst>
              <a:gd name="T0" fmla="*/ 0 w 288"/>
              <a:gd name="T1" fmla="*/ 0 h 336"/>
              <a:gd name="T2" fmla="*/ 192 w 288"/>
              <a:gd name="T3" fmla="*/ 96 h 336"/>
              <a:gd name="T4" fmla="*/ 96 w 288"/>
              <a:gd name="T5" fmla="*/ 96 h 336"/>
              <a:gd name="T6" fmla="*/ 288 w 288"/>
              <a:gd name="T7" fmla="*/ 336 h 336"/>
            </a:gdLst>
            <a:ahLst/>
            <a:cxnLst>
              <a:cxn ang="0">
                <a:pos x="T0" y="T1"/>
              </a:cxn>
              <a:cxn ang="0">
                <a:pos x="T2" y="T3"/>
              </a:cxn>
              <a:cxn ang="0">
                <a:pos x="T4" y="T5"/>
              </a:cxn>
              <a:cxn ang="0">
                <a:pos x="T6" y="T7"/>
              </a:cxn>
            </a:cxnLst>
            <a:rect l="0" t="0" r="r" b="b"/>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a:solidFill>
              <a:srgbClr val="00808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2" name="Oval 14"/>
          <p:cNvSpPr>
            <a:spLocks noChangeArrowheads="1"/>
          </p:cNvSpPr>
          <p:nvPr/>
        </p:nvSpPr>
        <p:spPr bwMode="auto">
          <a:xfrm>
            <a:off x="6934200" y="15240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3" name="Freeform 15"/>
          <p:cNvSpPr>
            <a:spLocks/>
          </p:cNvSpPr>
          <p:nvPr/>
        </p:nvSpPr>
        <p:spPr bwMode="auto">
          <a:xfrm>
            <a:off x="6553200" y="914400"/>
            <a:ext cx="533400" cy="609600"/>
          </a:xfrm>
          <a:custGeom>
            <a:avLst/>
            <a:gdLst>
              <a:gd name="T0" fmla="*/ 0 w 288"/>
              <a:gd name="T1" fmla="*/ 0 h 336"/>
              <a:gd name="T2" fmla="*/ 192 w 288"/>
              <a:gd name="T3" fmla="*/ 96 h 336"/>
              <a:gd name="T4" fmla="*/ 96 w 288"/>
              <a:gd name="T5" fmla="*/ 96 h 336"/>
              <a:gd name="T6" fmla="*/ 288 w 288"/>
              <a:gd name="T7" fmla="*/ 336 h 336"/>
            </a:gdLst>
            <a:ahLst/>
            <a:cxnLst>
              <a:cxn ang="0">
                <a:pos x="T0" y="T1"/>
              </a:cxn>
              <a:cxn ang="0">
                <a:pos x="T2" y="T3"/>
              </a:cxn>
              <a:cxn ang="0">
                <a:pos x="T4" y="T5"/>
              </a:cxn>
              <a:cxn ang="0">
                <a:pos x="T6" y="T7"/>
              </a:cxn>
            </a:cxnLst>
            <a:rect l="0" t="0" r="r" b="b"/>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a:solidFill>
              <a:srgbClr val="00808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8" name="Oval 20"/>
          <p:cNvSpPr>
            <a:spLocks noChangeArrowheads="1"/>
          </p:cNvSpPr>
          <p:nvPr/>
        </p:nvSpPr>
        <p:spPr bwMode="auto">
          <a:xfrm>
            <a:off x="7620000" y="21336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89" name="Line 21"/>
          <p:cNvSpPr>
            <a:spLocks noChangeShapeType="1"/>
          </p:cNvSpPr>
          <p:nvPr/>
        </p:nvSpPr>
        <p:spPr bwMode="auto">
          <a:xfrm>
            <a:off x="7315200" y="1828800"/>
            <a:ext cx="381000" cy="381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90" name="Oval 22"/>
          <p:cNvSpPr>
            <a:spLocks noChangeArrowheads="1"/>
          </p:cNvSpPr>
          <p:nvPr/>
        </p:nvSpPr>
        <p:spPr bwMode="auto">
          <a:xfrm>
            <a:off x="2057400" y="41148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91" name="Freeform 23"/>
          <p:cNvSpPr>
            <a:spLocks/>
          </p:cNvSpPr>
          <p:nvPr/>
        </p:nvSpPr>
        <p:spPr bwMode="auto">
          <a:xfrm>
            <a:off x="1676400" y="3505200"/>
            <a:ext cx="533400" cy="609600"/>
          </a:xfrm>
          <a:custGeom>
            <a:avLst/>
            <a:gdLst>
              <a:gd name="T0" fmla="*/ 0 w 288"/>
              <a:gd name="T1" fmla="*/ 0 h 336"/>
              <a:gd name="T2" fmla="*/ 192 w 288"/>
              <a:gd name="T3" fmla="*/ 96 h 336"/>
              <a:gd name="T4" fmla="*/ 96 w 288"/>
              <a:gd name="T5" fmla="*/ 96 h 336"/>
              <a:gd name="T6" fmla="*/ 288 w 288"/>
              <a:gd name="T7" fmla="*/ 336 h 336"/>
            </a:gdLst>
            <a:ahLst/>
            <a:cxnLst>
              <a:cxn ang="0">
                <a:pos x="T0" y="T1"/>
              </a:cxn>
              <a:cxn ang="0">
                <a:pos x="T2" y="T3"/>
              </a:cxn>
              <a:cxn ang="0">
                <a:pos x="T4" y="T5"/>
              </a:cxn>
              <a:cxn ang="0">
                <a:pos x="T6" y="T7"/>
              </a:cxn>
            </a:cxnLst>
            <a:rect l="0" t="0" r="r" b="b"/>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a:solidFill>
              <a:srgbClr val="00808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92" name="Oval 24"/>
          <p:cNvSpPr>
            <a:spLocks noChangeArrowheads="1"/>
          </p:cNvSpPr>
          <p:nvPr/>
        </p:nvSpPr>
        <p:spPr bwMode="auto">
          <a:xfrm>
            <a:off x="2743200" y="47244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93" name="Line 25"/>
          <p:cNvSpPr>
            <a:spLocks noChangeShapeType="1"/>
          </p:cNvSpPr>
          <p:nvPr/>
        </p:nvSpPr>
        <p:spPr bwMode="auto">
          <a:xfrm>
            <a:off x="2438400" y="4419600"/>
            <a:ext cx="381000" cy="381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94" name="Oval 26"/>
          <p:cNvSpPr>
            <a:spLocks noChangeArrowheads="1"/>
          </p:cNvSpPr>
          <p:nvPr/>
        </p:nvSpPr>
        <p:spPr bwMode="auto">
          <a:xfrm>
            <a:off x="1371600" y="47244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95" name="Oval 27"/>
          <p:cNvSpPr>
            <a:spLocks noChangeArrowheads="1"/>
          </p:cNvSpPr>
          <p:nvPr/>
        </p:nvSpPr>
        <p:spPr bwMode="auto">
          <a:xfrm>
            <a:off x="2057400" y="53340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96" name="Line 28"/>
          <p:cNvSpPr>
            <a:spLocks noChangeShapeType="1"/>
          </p:cNvSpPr>
          <p:nvPr/>
        </p:nvSpPr>
        <p:spPr bwMode="auto">
          <a:xfrm>
            <a:off x="1752600" y="5029200"/>
            <a:ext cx="381000" cy="381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97" name="Line 29"/>
          <p:cNvSpPr>
            <a:spLocks noChangeShapeType="1"/>
          </p:cNvSpPr>
          <p:nvPr/>
        </p:nvSpPr>
        <p:spPr bwMode="auto">
          <a:xfrm flipH="1">
            <a:off x="1676400" y="4419600"/>
            <a:ext cx="381000" cy="381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98" name="Oval 30"/>
          <p:cNvSpPr>
            <a:spLocks noChangeArrowheads="1"/>
          </p:cNvSpPr>
          <p:nvPr/>
        </p:nvSpPr>
        <p:spPr bwMode="auto">
          <a:xfrm>
            <a:off x="5692775" y="41148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999" name="Freeform 31"/>
          <p:cNvSpPr>
            <a:spLocks/>
          </p:cNvSpPr>
          <p:nvPr/>
        </p:nvSpPr>
        <p:spPr bwMode="auto">
          <a:xfrm>
            <a:off x="5311775" y="3505200"/>
            <a:ext cx="533400" cy="609600"/>
          </a:xfrm>
          <a:custGeom>
            <a:avLst/>
            <a:gdLst>
              <a:gd name="T0" fmla="*/ 0 w 288"/>
              <a:gd name="T1" fmla="*/ 0 h 336"/>
              <a:gd name="T2" fmla="*/ 192 w 288"/>
              <a:gd name="T3" fmla="*/ 96 h 336"/>
              <a:gd name="T4" fmla="*/ 96 w 288"/>
              <a:gd name="T5" fmla="*/ 96 h 336"/>
              <a:gd name="T6" fmla="*/ 288 w 288"/>
              <a:gd name="T7" fmla="*/ 336 h 336"/>
            </a:gdLst>
            <a:ahLst/>
            <a:cxnLst>
              <a:cxn ang="0">
                <a:pos x="T0" y="T1"/>
              </a:cxn>
              <a:cxn ang="0">
                <a:pos x="T2" y="T3"/>
              </a:cxn>
              <a:cxn ang="0">
                <a:pos x="T4" y="T5"/>
              </a:cxn>
              <a:cxn ang="0">
                <a:pos x="T6" y="T7"/>
              </a:cxn>
            </a:cxnLst>
            <a:rect l="0" t="0" r="r" b="b"/>
            <a:pathLst>
              <a:path w="288" h="336">
                <a:moveTo>
                  <a:pt x="0" y="0"/>
                </a:moveTo>
                <a:cubicBezTo>
                  <a:pt x="88" y="40"/>
                  <a:pt x="176" y="80"/>
                  <a:pt x="192" y="96"/>
                </a:cubicBezTo>
                <a:cubicBezTo>
                  <a:pt x="208" y="112"/>
                  <a:pt x="80" y="56"/>
                  <a:pt x="96" y="96"/>
                </a:cubicBezTo>
                <a:cubicBezTo>
                  <a:pt x="112" y="136"/>
                  <a:pt x="200" y="236"/>
                  <a:pt x="288" y="336"/>
                </a:cubicBezTo>
              </a:path>
            </a:pathLst>
          </a:custGeom>
          <a:noFill/>
          <a:ln w="31750">
            <a:solidFill>
              <a:srgbClr val="00808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00" name="Oval 32"/>
          <p:cNvSpPr>
            <a:spLocks noChangeArrowheads="1"/>
          </p:cNvSpPr>
          <p:nvPr/>
        </p:nvSpPr>
        <p:spPr bwMode="auto">
          <a:xfrm>
            <a:off x="6378575" y="47244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01" name="Line 33"/>
          <p:cNvSpPr>
            <a:spLocks noChangeShapeType="1"/>
          </p:cNvSpPr>
          <p:nvPr/>
        </p:nvSpPr>
        <p:spPr bwMode="auto">
          <a:xfrm>
            <a:off x="6073775" y="4419600"/>
            <a:ext cx="381000" cy="381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02" name="Oval 34"/>
          <p:cNvSpPr>
            <a:spLocks noChangeArrowheads="1"/>
          </p:cNvSpPr>
          <p:nvPr/>
        </p:nvSpPr>
        <p:spPr bwMode="auto">
          <a:xfrm>
            <a:off x="5006975" y="47244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03" name="Oval 35"/>
          <p:cNvSpPr>
            <a:spLocks noChangeArrowheads="1"/>
          </p:cNvSpPr>
          <p:nvPr/>
        </p:nvSpPr>
        <p:spPr bwMode="auto">
          <a:xfrm>
            <a:off x="5692775" y="53340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04" name="Line 36"/>
          <p:cNvSpPr>
            <a:spLocks noChangeShapeType="1"/>
          </p:cNvSpPr>
          <p:nvPr/>
        </p:nvSpPr>
        <p:spPr bwMode="auto">
          <a:xfrm>
            <a:off x="5387975" y="5029200"/>
            <a:ext cx="381000" cy="381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05" name="Line 37"/>
          <p:cNvSpPr>
            <a:spLocks noChangeShapeType="1"/>
          </p:cNvSpPr>
          <p:nvPr/>
        </p:nvSpPr>
        <p:spPr bwMode="auto">
          <a:xfrm flipH="1">
            <a:off x="5311775" y="4419600"/>
            <a:ext cx="381000" cy="381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06" name="Oval 38"/>
          <p:cNvSpPr>
            <a:spLocks noChangeArrowheads="1"/>
          </p:cNvSpPr>
          <p:nvPr/>
        </p:nvSpPr>
        <p:spPr bwMode="auto">
          <a:xfrm>
            <a:off x="7064375" y="53340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08" name="Line 40"/>
          <p:cNvSpPr>
            <a:spLocks noChangeShapeType="1"/>
          </p:cNvSpPr>
          <p:nvPr/>
        </p:nvSpPr>
        <p:spPr bwMode="auto">
          <a:xfrm>
            <a:off x="6759575" y="5029200"/>
            <a:ext cx="381000" cy="381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09" name="Oval 41"/>
          <p:cNvSpPr>
            <a:spLocks noChangeArrowheads="1"/>
          </p:cNvSpPr>
          <p:nvPr/>
        </p:nvSpPr>
        <p:spPr bwMode="auto">
          <a:xfrm>
            <a:off x="4321175" y="53340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10" name="Oval 42"/>
          <p:cNvSpPr>
            <a:spLocks noChangeArrowheads="1"/>
          </p:cNvSpPr>
          <p:nvPr/>
        </p:nvSpPr>
        <p:spPr bwMode="auto">
          <a:xfrm>
            <a:off x="5006975" y="5943600"/>
            <a:ext cx="381000" cy="381000"/>
          </a:xfrm>
          <a:prstGeom prst="ellipse">
            <a:avLst/>
          </a:prstGeom>
          <a:solidFill>
            <a:srgbClr val="CCFFCC"/>
          </a:solidFill>
          <a:ln w="254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11" name="Line 43"/>
          <p:cNvSpPr>
            <a:spLocks noChangeShapeType="1"/>
          </p:cNvSpPr>
          <p:nvPr/>
        </p:nvSpPr>
        <p:spPr bwMode="auto">
          <a:xfrm>
            <a:off x="4702175" y="5638800"/>
            <a:ext cx="381000" cy="381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12" name="Line 44"/>
          <p:cNvSpPr>
            <a:spLocks noChangeShapeType="1"/>
          </p:cNvSpPr>
          <p:nvPr/>
        </p:nvSpPr>
        <p:spPr bwMode="auto">
          <a:xfrm flipH="1">
            <a:off x="4625975" y="5029200"/>
            <a:ext cx="381000" cy="381000"/>
          </a:xfrm>
          <a:prstGeom prst="line">
            <a:avLst/>
          </a:prstGeom>
          <a:noFill/>
          <a:ln w="2857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13" name="Text Box 45"/>
          <p:cNvSpPr txBox="1">
            <a:spLocks noChangeArrowheads="1"/>
          </p:cNvSpPr>
          <p:nvPr/>
        </p:nvSpPr>
        <p:spPr bwMode="auto">
          <a:xfrm>
            <a:off x="4038600" y="3810000"/>
            <a:ext cx="1196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600" b="1" i="1">
                <a:solidFill>
                  <a:srgbClr val="A50021"/>
                </a:solidFill>
              </a:rPr>
              <a:t>n </a:t>
            </a:r>
            <a:r>
              <a:rPr lang="en-US" altLang="zh-CN" sz="3600" b="1">
                <a:solidFill>
                  <a:srgbClr val="A50021"/>
                </a:solidFill>
              </a:rPr>
              <a:t>= 7</a:t>
            </a:r>
            <a:endParaRPr lang="en-US" altLang="zh-CN" sz="3600" b="1" i="1"/>
          </a:p>
        </p:txBody>
      </p:sp>
      <p:sp>
        <p:nvSpPr>
          <p:cNvPr id="212014" name="Text Box 46"/>
          <p:cNvSpPr txBox="1">
            <a:spLocks noChangeArrowheads="1"/>
          </p:cNvSpPr>
          <p:nvPr/>
        </p:nvSpPr>
        <p:spPr bwMode="auto">
          <a:xfrm>
            <a:off x="6172200" y="5973763"/>
            <a:ext cx="2590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A50021"/>
                </a:solidFill>
                <a:latin typeface="楷体_GB2312" pitchFamily="49" charset="-122"/>
                <a:ea typeface="楷体_GB2312" pitchFamily="49" charset="-122"/>
              </a:rPr>
              <a:t>最大深度为</a:t>
            </a:r>
            <a:r>
              <a:rPr lang="zh-CN" altLang="en-US" sz="3200" b="1">
                <a:solidFill>
                  <a:srgbClr val="A50021"/>
                </a:solidFill>
                <a:ea typeface="楷体_GB2312" pitchFamily="49" charset="-122"/>
              </a:rPr>
              <a:t> </a:t>
            </a:r>
            <a:r>
              <a:rPr lang="en-US" altLang="zh-CN" sz="3200" b="1">
                <a:solidFill>
                  <a:srgbClr val="A50021"/>
                </a:solidFill>
                <a:ea typeface="楷体_GB2312" pitchFamily="49" charset="-122"/>
              </a:rPr>
              <a:t>4</a:t>
            </a:r>
            <a:endParaRPr lang="en-US" altLang="zh-CN" sz="3600" b="1" i="1"/>
          </a:p>
        </p:txBody>
      </p:sp>
      <p:sp>
        <p:nvSpPr>
          <p:cNvPr id="212015" name="Text Box 47"/>
          <p:cNvSpPr txBox="1">
            <a:spLocks noChangeArrowheads="1"/>
          </p:cNvSpPr>
          <p:nvPr/>
        </p:nvSpPr>
        <p:spPr bwMode="auto">
          <a:xfrm>
            <a:off x="212725" y="30163"/>
            <a:ext cx="3548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chemeClr val="accent2"/>
                </a:solidFill>
                <a:ea typeface="隶书" pitchFamily="49" charset="-122"/>
              </a:rPr>
              <a:t>先看几个具体情况</a:t>
            </a:r>
            <a:r>
              <a:rPr lang="en-US" altLang="zh-CN" sz="3200">
                <a:solidFill>
                  <a:schemeClr val="accent2"/>
                </a:solidFill>
                <a:ea typeface="隶书" pitchFamily="49" charset="-122"/>
              </a:rPr>
              <a:t>:</a:t>
            </a:r>
            <a:endParaRPr lang="en-US" altLang="zh-CN" sz="3200">
              <a:ea typeface="隶书"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2015"/>
                                        </p:tgtEl>
                                        <p:attrNameLst>
                                          <p:attrName>style.visibility</p:attrName>
                                        </p:attrNameLst>
                                      </p:cBhvr>
                                      <p:to>
                                        <p:strVal val="visible"/>
                                      </p:to>
                                    </p:set>
                                    <p:anim calcmode="lin" valueType="num">
                                      <p:cBhvr additive="base">
                                        <p:cTn id="7" dur="500" fill="hold"/>
                                        <p:tgtEl>
                                          <p:spTgt spid="212015"/>
                                        </p:tgtEl>
                                        <p:attrNameLst>
                                          <p:attrName>ppt_x</p:attrName>
                                        </p:attrNameLst>
                                      </p:cBhvr>
                                      <p:tavLst>
                                        <p:tav tm="0">
                                          <p:val>
                                            <p:strVal val="0-#ppt_w/2"/>
                                          </p:val>
                                        </p:tav>
                                        <p:tav tm="100000">
                                          <p:val>
                                            <p:strVal val="#ppt_x"/>
                                          </p:val>
                                        </p:tav>
                                      </p:tavLst>
                                    </p:anim>
                                    <p:anim calcmode="lin" valueType="num">
                                      <p:cBhvr additive="base">
                                        <p:cTn id="8" dur="500" fill="hold"/>
                                        <p:tgtEl>
                                          <p:spTgt spid="2120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11971"/>
                                        </p:tgtEl>
                                        <p:attrNameLst>
                                          <p:attrName>style.visibility</p:attrName>
                                        </p:attrNameLst>
                                      </p:cBhvr>
                                      <p:to>
                                        <p:strVal val="visible"/>
                                      </p:to>
                                    </p:set>
                                    <p:animEffect transition="in" filter="wipe(left)">
                                      <p:cBhvr>
                                        <p:cTn id="13" dur="500"/>
                                        <p:tgtEl>
                                          <p:spTgt spid="2119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1972"/>
                                        </p:tgtEl>
                                        <p:attrNameLst>
                                          <p:attrName>style.visibility</p:attrName>
                                        </p:attrNameLst>
                                      </p:cBhvr>
                                      <p:to>
                                        <p:strVal val="visible"/>
                                      </p:to>
                                    </p:set>
                                    <p:animEffect transition="in" filter="wipe(left)">
                                      <p:cBhvr>
                                        <p:cTn id="18" dur="500"/>
                                        <p:tgtEl>
                                          <p:spTgt spid="21197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1973"/>
                                        </p:tgtEl>
                                        <p:attrNameLst>
                                          <p:attrName>style.visibility</p:attrName>
                                        </p:attrNameLst>
                                      </p:cBhvr>
                                      <p:to>
                                        <p:strVal val="visible"/>
                                      </p:to>
                                    </p:set>
                                    <p:animEffect transition="in" filter="wipe(left)">
                                      <p:cBhvr>
                                        <p:cTn id="23" dur="500"/>
                                        <p:tgtEl>
                                          <p:spTgt spid="2119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1974"/>
                                        </p:tgtEl>
                                        <p:attrNameLst>
                                          <p:attrName>style.visibility</p:attrName>
                                        </p:attrNameLst>
                                      </p:cBhvr>
                                      <p:to>
                                        <p:strVal val="visible"/>
                                      </p:to>
                                    </p:set>
                                    <p:animEffect transition="in" filter="wipe(left)">
                                      <p:cBhvr>
                                        <p:cTn id="28" dur="500"/>
                                        <p:tgtEl>
                                          <p:spTgt spid="21197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1981"/>
                                        </p:tgtEl>
                                        <p:attrNameLst>
                                          <p:attrName>style.visibility</p:attrName>
                                        </p:attrNameLst>
                                      </p:cBhvr>
                                      <p:to>
                                        <p:strVal val="visible"/>
                                      </p:to>
                                    </p:set>
                                    <p:animEffect transition="in" filter="wipe(left)">
                                      <p:cBhvr>
                                        <p:cTn id="33" dur="500"/>
                                        <p:tgtEl>
                                          <p:spTgt spid="211981"/>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11980"/>
                                        </p:tgtEl>
                                        <p:attrNameLst>
                                          <p:attrName>style.visibility</p:attrName>
                                        </p:attrNameLst>
                                      </p:cBhvr>
                                      <p:to>
                                        <p:strVal val="visible"/>
                                      </p:to>
                                    </p:set>
                                    <p:animEffect transition="in" filter="wipe(left)">
                                      <p:cBhvr>
                                        <p:cTn id="37" dur="500"/>
                                        <p:tgtEl>
                                          <p:spTgt spid="2119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1975"/>
                                        </p:tgtEl>
                                        <p:attrNameLst>
                                          <p:attrName>style.visibility</p:attrName>
                                        </p:attrNameLst>
                                      </p:cBhvr>
                                      <p:to>
                                        <p:strVal val="visible"/>
                                      </p:to>
                                    </p:set>
                                    <p:animEffect transition="in" filter="wipe(left)">
                                      <p:cBhvr>
                                        <p:cTn id="42" dur="500"/>
                                        <p:tgtEl>
                                          <p:spTgt spid="2119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1976"/>
                                        </p:tgtEl>
                                        <p:attrNameLst>
                                          <p:attrName>style.visibility</p:attrName>
                                        </p:attrNameLst>
                                      </p:cBhvr>
                                      <p:to>
                                        <p:strVal val="visible"/>
                                      </p:to>
                                    </p:set>
                                    <p:animEffect transition="in" filter="wipe(left)">
                                      <p:cBhvr>
                                        <p:cTn id="47" dur="500"/>
                                        <p:tgtEl>
                                          <p:spTgt spid="2119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1983"/>
                                        </p:tgtEl>
                                        <p:attrNameLst>
                                          <p:attrName>style.visibility</p:attrName>
                                        </p:attrNameLst>
                                      </p:cBhvr>
                                      <p:to>
                                        <p:strVal val="visible"/>
                                      </p:to>
                                    </p:set>
                                    <p:animEffect transition="in" filter="wipe(left)">
                                      <p:cBhvr>
                                        <p:cTn id="52" dur="500"/>
                                        <p:tgtEl>
                                          <p:spTgt spid="211983"/>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11982"/>
                                        </p:tgtEl>
                                        <p:attrNameLst>
                                          <p:attrName>style.visibility</p:attrName>
                                        </p:attrNameLst>
                                      </p:cBhvr>
                                      <p:to>
                                        <p:strVal val="visible"/>
                                      </p:to>
                                    </p:set>
                                    <p:animEffect transition="in" filter="wipe(left)">
                                      <p:cBhvr>
                                        <p:cTn id="56" dur="500"/>
                                        <p:tgtEl>
                                          <p:spTgt spid="211982"/>
                                        </p:tgtEl>
                                      </p:cBhvr>
                                    </p:animEffect>
                                  </p:childTnLst>
                                </p:cTn>
                              </p:par>
                            </p:childTnLst>
                          </p:cTn>
                        </p:par>
                        <p:par>
                          <p:cTn id="57" fill="hold" nodeType="afterGroup">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211989"/>
                                        </p:tgtEl>
                                        <p:attrNameLst>
                                          <p:attrName>style.visibility</p:attrName>
                                        </p:attrNameLst>
                                      </p:cBhvr>
                                      <p:to>
                                        <p:strVal val="visible"/>
                                      </p:to>
                                    </p:set>
                                    <p:animEffect transition="in" filter="wipe(left)">
                                      <p:cBhvr>
                                        <p:cTn id="60" dur="500"/>
                                        <p:tgtEl>
                                          <p:spTgt spid="211989"/>
                                        </p:tgtEl>
                                      </p:cBhvr>
                                    </p:animEffect>
                                  </p:childTnLst>
                                </p:cTn>
                              </p:par>
                            </p:childTnLst>
                          </p:cTn>
                        </p:par>
                        <p:par>
                          <p:cTn id="61" fill="hold" nodeType="afterGroup">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211988"/>
                                        </p:tgtEl>
                                        <p:attrNameLst>
                                          <p:attrName>style.visibility</p:attrName>
                                        </p:attrNameLst>
                                      </p:cBhvr>
                                      <p:to>
                                        <p:strVal val="visible"/>
                                      </p:to>
                                    </p:set>
                                    <p:animEffect transition="in" filter="wipe(left)">
                                      <p:cBhvr>
                                        <p:cTn id="64" dur="500"/>
                                        <p:tgtEl>
                                          <p:spTgt spid="21198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11977"/>
                                        </p:tgtEl>
                                        <p:attrNameLst>
                                          <p:attrName>style.visibility</p:attrName>
                                        </p:attrNameLst>
                                      </p:cBhvr>
                                      <p:to>
                                        <p:strVal val="visible"/>
                                      </p:to>
                                    </p:set>
                                    <p:animEffect transition="in" filter="wipe(left)">
                                      <p:cBhvr>
                                        <p:cTn id="69" dur="500"/>
                                        <p:tgtEl>
                                          <p:spTgt spid="21197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11978"/>
                                        </p:tgtEl>
                                        <p:attrNameLst>
                                          <p:attrName>style.visibility</p:attrName>
                                        </p:attrNameLst>
                                      </p:cBhvr>
                                      <p:to>
                                        <p:strVal val="visible"/>
                                      </p:to>
                                    </p:set>
                                    <p:animEffect transition="in" filter="wipe(left)">
                                      <p:cBhvr>
                                        <p:cTn id="74" dur="500"/>
                                        <p:tgtEl>
                                          <p:spTgt spid="21197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11991"/>
                                        </p:tgtEl>
                                        <p:attrNameLst>
                                          <p:attrName>style.visibility</p:attrName>
                                        </p:attrNameLst>
                                      </p:cBhvr>
                                      <p:to>
                                        <p:strVal val="visible"/>
                                      </p:to>
                                    </p:set>
                                    <p:animEffect transition="in" filter="wipe(left)">
                                      <p:cBhvr>
                                        <p:cTn id="79" dur="500"/>
                                        <p:tgtEl>
                                          <p:spTgt spid="211991"/>
                                        </p:tgtEl>
                                      </p:cBhvr>
                                    </p:animEffect>
                                  </p:childTnLst>
                                </p:cTn>
                              </p:par>
                            </p:childTnLst>
                          </p:cTn>
                        </p:par>
                        <p:par>
                          <p:cTn id="80" fill="hold" nodeType="afterGroup">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211990"/>
                                        </p:tgtEl>
                                        <p:attrNameLst>
                                          <p:attrName>style.visibility</p:attrName>
                                        </p:attrNameLst>
                                      </p:cBhvr>
                                      <p:to>
                                        <p:strVal val="visible"/>
                                      </p:to>
                                    </p:set>
                                    <p:animEffect transition="in" filter="wipe(left)">
                                      <p:cBhvr>
                                        <p:cTn id="83" dur="500"/>
                                        <p:tgtEl>
                                          <p:spTgt spid="211990"/>
                                        </p:tgtEl>
                                      </p:cBhvr>
                                    </p:animEffect>
                                  </p:childTnLst>
                                </p:cTn>
                              </p:par>
                            </p:childTnLst>
                          </p:cTn>
                        </p:par>
                        <p:par>
                          <p:cTn id="84" fill="hold" nodeType="afterGroup">
                            <p:stCondLst>
                              <p:cond delay="1000"/>
                            </p:stCondLst>
                            <p:childTnLst>
                              <p:par>
                                <p:cTn id="85" presetID="22" presetClass="entr" presetSubtype="2" fill="hold" grpId="0" nodeType="afterEffect">
                                  <p:stCondLst>
                                    <p:cond delay="0"/>
                                  </p:stCondLst>
                                  <p:childTnLst>
                                    <p:set>
                                      <p:cBhvr>
                                        <p:cTn id="86" dur="1" fill="hold">
                                          <p:stCondLst>
                                            <p:cond delay="0"/>
                                          </p:stCondLst>
                                        </p:cTn>
                                        <p:tgtEl>
                                          <p:spTgt spid="211997"/>
                                        </p:tgtEl>
                                        <p:attrNameLst>
                                          <p:attrName>style.visibility</p:attrName>
                                        </p:attrNameLst>
                                      </p:cBhvr>
                                      <p:to>
                                        <p:strVal val="visible"/>
                                      </p:to>
                                    </p:set>
                                    <p:animEffect transition="in" filter="wipe(right)">
                                      <p:cBhvr>
                                        <p:cTn id="87" dur="500"/>
                                        <p:tgtEl>
                                          <p:spTgt spid="211997"/>
                                        </p:tgtEl>
                                      </p:cBhvr>
                                    </p:animEffect>
                                  </p:childTnLst>
                                </p:cTn>
                              </p:par>
                            </p:childTnLst>
                          </p:cTn>
                        </p:par>
                        <p:par>
                          <p:cTn id="88" fill="hold" nodeType="afterGroup">
                            <p:stCondLst>
                              <p:cond delay="1500"/>
                            </p:stCondLst>
                            <p:childTnLst>
                              <p:par>
                                <p:cTn id="89" presetID="22" presetClass="entr" presetSubtype="8" fill="hold" grpId="0" nodeType="afterEffect">
                                  <p:stCondLst>
                                    <p:cond delay="0"/>
                                  </p:stCondLst>
                                  <p:childTnLst>
                                    <p:set>
                                      <p:cBhvr>
                                        <p:cTn id="90" dur="1" fill="hold">
                                          <p:stCondLst>
                                            <p:cond delay="0"/>
                                          </p:stCondLst>
                                        </p:cTn>
                                        <p:tgtEl>
                                          <p:spTgt spid="211994"/>
                                        </p:tgtEl>
                                        <p:attrNameLst>
                                          <p:attrName>style.visibility</p:attrName>
                                        </p:attrNameLst>
                                      </p:cBhvr>
                                      <p:to>
                                        <p:strVal val="visible"/>
                                      </p:to>
                                    </p:set>
                                    <p:animEffect transition="in" filter="wipe(left)">
                                      <p:cBhvr>
                                        <p:cTn id="91" dur="500"/>
                                        <p:tgtEl>
                                          <p:spTgt spid="211994"/>
                                        </p:tgtEl>
                                      </p:cBhvr>
                                    </p:animEffect>
                                  </p:childTnLst>
                                </p:cTn>
                              </p:par>
                            </p:childTnLst>
                          </p:cTn>
                        </p:par>
                        <p:par>
                          <p:cTn id="92" fill="hold" nodeType="afterGroup">
                            <p:stCondLst>
                              <p:cond delay="2000"/>
                            </p:stCondLst>
                            <p:childTnLst>
                              <p:par>
                                <p:cTn id="93" presetID="22" presetClass="entr" presetSubtype="8" fill="hold" grpId="0" nodeType="afterEffect">
                                  <p:stCondLst>
                                    <p:cond delay="0"/>
                                  </p:stCondLst>
                                  <p:childTnLst>
                                    <p:set>
                                      <p:cBhvr>
                                        <p:cTn id="94" dur="1" fill="hold">
                                          <p:stCondLst>
                                            <p:cond delay="0"/>
                                          </p:stCondLst>
                                        </p:cTn>
                                        <p:tgtEl>
                                          <p:spTgt spid="211996"/>
                                        </p:tgtEl>
                                        <p:attrNameLst>
                                          <p:attrName>style.visibility</p:attrName>
                                        </p:attrNameLst>
                                      </p:cBhvr>
                                      <p:to>
                                        <p:strVal val="visible"/>
                                      </p:to>
                                    </p:set>
                                    <p:animEffect transition="in" filter="wipe(left)">
                                      <p:cBhvr>
                                        <p:cTn id="95" dur="500"/>
                                        <p:tgtEl>
                                          <p:spTgt spid="211996"/>
                                        </p:tgtEl>
                                      </p:cBhvr>
                                    </p:animEffect>
                                  </p:childTnLst>
                                </p:cTn>
                              </p:par>
                            </p:childTnLst>
                          </p:cTn>
                        </p:par>
                        <p:par>
                          <p:cTn id="96" fill="hold" nodeType="afterGroup">
                            <p:stCondLst>
                              <p:cond delay="2500"/>
                            </p:stCondLst>
                            <p:childTnLst>
                              <p:par>
                                <p:cTn id="97" presetID="22" presetClass="entr" presetSubtype="8" fill="hold" grpId="0" nodeType="afterEffect">
                                  <p:stCondLst>
                                    <p:cond delay="0"/>
                                  </p:stCondLst>
                                  <p:childTnLst>
                                    <p:set>
                                      <p:cBhvr>
                                        <p:cTn id="98" dur="1" fill="hold">
                                          <p:stCondLst>
                                            <p:cond delay="0"/>
                                          </p:stCondLst>
                                        </p:cTn>
                                        <p:tgtEl>
                                          <p:spTgt spid="211995"/>
                                        </p:tgtEl>
                                        <p:attrNameLst>
                                          <p:attrName>style.visibility</p:attrName>
                                        </p:attrNameLst>
                                      </p:cBhvr>
                                      <p:to>
                                        <p:strVal val="visible"/>
                                      </p:to>
                                    </p:set>
                                    <p:animEffect transition="in" filter="wipe(left)">
                                      <p:cBhvr>
                                        <p:cTn id="99" dur="500"/>
                                        <p:tgtEl>
                                          <p:spTgt spid="211995"/>
                                        </p:tgtEl>
                                      </p:cBhvr>
                                    </p:animEffect>
                                  </p:childTnLst>
                                </p:cTn>
                              </p:par>
                            </p:childTnLst>
                          </p:cTn>
                        </p:par>
                        <p:par>
                          <p:cTn id="100" fill="hold" nodeType="afterGroup">
                            <p:stCondLst>
                              <p:cond delay="3000"/>
                            </p:stCondLst>
                            <p:childTnLst>
                              <p:par>
                                <p:cTn id="101" presetID="22" presetClass="entr" presetSubtype="8" fill="hold" grpId="0" nodeType="afterEffect">
                                  <p:stCondLst>
                                    <p:cond delay="0"/>
                                  </p:stCondLst>
                                  <p:childTnLst>
                                    <p:set>
                                      <p:cBhvr>
                                        <p:cTn id="102" dur="1" fill="hold">
                                          <p:stCondLst>
                                            <p:cond delay="0"/>
                                          </p:stCondLst>
                                        </p:cTn>
                                        <p:tgtEl>
                                          <p:spTgt spid="211993"/>
                                        </p:tgtEl>
                                        <p:attrNameLst>
                                          <p:attrName>style.visibility</p:attrName>
                                        </p:attrNameLst>
                                      </p:cBhvr>
                                      <p:to>
                                        <p:strVal val="visible"/>
                                      </p:to>
                                    </p:set>
                                    <p:animEffect transition="in" filter="wipe(left)">
                                      <p:cBhvr>
                                        <p:cTn id="103" dur="500"/>
                                        <p:tgtEl>
                                          <p:spTgt spid="211993"/>
                                        </p:tgtEl>
                                      </p:cBhvr>
                                    </p:animEffect>
                                  </p:childTnLst>
                                </p:cTn>
                              </p:par>
                            </p:childTnLst>
                          </p:cTn>
                        </p:par>
                        <p:par>
                          <p:cTn id="104" fill="hold" nodeType="afterGroup">
                            <p:stCondLst>
                              <p:cond delay="3500"/>
                            </p:stCondLst>
                            <p:childTnLst>
                              <p:par>
                                <p:cTn id="105" presetID="22" presetClass="entr" presetSubtype="8" fill="hold" grpId="0" nodeType="afterEffect">
                                  <p:stCondLst>
                                    <p:cond delay="0"/>
                                  </p:stCondLst>
                                  <p:childTnLst>
                                    <p:set>
                                      <p:cBhvr>
                                        <p:cTn id="106" dur="1" fill="hold">
                                          <p:stCondLst>
                                            <p:cond delay="0"/>
                                          </p:stCondLst>
                                        </p:cTn>
                                        <p:tgtEl>
                                          <p:spTgt spid="211992"/>
                                        </p:tgtEl>
                                        <p:attrNameLst>
                                          <p:attrName>style.visibility</p:attrName>
                                        </p:attrNameLst>
                                      </p:cBhvr>
                                      <p:to>
                                        <p:strVal val="visible"/>
                                      </p:to>
                                    </p:set>
                                    <p:animEffect transition="in" filter="wipe(left)">
                                      <p:cBhvr>
                                        <p:cTn id="107" dur="500"/>
                                        <p:tgtEl>
                                          <p:spTgt spid="21199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211979"/>
                                        </p:tgtEl>
                                        <p:attrNameLst>
                                          <p:attrName>style.visibility</p:attrName>
                                        </p:attrNameLst>
                                      </p:cBhvr>
                                      <p:to>
                                        <p:strVal val="visible"/>
                                      </p:to>
                                    </p:set>
                                    <p:animEffect transition="in" filter="wipe(left)">
                                      <p:cBhvr>
                                        <p:cTn id="112" dur="500"/>
                                        <p:tgtEl>
                                          <p:spTgt spid="21197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212013"/>
                                        </p:tgtEl>
                                        <p:attrNameLst>
                                          <p:attrName>style.visibility</p:attrName>
                                        </p:attrNameLst>
                                      </p:cBhvr>
                                      <p:to>
                                        <p:strVal val="visible"/>
                                      </p:to>
                                    </p:set>
                                    <p:animEffect transition="in" filter="wipe(left)">
                                      <p:cBhvr>
                                        <p:cTn id="117" dur="500"/>
                                        <p:tgtEl>
                                          <p:spTgt spid="21201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211999"/>
                                        </p:tgtEl>
                                        <p:attrNameLst>
                                          <p:attrName>style.visibility</p:attrName>
                                        </p:attrNameLst>
                                      </p:cBhvr>
                                      <p:to>
                                        <p:strVal val="visible"/>
                                      </p:to>
                                    </p:set>
                                    <p:animEffect transition="in" filter="wipe(left)">
                                      <p:cBhvr>
                                        <p:cTn id="122" dur="500"/>
                                        <p:tgtEl>
                                          <p:spTgt spid="211999"/>
                                        </p:tgtEl>
                                      </p:cBhvr>
                                    </p:animEffect>
                                  </p:childTnLst>
                                </p:cTn>
                              </p:par>
                            </p:childTnLst>
                          </p:cTn>
                        </p:par>
                        <p:par>
                          <p:cTn id="123" fill="hold" nodeType="afterGroup">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211998"/>
                                        </p:tgtEl>
                                        <p:attrNameLst>
                                          <p:attrName>style.visibility</p:attrName>
                                        </p:attrNameLst>
                                      </p:cBhvr>
                                      <p:to>
                                        <p:strVal val="visible"/>
                                      </p:to>
                                    </p:set>
                                    <p:animEffect transition="in" filter="wipe(left)">
                                      <p:cBhvr>
                                        <p:cTn id="126" dur="500"/>
                                        <p:tgtEl>
                                          <p:spTgt spid="211998"/>
                                        </p:tgtEl>
                                      </p:cBhvr>
                                    </p:animEffect>
                                  </p:childTnLst>
                                </p:cTn>
                              </p:par>
                            </p:childTnLst>
                          </p:cTn>
                        </p:par>
                        <p:par>
                          <p:cTn id="127" fill="hold" nodeType="afterGroup">
                            <p:stCondLst>
                              <p:cond delay="1000"/>
                            </p:stCondLst>
                            <p:childTnLst>
                              <p:par>
                                <p:cTn id="128" presetID="22" presetClass="entr" presetSubtype="2" fill="hold" grpId="0" nodeType="afterEffect">
                                  <p:stCondLst>
                                    <p:cond delay="0"/>
                                  </p:stCondLst>
                                  <p:childTnLst>
                                    <p:set>
                                      <p:cBhvr>
                                        <p:cTn id="129" dur="1" fill="hold">
                                          <p:stCondLst>
                                            <p:cond delay="0"/>
                                          </p:stCondLst>
                                        </p:cTn>
                                        <p:tgtEl>
                                          <p:spTgt spid="212005"/>
                                        </p:tgtEl>
                                        <p:attrNameLst>
                                          <p:attrName>style.visibility</p:attrName>
                                        </p:attrNameLst>
                                      </p:cBhvr>
                                      <p:to>
                                        <p:strVal val="visible"/>
                                      </p:to>
                                    </p:set>
                                    <p:animEffect transition="in" filter="wipe(right)">
                                      <p:cBhvr>
                                        <p:cTn id="130" dur="500"/>
                                        <p:tgtEl>
                                          <p:spTgt spid="212005"/>
                                        </p:tgtEl>
                                      </p:cBhvr>
                                    </p:animEffect>
                                  </p:childTnLst>
                                </p:cTn>
                              </p:par>
                            </p:childTnLst>
                          </p:cTn>
                        </p:par>
                        <p:par>
                          <p:cTn id="131" fill="hold" nodeType="afterGroup">
                            <p:stCondLst>
                              <p:cond delay="1500"/>
                            </p:stCondLst>
                            <p:childTnLst>
                              <p:par>
                                <p:cTn id="132" presetID="22" presetClass="entr" presetSubtype="8" fill="hold" grpId="0" nodeType="afterEffect">
                                  <p:stCondLst>
                                    <p:cond delay="0"/>
                                  </p:stCondLst>
                                  <p:childTnLst>
                                    <p:set>
                                      <p:cBhvr>
                                        <p:cTn id="133" dur="1" fill="hold">
                                          <p:stCondLst>
                                            <p:cond delay="0"/>
                                          </p:stCondLst>
                                        </p:cTn>
                                        <p:tgtEl>
                                          <p:spTgt spid="212002"/>
                                        </p:tgtEl>
                                        <p:attrNameLst>
                                          <p:attrName>style.visibility</p:attrName>
                                        </p:attrNameLst>
                                      </p:cBhvr>
                                      <p:to>
                                        <p:strVal val="visible"/>
                                      </p:to>
                                    </p:set>
                                    <p:animEffect transition="in" filter="wipe(left)">
                                      <p:cBhvr>
                                        <p:cTn id="134" dur="500"/>
                                        <p:tgtEl>
                                          <p:spTgt spid="212002"/>
                                        </p:tgtEl>
                                      </p:cBhvr>
                                    </p:animEffect>
                                  </p:childTnLst>
                                </p:cTn>
                              </p:par>
                            </p:childTnLst>
                          </p:cTn>
                        </p:par>
                        <p:par>
                          <p:cTn id="135" fill="hold" nodeType="afterGroup">
                            <p:stCondLst>
                              <p:cond delay="2000"/>
                            </p:stCondLst>
                            <p:childTnLst>
                              <p:par>
                                <p:cTn id="136" presetID="22" presetClass="entr" presetSubtype="2" fill="hold" grpId="0" nodeType="afterEffect">
                                  <p:stCondLst>
                                    <p:cond delay="0"/>
                                  </p:stCondLst>
                                  <p:childTnLst>
                                    <p:set>
                                      <p:cBhvr>
                                        <p:cTn id="137" dur="1" fill="hold">
                                          <p:stCondLst>
                                            <p:cond delay="0"/>
                                          </p:stCondLst>
                                        </p:cTn>
                                        <p:tgtEl>
                                          <p:spTgt spid="212012"/>
                                        </p:tgtEl>
                                        <p:attrNameLst>
                                          <p:attrName>style.visibility</p:attrName>
                                        </p:attrNameLst>
                                      </p:cBhvr>
                                      <p:to>
                                        <p:strVal val="visible"/>
                                      </p:to>
                                    </p:set>
                                    <p:animEffect transition="in" filter="wipe(right)">
                                      <p:cBhvr>
                                        <p:cTn id="138" dur="500"/>
                                        <p:tgtEl>
                                          <p:spTgt spid="212012"/>
                                        </p:tgtEl>
                                      </p:cBhvr>
                                    </p:animEffect>
                                  </p:childTnLst>
                                </p:cTn>
                              </p:par>
                            </p:childTnLst>
                          </p:cTn>
                        </p:par>
                        <p:par>
                          <p:cTn id="139" fill="hold" nodeType="afterGroup">
                            <p:stCondLst>
                              <p:cond delay="2500"/>
                            </p:stCondLst>
                            <p:childTnLst>
                              <p:par>
                                <p:cTn id="140" presetID="22" presetClass="entr" presetSubtype="8" fill="hold" grpId="0" nodeType="afterEffect">
                                  <p:stCondLst>
                                    <p:cond delay="0"/>
                                  </p:stCondLst>
                                  <p:childTnLst>
                                    <p:set>
                                      <p:cBhvr>
                                        <p:cTn id="141" dur="1" fill="hold">
                                          <p:stCondLst>
                                            <p:cond delay="0"/>
                                          </p:stCondLst>
                                        </p:cTn>
                                        <p:tgtEl>
                                          <p:spTgt spid="212009"/>
                                        </p:tgtEl>
                                        <p:attrNameLst>
                                          <p:attrName>style.visibility</p:attrName>
                                        </p:attrNameLst>
                                      </p:cBhvr>
                                      <p:to>
                                        <p:strVal val="visible"/>
                                      </p:to>
                                    </p:set>
                                    <p:animEffect transition="in" filter="wipe(left)">
                                      <p:cBhvr>
                                        <p:cTn id="142" dur="500"/>
                                        <p:tgtEl>
                                          <p:spTgt spid="212009"/>
                                        </p:tgtEl>
                                      </p:cBhvr>
                                    </p:animEffect>
                                  </p:childTnLst>
                                </p:cTn>
                              </p:par>
                            </p:childTnLst>
                          </p:cTn>
                        </p:par>
                        <p:par>
                          <p:cTn id="143" fill="hold" nodeType="afterGroup">
                            <p:stCondLst>
                              <p:cond delay="3000"/>
                            </p:stCondLst>
                            <p:childTnLst>
                              <p:par>
                                <p:cTn id="144" presetID="22" presetClass="entr" presetSubtype="8" fill="hold" grpId="0" nodeType="afterEffect">
                                  <p:stCondLst>
                                    <p:cond delay="0"/>
                                  </p:stCondLst>
                                  <p:childTnLst>
                                    <p:set>
                                      <p:cBhvr>
                                        <p:cTn id="145" dur="1" fill="hold">
                                          <p:stCondLst>
                                            <p:cond delay="0"/>
                                          </p:stCondLst>
                                        </p:cTn>
                                        <p:tgtEl>
                                          <p:spTgt spid="212011"/>
                                        </p:tgtEl>
                                        <p:attrNameLst>
                                          <p:attrName>style.visibility</p:attrName>
                                        </p:attrNameLst>
                                      </p:cBhvr>
                                      <p:to>
                                        <p:strVal val="visible"/>
                                      </p:to>
                                    </p:set>
                                    <p:animEffect transition="in" filter="wipe(left)">
                                      <p:cBhvr>
                                        <p:cTn id="146" dur="500"/>
                                        <p:tgtEl>
                                          <p:spTgt spid="212011"/>
                                        </p:tgtEl>
                                      </p:cBhvr>
                                    </p:animEffect>
                                  </p:childTnLst>
                                </p:cTn>
                              </p:par>
                            </p:childTnLst>
                          </p:cTn>
                        </p:par>
                        <p:par>
                          <p:cTn id="147" fill="hold" nodeType="afterGroup">
                            <p:stCondLst>
                              <p:cond delay="3500"/>
                            </p:stCondLst>
                            <p:childTnLst>
                              <p:par>
                                <p:cTn id="148" presetID="22" presetClass="entr" presetSubtype="8" fill="hold" grpId="0" nodeType="afterEffect">
                                  <p:stCondLst>
                                    <p:cond delay="0"/>
                                  </p:stCondLst>
                                  <p:childTnLst>
                                    <p:set>
                                      <p:cBhvr>
                                        <p:cTn id="149" dur="1" fill="hold">
                                          <p:stCondLst>
                                            <p:cond delay="0"/>
                                          </p:stCondLst>
                                        </p:cTn>
                                        <p:tgtEl>
                                          <p:spTgt spid="212010"/>
                                        </p:tgtEl>
                                        <p:attrNameLst>
                                          <p:attrName>style.visibility</p:attrName>
                                        </p:attrNameLst>
                                      </p:cBhvr>
                                      <p:to>
                                        <p:strVal val="visible"/>
                                      </p:to>
                                    </p:set>
                                    <p:animEffect transition="in" filter="wipe(left)">
                                      <p:cBhvr>
                                        <p:cTn id="150" dur="500"/>
                                        <p:tgtEl>
                                          <p:spTgt spid="212010"/>
                                        </p:tgtEl>
                                      </p:cBhvr>
                                    </p:animEffect>
                                  </p:childTnLst>
                                </p:cTn>
                              </p:par>
                            </p:childTnLst>
                          </p:cTn>
                        </p:par>
                        <p:par>
                          <p:cTn id="151" fill="hold" nodeType="afterGroup">
                            <p:stCondLst>
                              <p:cond delay="4000"/>
                            </p:stCondLst>
                            <p:childTnLst>
                              <p:par>
                                <p:cTn id="152" presetID="22" presetClass="entr" presetSubtype="8" fill="hold" grpId="0" nodeType="afterEffect">
                                  <p:stCondLst>
                                    <p:cond delay="0"/>
                                  </p:stCondLst>
                                  <p:childTnLst>
                                    <p:set>
                                      <p:cBhvr>
                                        <p:cTn id="153" dur="1" fill="hold">
                                          <p:stCondLst>
                                            <p:cond delay="0"/>
                                          </p:stCondLst>
                                        </p:cTn>
                                        <p:tgtEl>
                                          <p:spTgt spid="212004"/>
                                        </p:tgtEl>
                                        <p:attrNameLst>
                                          <p:attrName>style.visibility</p:attrName>
                                        </p:attrNameLst>
                                      </p:cBhvr>
                                      <p:to>
                                        <p:strVal val="visible"/>
                                      </p:to>
                                    </p:set>
                                    <p:animEffect transition="in" filter="wipe(left)">
                                      <p:cBhvr>
                                        <p:cTn id="154" dur="500"/>
                                        <p:tgtEl>
                                          <p:spTgt spid="212004"/>
                                        </p:tgtEl>
                                      </p:cBhvr>
                                    </p:animEffect>
                                  </p:childTnLst>
                                </p:cTn>
                              </p:par>
                            </p:childTnLst>
                          </p:cTn>
                        </p:par>
                        <p:par>
                          <p:cTn id="155" fill="hold" nodeType="afterGroup">
                            <p:stCondLst>
                              <p:cond delay="4500"/>
                            </p:stCondLst>
                            <p:childTnLst>
                              <p:par>
                                <p:cTn id="156" presetID="22" presetClass="entr" presetSubtype="8" fill="hold" grpId="0" nodeType="afterEffect">
                                  <p:stCondLst>
                                    <p:cond delay="0"/>
                                  </p:stCondLst>
                                  <p:childTnLst>
                                    <p:set>
                                      <p:cBhvr>
                                        <p:cTn id="157" dur="1" fill="hold">
                                          <p:stCondLst>
                                            <p:cond delay="0"/>
                                          </p:stCondLst>
                                        </p:cTn>
                                        <p:tgtEl>
                                          <p:spTgt spid="212003"/>
                                        </p:tgtEl>
                                        <p:attrNameLst>
                                          <p:attrName>style.visibility</p:attrName>
                                        </p:attrNameLst>
                                      </p:cBhvr>
                                      <p:to>
                                        <p:strVal val="visible"/>
                                      </p:to>
                                    </p:set>
                                    <p:animEffect transition="in" filter="wipe(left)">
                                      <p:cBhvr>
                                        <p:cTn id="158" dur="500"/>
                                        <p:tgtEl>
                                          <p:spTgt spid="212003"/>
                                        </p:tgtEl>
                                      </p:cBhvr>
                                    </p:animEffect>
                                  </p:childTnLst>
                                </p:cTn>
                              </p:par>
                            </p:childTnLst>
                          </p:cTn>
                        </p:par>
                        <p:par>
                          <p:cTn id="159" fill="hold" nodeType="afterGroup">
                            <p:stCondLst>
                              <p:cond delay="5000"/>
                            </p:stCondLst>
                            <p:childTnLst>
                              <p:par>
                                <p:cTn id="160" presetID="22" presetClass="entr" presetSubtype="8" fill="hold" grpId="0" nodeType="afterEffect">
                                  <p:stCondLst>
                                    <p:cond delay="0"/>
                                  </p:stCondLst>
                                  <p:childTnLst>
                                    <p:set>
                                      <p:cBhvr>
                                        <p:cTn id="161" dur="1" fill="hold">
                                          <p:stCondLst>
                                            <p:cond delay="0"/>
                                          </p:stCondLst>
                                        </p:cTn>
                                        <p:tgtEl>
                                          <p:spTgt spid="212001"/>
                                        </p:tgtEl>
                                        <p:attrNameLst>
                                          <p:attrName>style.visibility</p:attrName>
                                        </p:attrNameLst>
                                      </p:cBhvr>
                                      <p:to>
                                        <p:strVal val="visible"/>
                                      </p:to>
                                    </p:set>
                                    <p:animEffect transition="in" filter="wipe(left)">
                                      <p:cBhvr>
                                        <p:cTn id="162" dur="500"/>
                                        <p:tgtEl>
                                          <p:spTgt spid="212001"/>
                                        </p:tgtEl>
                                      </p:cBhvr>
                                    </p:animEffect>
                                  </p:childTnLst>
                                </p:cTn>
                              </p:par>
                            </p:childTnLst>
                          </p:cTn>
                        </p:par>
                        <p:par>
                          <p:cTn id="163" fill="hold" nodeType="afterGroup">
                            <p:stCondLst>
                              <p:cond delay="5500"/>
                            </p:stCondLst>
                            <p:childTnLst>
                              <p:par>
                                <p:cTn id="164" presetID="22" presetClass="entr" presetSubtype="8" fill="hold" grpId="0" nodeType="afterEffect">
                                  <p:stCondLst>
                                    <p:cond delay="0"/>
                                  </p:stCondLst>
                                  <p:childTnLst>
                                    <p:set>
                                      <p:cBhvr>
                                        <p:cTn id="165" dur="1" fill="hold">
                                          <p:stCondLst>
                                            <p:cond delay="0"/>
                                          </p:stCondLst>
                                        </p:cTn>
                                        <p:tgtEl>
                                          <p:spTgt spid="212000"/>
                                        </p:tgtEl>
                                        <p:attrNameLst>
                                          <p:attrName>style.visibility</p:attrName>
                                        </p:attrNameLst>
                                      </p:cBhvr>
                                      <p:to>
                                        <p:strVal val="visible"/>
                                      </p:to>
                                    </p:set>
                                    <p:animEffect transition="in" filter="wipe(left)">
                                      <p:cBhvr>
                                        <p:cTn id="166" dur="500"/>
                                        <p:tgtEl>
                                          <p:spTgt spid="212000"/>
                                        </p:tgtEl>
                                      </p:cBhvr>
                                    </p:animEffect>
                                  </p:childTnLst>
                                </p:cTn>
                              </p:par>
                            </p:childTnLst>
                          </p:cTn>
                        </p:par>
                        <p:par>
                          <p:cTn id="167" fill="hold" nodeType="afterGroup">
                            <p:stCondLst>
                              <p:cond delay="6000"/>
                            </p:stCondLst>
                            <p:childTnLst>
                              <p:par>
                                <p:cTn id="168" presetID="22" presetClass="entr" presetSubtype="8" fill="hold" grpId="0" nodeType="afterEffect">
                                  <p:stCondLst>
                                    <p:cond delay="0"/>
                                  </p:stCondLst>
                                  <p:childTnLst>
                                    <p:set>
                                      <p:cBhvr>
                                        <p:cTn id="169" dur="1" fill="hold">
                                          <p:stCondLst>
                                            <p:cond delay="0"/>
                                          </p:stCondLst>
                                        </p:cTn>
                                        <p:tgtEl>
                                          <p:spTgt spid="212008"/>
                                        </p:tgtEl>
                                        <p:attrNameLst>
                                          <p:attrName>style.visibility</p:attrName>
                                        </p:attrNameLst>
                                      </p:cBhvr>
                                      <p:to>
                                        <p:strVal val="visible"/>
                                      </p:to>
                                    </p:set>
                                    <p:animEffect transition="in" filter="wipe(left)">
                                      <p:cBhvr>
                                        <p:cTn id="170" dur="500"/>
                                        <p:tgtEl>
                                          <p:spTgt spid="212008"/>
                                        </p:tgtEl>
                                      </p:cBhvr>
                                    </p:animEffect>
                                  </p:childTnLst>
                                </p:cTn>
                              </p:par>
                            </p:childTnLst>
                          </p:cTn>
                        </p:par>
                        <p:par>
                          <p:cTn id="171" fill="hold" nodeType="afterGroup">
                            <p:stCondLst>
                              <p:cond delay="6500"/>
                            </p:stCondLst>
                            <p:childTnLst>
                              <p:par>
                                <p:cTn id="172" presetID="22" presetClass="entr" presetSubtype="8" fill="hold" grpId="0" nodeType="afterEffect">
                                  <p:stCondLst>
                                    <p:cond delay="0"/>
                                  </p:stCondLst>
                                  <p:childTnLst>
                                    <p:set>
                                      <p:cBhvr>
                                        <p:cTn id="173" dur="1" fill="hold">
                                          <p:stCondLst>
                                            <p:cond delay="0"/>
                                          </p:stCondLst>
                                        </p:cTn>
                                        <p:tgtEl>
                                          <p:spTgt spid="212006"/>
                                        </p:tgtEl>
                                        <p:attrNameLst>
                                          <p:attrName>style.visibility</p:attrName>
                                        </p:attrNameLst>
                                      </p:cBhvr>
                                      <p:to>
                                        <p:strVal val="visible"/>
                                      </p:to>
                                    </p:set>
                                    <p:animEffect transition="in" filter="wipe(left)">
                                      <p:cBhvr>
                                        <p:cTn id="174" dur="500"/>
                                        <p:tgtEl>
                                          <p:spTgt spid="212006"/>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212014"/>
                                        </p:tgtEl>
                                        <p:attrNameLst>
                                          <p:attrName>style.visibility</p:attrName>
                                        </p:attrNameLst>
                                      </p:cBhvr>
                                      <p:to>
                                        <p:strVal val="visible"/>
                                      </p:to>
                                    </p:set>
                                    <p:animEffect transition="in" filter="wipe(left)">
                                      <p:cBhvr>
                                        <p:cTn id="179" dur="500"/>
                                        <p:tgtEl>
                                          <p:spTgt spid="212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autoUpdateAnimBg="0"/>
      <p:bldP spid="211972" grpId="0" autoUpdateAnimBg="0"/>
      <p:bldP spid="211973" grpId="0" autoUpdateAnimBg="0"/>
      <p:bldP spid="211974" grpId="0" autoUpdateAnimBg="0"/>
      <p:bldP spid="211975" grpId="0" autoUpdateAnimBg="0"/>
      <p:bldP spid="211976" grpId="0" autoUpdateAnimBg="0"/>
      <p:bldP spid="211977" grpId="0" autoUpdateAnimBg="0"/>
      <p:bldP spid="211978" grpId="0" autoUpdateAnimBg="0"/>
      <p:bldP spid="211979" grpId="0" autoUpdateAnimBg="0"/>
      <p:bldP spid="211980" grpId="0" animBg="1"/>
      <p:bldP spid="211981" grpId="0" animBg="1"/>
      <p:bldP spid="211982" grpId="0" animBg="1"/>
      <p:bldP spid="211983" grpId="0" animBg="1"/>
      <p:bldP spid="211988" grpId="0" animBg="1"/>
      <p:bldP spid="211989" grpId="0" animBg="1"/>
      <p:bldP spid="211990" grpId="0" animBg="1"/>
      <p:bldP spid="211991" grpId="0" animBg="1"/>
      <p:bldP spid="211992" grpId="0" animBg="1"/>
      <p:bldP spid="211993" grpId="0" animBg="1"/>
      <p:bldP spid="211994" grpId="0" animBg="1"/>
      <p:bldP spid="211995" grpId="0" animBg="1"/>
      <p:bldP spid="211996" grpId="0" animBg="1"/>
      <p:bldP spid="211997" grpId="0" animBg="1"/>
      <p:bldP spid="211998" grpId="0" animBg="1"/>
      <p:bldP spid="211999" grpId="0" animBg="1"/>
      <p:bldP spid="212000" grpId="0" animBg="1"/>
      <p:bldP spid="212001" grpId="0" animBg="1"/>
      <p:bldP spid="212002" grpId="0" animBg="1"/>
      <p:bldP spid="212003" grpId="0" animBg="1"/>
      <p:bldP spid="212004" grpId="0" animBg="1"/>
      <p:bldP spid="212005" grpId="0" animBg="1"/>
      <p:bldP spid="212006" grpId="0" animBg="1"/>
      <p:bldP spid="212008" grpId="0" animBg="1"/>
      <p:bldP spid="212009" grpId="0" animBg="1"/>
      <p:bldP spid="212010" grpId="0" animBg="1"/>
      <p:bldP spid="212011" grpId="0" animBg="1"/>
      <p:bldP spid="212012" grpId="0" animBg="1"/>
      <p:bldP spid="212013" grpId="0" autoUpdateAnimBg="0"/>
      <p:bldP spid="212014" grpId="0" autoUpdateAnimBg="0"/>
      <p:bldP spid="212015"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Text Box 3"/>
          <p:cNvSpPr txBox="1">
            <a:spLocks noChangeArrowheads="1"/>
          </p:cNvSpPr>
          <p:nvPr/>
        </p:nvSpPr>
        <p:spPr bwMode="auto">
          <a:xfrm>
            <a:off x="669925" y="273050"/>
            <a:ext cx="78644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a:solidFill>
                  <a:srgbClr val="A50021"/>
                </a:solidFill>
                <a:ea typeface="楷体_GB2312" pitchFamily="49" charset="-122"/>
              </a:rPr>
              <a:t>反过来问，</a:t>
            </a:r>
            <a:r>
              <a:rPr lang="zh-CN" altLang="en-US" sz="3600" b="1">
                <a:solidFill>
                  <a:srgbClr val="FF0000"/>
                </a:solidFill>
                <a:ea typeface="楷体_GB2312" pitchFamily="49" charset="-122"/>
              </a:rPr>
              <a:t>深度为</a:t>
            </a:r>
            <a:r>
              <a:rPr lang="zh-CN" altLang="en-US" sz="3600" b="1" i="1">
                <a:solidFill>
                  <a:srgbClr val="FF0000"/>
                </a:solidFill>
                <a:ea typeface="楷体_GB2312" pitchFamily="49" charset="-122"/>
              </a:rPr>
              <a:t> </a:t>
            </a:r>
            <a:r>
              <a:rPr lang="en-US" altLang="zh-CN" sz="3600" b="1" i="1">
                <a:solidFill>
                  <a:srgbClr val="FF0000"/>
                </a:solidFill>
                <a:ea typeface="楷体_GB2312" pitchFamily="49" charset="-122"/>
              </a:rPr>
              <a:t>h</a:t>
            </a:r>
            <a:r>
              <a:rPr lang="en-US" altLang="zh-CN" sz="3600" b="1" i="1">
                <a:solidFill>
                  <a:srgbClr val="A50021"/>
                </a:solidFill>
                <a:ea typeface="楷体_GB2312" pitchFamily="49" charset="-122"/>
              </a:rPr>
              <a:t> </a:t>
            </a:r>
            <a:r>
              <a:rPr lang="zh-CN" altLang="en-US" sz="3600">
                <a:solidFill>
                  <a:srgbClr val="A50021"/>
                </a:solidFill>
                <a:ea typeface="楷体_GB2312" pitchFamily="49" charset="-122"/>
              </a:rPr>
              <a:t>的二叉</a:t>
            </a:r>
            <a:r>
              <a:rPr lang="zh-CN" altLang="en-US" sz="3600" b="1">
                <a:solidFill>
                  <a:srgbClr val="A50021"/>
                </a:solidFill>
                <a:ea typeface="楷体_GB2312" pitchFamily="49" charset="-122"/>
              </a:rPr>
              <a:t>平衡树</a:t>
            </a:r>
            <a:r>
              <a:rPr lang="zh-CN" altLang="en-US" sz="3600">
                <a:solidFill>
                  <a:srgbClr val="A50021"/>
                </a:solidFill>
                <a:ea typeface="楷体_GB2312" pitchFamily="49" charset="-122"/>
              </a:rPr>
              <a:t>中所</a:t>
            </a:r>
            <a:r>
              <a:rPr lang="zh-CN" altLang="en-US" sz="3600" b="1">
                <a:solidFill>
                  <a:srgbClr val="FF0000"/>
                </a:solidFill>
                <a:ea typeface="楷体_GB2312" pitchFamily="49" charset="-122"/>
              </a:rPr>
              <a:t>含结点的最小值 </a:t>
            </a:r>
            <a:r>
              <a:rPr lang="en-US" altLang="zh-CN" sz="3600" b="1" i="1">
                <a:solidFill>
                  <a:srgbClr val="FF0000"/>
                </a:solidFill>
                <a:ea typeface="楷体_GB2312" pitchFamily="49" charset="-122"/>
              </a:rPr>
              <a:t>N</a:t>
            </a:r>
            <a:r>
              <a:rPr lang="en-US" altLang="zh-CN" sz="3600" b="1" i="1" baseline="-25000">
                <a:solidFill>
                  <a:srgbClr val="FF0000"/>
                </a:solidFill>
                <a:ea typeface="楷体_GB2312" pitchFamily="49" charset="-122"/>
              </a:rPr>
              <a:t>h</a:t>
            </a:r>
            <a:r>
              <a:rPr lang="en-US" altLang="zh-CN" sz="3600" b="1">
                <a:solidFill>
                  <a:srgbClr val="A50021"/>
                </a:solidFill>
                <a:ea typeface="楷体_GB2312" pitchFamily="49" charset="-122"/>
              </a:rPr>
              <a:t> </a:t>
            </a:r>
            <a:r>
              <a:rPr lang="zh-CN" altLang="en-US" sz="3600">
                <a:solidFill>
                  <a:srgbClr val="A50021"/>
                </a:solidFill>
                <a:ea typeface="楷体_GB2312" pitchFamily="49" charset="-122"/>
              </a:rPr>
              <a:t>是多少？</a:t>
            </a:r>
          </a:p>
        </p:txBody>
      </p:sp>
      <p:sp>
        <p:nvSpPr>
          <p:cNvPr id="212996" name="Text Box 4"/>
          <p:cNvSpPr txBox="1">
            <a:spLocks noChangeArrowheads="1"/>
          </p:cNvSpPr>
          <p:nvPr/>
        </p:nvSpPr>
        <p:spPr bwMode="auto">
          <a:xfrm>
            <a:off x="749300" y="2025650"/>
            <a:ext cx="1155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i="1">
                <a:solidFill>
                  <a:srgbClr val="3333FF"/>
                </a:solidFill>
              </a:rPr>
              <a:t>h</a:t>
            </a:r>
            <a:r>
              <a:rPr lang="en-US" altLang="zh-CN" sz="3600" b="1">
                <a:solidFill>
                  <a:srgbClr val="3333FF"/>
                </a:solidFill>
              </a:rPr>
              <a:t> = 0</a:t>
            </a:r>
            <a:endParaRPr lang="en-US" altLang="zh-CN" sz="3600"/>
          </a:p>
        </p:txBody>
      </p:sp>
      <p:sp>
        <p:nvSpPr>
          <p:cNvPr id="212997" name="Text Box 5"/>
          <p:cNvSpPr txBox="1">
            <a:spLocks noChangeArrowheads="1"/>
          </p:cNvSpPr>
          <p:nvPr/>
        </p:nvSpPr>
        <p:spPr bwMode="auto">
          <a:xfrm>
            <a:off x="2438400" y="2025650"/>
            <a:ext cx="1384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i="1">
                <a:solidFill>
                  <a:srgbClr val="008080"/>
                </a:solidFill>
              </a:rPr>
              <a:t>N</a:t>
            </a:r>
            <a:r>
              <a:rPr lang="en-US" altLang="zh-CN" sz="3600" b="1" baseline="-25000">
                <a:solidFill>
                  <a:srgbClr val="008080"/>
                </a:solidFill>
              </a:rPr>
              <a:t>0</a:t>
            </a:r>
            <a:r>
              <a:rPr lang="en-US" altLang="zh-CN" sz="3600" b="1">
                <a:solidFill>
                  <a:srgbClr val="008080"/>
                </a:solidFill>
              </a:rPr>
              <a:t> = 0</a:t>
            </a:r>
            <a:endParaRPr lang="en-US" altLang="zh-CN" sz="3600"/>
          </a:p>
        </p:txBody>
      </p:sp>
      <p:sp>
        <p:nvSpPr>
          <p:cNvPr id="212998" name="Text Box 6"/>
          <p:cNvSpPr txBox="1">
            <a:spLocks noChangeArrowheads="1"/>
          </p:cNvSpPr>
          <p:nvPr/>
        </p:nvSpPr>
        <p:spPr bwMode="auto">
          <a:xfrm>
            <a:off x="4953000" y="2025650"/>
            <a:ext cx="1155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i="1">
                <a:solidFill>
                  <a:srgbClr val="3333FF"/>
                </a:solidFill>
              </a:rPr>
              <a:t>h</a:t>
            </a:r>
            <a:r>
              <a:rPr lang="en-US" altLang="zh-CN" sz="3600" b="1">
                <a:solidFill>
                  <a:srgbClr val="3333FF"/>
                </a:solidFill>
              </a:rPr>
              <a:t> = 1</a:t>
            </a:r>
            <a:endParaRPr lang="en-US" altLang="zh-CN" sz="3600"/>
          </a:p>
        </p:txBody>
      </p:sp>
      <p:sp>
        <p:nvSpPr>
          <p:cNvPr id="212999" name="Text Box 7"/>
          <p:cNvSpPr txBox="1">
            <a:spLocks noChangeArrowheads="1"/>
          </p:cNvSpPr>
          <p:nvPr/>
        </p:nvSpPr>
        <p:spPr bwMode="auto">
          <a:xfrm>
            <a:off x="749300" y="3168650"/>
            <a:ext cx="1155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i="1">
                <a:solidFill>
                  <a:srgbClr val="3333FF"/>
                </a:solidFill>
              </a:rPr>
              <a:t>h</a:t>
            </a:r>
            <a:r>
              <a:rPr lang="en-US" altLang="zh-CN" sz="3600" b="1">
                <a:solidFill>
                  <a:srgbClr val="3333FF"/>
                </a:solidFill>
              </a:rPr>
              <a:t> = 2</a:t>
            </a:r>
            <a:endParaRPr lang="en-US" altLang="zh-CN" sz="3600"/>
          </a:p>
        </p:txBody>
      </p:sp>
      <p:sp>
        <p:nvSpPr>
          <p:cNvPr id="213000" name="Text Box 8"/>
          <p:cNvSpPr txBox="1">
            <a:spLocks noChangeArrowheads="1"/>
          </p:cNvSpPr>
          <p:nvPr/>
        </p:nvSpPr>
        <p:spPr bwMode="auto">
          <a:xfrm>
            <a:off x="4953000" y="3168650"/>
            <a:ext cx="1155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i="1">
                <a:solidFill>
                  <a:srgbClr val="3333FF"/>
                </a:solidFill>
              </a:rPr>
              <a:t>h</a:t>
            </a:r>
            <a:r>
              <a:rPr lang="en-US" altLang="zh-CN" sz="3600" b="1">
                <a:solidFill>
                  <a:srgbClr val="3333FF"/>
                </a:solidFill>
              </a:rPr>
              <a:t> = 3</a:t>
            </a:r>
            <a:endParaRPr lang="en-US" altLang="zh-CN" sz="3600"/>
          </a:p>
        </p:txBody>
      </p:sp>
      <p:sp>
        <p:nvSpPr>
          <p:cNvPr id="213001" name="Text Box 9"/>
          <p:cNvSpPr txBox="1">
            <a:spLocks noChangeArrowheads="1"/>
          </p:cNvSpPr>
          <p:nvPr/>
        </p:nvSpPr>
        <p:spPr bwMode="auto">
          <a:xfrm>
            <a:off x="749300" y="4283075"/>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b="1">
                <a:solidFill>
                  <a:srgbClr val="3333FF"/>
                </a:solidFill>
                <a:ea typeface="楷体_GB2312" pitchFamily="49" charset="-122"/>
              </a:rPr>
              <a:t>一般情况下</a:t>
            </a:r>
            <a:endParaRPr lang="zh-CN" altLang="en-US" sz="3600"/>
          </a:p>
        </p:txBody>
      </p:sp>
      <p:sp>
        <p:nvSpPr>
          <p:cNvPr id="213002" name="Text Box 10"/>
          <p:cNvSpPr txBox="1">
            <a:spLocks noChangeArrowheads="1"/>
          </p:cNvSpPr>
          <p:nvPr/>
        </p:nvSpPr>
        <p:spPr bwMode="auto">
          <a:xfrm>
            <a:off x="6629400" y="1981200"/>
            <a:ext cx="1384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i="1">
                <a:solidFill>
                  <a:srgbClr val="008080"/>
                </a:solidFill>
              </a:rPr>
              <a:t>N</a:t>
            </a:r>
            <a:r>
              <a:rPr lang="en-US" altLang="zh-CN" sz="3600" b="1" baseline="-25000">
                <a:solidFill>
                  <a:srgbClr val="008080"/>
                </a:solidFill>
              </a:rPr>
              <a:t>1</a:t>
            </a:r>
            <a:r>
              <a:rPr lang="en-US" altLang="zh-CN" sz="3600" b="1">
                <a:solidFill>
                  <a:srgbClr val="008080"/>
                </a:solidFill>
              </a:rPr>
              <a:t> = 1</a:t>
            </a:r>
            <a:endParaRPr lang="en-US" altLang="zh-CN" sz="3600"/>
          </a:p>
        </p:txBody>
      </p:sp>
      <p:sp>
        <p:nvSpPr>
          <p:cNvPr id="213003" name="Text Box 11"/>
          <p:cNvSpPr txBox="1">
            <a:spLocks noChangeArrowheads="1"/>
          </p:cNvSpPr>
          <p:nvPr/>
        </p:nvSpPr>
        <p:spPr bwMode="auto">
          <a:xfrm>
            <a:off x="2438400" y="3168650"/>
            <a:ext cx="1384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i="1">
                <a:solidFill>
                  <a:srgbClr val="008080"/>
                </a:solidFill>
              </a:rPr>
              <a:t>N</a:t>
            </a:r>
            <a:r>
              <a:rPr lang="en-US" altLang="zh-CN" sz="3600" b="1" baseline="-25000">
                <a:solidFill>
                  <a:srgbClr val="008080"/>
                </a:solidFill>
              </a:rPr>
              <a:t>2</a:t>
            </a:r>
            <a:r>
              <a:rPr lang="en-US" altLang="zh-CN" sz="3600" b="1">
                <a:solidFill>
                  <a:srgbClr val="008080"/>
                </a:solidFill>
              </a:rPr>
              <a:t> = 2</a:t>
            </a:r>
            <a:endParaRPr lang="en-US" altLang="zh-CN" sz="3600"/>
          </a:p>
        </p:txBody>
      </p:sp>
      <p:sp>
        <p:nvSpPr>
          <p:cNvPr id="213004" name="Text Box 12"/>
          <p:cNvSpPr txBox="1">
            <a:spLocks noChangeArrowheads="1"/>
          </p:cNvSpPr>
          <p:nvPr/>
        </p:nvSpPr>
        <p:spPr bwMode="auto">
          <a:xfrm>
            <a:off x="6629400" y="3168650"/>
            <a:ext cx="1384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i="1">
                <a:solidFill>
                  <a:srgbClr val="008080"/>
                </a:solidFill>
              </a:rPr>
              <a:t>N</a:t>
            </a:r>
            <a:r>
              <a:rPr lang="en-US" altLang="zh-CN" sz="3600" b="1" baseline="-25000">
                <a:solidFill>
                  <a:srgbClr val="008080"/>
                </a:solidFill>
              </a:rPr>
              <a:t>3</a:t>
            </a:r>
            <a:r>
              <a:rPr lang="en-US" altLang="zh-CN" sz="3600" b="1">
                <a:solidFill>
                  <a:srgbClr val="008080"/>
                </a:solidFill>
              </a:rPr>
              <a:t> = 4</a:t>
            </a:r>
            <a:endParaRPr lang="en-US" altLang="zh-CN" sz="3600"/>
          </a:p>
        </p:txBody>
      </p:sp>
      <p:sp>
        <p:nvSpPr>
          <p:cNvPr id="213005" name="Text Box 13"/>
          <p:cNvSpPr txBox="1">
            <a:spLocks noChangeArrowheads="1"/>
          </p:cNvSpPr>
          <p:nvPr/>
        </p:nvSpPr>
        <p:spPr bwMode="auto">
          <a:xfrm>
            <a:off x="3886200" y="4311650"/>
            <a:ext cx="3887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008080"/>
                </a:solidFill>
              </a:rPr>
              <a:t>N</a:t>
            </a:r>
            <a:r>
              <a:rPr lang="en-US" altLang="zh-CN" sz="3600" b="1" baseline="-25000">
                <a:solidFill>
                  <a:srgbClr val="008080"/>
                </a:solidFill>
              </a:rPr>
              <a:t>h</a:t>
            </a:r>
            <a:r>
              <a:rPr lang="en-US" altLang="zh-CN" sz="3600" b="1">
                <a:solidFill>
                  <a:srgbClr val="008080"/>
                </a:solidFill>
              </a:rPr>
              <a:t> = </a:t>
            </a:r>
            <a:r>
              <a:rPr lang="en-US" altLang="zh-CN" sz="3600" b="1" i="1">
                <a:solidFill>
                  <a:srgbClr val="008080"/>
                </a:solidFill>
              </a:rPr>
              <a:t>N</a:t>
            </a:r>
            <a:r>
              <a:rPr lang="en-US" altLang="zh-CN" sz="3600" b="1" baseline="-25000">
                <a:solidFill>
                  <a:srgbClr val="008080"/>
                </a:solidFill>
              </a:rPr>
              <a:t>h-1</a:t>
            </a:r>
            <a:r>
              <a:rPr lang="en-US" altLang="zh-CN" sz="3600" b="1">
                <a:solidFill>
                  <a:srgbClr val="008080"/>
                </a:solidFill>
              </a:rPr>
              <a:t> + </a:t>
            </a:r>
            <a:r>
              <a:rPr lang="en-US" altLang="zh-CN" sz="3600" b="1" i="1">
                <a:solidFill>
                  <a:srgbClr val="008080"/>
                </a:solidFill>
              </a:rPr>
              <a:t>N</a:t>
            </a:r>
            <a:r>
              <a:rPr lang="en-US" altLang="zh-CN" sz="3600" b="1" baseline="-25000">
                <a:solidFill>
                  <a:srgbClr val="008080"/>
                </a:solidFill>
              </a:rPr>
              <a:t>h-2</a:t>
            </a:r>
            <a:r>
              <a:rPr lang="en-US" altLang="zh-CN" sz="3600" b="1">
                <a:solidFill>
                  <a:srgbClr val="008080"/>
                </a:solidFill>
              </a:rPr>
              <a:t> + 1</a:t>
            </a:r>
            <a:endParaRPr lang="en-US" altLang="zh-CN" sz="3600"/>
          </a:p>
        </p:txBody>
      </p:sp>
      <p:sp>
        <p:nvSpPr>
          <p:cNvPr id="213008" name="Text Box 16"/>
          <p:cNvSpPr txBox="1">
            <a:spLocks noChangeArrowheads="1"/>
          </p:cNvSpPr>
          <p:nvPr/>
        </p:nvSpPr>
        <p:spPr bwMode="auto">
          <a:xfrm>
            <a:off x="762000" y="5454650"/>
            <a:ext cx="386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600" b="1">
                <a:solidFill>
                  <a:srgbClr val="3333FF"/>
                </a:solidFill>
                <a:ea typeface="楷体_GB2312" pitchFamily="49" charset="-122"/>
              </a:rPr>
              <a:t>利用归纳法可证得</a:t>
            </a:r>
            <a:endParaRPr lang="zh-CN" altLang="en-US" sz="3600"/>
          </a:p>
        </p:txBody>
      </p:sp>
      <p:sp>
        <p:nvSpPr>
          <p:cNvPr id="213009" name="Text Box 17"/>
          <p:cNvSpPr txBox="1">
            <a:spLocks noChangeArrowheads="1"/>
          </p:cNvSpPr>
          <p:nvPr/>
        </p:nvSpPr>
        <p:spPr bwMode="auto">
          <a:xfrm>
            <a:off x="5181600" y="5454650"/>
            <a:ext cx="2819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i="1">
                <a:solidFill>
                  <a:srgbClr val="008080"/>
                </a:solidFill>
              </a:rPr>
              <a:t>N</a:t>
            </a:r>
            <a:r>
              <a:rPr lang="en-US" altLang="zh-CN" sz="3600" b="1" baseline="-25000">
                <a:solidFill>
                  <a:srgbClr val="008080"/>
                </a:solidFill>
              </a:rPr>
              <a:t>h</a:t>
            </a:r>
            <a:r>
              <a:rPr lang="en-US" altLang="zh-CN" sz="3600" b="1">
                <a:solidFill>
                  <a:srgbClr val="008080"/>
                </a:solidFill>
              </a:rPr>
              <a:t> = </a:t>
            </a:r>
            <a:r>
              <a:rPr lang="en-US" altLang="zh-CN" sz="3600" b="1" i="1">
                <a:solidFill>
                  <a:srgbClr val="008080"/>
                </a:solidFill>
              </a:rPr>
              <a:t>F</a:t>
            </a:r>
            <a:r>
              <a:rPr lang="en-US" altLang="zh-CN" sz="3600" b="1" baseline="-25000">
                <a:solidFill>
                  <a:srgbClr val="008080"/>
                </a:solidFill>
              </a:rPr>
              <a:t>h+2</a:t>
            </a:r>
            <a:r>
              <a:rPr lang="en-US" altLang="zh-CN" sz="3600" b="1">
                <a:solidFill>
                  <a:srgbClr val="008080"/>
                </a:solidFill>
              </a:rPr>
              <a:t> - 1</a:t>
            </a:r>
            <a:endParaRPr lang="en-US" altLang="zh-CN" sz="36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212995"/>
                                        </p:tgtEl>
                                        <p:attrNameLst>
                                          <p:attrName>style.visibility</p:attrName>
                                        </p:attrNameLst>
                                      </p:cBhvr>
                                      <p:to>
                                        <p:strVal val="visible"/>
                                      </p:to>
                                    </p:set>
                                    <p:animEffect transition="in" filter="wipe(left)">
                                      <p:cBhvr>
                                        <p:cTn id="7" dur="300"/>
                                        <p:tgtEl>
                                          <p:spTgt spid="212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12996"/>
                                        </p:tgtEl>
                                        <p:attrNameLst>
                                          <p:attrName>style.visibility</p:attrName>
                                        </p:attrNameLst>
                                      </p:cBhvr>
                                      <p:to>
                                        <p:strVal val="visible"/>
                                      </p:to>
                                    </p:set>
                                    <p:animEffect transition="in" filter="wipe(left)">
                                      <p:cBhvr>
                                        <p:cTn id="12" dur="300"/>
                                        <p:tgtEl>
                                          <p:spTgt spid="212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12997"/>
                                        </p:tgtEl>
                                        <p:attrNameLst>
                                          <p:attrName>style.visibility</p:attrName>
                                        </p:attrNameLst>
                                      </p:cBhvr>
                                      <p:to>
                                        <p:strVal val="visible"/>
                                      </p:to>
                                    </p:set>
                                    <p:animEffect transition="in" filter="wipe(left)">
                                      <p:cBhvr>
                                        <p:cTn id="17" dur="300"/>
                                        <p:tgtEl>
                                          <p:spTgt spid="212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212998"/>
                                        </p:tgtEl>
                                        <p:attrNameLst>
                                          <p:attrName>style.visibility</p:attrName>
                                        </p:attrNameLst>
                                      </p:cBhvr>
                                      <p:to>
                                        <p:strVal val="visible"/>
                                      </p:to>
                                    </p:set>
                                    <p:animEffect transition="in" filter="wipe(left)">
                                      <p:cBhvr>
                                        <p:cTn id="22" dur="300"/>
                                        <p:tgtEl>
                                          <p:spTgt spid="2129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213002"/>
                                        </p:tgtEl>
                                        <p:attrNameLst>
                                          <p:attrName>style.visibility</p:attrName>
                                        </p:attrNameLst>
                                      </p:cBhvr>
                                      <p:to>
                                        <p:strVal val="visible"/>
                                      </p:to>
                                    </p:set>
                                    <p:animEffect transition="in" filter="wipe(left)">
                                      <p:cBhvr>
                                        <p:cTn id="27" dur="300"/>
                                        <p:tgtEl>
                                          <p:spTgt spid="2130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212999"/>
                                        </p:tgtEl>
                                        <p:attrNameLst>
                                          <p:attrName>style.visibility</p:attrName>
                                        </p:attrNameLst>
                                      </p:cBhvr>
                                      <p:to>
                                        <p:strVal val="visible"/>
                                      </p:to>
                                    </p:set>
                                    <p:animEffect transition="in" filter="wipe(left)">
                                      <p:cBhvr>
                                        <p:cTn id="32" dur="300"/>
                                        <p:tgtEl>
                                          <p:spTgt spid="2129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213003"/>
                                        </p:tgtEl>
                                        <p:attrNameLst>
                                          <p:attrName>style.visibility</p:attrName>
                                        </p:attrNameLst>
                                      </p:cBhvr>
                                      <p:to>
                                        <p:strVal val="visible"/>
                                      </p:to>
                                    </p:set>
                                    <p:animEffect transition="in" filter="wipe(left)">
                                      <p:cBhvr>
                                        <p:cTn id="37" dur="300"/>
                                        <p:tgtEl>
                                          <p:spTgt spid="2130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13000"/>
                                        </p:tgtEl>
                                        <p:attrNameLst>
                                          <p:attrName>style.visibility</p:attrName>
                                        </p:attrNameLst>
                                      </p:cBhvr>
                                      <p:to>
                                        <p:strVal val="visible"/>
                                      </p:to>
                                    </p:set>
                                    <p:animEffect transition="in" filter="wipe(left)">
                                      <p:cBhvr>
                                        <p:cTn id="42" dur="300"/>
                                        <p:tgtEl>
                                          <p:spTgt spid="2130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213004"/>
                                        </p:tgtEl>
                                        <p:attrNameLst>
                                          <p:attrName>style.visibility</p:attrName>
                                        </p:attrNameLst>
                                      </p:cBhvr>
                                      <p:to>
                                        <p:strVal val="visible"/>
                                      </p:to>
                                    </p:set>
                                    <p:animEffect transition="in" filter="wipe(left)">
                                      <p:cBhvr>
                                        <p:cTn id="47" dur="300"/>
                                        <p:tgtEl>
                                          <p:spTgt spid="2130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213001"/>
                                        </p:tgtEl>
                                        <p:attrNameLst>
                                          <p:attrName>style.visibility</p:attrName>
                                        </p:attrNameLst>
                                      </p:cBhvr>
                                      <p:to>
                                        <p:strVal val="visible"/>
                                      </p:to>
                                    </p:set>
                                    <p:animEffect transition="in" filter="wipe(left)">
                                      <p:cBhvr>
                                        <p:cTn id="52" dur="300"/>
                                        <p:tgtEl>
                                          <p:spTgt spid="2130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wd">
                                    <p:tmPct val="100000"/>
                                  </p:iterate>
                                  <p:childTnLst>
                                    <p:set>
                                      <p:cBhvr>
                                        <p:cTn id="56" dur="1" fill="hold">
                                          <p:stCondLst>
                                            <p:cond delay="0"/>
                                          </p:stCondLst>
                                        </p:cTn>
                                        <p:tgtEl>
                                          <p:spTgt spid="213005"/>
                                        </p:tgtEl>
                                        <p:attrNameLst>
                                          <p:attrName>style.visibility</p:attrName>
                                        </p:attrNameLst>
                                      </p:cBhvr>
                                      <p:to>
                                        <p:strVal val="visible"/>
                                      </p:to>
                                    </p:set>
                                    <p:animEffect transition="in" filter="wipe(left)">
                                      <p:cBhvr>
                                        <p:cTn id="57" dur="300"/>
                                        <p:tgtEl>
                                          <p:spTgt spid="21300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iterate type="wd">
                                    <p:tmPct val="100000"/>
                                  </p:iterate>
                                  <p:childTnLst>
                                    <p:set>
                                      <p:cBhvr>
                                        <p:cTn id="61" dur="1" fill="hold">
                                          <p:stCondLst>
                                            <p:cond delay="0"/>
                                          </p:stCondLst>
                                        </p:cTn>
                                        <p:tgtEl>
                                          <p:spTgt spid="213008"/>
                                        </p:tgtEl>
                                        <p:attrNameLst>
                                          <p:attrName>style.visibility</p:attrName>
                                        </p:attrNameLst>
                                      </p:cBhvr>
                                      <p:to>
                                        <p:strVal val="visible"/>
                                      </p:to>
                                    </p:set>
                                    <p:animEffect transition="in" filter="wipe(left)">
                                      <p:cBhvr>
                                        <p:cTn id="62" dur="300"/>
                                        <p:tgtEl>
                                          <p:spTgt spid="2130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iterate type="wd">
                                    <p:tmPct val="100000"/>
                                  </p:iterate>
                                  <p:childTnLst>
                                    <p:set>
                                      <p:cBhvr>
                                        <p:cTn id="66" dur="1" fill="hold">
                                          <p:stCondLst>
                                            <p:cond delay="0"/>
                                          </p:stCondLst>
                                        </p:cTn>
                                        <p:tgtEl>
                                          <p:spTgt spid="213009"/>
                                        </p:tgtEl>
                                        <p:attrNameLst>
                                          <p:attrName>style.visibility</p:attrName>
                                        </p:attrNameLst>
                                      </p:cBhvr>
                                      <p:to>
                                        <p:strVal val="visible"/>
                                      </p:to>
                                    </p:set>
                                    <p:animEffect transition="in" filter="wipe(left)">
                                      <p:cBhvr>
                                        <p:cTn id="67" dur="300"/>
                                        <p:tgtEl>
                                          <p:spTgt spid="213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utoUpdateAnimBg="0"/>
      <p:bldP spid="212996" grpId="0" autoUpdateAnimBg="0"/>
      <p:bldP spid="212997" grpId="0" autoUpdateAnimBg="0"/>
      <p:bldP spid="212998" grpId="0" autoUpdateAnimBg="0"/>
      <p:bldP spid="212999" grpId="0" autoUpdateAnimBg="0"/>
      <p:bldP spid="213000" grpId="0" autoUpdateAnimBg="0"/>
      <p:bldP spid="213001" grpId="0" autoUpdateAnimBg="0"/>
      <p:bldP spid="213002" grpId="0" autoUpdateAnimBg="0"/>
      <p:bldP spid="213003" grpId="0" autoUpdateAnimBg="0"/>
      <p:bldP spid="213004" grpId="0" autoUpdateAnimBg="0"/>
      <p:bldP spid="213005" grpId="0" autoUpdateAnimBg="0"/>
      <p:bldP spid="213008" grpId="0" autoUpdateAnimBg="0"/>
      <p:bldP spid="213009"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381000" y="3722688"/>
            <a:ext cx="8077200"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因此，在</a:t>
            </a:r>
            <a:r>
              <a:rPr lang="zh-CN" altLang="en-US" sz="3600" b="1">
                <a:solidFill>
                  <a:srgbClr val="A50021"/>
                </a:solidFill>
                <a:ea typeface="楷体_GB2312" pitchFamily="49" charset="-122"/>
              </a:rPr>
              <a:t>二叉平衡树</a:t>
            </a:r>
            <a:r>
              <a:rPr lang="zh-CN" altLang="en-US" sz="3600">
                <a:solidFill>
                  <a:srgbClr val="A50021"/>
                </a:solidFill>
                <a:ea typeface="楷体_GB2312" pitchFamily="49" charset="-122"/>
              </a:rPr>
              <a:t>上进行查找时，</a:t>
            </a:r>
          </a:p>
          <a:p>
            <a:pPr>
              <a:lnSpc>
                <a:spcPct val="140000"/>
              </a:lnSpc>
            </a:pPr>
            <a:r>
              <a:rPr lang="zh-CN" altLang="en-US" sz="3600">
                <a:solidFill>
                  <a:srgbClr val="3333FF"/>
                </a:solidFill>
                <a:ea typeface="楷体_GB2312" pitchFamily="49" charset="-122"/>
              </a:rPr>
              <a:t>查找过程中和给定值</a:t>
            </a:r>
            <a:r>
              <a:rPr lang="zh-CN" altLang="en-US" sz="3600" b="1">
                <a:solidFill>
                  <a:srgbClr val="3333FF"/>
                </a:solidFill>
                <a:ea typeface="楷体_GB2312" pitchFamily="49" charset="-122"/>
              </a:rPr>
              <a:t>进行比较的关键字的个数和</a:t>
            </a:r>
            <a:r>
              <a:rPr lang="zh-CN" altLang="en-US" sz="3600">
                <a:solidFill>
                  <a:srgbClr val="3333FF"/>
                </a:solidFill>
                <a:ea typeface="楷体_GB2312" pitchFamily="49" charset="-122"/>
              </a:rPr>
              <a:t> </a:t>
            </a:r>
            <a:r>
              <a:rPr lang="en-US" altLang="zh-CN" sz="3600" b="1" i="1">
                <a:solidFill>
                  <a:srgbClr val="A50021"/>
                </a:solidFill>
                <a:ea typeface="楷体_GB2312" pitchFamily="49" charset="-122"/>
              </a:rPr>
              <a:t>log(n)</a:t>
            </a:r>
            <a:r>
              <a:rPr lang="en-US" altLang="zh-CN" sz="3600">
                <a:solidFill>
                  <a:srgbClr val="A50021"/>
                </a:solidFill>
                <a:ea typeface="楷体_GB2312" pitchFamily="49" charset="-122"/>
              </a:rPr>
              <a:t> </a:t>
            </a:r>
            <a:r>
              <a:rPr lang="zh-CN" altLang="en-US" sz="3600">
                <a:solidFill>
                  <a:srgbClr val="3333FF"/>
                </a:solidFill>
                <a:ea typeface="楷体_GB2312" pitchFamily="49" charset="-122"/>
              </a:rPr>
              <a:t>相当</a:t>
            </a:r>
            <a:r>
              <a:rPr lang="zh-CN" altLang="en-US" sz="3600">
                <a:solidFill>
                  <a:srgbClr val="A50021"/>
                </a:solidFill>
                <a:ea typeface="楷体_GB2312" pitchFamily="49" charset="-122"/>
              </a:rPr>
              <a:t>。</a:t>
            </a:r>
          </a:p>
        </p:txBody>
      </p:sp>
      <p:sp>
        <p:nvSpPr>
          <p:cNvPr id="93189" name="Text Box 5"/>
          <p:cNvSpPr txBox="1">
            <a:spLocks noChangeArrowheads="1"/>
          </p:cNvSpPr>
          <p:nvPr/>
        </p:nvSpPr>
        <p:spPr bwMode="auto">
          <a:xfrm>
            <a:off x="381000" y="273050"/>
            <a:ext cx="78644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由此推得，</a:t>
            </a:r>
            <a:r>
              <a:rPr lang="zh-CN" altLang="en-US" sz="3600" b="1">
                <a:solidFill>
                  <a:srgbClr val="A50021"/>
                </a:solidFill>
                <a:ea typeface="楷体_GB2312" pitchFamily="49" charset="-122"/>
              </a:rPr>
              <a:t>深度为</a:t>
            </a:r>
            <a:r>
              <a:rPr lang="zh-CN" altLang="en-US" sz="3600" b="1" i="1">
                <a:solidFill>
                  <a:srgbClr val="A50021"/>
                </a:solidFill>
                <a:ea typeface="楷体_GB2312" pitchFamily="49" charset="-122"/>
              </a:rPr>
              <a:t> </a:t>
            </a:r>
            <a:r>
              <a:rPr lang="en-US" altLang="zh-CN" sz="3600" b="1" i="1">
                <a:solidFill>
                  <a:srgbClr val="A50021"/>
                </a:solidFill>
                <a:ea typeface="楷体_GB2312" pitchFamily="49" charset="-122"/>
              </a:rPr>
              <a:t>h </a:t>
            </a:r>
            <a:r>
              <a:rPr lang="zh-CN" altLang="en-US" sz="3600">
                <a:solidFill>
                  <a:srgbClr val="A50021"/>
                </a:solidFill>
                <a:ea typeface="楷体_GB2312" pitchFamily="49" charset="-122"/>
              </a:rPr>
              <a:t>的</a:t>
            </a:r>
            <a:r>
              <a:rPr lang="zh-CN" altLang="en-US" sz="3600" b="1">
                <a:solidFill>
                  <a:srgbClr val="A50021"/>
                </a:solidFill>
                <a:ea typeface="楷体_GB2312" pitchFamily="49" charset="-122"/>
              </a:rPr>
              <a:t>二叉平衡树</a:t>
            </a:r>
            <a:r>
              <a:rPr lang="zh-CN" altLang="en-US" sz="3600">
                <a:solidFill>
                  <a:srgbClr val="A50021"/>
                </a:solidFill>
                <a:ea typeface="楷体_GB2312" pitchFamily="49" charset="-122"/>
              </a:rPr>
              <a:t>中所</a:t>
            </a:r>
            <a:r>
              <a:rPr lang="zh-CN" altLang="en-US" sz="3600" b="1">
                <a:solidFill>
                  <a:srgbClr val="A50021"/>
                </a:solidFill>
                <a:ea typeface="楷体_GB2312" pitchFamily="49" charset="-122"/>
              </a:rPr>
              <a:t>含结点的最小值 </a:t>
            </a:r>
            <a:r>
              <a:rPr lang="en-US" altLang="zh-CN" sz="3600" b="1" i="1">
                <a:solidFill>
                  <a:srgbClr val="A50021"/>
                </a:solidFill>
                <a:ea typeface="楷体_GB2312" pitchFamily="49" charset="-122"/>
              </a:rPr>
              <a:t>N</a:t>
            </a:r>
            <a:r>
              <a:rPr lang="en-US" altLang="zh-CN" sz="3600" b="1" i="1" baseline="-25000">
                <a:solidFill>
                  <a:srgbClr val="A50021"/>
                </a:solidFill>
                <a:ea typeface="楷体_GB2312" pitchFamily="49" charset="-122"/>
              </a:rPr>
              <a:t>h</a:t>
            </a:r>
            <a:r>
              <a:rPr lang="en-US" altLang="zh-CN" sz="3600" b="1">
                <a:solidFill>
                  <a:srgbClr val="A50021"/>
                </a:solidFill>
                <a:ea typeface="楷体_GB2312" pitchFamily="49" charset="-122"/>
              </a:rPr>
              <a:t> = </a:t>
            </a:r>
            <a:r>
              <a:rPr lang="en-US" altLang="zh-CN" sz="3600" b="1">
                <a:solidFill>
                  <a:srgbClr val="A50021"/>
                </a:solidFill>
                <a:ea typeface="楷体_GB2312" pitchFamily="49" charset="-122"/>
                <a:sym typeface="Symbol" pitchFamily="18" charset="2"/>
              </a:rPr>
              <a:t></a:t>
            </a:r>
            <a:r>
              <a:rPr lang="en-US" altLang="zh-CN" sz="3600" b="1" baseline="30000">
                <a:solidFill>
                  <a:srgbClr val="A50021"/>
                </a:solidFill>
                <a:ea typeface="楷体_GB2312" pitchFamily="49" charset="-122"/>
                <a:sym typeface="Symbol" pitchFamily="18" charset="2"/>
              </a:rPr>
              <a:t>h+2</a:t>
            </a:r>
            <a:r>
              <a:rPr lang="en-US" altLang="zh-CN" sz="3600" b="1">
                <a:solidFill>
                  <a:srgbClr val="A50021"/>
                </a:solidFill>
                <a:ea typeface="楷体_GB2312" pitchFamily="49" charset="-122"/>
                <a:sym typeface="Symbol" pitchFamily="18" charset="2"/>
              </a:rPr>
              <a:t>/5 - 1</a:t>
            </a:r>
            <a:r>
              <a:rPr lang="zh-CN" altLang="en-US" sz="3600" b="1">
                <a:solidFill>
                  <a:srgbClr val="A50021"/>
                </a:solidFill>
                <a:ea typeface="楷体_GB2312" pitchFamily="49" charset="-122"/>
                <a:sym typeface="Symbol" pitchFamily="18" charset="2"/>
              </a:rPr>
              <a:t>。</a:t>
            </a:r>
            <a:endParaRPr lang="zh-CN" altLang="en-US" sz="3600">
              <a:solidFill>
                <a:srgbClr val="A50021"/>
              </a:solidFill>
              <a:ea typeface="楷体_GB2312" pitchFamily="49" charset="-122"/>
            </a:endParaRPr>
          </a:p>
        </p:txBody>
      </p:sp>
      <p:sp>
        <p:nvSpPr>
          <p:cNvPr id="93190" name="Text Box 6"/>
          <p:cNvSpPr txBox="1">
            <a:spLocks noChangeArrowheads="1"/>
          </p:cNvSpPr>
          <p:nvPr/>
        </p:nvSpPr>
        <p:spPr bwMode="auto">
          <a:xfrm>
            <a:off x="381000" y="1952625"/>
            <a:ext cx="82296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en-US" altLang="zh-CN" sz="3600">
                <a:solidFill>
                  <a:srgbClr val="A50021"/>
                </a:solidFill>
                <a:ea typeface="楷体_GB2312" pitchFamily="49" charset="-122"/>
              </a:rPr>
              <a:t>   </a:t>
            </a:r>
            <a:r>
              <a:rPr lang="zh-CN" altLang="en-US" sz="3600">
                <a:solidFill>
                  <a:srgbClr val="A50021"/>
                </a:solidFill>
                <a:ea typeface="楷体_GB2312" pitchFamily="49" charset="-122"/>
              </a:rPr>
              <a:t>反之，</a:t>
            </a:r>
            <a:r>
              <a:rPr lang="zh-CN" altLang="en-US" sz="3600" b="1">
                <a:solidFill>
                  <a:srgbClr val="A50021"/>
                </a:solidFill>
                <a:ea typeface="楷体_GB2312" pitchFamily="49" charset="-122"/>
              </a:rPr>
              <a:t>含有 </a:t>
            </a:r>
            <a:r>
              <a:rPr lang="en-US" altLang="zh-CN" sz="3600" b="1" i="1">
                <a:solidFill>
                  <a:srgbClr val="A50021"/>
                </a:solidFill>
                <a:ea typeface="楷体_GB2312" pitchFamily="49" charset="-122"/>
              </a:rPr>
              <a:t>n</a:t>
            </a:r>
            <a:r>
              <a:rPr lang="en-US" altLang="zh-CN" sz="3600" b="1">
                <a:solidFill>
                  <a:srgbClr val="A50021"/>
                </a:solidFill>
                <a:ea typeface="楷体_GB2312" pitchFamily="49" charset="-122"/>
              </a:rPr>
              <a:t> </a:t>
            </a:r>
            <a:r>
              <a:rPr lang="zh-CN" altLang="en-US" sz="3600" b="1">
                <a:solidFill>
                  <a:srgbClr val="A50021"/>
                </a:solidFill>
                <a:ea typeface="楷体_GB2312" pitchFamily="49" charset="-122"/>
              </a:rPr>
              <a:t>个结点的二叉平衡树能达到的最大深度 </a:t>
            </a:r>
            <a:r>
              <a:rPr lang="en-US" altLang="zh-CN" sz="3600" b="1" i="1">
                <a:solidFill>
                  <a:srgbClr val="A50021"/>
                </a:solidFill>
                <a:ea typeface="楷体_GB2312" pitchFamily="49" charset="-122"/>
              </a:rPr>
              <a:t>h</a:t>
            </a:r>
            <a:r>
              <a:rPr lang="en-US" altLang="zh-CN" sz="3600" b="1" i="1" baseline="-25000">
                <a:solidFill>
                  <a:srgbClr val="A50021"/>
                </a:solidFill>
                <a:ea typeface="楷体_GB2312" pitchFamily="49" charset="-122"/>
              </a:rPr>
              <a:t>n</a:t>
            </a:r>
            <a:r>
              <a:rPr lang="en-US" altLang="zh-CN" sz="3600" b="1">
                <a:solidFill>
                  <a:srgbClr val="A50021"/>
                </a:solidFill>
                <a:ea typeface="楷体_GB2312" pitchFamily="49" charset="-122"/>
              </a:rPr>
              <a:t> = log</a:t>
            </a:r>
            <a:r>
              <a:rPr lang="en-US" altLang="zh-CN" sz="3600" b="1" baseline="-25000">
                <a:solidFill>
                  <a:srgbClr val="A50021"/>
                </a:solidFill>
                <a:ea typeface="楷体_GB2312" pitchFamily="49" charset="-122"/>
                <a:sym typeface="Symbol" pitchFamily="18" charset="2"/>
              </a:rPr>
              <a:t></a:t>
            </a:r>
            <a:r>
              <a:rPr lang="en-US" altLang="zh-CN" sz="3600" b="1">
                <a:solidFill>
                  <a:srgbClr val="A50021"/>
                </a:solidFill>
                <a:ea typeface="楷体_GB2312" pitchFamily="49" charset="-122"/>
                <a:sym typeface="Symbol" pitchFamily="18" charset="2"/>
              </a:rPr>
              <a:t>(5 (n+1)) - 2</a:t>
            </a:r>
            <a:r>
              <a:rPr lang="zh-CN" altLang="en-US" sz="3600" b="1">
                <a:solidFill>
                  <a:srgbClr val="A50021"/>
                </a:solidFill>
                <a:ea typeface="楷体_GB2312" pitchFamily="49" charset="-122"/>
                <a:sym typeface="Symbol" pitchFamily="18" charset="2"/>
              </a:rPr>
              <a:t>。 </a:t>
            </a:r>
            <a:endParaRPr lang="zh-CN" altLang="en-US" sz="3600">
              <a:solidFill>
                <a:srgbClr val="A50021"/>
              </a:solidFill>
              <a:ea typeface="楷体_GB2312" pitchFamily="49" charset="-122"/>
            </a:endParaRPr>
          </a:p>
        </p:txBody>
      </p:sp>
      <p:sp>
        <p:nvSpPr>
          <p:cNvPr id="93191" name="Line 7"/>
          <p:cNvSpPr>
            <a:spLocks noChangeShapeType="1"/>
          </p:cNvSpPr>
          <p:nvPr/>
        </p:nvSpPr>
        <p:spPr bwMode="auto">
          <a:xfrm>
            <a:off x="5943600" y="2971800"/>
            <a:ext cx="304800" cy="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193" name="AutoShape 9">
            <a:hlinkClick r:id="rId2" action="ppaction://hlinksldjump" highlightClick="1"/>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93189"/>
                                        </p:tgtEl>
                                        <p:attrNameLst>
                                          <p:attrName>style.visibility</p:attrName>
                                        </p:attrNameLst>
                                      </p:cBhvr>
                                      <p:to>
                                        <p:strVal val="visible"/>
                                      </p:to>
                                    </p:set>
                                    <p:animEffect transition="in" filter="wipe(left)">
                                      <p:cBhvr>
                                        <p:cTn id="7" dur="300"/>
                                        <p:tgtEl>
                                          <p:spTgt spid="93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93190"/>
                                        </p:tgtEl>
                                        <p:attrNameLst>
                                          <p:attrName>style.visibility</p:attrName>
                                        </p:attrNameLst>
                                      </p:cBhvr>
                                      <p:to>
                                        <p:strVal val="visible"/>
                                      </p:to>
                                    </p:set>
                                    <p:animEffect transition="in" filter="wipe(left)">
                                      <p:cBhvr>
                                        <p:cTn id="12" dur="300"/>
                                        <p:tgtEl>
                                          <p:spTgt spid="93190"/>
                                        </p:tgtEl>
                                      </p:cBhvr>
                                    </p:animEffect>
                                  </p:childTnLst>
                                </p:cTn>
                              </p:par>
                            </p:childTnLst>
                          </p:cTn>
                        </p:par>
                        <p:par>
                          <p:cTn id="13" fill="hold" nodeType="afterGroup">
                            <p:stCondLst>
                              <p:cond delay="8700"/>
                            </p:stCondLst>
                            <p:childTnLst>
                              <p:par>
                                <p:cTn id="14" presetID="1" presetClass="entr" presetSubtype="0" fill="hold" grpId="0" nodeType="afterEffect">
                                  <p:stCondLst>
                                    <p:cond delay="0"/>
                                  </p:stCondLst>
                                  <p:childTnLst>
                                    <p:set>
                                      <p:cBhvr>
                                        <p:cTn id="15" dur="1" fill="hold">
                                          <p:stCondLst>
                                            <p:cond delay="499"/>
                                          </p:stCondLst>
                                        </p:cTn>
                                        <p:tgtEl>
                                          <p:spTgt spid="9319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wd">
                                    <p:tmPct val="100000"/>
                                  </p:iterate>
                                  <p:childTnLst>
                                    <p:set>
                                      <p:cBhvr>
                                        <p:cTn id="19" dur="1" fill="hold">
                                          <p:stCondLst>
                                            <p:cond delay="0"/>
                                          </p:stCondLst>
                                        </p:cTn>
                                        <p:tgtEl>
                                          <p:spTgt spid="93187"/>
                                        </p:tgtEl>
                                        <p:attrNameLst>
                                          <p:attrName>style.visibility</p:attrName>
                                        </p:attrNameLst>
                                      </p:cBhvr>
                                      <p:to>
                                        <p:strVal val="visible"/>
                                      </p:to>
                                    </p:set>
                                    <p:animEffect transition="in" filter="wipe(left)">
                                      <p:cBhvr>
                                        <p:cTn id="20" dur="300"/>
                                        <p:tgtEl>
                                          <p:spTgt spid="93187"/>
                                        </p:tgtEl>
                                      </p:cBhvr>
                                    </p:animEffect>
                                  </p:childTnLst>
                                </p:cTn>
                              </p:par>
                            </p:childTnLst>
                          </p:cTn>
                        </p:par>
                        <p:par>
                          <p:cTn id="21" fill="hold" nodeType="afterGroup">
                            <p:stCondLst>
                              <p:cond delay="7800"/>
                            </p:stCondLst>
                            <p:childTnLst>
                              <p:par>
                                <p:cTn id="22" presetID="2" presetClass="entr" presetSubtype="6" fill="hold" grpId="0" nodeType="afterEffect">
                                  <p:stCondLst>
                                    <p:cond delay="0"/>
                                  </p:stCondLst>
                                  <p:childTnLst>
                                    <p:set>
                                      <p:cBhvr>
                                        <p:cTn id="23" dur="1" fill="hold">
                                          <p:stCondLst>
                                            <p:cond delay="0"/>
                                          </p:stCondLst>
                                        </p:cTn>
                                        <p:tgtEl>
                                          <p:spTgt spid="93193"/>
                                        </p:tgtEl>
                                        <p:attrNameLst>
                                          <p:attrName>style.visibility</p:attrName>
                                        </p:attrNameLst>
                                      </p:cBhvr>
                                      <p:to>
                                        <p:strVal val="visible"/>
                                      </p:to>
                                    </p:set>
                                    <p:anim calcmode="lin" valueType="num">
                                      <p:cBhvr additive="base">
                                        <p:cTn id="24" dur="500" fill="hold"/>
                                        <p:tgtEl>
                                          <p:spTgt spid="93193"/>
                                        </p:tgtEl>
                                        <p:attrNameLst>
                                          <p:attrName>ppt_x</p:attrName>
                                        </p:attrNameLst>
                                      </p:cBhvr>
                                      <p:tavLst>
                                        <p:tav tm="0">
                                          <p:val>
                                            <p:strVal val="1+#ppt_w/2"/>
                                          </p:val>
                                        </p:tav>
                                        <p:tav tm="100000">
                                          <p:val>
                                            <p:strVal val="#ppt_x"/>
                                          </p:val>
                                        </p:tav>
                                      </p:tavLst>
                                    </p:anim>
                                    <p:anim calcmode="lin" valueType="num">
                                      <p:cBhvr additive="base">
                                        <p:cTn id="25" dur="500" fill="hold"/>
                                        <p:tgtEl>
                                          <p:spTgt spid="93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utoUpdateAnimBg="0"/>
      <p:bldP spid="93189" grpId="0" autoUpdateAnimBg="0"/>
      <p:bldP spid="93190" grpId="0" autoUpdateAnimBg="0"/>
      <p:bldP spid="93191" grpId="0" animBg="1"/>
      <p:bldP spid="9319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2425700" y="457200"/>
            <a:ext cx="4203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6000" b="1">
                <a:solidFill>
                  <a:srgbClr val="CC00FF"/>
                </a:solidFill>
                <a:ea typeface="楷体_GB2312" pitchFamily="49" charset="-122"/>
              </a:rPr>
              <a:t>三、   </a:t>
            </a:r>
            <a:r>
              <a:rPr lang="en-US" altLang="zh-CN" sz="6000" b="1">
                <a:solidFill>
                  <a:srgbClr val="CC00FF"/>
                </a:solidFill>
                <a:ea typeface="楷体_GB2312" pitchFamily="49" charset="-122"/>
              </a:rPr>
              <a:t>B - </a:t>
            </a:r>
            <a:r>
              <a:rPr lang="zh-CN" altLang="en-US" sz="6000" b="1">
                <a:solidFill>
                  <a:srgbClr val="CC00FF"/>
                </a:solidFill>
                <a:ea typeface="楷体_GB2312" pitchFamily="49" charset="-122"/>
              </a:rPr>
              <a:t>树</a:t>
            </a:r>
            <a:endParaRPr lang="zh-CN" altLang="en-US" sz="4800" b="1">
              <a:ea typeface="楷体_GB2312" pitchFamily="49" charset="-122"/>
            </a:endParaRPr>
          </a:p>
        </p:txBody>
      </p:sp>
      <p:sp>
        <p:nvSpPr>
          <p:cNvPr id="95236" name="Text Box 4">
            <a:hlinkClick r:id="" action="ppaction://hlinkshowjump?jump=nextslide"/>
          </p:cNvPr>
          <p:cNvSpPr txBox="1">
            <a:spLocks noChangeArrowheads="1"/>
          </p:cNvSpPr>
          <p:nvPr/>
        </p:nvSpPr>
        <p:spPr bwMode="auto">
          <a:xfrm>
            <a:off x="3814763" y="1801813"/>
            <a:ext cx="1976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ea typeface="楷体_GB2312" pitchFamily="49" charset="-122"/>
              </a:rPr>
              <a:t>1</a:t>
            </a:r>
            <a:r>
              <a:rPr lang="zh-CN" altLang="en-US" sz="4000" b="1">
                <a:solidFill>
                  <a:srgbClr val="FF00FF"/>
                </a:solidFill>
                <a:ea typeface="楷体_GB2312" pitchFamily="49" charset="-122"/>
              </a:rPr>
              <a:t>．定义</a:t>
            </a:r>
            <a:endParaRPr lang="zh-CN" altLang="en-US"/>
          </a:p>
        </p:txBody>
      </p:sp>
      <p:sp>
        <p:nvSpPr>
          <p:cNvPr id="95238" name="Text Box 6">
            <a:hlinkClick r:id="rId2" action="ppaction://hlinksldjump"/>
          </p:cNvPr>
          <p:cNvSpPr txBox="1">
            <a:spLocks noChangeArrowheads="1"/>
          </p:cNvSpPr>
          <p:nvPr/>
        </p:nvSpPr>
        <p:spPr bwMode="auto">
          <a:xfrm>
            <a:off x="2667000" y="2727325"/>
            <a:ext cx="3001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ea typeface="楷体_GB2312" pitchFamily="49" charset="-122"/>
              </a:rPr>
              <a:t>2</a:t>
            </a:r>
            <a:r>
              <a:rPr lang="zh-CN" altLang="en-US" sz="4000" b="1">
                <a:solidFill>
                  <a:srgbClr val="FF00FF"/>
                </a:solidFill>
                <a:ea typeface="楷体_GB2312" pitchFamily="49" charset="-122"/>
              </a:rPr>
              <a:t>．查找过程</a:t>
            </a:r>
            <a:endParaRPr lang="zh-CN" altLang="en-US"/>
          </a:p>
        </p:txBody>
      </p:sp>
      <p:sp>
        <p:nvSpPr>
          <p:cNvPr id="95239" name="Text Box 7">
            <a:hlinkClick r:id="rId3" action="ppaction://hlinksldjump"/>
          </p:cNvPr>
          <p:cNvSpPr txBox="1">
            <a:spLocks noChangeArrowheads="1"/>
          </p:cNvSpPr>
          <p:nvPr/>
        </p:nvSpPr>
        <p:spPr bwMode="auto">
          <a:xfrm>
            <a:off x="1570038" y="3657600"/>
            <a:ext cx="3001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ea typeface="楷体_GB2312" pitchFamily="49" charset="-122"/>
              </a:rPr>
              <a:t>3</a:t>
            </a:r>
            <a:r>
              <a:rPr lang="zh-CN" altLang="en-US" sz="4000" b="1">
                <a:solidFill>
                  <a:srgbClr val="FF00FF"/>
                </a:solidFill>
                <a:ea typeface="楷体_GB2312" pitchFamily="49" charset="-122"/>
              </a:rPr>
              <a:t>．插入操作</a:t>
            </a:r>
            <a:endParaRPr lang="zh-CN" altLang="en-US"/>
          </a:p>
        </p:txBody>
      </p:sp>
      <p:sp>
        <p:nvSpPr>
          <p:cNvPr id="95240" name="Text Box 8">
            <a:hlinkClick r:id="rId4" action="ppaction://hlinksldjump"/>
          </p:cNvPr>
          <p:cNvSpPr txBox="1">
            <a:spLocks noChangeArrowheads="1"/>
          </p:cNvSpPr>
          <p:nvPr/>
        </p:nvSpPr>
        <p:spPr bwMode="auto">
          <a:xfrm>
            <a:off x="2713038" y="4556125"/>
            <a:ext cx="3001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ea typeface="楷体_GB2312" pitchFamily="49" charset="-122"/>
              </a:rPr>
              <a:t>4</a:t>
            </a:r>
            <a:r>
              <a:rPr lang="zh-CN" altLang="en-US" sz="4000" b="1">
                <a:solidFill>
                  <a:srgbClr val="FF00FF"/>
                </a:solidFill>
                <a:ea typeface="楷体_GB2312" pitchFamily="49" charset="-122"/>
              </a:rPr>
              <a:t>．删除操作</a:t>
            </a:r>
            <a:endParaRPr lang="zh-CN" altLang="en-US"/>
          </a:p>
        </p:txBody>
      </p:sp>
      <p:sp>
        <p:nvSpPr>
          <p:cNvPr id="95241" name="Text Box 9">
            <a:hlinkClick r:id="rId5" action="ppaction://hlinksldjump"/>
          </p:cNvPr>
          <p:cNvSpPr txBox="1">
            <a:spLocks noChangeArrowheads="1"/>
          </p:cNvSpPr>
          <p:nvPr/>
        </p:nvSpPr>
        <p:spPr bwMode="auto">
          <a:xfrm>
            <a:off x="3841750" y="5470525"/>
            <a:ext cx="4540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FF"/>
                </a:solidFill>
                <a:ea typeface="楷体_GB2312" pitchFamily="49" charset="-122"/>
              </a:rPr>
              <a:t>5</a:t>
            </a:r>
            <a:r>
              <a:rPr lang="zh-CN" altLang="en-US" sz="4000" b="1">
                <a:solidFill>
                  <a:srgbClr val="FF00FF"/>
                </a:solidFill>
                <a:ea typeface="楷体_GB2312" pitchFamily="49" charset="-122"/>
              </a:rPr>
              <a:t>．查找性能的分析</a:t>
            </a:r>
            <a:endParaRPr lang="zh-CN" altLang="en-US"/>
          </a:p>
        </p:txBody>
      </p:sp>
      <p:sp>
        <p:nvSpPr>
          <p:cNvPr id="95243" name="AutoShape 11">
            <a:hlinkClick r:id="rId6" action="ppaction://hlinksldjump" highlightClick="1"/>
          </p:cNvPr>
          <p:cNvSpPr>
            <a:spLocks noChangeArrowheads="1"/>
          </p:cNvSpPr>
          <p:nvPr/>
        </p:nvSpPr>
        <p:spPr bwMode="auto">
          <a:xfrm>
            <a:off x="8458200" y="6248400"/>
            <a:ext cx="381000" cy="381000"/>
          </a:xfrm>
          <a:prstGeom prst="actionButtonBackPrevious">
            <a:avLst/>
          </a:prstGeom>
          <a:solidFill>
            <a:schemeClr val="bg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ppt_x"/>
                                          </p:val>
                                        </p:tav>
                                        <p:tav tm="100000">
                                          <p:val>
                                            <p:strVal val="#ppt_x"/>
                                          </p:val>
                                        </p:tav>
                                      </p:tavLst>
                                    </p:anim>
                                    <p:anim calcmode="lin" valueType="num">
                                      <p:cBhvr additive="base">
                                        <p:cTn id="8" dur="500" fill="hold"/>
                                        <p:tgtEl>
                                          <p:spTgt spid="9523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3" presetClass="entr" presetSubtype="5" fill="hold" grpId="0" nodeType="afterEffect">
                                  <p:stCondLst>
                                    <p:cond delay="0"/>
                                  </p:stCondLst>
                                  <p:childTnLst>
                                    <p:set>
                                      <p:cBhvr>
                                        <p:cTn id="11" dur="1" fill="hold">
                                          <p:stCondLst>
                                            <p:cond delay="0"/>
                                          </p:stCondLst>
                                        </p:cTn>
                                        <p:tgtEl>
                                          <p:spTgt spid="95236"/>
                                        </p:tgtEl>
                                        <p:attrNameLst>
                                          <p:attrName>style.visibility</p:attrName>
                                        </p:attrNameLst>
                                      </p:cBhvr>
                                      <p:to>
                                        <p:strVal val="visible"/>
                                      </p:to>
                                    </p:set>
                                    <p:animEffect transition="in" filter="blinds(vertical)">
                                      <p:cBhvr>
                                        <p:cTn id="12" dur="500"/>
                                        <p:tgtEl>
                                          <p:spTgt spid="95236"/>
                                        </p:tgtEl>
                                      </p:cBhvr>
                                    </p:animEffect>
                                  </p:childTnLst>
                                </p:cTn>
                              </p:par>
                            </p:childTnLst>
                          </p:cTn>
                        </p:par>
                        <p:par>
                          <p:cTn id="13" fill="hold" nodeType="afterGroup">
                            <p:stCondLst>
                              <p:cond delay="1000"/>
                            </p:stCondLst>
                            <p:childTnLst>
                              <p:par>
                                <p:cTn id="14" presetID="3" presetClass="entr" presetSubtype="5" fill="hold" grpId="0" nodeType="afterEffect">
                                  <p:stCondLst>
                                    <p:cond delay="0"/>
                                  </p:stCondLst>
                                  <p:childTnLst>
                                    <p:set>
                                      <p:cBhvr>
                                        <p:cTn id="15" dur="1" fill="hold">
                                          <p:stCondLst>
                                            <p:cond delay="0"/>
                                          </p:stCondLst>
                                        </p:cTn>
                                        <p:tgtEl>
                                          <p:spTgt spid="95238"/>
                                        </p:tgtEl>
                                        <p:attrNameLst>
                                          <p:attrName>style.visibility</p:attrName>
                                        </p:attrNameLst>
                                      </p:cBhvr>
                                      <p:to>
                                        <p:strVal val="visible"/>
                                      </p:to>
                                    </p:set>
                                    <p:animEffect transition="in" filter="blinds(vertical)">
                                      <p:cBhvr>
                                        <p:cTn id="16" dur="500"/>
                                        <p:tgtEl>
                                          <p:spTgt spid="95238"/>
                                        </p:tgtEl>
                                      </p:cBhvr>
                                    </p:animEffect>
                                  </p:childTnLst>
                                </p:cTn>
                              </p:par>
                            </p:childTnLst>
                          </p:cTn>
                        </p:par>
                        <p:par>
                          <p:cTn id="17" fill="hold" nodeType="afterGroup">
                            <p:stCondLst>
                              <p:cond delay="1500"/>
                            </p:stCondLst>
                            <p:childTnLst>
                              <p:par>
                                <p:cTn id="18" presetID="3" presetClass="entr" presetSubtype="5" fill="hold" grpId="0" nodeType="afterEffect">
                                  <p:stCondLst>
                                    <p:cond delay="0"/>
                                  </p:stCondLst>
                                  <p:childTnLst>
                                    <p:set>
                                      <p:cBhvr>
                                        <p:cTn id="19" dur="1" fill="hold">
                                          <p:stCondLst>
                                            <p:cond delay="0"/>
                                          </p:stCondLst>
                                        </p:cTn>
                                        <p:tgtEl>
                                          <p:spTgt spid="95239"/>
                                        </p:tgtEl>
                                        <p:attrNameLst>
                                          <p:attrName>style.visibility</p:attrName>
                                        </p:attrNameLst>
                                      </p:cBhvr>
                                      <p:to>
                                        <p:strVal val="visible"/>
                                      </p:to>
                                    </p:set>
                                    <p:animEffect transition="in" filter="blinds(vertical)">
                                      <p:cBhvr>
                                        <p:cTn id="20" dur="500"/>
                                        <p:tgtEl>
                                          <p:spTgt spid="95239"/>
                                        </p:tgtEl>
                                      </p:cBhvr>
                                    </p:animEffect>
                                  </p:childTnLst>
                                </p:cTn>
                              </p:par>
                            </p:childTnLst>
                          </p:cTn>
                        </p:par>
                        <p:par>
                          <p:cTn id="21" fill="hold" nodeType="afterGroup">
                            <p:stCondLst>
                              <p:cond delay="2000"/>
                            </p:stCondLst>
                            <p:childTnLst>
                              <p:par>
                                <p:cTn id="22" presetID="3" presetClass="entr" presetSubtype="5" fill="hold" grpId="0" nodeType="afterEffect">
                                  <p:stCondLst>
                                    <p:cond delay="0"/>
                                  </p:stCondLst>
                                  <p:childTnLst>
                                    <p:set>
                                      <p:cBhvr>
                                        <p:cTn id="23" dur="1" fill="hold">
                                          <p:stCondLst>
                                            <p:cond delay="0"/>
                                          </p:stCondLst>
                                        </p:cTn>
                                        <p:tgtEl>
                                          <p:spTgt spid="95240"/>
                                        </p:tgtEl>
                                        <p:attrNameLst>
                                          <p:attrName>style.visibility</p:attrName>
                                        </p:attrNameLst>
                                      </p:cBhvr>
                                      <p:to>
                                        <p:strVal val="visible"/>
                                      </p:to>
                                    </p:set>
                                    <p:animEffect transition="in" filter="blinds(vertical)">
                                      <p:cBhvr>
                                        <p:cTn id="24" dur="500"/>
                                        <p:tgtEl>
                                          <p:spTgt spid="95240"/>
                                        </p:tgtEl>
                                      </p:cBhvr>
                                    </p:animEffect>
                                  </p:childTnLst>
                                </p:cTn>
                              </p:par>
                            </p:childTnLst>
                          </p:cTn>
                        </p:par>
                        <p:par>
                          <p:cTn id="25" fill="hold" nodeType="afterGroup">
                            <p:stCondLst>
                              <p:cond delay="2500"/>
                            </p:stCondLst>
                            <p:childTnLst>
                              <p:par>
                                <p:cTn id="26" presetID="3" presetClass="entr" presetSubtype="5" fill="hold" grpId="0" nodeType="afterEffect">
                                  <p:stCondLst>
                                    <p:cond delay="0"/>
                                  </p:stCondLst>
                                  <p:childTnLst>
                                    <p:set>
                                      <p:cBhvr>
                                        <p:cTn id="27" dur="1" fill="hold">
                                          <p:stCondLst>
                                            <p:cond delay="0"/>
                                          </p:stCondLst>
                                        </p:cTn>
                                        <p:tgtEl>
                                          <p:spTgt spid="95241"/>
                                        </p:tgtEl>
                                        <p:attrNameLst>
                                          <p:attrName>style.visibility</p:attrName>
                                        </p:attrNameLst>
                                      </p:cBhvr>
                                      <p:to>
                                        <p:strVal val="visible"/>
                                      </p:to>
                                    </p:set>
                                    <p:animEffect transition="in" filter="blinds(vertical)">
                                      <p:cBhvr>
                                        <p:cTn id="28" dur="500"/>
                                        <p:tgtEl>
                                          <p:spTgt spid="95241"/>
                                        </p:tgtEl>
                                      </p:cBhvr>
                                    </p:animEffect>
                                  </p:childTnLst>
                                </p:cTn>
                              </p:par>
                            </p:childTnLst>
                          </p:cTn>
                        </p:par>
                        <p:par>
                          <p:cTn id="29" fill="hold" nodeType="afterGroup">
                            <p:stCondLst>
                              <p:cond delay="3000"/>
                            </p:stCondLst>
                            <p:childTnLst>
                              <p:par>
                                <p:cTn id="30" presetID="2" presetClass="entr" presetSubtype="6" fill="hold" grpId="0" nodeType="afterEffect">
                                  <p:stCondLst>
                                    <p:cond delay="0"/>
                                  </p:stCondLst>
                                  <p:childTnLst>
                                    <p:set>
                                      <p:cBhvr>
                                        <p:cTn id="31" dur="1" fill="hold">
                                          <p:stCondLst>
                                            <p:cond delay="0"/>
                                          </p:stCondLst>
                                        </p:cTn>
                                        <p:tgtEl>
                                          <p:spTgt spid="95243"/>
                                        </p:tgtEl>
                                        <p:attrNameLst>
                                          <p:attrName>style.visibility</p:attrName>
                                        </p:attrNameLst>
                                      </p:cBhvr>
                                      <p:to>
                                        <p:strVal val="visible"/>
                                      </p:to>
                                    </p:set>
                                    <p:anim calcmode="lin" valueType="num">
                                      <p:cBhvr additive="base">
                                        <p:cTn id="32" dur="500" fill="hold"/>
                                        <p:tgtEl>
                                          <p:spTgt spid="95243"/>
                                        </p:tgtEl>
                                        <p:attrNameLst>
                                          <p:attrName>ppt_x</p:attrName>
                                        </p:attrNameLst>
                                      </p:cBhvr>
                                      <p:tavLst>
                                        <p:tav tm="0">
                                          <p:val>
                                            <p:strVal val="1+#ppt_w/2"/>
                                          </p:val>
                                        </p:tav>
                                        <p:tav tm="100000">
                                          <p:val>
                                            <p:strVal val="#ppt_x"/>
                                          </p:val>
                                        </p:tav>
                                      </p:tavLst>
                                    </p:anim>
                                    <p:anim calcmode="lin" valueType="num">
                                      <p:cBhvr additive="base">
                                        <p:cTn id="33" dur="500" fill="hold"/>
                                        <p:tgtEl>
                                          <p:spTgt spid="95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6" grpId="0" autoUpdateAnimBg="0"/>
      <p:bldP spid="95238" grpId="0" autoUpdateAnimBg="0"/>
      <p:bldP spid="95239" grpId="0" autoUpdateAnimBg="0"/>
      <p:bldP spid="95240" grpId="0" autoUpdateAnimBg="0"/>
      <p:bldP spid="95241" grpId="0" autoUpdateAnimBg="0"/>
      <p:bldP spid="9524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3"/>
          <p:cNvSpPr txBox="1">
            <a:spLocks noChangeArrowheads="1"/>
          </p:cNvSpPr>
          <p:nvPr/>
        </p:nvSpPr>
        <p:spPr bwMode="auto">
          <a:xfrm>
            <a:off x="304800" y="381000"/>
            <a:ext cx="38401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400" b="1">
                <a:solidFill>
                  <a:srgbClr val="FF00FF"/>
                </a:solidFill>
                <a:ea typeface="楷体_GB2312" pitchFamily="49" charset="-122"/>
              </a:rPr>
              <a:t>1</a:t>
            </a:r>
            <a:r>
              <a:rPr lang="zh-CN" altLang="en-US" sz="4400" b="1">
                <a:solidFill>
                  <a:srgbClr val="FF00FF"/>
                </a:solidFill>
                <a:ea typeface="楷体_GB2312" pitchFamily="49" charset="-122"/>
              </a:rPr>
              <a:t>．</a:t>
            </a:r>
            <a:r>
              <a:rPr lang="en-US" altLang="zh-CN" sz="4400" b="1">
                <a:solidFill>
                  <a:srgbClr val="FF00FF"/>
                </a:solidFill>
                <a:ea typeface="楷体_GB2312" pitchFamily="49" charset="-122"/>
              </a:rPr>
              <a:t>B-</a:t>
            </a:r>
            <a:r>
              <a:rPr lang="zh-CN" altLang="en-US" sz="4400" b="1">
                <a:solidFill>
                  <a:srgbClr val="FF00FF"/>
                </a:solidFill>
                <a:ea typeface="楷体_GB2312" pitchFamily="49" charset="-122"/>
              </a:rPr>
              <a:t>树的定义</a:t>
            </a:r>
            <a:endParaRPr lang="zh-CN" altLang="en-US"/>
          </a:p>
        </p:txBody>
      </p:sp>
      <p:sp>
        <p:nvSpPr>
          <p:cNvPr id="94215" name="Text Box 7"/>
          <p:cNvSpPr txBox="1">
            <a:spLocks noChangeArrowheads="1"/>
          </p:cNvSpPr>
          <p:nvPr/>
        </p:nvSpPr>
        <p:spPr bwMode="auto">
          <a:xfrm>
            <a:off x="685800" y="1312863"/>
            <a:ext cx="7467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3600">
                <a:solidFill>
                  <a:srgbClr val="A50021"/>
                </a:solidFill>
                <a:ea typeface="楷体_GB2312" pitchFamily="49" charset="-122"/>
              </a:rPr>
              <a:t>B-</a:t>
            </a:r>
            <a:r>
              <a:rPr lang="zh-CN" altLang="en-US" sz="3600">
                <a:solidFill>
                  <a:srgbClr val="A50021"/>
                </a:solidFill>
                <a:ea typeface="楷体_GB2312" pitchFamily="49" charset="-122"/>
              </a:rPr>
              <a:t>树是一种 </a:t>
            </a:r>
            <a:r>
              <a:rPr lang="zh-CN" altLang="en-US" sz="4000" b="1">
                <a:solidFill>
                  <a:srgbClr val="FF00FF"/>
                </a:solidFill>
              </a:rPr>
              <a:t>平衡</a:t>
            </a:r>
            <a:r>
              <a:rPr lang="zh-CN" altLang="en-US" sz="3600" b="1">
                <a:solidFill>
                  <a:srgbClr val="FF00FF"/>
                </a:solidFill>
                <a:ea typeface="楷体_GB2312" pitchFamily="49" charset="-122"/>
              </a:rPr>
              <a:t> </a:t>
            </a:r>
            <a:r>
              <a:rPr lang="zh-CN" altLang="en-US" sz="3600">
                <a:solidFill>
                  <a:srgbClr val="A50021"/>
                </a:solidFill>
                <a:ea typeface="楷体_GB2312" pitchFamily="49" charset="-122"/>
              </a:rPr>
              <a:t>的 </a:t>
            </a:r>
            <a:r>
              <a:rPr lang="zh-CN" altLang="en-US" sz="4000" b="1">
                <a:solidFill>
                  <a:srgbClr val="FF00FF"/>
                </a:solidFill>
              </a:rPr>
              <a:t>多路</a:t>
            </a:r>
            <a:r>
              <a:rPr lang="zh-CN" altLang="en-US" sz="3600" b="1">
                <a:solidFill>
                  <a:srgbClr val="FF00FF"/>
                </a:solidFill>
                <a:ea typeface="楷体_GB2312" pitchFamily="49" charset="-122"/>
              </a:rPr>
              <a:t> </a:t>
            </a:r>
            <a:r>
              <a:rPr lang="zh-CN" altLang="en-US" sz="4000" b="1">
                <a:solidFill>
                  <a:srgbClr val="FF00FF"/>
                </a:solidFill>
              </a:rPr>
              <a:t>查找</a:t>
            </a:r>
            <a:r>
              <a:rPr lang="zh-CN" altLang="en-US" sz="3600" b="1">
                <a:solidFill>
                  <a:srgbClr val="FF00FF"/>
                </a:solidFill>
                <a:ea typeface="楷体_GB2312" pitchFamily="49" charset="-122"/>
              </a:rPr>
              <a:t> </a:t>
            </a:r>
            <a:r>
              <a:rPr lang="zh-CN" altLang="en-US" sz="3600">
                <a:solidFill>
                  <a:srgbClr val="A50021"/>
                </a:solidFill>
                <a:ea typeface="楷体_GB2312" pitchFamily="49" charset="-122"/>
              </a:rPr>
              <a:t>树：</a:t>
            </a:r>
            <a:endParaRPr lang="zh-CN" altLang="en-US"/>
          </a:p>
        </p:txBody>
      </p:sp>
      <p:sp>
        <p:nvSpPr>
          <p:cNvPr id="94220" name="Rectangle 12">
            <a:hlinkClick r:id="rId3" action="ppaction://hlinksldjump"/>
          </p:cNvPr>
          <p:cNvSpPr>
            <a:spLocks noChangeArrowheads="1"/>
          </p:cNvSpPr>
          <p:nvPr/>
        </p:nvSpPr>
        <p:spPr bwMode="auto">
          <a:xfrm>
            <a:off x="5943600" y="14478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1" name="Rectangle 13">
            <a:hlinkClick r:id="rId4" action="ppaction://hlinksldjump"/>
          </p:cNvPr>
          <p:cNvSpPr>
            <a:spLocks noChangeArrowheads="1"/>
          </p:cNvSpPr>
          <p:nvPr/>
        </p:nvSpPr>
        <p:spPr bwMode="auto">
          <a:xfrm>
            <a:off x="3124200" y="14478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4223" name="Object 15"/>
          <p:cNvGraphicFramePr>
            <a:graphicFrameLocks noChangeAspect="1"/>
          </p:cNvGraphicFramePr>
          <p:nvPr/>
        </p:nvGraphicFramePr>
        <p:xfrm>
          <a:off x="0" y="2362200"/>
          <a:ext cx="9144000" cy="3438525"/>
        </p:xfrm>
        <a:graphic>
          <a:graphicData uri="http://schemas.openxmlformats.org/presentationml/2006/ole">
            <mc:AlternateContent xmlns:mc="http://schemas.openxmlformats.org/markup-compatibility/2006">
              <mc:Choice xmlns:v="urn:schemas-microsoft-com:vml" Requires="v">
                <p:oleObj spid="_x0000_s94229" name="文档" r:id="rId5" imgW="9253080" imgH="2674800" progId="Word.Document.8">
                  <p:embed/>
                </p:oleObj>
              </mc:Choice>
              <mc:Fallback>
                <p:oleObj name="文档" r:id="rId5" imgW="9253080" imgH="2674800" progId="Word.Document.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362200"/>
                        <a:ext cx="91440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24" name="Rectangle 16">
            <a:hlinkClick r:id="" action="ppaction://hlinkshowjump?jump=nextslide"/>
          </p:cNvPr>
          <p:cNvSpPr>
            <a:spLocks noChangeArrowheads="1"/>
          </p:cNvSpPr>
          <p:nvPr/>
        </p:nvSpPr>
        <p:spPr bwMode="auto">
          <a:xfrm>
            <a:off x="4800600" y="14478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27" name="AutoShape 19">
            <a:hlinkClick r:id="rId7" action="ppaction://hlinksldjump" highlightClick="1"/>
          </p:cNvPr>
          <p:cNvSpPr>
            <a:spLocks noChangeArrowheads="1"/>
          </p:cNvSpPr>
          <p:nvPr/>
        </p:nvSpPr>
        <p:spPr bwMode="auto">
          <a:xfrm>
            <a:off x="8458200" y="6248400"/>
            <a:ext cx="381000" cy="381000"/>
          </a:xfrm>
          <a:prstGeom prst="actionButtonBackPrevious">
            <a:avLst/>
          </a:prstGeom>
          <a:solidFill>
            <a:srgbClr val="FFCC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blinds(vertical)">
                                      <p:cBhvr>
                                        <p:cTn id="7" dur="500"/>
                                        <p:tgtEl>
                                          <p:spTgt spid="94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5"/>
                                        </p:tgtEl>
                                        <p:attrNameLst>
                                          <p:attrName>style.visibility</p:attrName>
                                        </p:attrNameLst>
                                      </p:cBhvr>
                                      <p:to>
                                        <p:strVal val="visible"/>
                                      </p:to>
                                    </p:set>
                                    <p:animEffect transition="in" filter="wipe(left)">
                                      <p:cBhvr>
                                        <p:cTn id="12" dur="500"/>
                                        <p:tgtEl>
                                          <p:spTgt spid="942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4223"/>
                                        </p:tgtEl>
                                        <p:attrNameLst>
                                          <p:attrName>style.visibility</p:attrName>
                                        </p:attrNameLst>
                                      </p:cBhvr>
                                      <p:to>
                                        <p:strVal val="visible"/>
                                      </p:to>
                                    </p:set>
                                    <p:animEffect transition="in" filter="wipe(up)">
                                      <p:cBhvr>
                                        <p:cTn id="17" dur="500"/>
                                        <p:tgtEl>
                                          <p:spTgt spid="94223"/>
                                        </p:tgtEl>
                                      </p:cBhvr>
                                    </p:animEffect>
                                  </p:childTnLst>
                                </p:cTn>
                              </p:par>
                            </p:childTnLst>
                          </p:cTn>
                        </p:par>
                        <p:par>
                          <p:cTn id="18" fill="hold" nodeType="afterGroup">
                            <p:stCondLst>
                              <p:cond delay="500"/>
                            </p:stCondLst>
                            <p:childTnLst>
                              <p:par>
                                <p:cTn id="19" presetID="2" presetClass="entr" presetSubtype="6" fill="hold" grpId="0" nodeType="afterEffect">
                                  <p:stCondLst>
                                    <p:cond delay="0"/>
                                  </p:stCondLst>
                                  <p:childTnLst>
                                    <p:set>
                                      <p:cBhvr>
                                        <p:cTn id="20" dur="1" fill="hold">
                                          <p:stCondLst>
                                            <p:cond delay="0"/>
                                          </p:stCondLst>
                                        </p:cTn>
                                        <p:tgtEl>
                                          <p:spTgt spid="94227"/>
                                        </p:tgtEl>
                                        <p:attrNameLst>
                                          <p:attrName>style.visibility</p:attrName>
                                        </p:attrNameLst>
                                      </p:cBhvr>
                                      <p:to>
                                        <p:strVal val="visible"/>
                                      </p:to>
                                    </p:set>
                                    <p:anim calcmode="lin" valueType="num">
                                      <p:cBhvr additive="base">
                                        <p:cTn id="21" dur="500" fill="hold"/>
                                        <p:tgtEl>
                                          <p:spTgt spid="94227"/>
                                        </p:tgtEl>
                                        <p:attrNameLst>
                                          <p:attrName>ppt_x</p:attrName>
                                        </p:attrNameLst>
                                      </p:cBhvr>
                                      <p:tavLst>
                                        <p:tav tm="0">
                                          <p:val>
                                            <p:strVal val="1+#ppt_w/2"/>
                                          </p:val>
                                        </p:tav>
                                        <p:tav tm="100000">
                                          <p:val>
                                            <p:strVal val="#ppt_x"/>
                                          </p:val>
                                        </p:tav>
                                      </p:tavLst>
                                    </p:anim>
                                    <p:anim calcmode="lin" valueType="num">
                                      <p:cBhvr additive="base">
                                        <p:cTn id="22" dur="500" fill="hold"/>
                                        <p:tgtEl>
                                          <p:spTgt spid="94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utoUpdateAnimBg="0"/>
      <p:bldP spid="94215" grpId="0" autoUpdateAnimBg="0"/>
      <p:bldP spid="9422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Text Box 3"/>
          <p:cNvSpPr txBox="1">
            <a:spLocks noChangeArrowheads="1"/>
          </p:cNvSpPr>
          <p:nvPr/>
        </p:nvSpPr>
        <p:spPr bwMode="auto">
          <a:xfrm>
            <a:off x="304800" y="914400"/>
            <a:ext cx="8534400" cy="4221163"/>
          </a:xfrm>
          <a:prstGeom prst="rect">
            <a:avLst/>
          </a:prstGeom>
          <a:solidFill>
            <a:srgbClr val="FFFFFF"/>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3600">
                <a:ea typeface="楷体_GB2312" pitchFamily="49" charset="-122"/>
              </a:rPr>
              <a:t>  </a:t>
            </a:r>
            <a:r>
              <a:rPr lang="zh-CN" altLang="en-US" sz="3600">
                <a:solidFill>
                  <a:srgbClr val="A50021"/>
                </a:solidFill>
                <a:ea typeface="楷体_GB2312" pitchFamily="49" charset="-122"/>
              </a:rPr>
              <a:t>在</a:t>
            </a:r>
            <a:r>
              <a:rPr lang="zh-CN" altLang="en-US" sz="3600" b="1" i="1">
                <a:solidFill>
                  <a:srgbClr val="A50021"/>
                </a:solidFill>
                <a:ea typeface="楷体_GB2312" pitchFamily="49" charset="-122"/>
              </a:rPr>
              <a:t> </a:t>
            </a:r>
            <a:r>
              <a:rPr lang="en-US" altLang="zh-CN" sz="3600" b="1" i="1">
                <a:solidFill>
                  <a:srgbClr val="A50021"/>
                </a:solidFill>
                <a:ea typeface="楷体_GB2312" pitchFamily="49" charset="-122"/>
              </a:rPr>
              <a:t>m</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阶的</a:t>
            </a:r>
            <a:r>
              <a:rPr lang="en-US" altLang="zh-CN" sz="3600">
                <a:solidFill>
                  <a:srgbClr val="A50021"/>
                </a:solidFill>
                <a:ea typeface="楷体_GB2312" pitchFamily="49" charset="-122"/>
              </a:rPr>
              <a:t>B-</a:t>
            </a:r>
            <a:r>
              <a:rPr lang="zh-CN" altLang="en-US" sz="3600">
                <a:solidFill>
                  <a:srgbClr val="A50021"/>
                </a:solidFill>
                <a:ea typeface="楷体_GB2312" pitchFamily="49" charset="-122"/>
              </a:rPr>
              <a:t>树上，每个非终端结点可能含有：</a:t>
            </a:r>
          </a:p>
          <a:p>
            <a:pPr>
              <a:lnSpc>
                <a:spcPct val="150000"/>
              </a:lnSpc>
            </a:pPr>
            <a:r>
              <a:rPr lang="zh-CN" altLang="en-US" sz="3600">
                <a:solidFill>
                  <a:srgbClr val="A50021"/>
                </a:solidFill>
                <a:ea typeface="楷体_GB2312" pitchFamily="49" charset="-122"/>
              </a:rPr>
              <a:t>   </a:t>
            </a:r>
            <a:r>
              <a:rPr lang="zh-CN" altLang="en-US" sz="3600" b="1" i="1">
                <a:solidFill>
                  <a:srgbClr val="A50021"/>
                </a:solidFill>
                <a:ea typeface="楷体_GB2312" pitchFamily="49" charset="-122"/>
              </a:rPr>
              <a:t> </a:t>
            </a:r>
            <a:r>
              <a:rPr lang="en-US" altLang="zh-CN" sz="3600" b="1" i="1">
                <a:solidFill>
                  <a:srgbClr val="A50021"/>
                </a:solidFill>
                <a:ea typeface="楷体_GB2312" pitchFamily="49" charset="-122"/>
              </a:rPr>
              <a:t>n</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个</a:t>
            </a:r>
            <a:r>
              <a:rPr lang="zh-CN" altLang="en-US" sz="3600" b="1">
                <a:solidFill>
                  <a:srgbClr val="3333FF"/>
                </a:solidFill>
                <a:ea typeface="楷体_GB2312" pitchFamily="49" charset="-122"/>
              </a:rPr>
              <a:t>关键字 </a:t>
            </a:r>
            <a:r>
              <a:rPr lang="en-US" altLang="zh-CN" sz="3600" b="1">
                <a:solidFill>
                  <a:srgbClr val="A50021"/>
                </a:solidFill>
                <a:ea typeface="楷体_GB2312" pitchFamily="49" charset="-122"/>
              </a:rPr>
              <a:t>K</a:t>
            </a:r>
            <a:r>
              <a:rPr lang="en-US" altLang="zh-CN" sz="3600" b="1" baseline="-25000">
                <a:solidFill>
                  <a:srgbClr val="A50021"/>
                </a:solidFill>
                <a:ea typeface="楷体_GB2312" pitchFamily="49" charset="-122"/>
              </a:rPr>
              <a:t>i</a:t>
            </a:r>
            <a:r>
              <a:rPr lang="zh-CN" altLang="en-US" sz="3600">
                <a:solidFill>
                  <a:srgbClr val="A50021"/>
                </a:solidFill>
                <a:ea typeface="楷体_GB2312" pitchFamily="49" charset="-122"/>
              </a:rPr>
              <a:t>（</a:t>
            </a:r>
            <a:r>
              <a:rPr lang="en-US" altLang="zh-CN" sz="3600" i="1">
                <a:solidFill>
                  <a:srgbClr val="A50021"/>
                </a:solidFill>
                <a:ea typeface="楷体_GB2312" pitchFamily="49" charset="-122"/>
              </a:rPr>
              <a:t>1</a:t>
            </a:r>
            <a:r>
              <a:rPr lang="en-US" altLang="zh-CN" sz="3600">
                <a:solidFill>
                  <a:srgbClr val="A50021"/>
                </a:solidFill>
                <a:ea typeface="楷体_GB2312" pitchFamily="49" charset="-122"/>
              </a:rPr>
              <a:t>≤ </a:t>
            </a:r>
            <a:r>
              <a:rPr lang="en-US" altLang="zh-CN" sz="3600" b="1" i="1">
                <a:solidFill>
                  <a:srgbClr val="A50021"/>
                </a:solidFill>
                <a:ea typeface="楷体_GB2312" pitchFamily="49" charset="-122"/>
              </a:rPr>
              <a:t>i</a:t>
            </a:r>
            <a:r>
              <a:rPr lang="en-US" altLang="zh-CN" sz="3600">
                <a:solidFill>
                  <a:srgbClr val="A50021"/>
                </a:solidFill>
                <a:ea typeface="楷体_GB2312" pitchFamily="49" charset="-122"/>
              </a:rPr>
              <a:t>≤</a:t>
            </a:r>
            <a:r>
              <a:rPr lang="en-US" altLang="zh-CN" sz="3600" b="1" i="1">
                <a:solidFill>
                  <a:srgbClr val="A50021"/>
                </a:solidFill>
                <a:ea typeface="楷体_GB2312" pitchFamily="49" charset="-122"/>
              </a:rPr>
              <a:t>n</a:t>
            </a:r>
            <a:r>
              <a:rPr lang="zh-CN" altLang="en-US" sz="3600">
                <a:solidFill>
                  <a:srgbClr val="A50021"/>
                </a:solidFill>
                <a:latin typeface="楷体_GB2312" pitchFamily="49" charset="-122"/>
                <a:ea typeface="楷体_GB2312" pitchFamily="49" charset="-122"/>
              </a:rPr>
              <a:t>） </a:t>
            </a:r>
            <a:r>
              <a:rPr lang="en-US" altLang="zh-CN" sz="3600" i="1">
                <a:solidFill>
                  <a:srgbClr val="A50021"/>
                </a:solidFill>
                <a:ea typeface="楷体_GB2312" pitchFamily="49" charset="-122"/>
              </a:rPr>
              <a:t>n&lt;m</a:t>
            </a:r>
            <a:endParaRPr lang="en-US" altLang="zh-CN" sz="3600">
              <a:solidFill>
                <a:srgbClr val="A50021"/>
              </a:solidFill>
              <a:ea typeface="楷体_GB2312" pitchFamily="49" charset="-122"/>
            </a:endParaRPr>
          </a:p>
          <a:p>
            <a:pPr>
              <a:lnSpc>
                <a:spcPct val="150000"/>
              </a:lnSpc>
            </a:pPr>
            <a:r>
              <a:rPr lang="en-US" altLang="zh-CN" sz="3600">
                <a:solidFill>
                  <a:srgbClr val="A50021"/>
                </a:solidFill>
                <a:ea typeface="楷体_GB2312" pitchFamily="49" charset="-122"/>
              </a:rPr>
              <a:t>   </a:t>
            </a:r>
            <a:r>
              <a:rPr lang="en-US" altLang="zh-CN" sz="3600" b="1" i="1">
                <a:solidFill>
                  <a:srgbClr val="A50021"/>
                </a:solidFill>
                <a:ea typeface="楷体_GB2312" pitchFamily="49" charset="-122"/>
              </a:rPr>
              <a:t> n</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个</a:t>
            </a:r>
            <a:r>
              <a:rPr lang="zh-CN" altLang="en-US" sz="3600" b="1">
                <a:solidFill>
                  <a:srgbClr val="3333FF"/>
                </a:solidFill>
                <a:ea typeface="楷体_GB2312" pitchFamily="49" charset="-122"/>
              </a:rPr>
              <a:t>指向记录的指针 </a:t>
            </a:r>
            <a:r>
              <a:rPr lang="en-US" altLang="zh-CN" sz="3600" b="1">
                <a:solidFill>
                  <a:srgbClr val="A50021"/>
                </a:solidFill>
                <a:ea typeface="楷体_GB2312" pitchFamily="49" charset="-122"/>
              </a:rPr>
              <a:t>D</a:t>
            </a:r>
            <a:r>
              <a:rPr lang="en-US" altLang="zh-CN" sz="3600" b="1" baseline="-25000">
                <a:solidFill>
                  <a:srgbClr val="A50021"/>
                </a:solidFill>
                <a:ea typeface="楷体_GB2312" pitchFamily="49" charset="-122"/>
              </a:rPr>
              <a:t>i</a:t>
            </a:r>
            <a:r>
              <a:rPr lang="zh-CN" altLang="en-US" sz="3600">
                <a:solidFill>
                  <a:srgbClr val="A50021"/>
                </a:solidFill>
                <a:ea typeface="楷体_GB2312" pitchFamily="49" charset="-122"/>
              </a:rPr>
              <a:t>（</a:t>
            </a:r>
            <a:r>
              <a:rPr lang="en-US" altLang="zh-CN" sz="3600" i="1">
                <a:solidFill>
                  <a:srgbClr val="A50021"/>
                </a:solidFill>
                <a:ea typeface="楷体_GB2312" pitchFamily="49" charset="-122"/>
              </a:rPr>
              <a:t>1≤i≤n</a:t>
            </a:r>
            <a:r>
              <a:rPr lang="zh-CN" altLang="en-US" sz="3600">
                <a:solidFill>
                  <a:srgbClr val="A50021"/>
                </a:solidFill>
                <a:ea typeface="楷体_GB2312" pitchFamily="49" charset="-122"/>
              </a:rPr>
              <a:t>）</a:t>
            </a:r>
            <a:endParaRPr lang="zh-CN" altLang="en-US" sz="3600" baseline="-25000">
              <a:solidFill>
                <a:srgbClr val="A50021"/>
              </a:solidFill>
              <a:ea typeface="楷体_GB2312" pitchFamily="49" charset="-122"/>
            </a:endParaRPr>
          </a:p>
          <a:p>
            <a:pPr>
              <a:lnSpc>
                <a:spcPct val="150000"/>
              </a:lnSpc>
            </a:pPr>
            <a:r>
              <a:rPr lang="zh-CN" altLang="en-US" sz="3600">
                <a:solidFill>
                  <a:srgbClr val="A50021"/>
                </a:solidFill>
                <a:ea typeface="楷体_GB2312" pitchFamily="49" charset="-122"/>
              </a:rPr>
              <a:t>    </a:t>
            </a:r>
            <a:r>
              <a:rPr lang="en-US" altLang="zh-CN" sz="3600" b="1" i="1">
                <a:solidFill>
                  <a:srgbClr val="A50021"/>
                </a:solidFill>
                <a:ea typeface="楷体_GB2312" pitchFamily="49" charset="-122"/>
              </a:rPr>
              <a:t>n+1</a:t>
            </a:r>
            <a:r>
              <a:rPr lang="en-US" altLang="zh-CN" sz="3600">
                <a:solidFill>
                  <a:srgbClr val="A50021"/>
                </a:solidFill>
                <a:ea typeface="楷体_GB2312" pitchFamily="49" charset="-122"/>
              </a:rPr>
              <a:t> </a:t>
            </a:r>
            <a:r>
              <a:rPr lang="zh-CN" altLang="en-US" sz="3600">
                <a:solidFill>
                  <a:srgbClr val="A50021"/>
                </a:solidFill>
                <a:ea typeface="楷体_GB2312" pitchFamily="49" charset="-122"/>
              </a:rPr>
              <a:t>个</a:t>
            </a:r>
            <a:r>
              <a:rPr lang="zh-CN" altLang="en-US" sz="3600" b="1">
                <a:solidFill>
                  <a:srgbClr val="3333FF"/>
                </a:solidFill>
                <a:ea typeface="楷体_GB2312" pitchFamily="49" charset="-122"/>
              </a:rPr>
              <a:t>指向子树的指针 </a:t>
            </a:r>
            <a:r>
              <a:rPr lang="en-US" altLang="zh-CN" sz="3600" b="1">
                <a:solidFill>
                  <a:srgbClr val="A50021"/>
                </a:solidFill>
                <a:ea typeface="楷体_GB2312" pitchFamily="49" charset="-122"/>
              </a:rPr>
              <a:t>A</a:t>
            </a:r>
            <a:r>
              <a:rPr lang="en-US" altLang="zh-CN" sz="3600" b="1" baseline="-25000">
                <a:solidFill>
                  <a:srgbClr val="A50021"/>
                </a:solidFill>
                <a:ea typeface="楷体_GB2312" pitchFamily="49" charset="-122"/>
              </a:rPr>
              <a:t>i</a:t>
            </a:r>
            <a:r>
              <a:rPr lang="zh-CN" altLang="en-US" sz="3600">
                <a:solidFill>
                  <a:srgbClr val="A50021"/>
                </a:solidFill>
                <a:ea typeface="楷体_GB2312" pitchFamily="49" charset="-122"/>
              </a:rPr>
              <a:t>（</a:t>
            </a:r>
            <a:r>
              <a:rPr lang="en-US" altLang="zh-CN" sz="3600" i="1">
                <a:solidFill>
                  <a:srgbClr val="A50021"/>
                </a:solidFill>
                <a:ea typeface="楷体_GB2312" pitchFamily="49" charset="-122"/>
              </a:rPr>
              <a:t>0≤i≤n</a:t>
            </a:r>
            <a:r>
              <a:rPr lang="zh-CN" altLang="en-US" sz="3600">
                <a:solidFill>
                  <a:srgbClr val="A50021"/>
                </a:solidFill>
                <a:ea typeface="楷体_GB2312" pitchFamily="49" charset="-122"/>
              </a:rPr>
              <a:t>）</a:t>
            </a:r>
            <a:endParaRPr lang="zh-CN" altLang="en-US" sz="4000">
              <a:ea typeface="楷体_GB2312" pitchFamily="49" charset="-122"/>
            </a:endParaRPr>
          </a:p>
        </p:txBody>
      </p:sp>
      <p:sp>
        <p:nvSpPr>
          <p:cNvPr id="215044" name="Line 4"/>
          <p:cNvSpPr>
            <a:spLocks noChangeShapeType="1"/>
          </p:cNvSpPr>
          <p:nvPr/>
        </p:nvSpPr>
        <p:spPr bwMode="auto">
          <a:xfrm>
            <a:off x="4343400" y="5638800"/>
            <a:ext cx="1219200" cy="0"/>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45" name="Text Box 5"/>
          <p:cNvSpPr txBox="1">
            <a:spLocks noChangeArrowheads="1"/>
          </p:cNvSpPr>
          <p:nvPr/>
        </p:nvSpPr>
        <p:spPr bwMode="auto">
          <a:xfrm>
            <a:off x="5613400" y="5257800"/>
            <a:ext cx="292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solidFill>
                  <a:srgbClr val="FF00FF"/>
                </a:solidFill>
              </a:rPr>
              <a:t>多叉树的特性</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strips(downRight)">
                                      <p:cBhvr>
                                        <p:cTn id="7" dur="500"/>
                                        <p:tgtEl>
                                          <p:spTgt spid="215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15044"/>
                                        </p:tgtEl>
                                        <p:attrNameLst>
                                          <p:attrName>style.visibility</p:attrName>
                                        </p:attrNameLst>
                                      </p:cBhvr>
                                      <p:to>
                                        <p:strVal val="visible"/>
                                      </p:to>
                                    </p:set>
                                    <p:anim calcmode="lin" valueType="num">
                                      <p:cBhvr>
                                        <p:cTn id="12" dur="500" fill="hold"/>
                                        <p:tgtEl>
                                          <p:spTgt spid="215044"/>
                                        </p:tgtEl>
                                        <p:attrNameLst>
                                          <p:attrName>ppt_x</p:attrName>
                                        </p:attrNameLst>
                                      </p:cBhvr>
                                      <p:tavLst>
                                        <p:tav tm="0">
                                          <p:val>
                                            <p:strVal val="#ppt_x-#ppt_w/2"/>
                                          </p:val>
                                        </p:tav>
                                        <p:tav tm="100000">
                                          <p:val>
                                            <p:strVal val="#ppt_x"/>
                                          </p:val>
                                        </p:tav>
                                      </p:tavLst>
                                    </p:anim>
                                    <p:anim calcmode="lin" valueType="num">
                                      <p:cBhvr>
                                        <p:cTn id="13" dur="500" fill="hold"/>
                                        <p:tgtEl>
                                          <p:spTgt spid="215044"/>
                                        </p:tgtEl>
                                        <p:attrNameLst>
                                          <p:attrName>ppt_y</p:attrName>
                                        </p:attrNameLst>
                                      </p:cBhvr>
                                      <p:tavLst>
                                        <p:tav tm="0">
                                          <p:val>
                                            <p:strVal val="#ppt_y"/>
                                          </p:val>
                                        </p:tav>
                                        <p:tav tm="100000">
                                          <p:val>
                                            <p:strVal val="#ppt_y"/>
                                          </p:val>
                                        </p:tav>
                                      </p:tavLst>
                                    </p:anim>
                                    <p:anim calcmode="lin" valueType="num">
                                      <p:cBhvr>
                                        <p:cTn id="14" dur="500" fill="hold"/>
                                        <p:tgtEl>
                                          <p:spTgt spid="215044"/>
                                        </p:tgtEl>
                                        <p:attrNameLst>
                                          <p:attrName>ppt_w</p:attrName>
                                        </p:attrNameLst>
                                      </p:cBhvr>
                                      <p:tavLst>
                                        <p:tav tm="0">
                                          <p:val>
                                            <p:fltVal val="0"/>
                                          </p:val>
                                        </p:tav>
                                        <p:tav tm="100000">
                                          <p:val>
                                            <p:strVal val="#ppt_w"/>
                                          </p:val>
                                        </p:tav>
                                      </p:tavLst>
                                    </p:anim>
                                    <p:anim calcmode="lin" valueType="num">
                                      <p:cBhvr>
                                        <p:cTn id="15" dur="500" fill="hold"/>
                                        <p:tgtEl>
                                          <p:spTgt spid="215044"/>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15045"/>
                                        </p:tgtEl>
                                        <p:attrNameLst>
                                          <p:attrName>style.visibility</p:attrName>
                                        </p:attrNameLst>
                                      </p:cBhvr>
                                      <p:to>
                                        <p:strVal val="visible"/>
                                      </p:to>
                                    </p:set>
                                    <p:animEffect transition="in" filter="wipe(left)">
                                      <p:cBhvr>
                                        <p:cTn id="19" dur="500"/>
                                        <p:tgtEl>
                                          <p:spTgt spid="215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nimBg="1" autoUpdateAnimBg="0"/>
      <p:bldP spid="215044" grpId="0" animBg="1"/>
      <p:bldP spid="215045"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a:hlinkClick r:id="rId2" action="ppaction://hlinksldjump"/>
          </p:cNvPr>
          <p:cNvSpPr txBox="1">
            <a:spLocks noChangeArrowheads="1"/>
          </p:cNvSpPr>
          <p:nvPr/>
        </p:nvSpPr>
        <p:spPr bwMode="auto">
          <a:xfrm>
            <a:off x="228600" y="571500"/>
            <a:ext cx="8909050" cy="594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en-US" altLang="zh-CN" sz="3200" b="1">
                <a:solidFill>
                  <a:srgbClr val="A50021"/>
                </a:solidFill>
                <a:ea typeface="楷体_GB2312" pitchFamily="49" charset="-122"/>
              </a:rPr>
              <a:t>typedef struct BTNode {</a:t>
            </a:r>
          </a:p>
          <a:p>
            <a:pPr>
              <a:lnSpc>
                <a:spcPct val="150000"/>
              </a:lnSpc>
            </a:pPr>
            <a:r>
              <a:rPr lang="en-US" altLang="zh-CN" sz="3200" b="1">
                <a:solidFill>
                  <a:srgbClr val="A50021"/>
                </a:solidFill>
                <a:ea typeface="楷体_GB2312" pitchFamily="49" charset="-122"/>
              </a:rPr>
              <a:t>  int </a:t>
            </a:r>
            <a:r>
              <a:rPr lang="en-US" altLang="zh-CN" sz="3200">
                <a:solidFill>
                  <a:srgbClr val="A50021"/>
                </a:solidFill>
                <a:ea typeface="楷体_GB2312" pitchFamily="49" charset="-122"/>
              </a:rPr>
              <a:t> </a:t>
            </a:r>
            <a:r>
              <a:rPr lang="en-US" altLang="zh-CN" sz="3200">
                <a:solidFill>
                  <a:srgbClr val="6600CC"/>
                </a:solidFill>
                <a:ea typeface="楷体_GB2312" pitchFamily="49" charset="-122"/>
              </a:rPr>
              <a:t>keynum</a:t>
            </a: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结点中</a:t>
            </a:r>
            <a:r>
              <a:rPr lang="zh-CN" altLang="en-US" sz="3200">
                <a:solidFill>
                  <a:srgbClr val="6600CC"/>
                </a:solidFill>
                <a:ea typeface="楷体_GB2312" pitchFamily="49" charset="-122"/>
              </a:rPr>
              <a:t>关键字个数</a:t>
            </a:r>
            <a:r>
              <a:rPr lang="zh-CN" altLang="en-US" sz="3200">
                <a:solidFill>
                  <a:srgbClr val="A50021"/>
                </a:solidFill>
                <a:ea typeface="楷体_GB2312" pitchFamily="49" charset="-122"/>
              </a:rPr>
              <a:t>，结点大小</a:t>
            </a:r>
          </a:p>
          <a:p>
            <a:pPr>
              <a:lnSpc>
                <a:spcPct val="150000"/>
              </a:lnSpc>
            </a:pPr>
            <a:r>
              <a:rPr lang="zh-CN" altLang="en-US" sz="3200" b="1">
                <a:solidFill>
                  <a:srgbClr val="A50021"/>
                </a:solidFill>
                <a:ea typeface="楷体_GB2312" pitchFamily="49" charset="-122"/>
              </a:rPr>
              <a:t>  </a:t>
            </a:r>
            <a:r>
              <a:rPr lang="en-US" altLang="zh-CN" sz="3200" b="1">
                <a:solidFill>
                  <a:srgbClr val="A50021"/>
                </a:solidFill>
                <a:ea typeface="楷体_GB2312" pitchFamily="49" charset="-122"/>
              </a:rPr>
              <a:t>struct </a:t>
            </a:r>
            <a:r>
              <a:rPr lang="en-US" altLang="zh-CN" sz="3200">
                <a:solidFill>
                  <a:srgbClr val="A50021"/>
                </a:solidFill>
                <a:ea typeface="楷体_GB2312" pitchFamily="49" charset="-122"/>
              </a:rPr>
              <a:t>BTNode  </a:t>
            </a:r>
            <a:r>
              <a:rPr lang="en-US" altLang="zh-CN" sz="3200" b="1">
                <a:solidFill>
                  <a:srgbClr val="008080"/>
                </a:solidFill>
                <a:ea typeface="楷体_GB2312" pitchFamily="49" charset="-122"/>
              </a:rPr>
              <a:t>*</a:t>
            </a:r>
            <a:r>
              <a:rPr lang="en-US" altLang="zh-CN" sz="3200">
                <a:solidFill>
                  <a:srgbClr val="008080"/>
                </a:solidFill>
                <a:ea typeface="楷体_GB2312" pitchFamily="49" charset="-122"/>
              </a:rPr>
              <a:t>parent;</a:t>
            </a:r>
            <a:r>
              <a:rPr lang="en-US" altLang="zh-CN" sz="3200">
                <a:solidFill>
                  <a:srgbClr val="A50021"/>
                </a:solidFill>
                <a:ea typeface="楷体_GB2312" pitchFamily="49" charset="-122"/>
              </a:rPr>
              <a:t>  </a:t>
            </a:r>
          </a:p>
          <a:p>
            <a:pPr>
              <a:lnSpc>
                <a:spcPct val="150000"/>
              </a:lnSpc>
            </a:pP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指向</a:t>
            </a:r>
            <a:r>
              <a:rPr lang="zh-CN" altLang="en-US" sz="3200">
                <a:solidFill>
                  <a:srgbClr val="008080"/>
                </a:solidFill>
                <a:ea typeface="楷体_GB2312" pitchFamily="49" charset="-122"/>
              </a:rPr>
              <a:t>双亲</a:t>
            </a:r>
            <a:r>
              <a:rPr lang="zh-CN" altLang="en-US" sz="3200">
                <a:solidFill>
                  <a:srgbClr val="A50021"/>
                </a:solidFill>
                <a:ea typeface="楷体_GB2312" pitchFamily="49" charset="-122"/>
              </a:rPr>
              <a:t>结点的指针</a:t>
            </a:r>
          </a:p>
          <a:p>
            <a:pPr>
              <a:lnSpc>
                <a:spcPct val="150000"/>
              </a:lnSpc>
            </a:pPr>
            <a:r>
              <a:rPr lang="zh-CN" altLang="en-US" sz="3200">
                <a:solidFill>
                  <a:srgbClr val="A50021"/>
                </a:solidFill>
                <a:ea typeface="楷体_GB2312" pitchFamily="49" charset="-122"/>
              </a:rPr>
              <a:t>  </a:t>
            </a:r>
            <a:r>
              <a:rPr lang="en-US" altLang="zh-CN" sz="3200">
                <a:solidFill>
                  <a:srgbClr val="A50021"/>
                </a:solidFill>
                <a:ea typeface="楷体_GB2312" pitchFamily="49" charset="-122"/>
              </a:rPr>
              <a:t>KeyType   </a:t>
            </a:r>
            <a:r>
              <a:rPr lang="en-US" altLang="zh-CN" sz="3200">
                <a:solidFill>
                  <a:srgbClr val="FF00FF"/>
                </a:solidFill>
                <a:ea typeface="楷体_GB2312" pitchFamily="49" charset="-122"/>
              </a:rPr>
              <a:t>key[m+1];</a:t>
            </a:r>
            <a:r>
              <a:rPr lang="en-US" altLang="zh-CN" sz="3200">
                <a:solidFill>
                  <a:srgbClr val="A50021"/>
                </a:solidFill>
                <a:ea typeface="楷体_GB2312" pitchFamily="49" charset="-122"/>
              </a:rPr>
              <a:t> // </a:t>
            </a:r>
            <a:r>
              <a:rPr lang="zh-CN" altLang="en-US" sz="3200">
                <a:solidFill>
                  <a:srgbClr val="A50021"/>
                </a:solidFill>
                <a:ea typeface="楷体_GB2312" pitchFamily="49" charset="-122"/>
              </a:rPr>
              <a:t>关键字（</a:t>
            </a:r>
            <a:r>
              <a:rPr lang="en-US" altLang="zh-CN" sz="3200">
                <a:solidFill>
                  <a:srgbClr val="A50021"/>
                </a:solidFill>
                <a:ea typeface="楷体_GB2312" pitchFamily="49" charset="-122"/>
              </a:rPr>
              <a:t>0</a:t>
            </a:r>
            <a:r>
              <a:rPr lang="zh-CN" altLang="en-US" sz="3200">
                <a:solidFill>
                  <a:srgbClr val="A50021"/>
                </a:solidFill>
                <a:ea typeface="楷体_GB2312" pitchFamily="49" charset="-122"/>
              </a:rPr>
              <a:t>号单元不用）</a:t>
            </a:r>
          </a:p>
          <a:p>
            <a:pPr>
              <a:lnSpc>
                <a:spcPct val="150000"/>
              </a:lnSpc>
            </a:pPr>
            <a:r>
              <a:rPr lang="zh-CN" altLang="en-US" sz="3200">
                <a:solidFill>
                  <a:srgbClr val="A50021"/>
                </a:solidFill>
                <a:ea typeface="楷体_GB2312" pitchFamily="49" charset="-122"/>
              </a:rPr>
              <a:t>  </a:t>
            </a:r>
            <a:r>
              <a:rPr lang="en-US" altLang="zh-CN" sz="3200" b="1">
                <a:solidFill>
                  <a:srgbClr val="A50021"/>
                </a:solidFill>
                <a:ea typeface="楷体_GB2312" pitchFamily="49" charset="-122"/>
              </a:rPr>
              <a:t>struct</a:t>
            </a:r>
            <a:r>
              <a:rPr lang="en-US" altLang="zh-CN" sz="3200">
                <a:solidFill>
                  <a:srgbClr val="A50021"/>
                </a:solidFill>
                <a:ea typeface="楷体_GB2312" pitchFamily="49" charset="-122"/>
              </a:rPr>
              <a:t> BTNode  </a:t>
            </a:r>
            <a:r>
              <a:rPr lang="en-US" altLang="zh-CN" sz="3200" b="1">
                <a:solidFill>
                  <a:srgbClr val="008080"/>
                </a:solidFill>
                <a:ea typeface="楷体_GB2312" pitchFamily="49" charset="-122"/>
              </a:rPr>
              <a:t>*</a:t>
            </a:r>
            <a:r>
              <a:rPr lang="en-US" altLang="zh-CN" sz="3200">
                <a:solidFill>
                  <a:srgbClr val="008080"/>
                </a:solidFill>
                <a:ea typeface="楷体_GB2312" pitchFamily="49" charset="-122"/>
              </a:rPr>
              <a:t>ptr[m+1];</a:t>
            </a:r>
            <a:r>
              <a:rPr lang="en-US" altLang="zh-CN" sz="3200">
                <a:solidFill>
                  <a:srgbClr val="A50021"/>
                </a:solidFill>
                <a:ea typeface="楷体_GB2312" pitchFamily="49" charset="-122"/>
              </a:rPr>
              <a:t> // </a:t>
            </a:r>
            <a:r>
              <a:rPr lang="zh-CN" altLang="en-US" sz="3200">
                <a:solidFill>
                  <a:srgbClr val="008080"/>
                </a:solidFill>
                <a:ea typeface="楷体_GB2312" pitchFamily="49" charset="-122"/>
              </a:rPr>
              <a:t>子树</a:t>
            </a:r>
            <a:r>
              <a:rPr lang="zh-CN" altLang="en-US" sz="3200">
                <a:solidFill>
                  <a:srgbClr val="A50021"/>
                </a:solidFill>
                <a:ea typeface="楷体_GB2312" pitchFamily="49" charset="-122"/>
              </a:rPr>
              <a:t>指针向量</a:t>
            </a:r>
          </a:p>
          <a:p>
            <a:pPr>
              <a:lnSpc>
                <a:spcPct val="150000"/>
              </a:lnSpc>
            </a:pPr>
            <a:r>
              <a:rPr lang="zh-CN" altLang="en-US" sz="3200">
                <a:solidFill>
                  <a:srgbClr val="A50021"/>
                </a:solidFill>
                <a:ea typeface="楷体_GB2312" pitchFamily="49" charset="-122"/>
              </a:rPr>
              <a:t>  </a:t>
            </a:r>
            <a:r>
              <a:rPr lang="en-US" altLang="zh-CN" sz="3200">
                <a:solidFill>
                  <a:srgbClr val="A50021"/>
                </a:solidFill>
                <a:ea typeface="楷体_GB2312" pitchFamily="49" charset="-122"/>
              </a:rPr>
              <a:t>Record        </a:t>
            </a:r>
            <a:r>
              <a:rPr lang="en-US" altLang="zh-CN" sz="3200" b="1">
                <a:solidFill>
                  <a:srgbClr val="3333FF"/>
                </a:solidFill>
                <a:ea typeface="楷体_GB2312" pitchFamily="49" charset="-122"/>
              </a:rPr>
              <a:t>*</a:t>
            </a:r>
            <a:r>
              <a:rPr lang="en-US" altLang="zh-CN" sz="3200">
                <a:solidFill>
                  <a:srgbClr val="3333FF"/>
                </a:solidFill>
                <a:ea typeface="楷体_GB2312" pitchFamily="49" charset="-122"/>
              </a:rPr>
              <a:t>recptr[m+1];</a:t>
            </a:r>
            <a:r>
              <a:rPr lang="en-US" altLang="zh-CN" sz="3200">
                <a:solidFill>
                  <a:srgbClr val="A50021"/>
                </a:solidFill>
                <a:ea typeface="楷体_GB2312" pitchFamily="49" charset="-122"/>
              </a:rPr>
              <a:t>  // </a:t>
            </a:r>
            <a:r>
              <a:rPr lang="zh-CN" altLang="en-US" sz="3200">
                <a:solidFill>
                  <a:srgbClr val="3333FF"/>
                </a:solidFill>
                <a:ea typeface="楷体_GB2312" pitchFamily="49" charset="-122"/>
              </a:rPr>
              <a:t>记录</a:t>
            </a:r>
            <a:r>
              <a:rPr lang="zh-CN" altLang="en-US" sz="3200">
                <a:solidFill>
                  <a:srgbClr val="A50021"/>
                </a:solidFill>
                <a:ea typeface="楷体_GB2312" pitchFamily="49" charset="-122"/>
              </a:rPr>
              <a:t>指针向量</a:t>
            </a:r>
          </a:p>
          <a:p>
            <a:pPr>
              <a:lnSpc>
                <a:spcPct val="150000"/>
              </a:lnSpc>
            </a:pP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 BTNode, </a:t>
            </a:r>
            <a:r>
              <a:rPr lang="en-US" altLang="zh-CN" sz="3200" b="1">
                <a:solidFill>
                  <a:srgbClr val="A50021"/>
                </a:solidFill>
                <a:ea typeface="楷体_GB2312" pitchFamily="49" charset="-122"/>
              </a:rPr>
              <a:t>*</a:t>
            </a:r>
            <a:r>
              <a:rPr lang="en-US" altLang="zh-CN" sz="3200">
                <a:solidFill>
                  <a:srgbClr val="A50021"/>
                </a:solidFill>
                <a:ea typeface="楷体_GB2312" pitchFamily="49" charset="-122"/>
              </a:rPr>
              <a:t>BTree; // B</a:t>
            </a:r>
            <a:r>
              <a:rPr lang="zh-CN" altLang="en-US" sz="3200">
                <a:solidFill>
                  <a:srgbClr val="A50021"/>
                </a:solidFill>
                <a:ea typeface="楷体_GB2312" pitchFamily="49" charset="-122"/>
              </a:rPr>
              <a:t>树结点和</a:t>
            </a:r>
            <a:r>
              <a:rPr lang="en-US" altLang="zh-CN" sz="3200">
                <a:solidFill>
                  <a:srgbClr val="A50021"/>
                </a:solidFill>
                <a:ea typeface="楷体_GB2312" pitchFamily="49" charset="-122"/>
              </a:rPr>
              <a:t>B</a:t>
            </a:r>
            <a:r>
              <a:rPr lang="zh-CN" altLang="en-US" sz="3200">
                <a:solidFill>
                  <a:srgbClr val="A50021"/>
                </a:solidFill>
                <a:ea typeface="楷体_GB2312" pitchFamily="49" charset="-122"/>
              </a:rPr>
              <a:t>树的类型</a:t>
            </a:r>
          </a:p>
        </p:txBody>
      </p:sp>
      <p:sp>
        <p:nvSpPr>
          <p:cNvPr id="98307" name="Text Box 3"/>
          <p:cNvSpPr txBox="1">
            <a:spLocks noChangeArrowheads="1"/>
          </p:cNvSpPr>
          <p:nvPr/>
        </p:nvSpPr>
        <p:spPr bwMode="auto">
          <a:xfrm>
            <a:off x="457200" y="104775"/>
            <a:ext cx="5807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a:solidFill>
                  <a:srgbClr val="800080"/>
                </a:solidFill>
                <a:ea typeface="隶书" pitchFamily="49" charset="-122"/>
              </a:rPr>
              <a:t>B-</a:t>
            </a:r>
            <a:r>
              <a:rPr lang="zh-CN" altLang="en-US" sz="3600" b="1">
                <a:solidFill>
                  <a:srgbClr val="800080"/>
                </a:solidFill>
                <a:latin typeface="隶书" pitchFamily="49" charset="-122"/>
                <a:ea typeface="隶书" pitchFamily="49" charset="-122"/>
              </a:rPr>
              <a:t>树结构的</a:t>
            </a:r>
            <a:r>
              <a:rPr lang="en-US" altLang="zh-CN" sz="3600" b="1">
                <a:solidFill>
                  <a:srgbClr val="800080"/>
                </a:solidFill>
                <a:ea typeface="隶书" pitchFamily="49" charset="-122"/>
              </a:rPr>
              <a:t>C</a:t>
            </a:r>
            <a:r>
              <a:rPr lang="zh-CN" altLang="en-US" sz="3600" b="1">
                <a:solidFill>
                  <a:srgbClr val="800080"/>
                </a:solidFill>
                <a:latin typeface="隶书" pitchFamily="49" charset="-122"/>
                <a:ea typeface="隶书" pitchFamily="49" charset="-122"/>
              </a:rPr>
              <a:t>语言描述如下</a:t>
            </a:r>
            <a:r>
              <a:rPr lang="en-US" altLang="zh-CN" sz="3600" b="1">
                <a:solidFill>
                  <a:srgbClr val="800080"/>
                </a:solidFill>
                <a:latin typeface="隶书" pitchFamily="49" charset="-122"/>
                <a:ea typeface="隶书" pitchFamily="49" charset="-122"/>
              </a:rPr>
              <a:t>:</a:t>
            </a:r>
            <a:endParaRPr lang="en-US" altLang="zh-CN" sz="400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8307"/>
                                        </p:tgtEl>
                                        <p:attrNameLst>
                                          <p:attrName>style.visibility</p:attrName>
                                        </p:attrNameLst>
                                      </p:cBhvr>
                                      <p:to>
                                        <p:strVal val="visible"/>
                                      </p:to>
                                    </p:set>
                                    <p:anim calcmode="lin" valueType="num">
                                      <p:cBhvr additive="base">
                                        <p:cTn id="7" dur="500" fill="hold"/>
                                        <p:tgtEl>
                                          <p:spTgt spid="98307"/>
                                        </p:tgtEl>
                                        <p:attrNameLst>
                                          <p:attrName>ppt_x</p:attrName>
                                        </p:attrNameLst>
                                      </p:cBhvr>
                                      <p:tavLst>
                                        <p:tav tm="0">
                                          <p:val>
                                            <p:strVal val="#ppt_x"/>
                                          </p:val>
                                        </p:tav>
                                        <p:tav tm="100000">
                                          <p:val>
                                            <p:strVal val="#ppt_x"/>
                                          </p:val>
                                        </p:tav>
                                      </p:tavLst>
                                    </p:anim>
                                    <p:anim calcmode="lin" valueType="num">
                                      <p:cBhvr additive="base">
                                        <p:cTn id="8" dur="500" fill="hold"/>
                                        <p:tgtEl>
                                          <p:spTgt spid="9830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98306"/>
                                        </p:tgtEl>
                                        <p:attrNameLst>
                                          <p:attrName>style.visibility</p:attrName>
                                        </p:attrNameLst>
                                      </p:cBhvr>
                                      <p:to>
                                        <p:strVal val="visible"/>
                                      </p:to>
                                    </p:set>
                                    <p:animEffect transition="in" filter="strips(downRight)">
                                      <p:cBhvr>
                                        <p:cTn id="13"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307"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2334</TotalTime>
  <Words>9829</Words>
  <Application>Microsoft Office PowerPoint</Application>
  <PresentationFormat>全屏显示(4:3)</PresentationFormat>
  <Paragraphs>1530</Paragraphs>
  <Slides>171</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171</vt:i4>
      </vt:variant>
    </vt:vector>
  </HeadingPairs>
  <TitlesOfParts>
    <vt:vector size="175" baseType="lpstr">
      <vt:lpstr>默认设计模板</vt:lpstr>
      <vt:lpstr>剪辑</vt:lpstr>
      <vt:lpstr>文档</vt:lpstr>
      <vt:lpstr>公式</vt:lpstr>
      <vt:lpstr>PowerPoint 演示文稿</vt:lpstr>
      <vt:lpstr>PowerPoint 演示文稿</vt:lpstr>
      <vt:lpstr>对查找表经常进行的操作: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2．二叉排序树的查找算法：</vt:lpstr>
      <vt:lpstr>PowerPoint 演示文稿</vt:lpstr>
      <vt:lpstr>PowerPoint 演示文稿</vt:lpstr>
      <vt:lpstr>PowerPoint 演示文稿</vt:lpstr>
      <vt:lpstr>PowerPoint 演示文稿</vt:lpstr>
      <vt:lpstr>PowerPoint 演示文稿</vt:lpstr>
      <vt:lpstr>3．二叉排序树的插入算法</vt:lpstr>
      <vt:lpstr>PowerPoint 演示文稿</vt:lpstr>
      <vt:lpstr>PowerPoint 演示文稿</vt:lpstr>
      <vt:lpstr>PowerPoint 演示文稿</vt:lpstr>
      <vt:lpstr>PowerPoint 演示文稿</vt:lpstr>
      <vt:lpstr>PowerPoint 演示文稿</vt:lpstr>
      <vt:lpstr>难点：*p有两棵子树时，如何进行删除操作？</vt:lpstr>
      <vt:lpstr>例：请从下面的二叉排序树中删除结点P。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二、二叉平衡树</vt:lpstr>
      <vt:lpstr>PowerPoint 演示文稿</vt:lpstr>
      <vt:lpstr>PowerPoint 演示文稿</vt:lpstr>
      <vt:lpstr>1）LL平衡旋转：</vt:lpstr>
      <vt:lpstr>3）LR平衡旋转：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对增量 di  有三种取法：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ZF</cp:lastModifiedBy>
  <cp:revision>53</cp:revision>
  <dcterms:created xsi:type="dcterms:W3CDTF">1999-05-31T10:27:02Z</dcterms:created>
  <dcterms:modified xsi:type="dcterms:W3CDTF">2016-05-16T01:46:21Z</dcterms:modified>
</cp:coreProperties>
</file>