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7"/>
  </p:notesMasterIdLst>
  <p:handoutMasterIdLst>
    <p:handoutMasterId r:id="rId118"/>
  </p:handoutMasterIdLst>
  <p:sldIdLst>
    <p:sldId id="382" r:id="rId2"/>
    <p:sldId id="388" r:id="rId3"/>
    <p:sldId id="257" r:id="rId4"/>
    <p:sldId id="262" r:id="rId5"/>
    <p:sldId id="260" r:id="rId6"/>
    <p:sldId id="261" r:id="rId7"/>
    <p:sldId id="339" r:id="rId8"/>
    <p:sldId id="264" r:id="rId9"/>
    <p:sldId id="265" r:id="rId10"/>
    <p:sldId id="267" r:id="rId11"/>
    <p:sldId id="266" r:id="rId12"/>
    <p:sldId id="263" r:id="rId13"/>
    <p:sldId id="259" r:id="rId14"/>
    <p:sldId id="268" r:id="rId15"/>
    <p:sldId id="269" r:id="rId16"/>
    <p:sldId id="270" r:id="rId17"/>
    <p:sldId id="271" r:id="rId18"/>
    <p:sldId id="330" r:id="rId19"/>
    <p:sldId id="272" r:id="rId20"/>
    <p:sldId id="273" r:id="rId21"/>
    <p:sldId id="274" r:id="rId22"/>
    <p:sldId id="275" r:id="rId23"/>
    <p:sldId id="277" r:id="rId24"/>
    <p:sldId id="276" r:id="rId25"/>
    <p:sldId id="278" r:id="rId26"/>
    <p:sldId id="279" r:id="rId27"/>
    <p:sldId id="280" r:id="rId28"/>
    <p:sldId id="281" r:id="rId29"/>
    <p:sldId id="361" r:id="rId30"/>
    <p:sldId id="340" r:id="rId31"/>
    <p:sldId id="341" r:id="rId32"/>
    <p:sldId id="383" r:id="rId33"/>
    <p:sldId id="384" r:id="rId34"/>
    <p:sldId id="385" r:id="rId35"/>
    <p:sldId id="386" r:id="rId36"/>
    <p:sldId id="362" r:id="rId37"/>
    <p:sldId id="285" r:id="rId38"/>
    <p:sldId id="283" r:id="rId39"/>
    <p:sldId id="363" r:id="rId40"/>
    <p:sldId id="291" r:id="rId41"/>
    <p:sldId id="286" r:id="rId42"/>
    <p:sldId id="364" r:id="rId43"/>
    <p:sldId id="287" r:id="rId44"/>
    <p:sldId id="289" r:id="rId45"/>
    <p:sldId id="290" r:id="rId46"/>
    <p:sldId id="365" r:id="rId47"/>
    <p:sldId id="335" r:id="rId48"/>
    <p:sldId id="292" r:id="rId49"/>
    <p:sldId id="288" r:id="rId50"/>
    <p:sldId id="294" r:id="rId51"/>
    <p:sldId id="297" r:id="rId52"/>
    <p:sldId id="298" r:id="rId53"/>
    <p:sldId id="343" r:id="rId54"/>
    <p:sldId id="366" r:id="rId55"/>
    <p:sldId id="391" r:id="rId56"/>
    <p:sldId id="296" r:id="rId57"/>
    <p:sldId id="299" r:id="rId58"/>
    <p:sldId id="300" r:id="rId59"/>
    <p:sldId id="367" r:id="rId60"/>
    <p:sldId id="337" r:id="rId61"/>
    <p:sldId id="301" r:id="rId62"/>
    <p:sldId id="368" r:id="rId63"/>
    <p:sldId id="302" r:id="rId64"/>
    <p:sldId id="369" r:id="rId65"/>
    <p:sldId id="303" r:id="rId66"/>
    <p:sldId id="305" r:id="rId67"/>
    <p:sldId id="370" r:id="rId68"/>
    <p:sldId id="371" r:id="rId69"/>
    <p:sldId id="306" r:id="rId70"/>
    <p:sldId id="307" r:id="rId71"/>
    <p:sldId id="372" r:id="rId72"/>
    <p:sldId id="308" r:id="rId73"/>
    <p:sldId id="373" r:id="rId74"/>
    <p:sldId id="309" r:id="rId75"/>
    <p:sldId id="374" r:id="rId76"/>
    <p:sldId id="310" r:id="rId77"/>
    <p:sldId id="347" r:id="rId78"/>
    <p:sldId id="344" r:id="rId79"/>
    <p:sldId id="345" r:id="rId80"/>
    <p:sldId id="311" r:id="rId81"/>
    <p:sldId id="346" r:id="rId82"/>
    <p:sldId id="331" r:id="rId83"/>
    <p:sldId id="333" r:id="rId84"/>
    <p:sldId id="334" r:id="rId85"/>
    <p:sldId id="314" r:id="rId86"/>
    <p:sldId id="389" r:id="rId87"/>
    <p:sldId id="316" r:id="rId88"/>
    <p:sldId id="390" r:id="rId89"/>
    <p:sldId id="317" r:id="rId90"/>
    <p:sldId id="318" r:id="rId91"/>
    <p:sldId id="319" r:id="rId92"/>
    <p:sldId id="320" r:id="rId93"/>
    <p:sldId id="348" r:id="rId94"/>
    <p:sldId id="321" r:id="rId95"/>
    <p:sldId id="323" r:id="rId96"/>
    <p:sldId id="375" r:id="rId97"/>
    <p:sldId id="324" r:id="rId98"/>
    <p:sldId id="325" r:id="rId99"/>
    <p:sldId id="326" r:id="rId100"/>
    <p:sldId id="351" r:id="rId101"/>
    <p:sldId id="376" r:id="rId102"/>
    <p:sldId id="377" r:id="rId103"/>
    <p:sldId id="378" r:id="rId104"/>
    <p:sldId id="327" r:id="rId105"/>
    <p:sldId id="328" r:id="rId106"/>
    <p:sldId id="329" r:id="rId107"/>
    <p:sldId id="352" r:id="rId108"/>
    <p:sldId id="353" r:id="rId109"/>
    <p:sldId id="354" r:id="rId110"/>
    <p:sldId id="355" r:id="rId111"/>
    <p:sldId id="356" r:id="rId112"/>
    <p:sldId id="357" r:id="rId113"/>
    <p:sldId id="359" r:id="rId114"/>
    <p:sldId id="360" r:id="rId115"/>
    <p:sldId id="338" r:id="rId116"/>
  </p:sldIdLst>
  <p:sldSz cx="9144000" cy="6858000" type="screen4x3"/>
  <p:notesSz cx="6858000" cy="9144000"/>
  <p:defaultTextStyle>
    <a:defPPr>
      <a:defRPr lang="zh-CN"/>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33"/>
    <a:srgbClr val="FF0000"/>
    <a:srgbClr val="990000"/>
    <a:srgbClr val="000099"/>
    <a:srgbClr val="660033"/>
    <a:srgbClr val="FF5555"/>
    <a:srgbClr val="FFCC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4660"/>
  </p:normalViewPr>
  <p:slideViewPr>
    <p:cSldViewPr>
      <p:cViewPr>
        <p:scale>
          <a:sx n="75" d="100"/>
          <a:sy n="75" d="100"/>
        </p:scale>
        <p:origin x="-900" y="-60"/>
      </p:cViewPr>
      <p:guideLst>
        <p:guide orient="horz" pos="1344"/>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814"/>
    </p:cViewPr>
  </p:sorterViewPr>
  <p:notesViewPr>
    <p:cSldViewPr>
      <p:cViewPr varScale="1">
        <p:scale>
          <a:sx n="40" d="100"/>
          <a:sy n="40" d="100"/>
        </p:scale>
        <p:origin x="-14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4"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33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33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3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7D392BD-3022-4879-A5A5-7D60A951A50C}" type="slidenum">
              <a:rPr lang="en-US" altLang="zh-CN"/>
              <a:pPr/>
              <a:t>‹#›</a:t>
            </a:fld>
            <a:endParaRPr lang="en-US" altLang="zh-CN"/>
          </a:p>
        </p:txBody>
      </p:sp>
    </p:spTree>
    <p:extLst>
      <p:ext uri="{BB962C8B-B14F-4D97-AF65-F5344CB8AC3E}">
        <p14:creationId xmlns:p14="http://schemas.microsoft.com/office/powerpoint/2010/main" val="3135100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4233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42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234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234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4234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4AA0EFC-E333-49B4-AD84-930AAF1E9AB4}" type="slidenum">
              <a:rPr lang="en-US" altLang="zh-CN"/>
              <a:pPr/>
              <a:t>‹#›</a:t>
            </a:fld>
            <a:endParaRPr lang="en-US" altLang="zh-CN"/>
          </a:p>
        </p:txBody>
      </p:sp>
    </p:spTree>
    <p:extLst>
      <p:ext uri="{BB962C8B-B14F-4D97-AF65-F5344CB8AC3E}">
        <p14:creationId xmlns:p14="http://schemas.microsoft.com/office/powerpoint/2010/main" val="10865296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995AC-6150-46E5-BC9A-B314BDCE8985}" type="slidenum">
              <a:rPr lang="en-US" altLang="zh-CN"/>
              <a:pPr/>
              <a:t>50</a:t>
            </a:fld>
            <a:endParaRPr lang="en-US" altLang="zh-CN"/>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098" name="Freeform 2"/>
          <p:cNvSpPr>
            <a:spLocks/>
          </p:cNvSpPr>
          <p:nvPr/>
        </p:nvSpPr>
        <p:spPr bwMode="gray">
          <a:xfrm>
            <a:off x="690563" y="3340100"/>
            <a:ext cx="7653337"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4099" name="Rectangle 3"/>
          <p:cNvSpPr>
            <a:spLocks noGrp="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endParaRPr lang="zh-CN" altLang="zh-CN" noProof="0" smtClean="0"/>
          </a:p>
        </p:txBody>
      </p:sp>
      <p:sp>
        <p:nvSpPr>
          <p:cNvPr id="4100"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zh-CN" altLang="en-US" noProof="0" smtClean="0"/>
              <a:t>单击此处编辑母版副标题样式</a:t>
            </a:r>
          </a:p>
        </p:txBody>
      </p:sp>
      <p:sp>
        <p:nvSpPr>
          <p:cNvPr id="4101" name="Rectangle 5"/>
          <p:cNvSpPr>
            <a:spLocks noGrp="1" noChangeArrowheads="1"/>
          </p:cNvSpPr>
          <p:nvPr>
            <p:ph type="dt" sz="half" idx="2"/>
          </p:nvPr>
        </p:nvSpPr>
        <p:spPr/>
        <p:txBody>
          <a:bodyPr/>
          <a:lstStyle>
            <a:lvl1pPr>
              <a:defRPr>
                <a:solidFill>
                  <a:srgbClr val="578963"/>
                </a:solidFill>
              </a:defRPr>
            </a:lvl1pPr>
          </a:lstStyle>
          <a:p>
            <a:endParaRPr lang="en-US" altLang="zh-CN"/>
          </a:p>
        </p:txBody>
      </p:sp>
      <p:sp>
        <p:nvSpPr>
          <p:cNvPr id="4102" name="Rectangle 6"/>
          <p:cNvSpPr>
            <a:spLocks noGrp="1" noChangeArrowheads="1"/>
          </p:cNvSpPr>
          <p:nvPr>
            <p:ph type="ftr" sz="quarter" idx="3"/>
          </p:nvPr>
        </p:nvSpPr>
        <p:spPr/>
        <p:txBody>
          <a:bodyPr/>
          <a:lstStyle>
            <a:lvl1pPr>
              <a:defRPr>
                <a:solidFill>
                  <a:srgbClr val="578963"/>
                </a:solidFill>
              </a:defRPr>
            </a:lvl1pPr>
          </a:lstStyle>
          <a:p>
            <a:endParaRPr lang="en-US" altLang="zh-CN"/>
          </a:p>
        </p:txBody>
      </p:sp>
      <p:sp>
        <p:nvSpPr>
          <p:cNvPr id="4103" name="Rectangle 7"/>
          <p:cNvSpPr>
            <a:spLocks noGrp="1" noChangeArrowheads="1"/>
          </p:cNvSpPr>
          <p:nvPr>
            <p:ph type="sldNum" sz="quarter" idx="4"/>
          </p:nvPr>
        </p:nvSpPr>
        <p:spPr/>
        <p:txBody>
          <a:bodyPr/>
          <a:lstStyle>
            <a:lvl1pPr>
              <a:defRPr>
                <a:solidFill>
                  <a:srgbClr val="578963"/>
                </a:solidFill>
              </a:defRPr>
            </a:lvl1pPr>
          </a:lstStyle>
          <a:p>
            <a:fld id="{89B34C0C-EED2-495B-AFBB-1A8565050470}" type="slidenum">
              <a:rPr lang="en-US" altLang="zh-CN"/>
              <a:pPr/>
              <a:t>‹#›</a:t>
            </a:fld>
            <a:endParaRPr lang="en-US" altLang="zh-CN"/>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B62D46D-B5C0-4D1B-A036-F68970A2321B}" type="slidenum">
              <a:rPr lang="en-US" altLang="zh-CN"/>
              <a:pPr/>
              <a:t>‹#›</a:t>
            </a:fld>
            <a:endParaRPr lang="en-US" altLang="zh-CN"/>
          </a:p>
        </p:txBody>
      </p:sp>
    </p:spTree>
    <p:extLst>
      <p:ext uri="{BB962C8B-B14F-4D97-AF65-F5344CB8AC3E}">
        <p14:creationId xmlns:p14="http://schemas.microsoft.com/office/powerpoint/2010/main" val="1054775510"/>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F7B6EFA-E41A-46FC-ABCD-12A840E2689A}" type="slidenum">
              <a:rPr lang="en-US" altLang="zh-CN"/>
              <a:pPr/>
              <a:t>‹#›</a:t>
            </a:fld>
            <a:endParaRPr lang="en-US" altLang="zh-CN"/>
          </a:p>
        </p:txBody>
      </p:sp>
    </p:spTree>
    <p:extLst>
      <p:ext uri="{BB962C8B-B14F-4D97-AF65-F5344CB8AC3E}">
        <p14:creationId xmlns:p14="http://schemas.microsoft.com/office/powerpoint/2010/main" val="133884802"/>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3B58681-B7EA-4384-BD52-F8F80B78041E}" type="slidenum">
              <a:rPr lang="en-US" altLang="zh-CN"/>
              <a:pPr/>
              <a:t>‹#›</a:t>
            </a:fld>
            <a:endParaRPr lang="en-US" altLang="zh-CN"/>
          </a:p>
        </p:txBody>
      </p:sp>
    </p:spTree>
    <p:extLst>
      <p:ext uri="{BB962C8B-B14F-4D97-AF65-F5344CB8AC3E}">
        <p14:creationId xmlns:p14="http://schemas.microsoft.com/office/powerpoint/2010/main" val="1782898041"/>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2C0736B-D601-431B-A6A6-04622C0B89F9}" type="slidenum">
              <a:rPr lang="en-US" altLang="zh-CN"/>
              <a:pPr/>
              <a:t>‹#›</a:t>
            </a:fld>
            <a:endParaRPr lang="en-US" altLang="zh-CN"/>
          </a:p>
        </p:txBody>
      </p:sp>
    </p:spTree>
    <p:extLst>
      <p:ext uri="{BB962C8B-B14F-4D97-AF65-F5344CB8AC3E}">
        <p14:creationId xmlns:p14="http://schemas.microsoft.com/office/powerpoint/2010/main" val="1968381808"/>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33C54D5-4102-4D6F-8B3E-751B0C77FB33}" type="slidenum">
              <a:rPr lang="en-US" altLang="zh-CN"/>
              <a:pPr/>
              <a:t>‹#›</a:t>
            </a:fld>
            <a:endParaRPr lang="en-US" altLang="zh-CN"/>
          </a:p>
        </p:txBody>
      </p:sp>
    </p:spTree>
    <p:extLst>
      <p:ext uri="{BB962C8B-B14F-4D97-AF65-F5344CB8AC3E}">
        <p14:creationId xmlns:p14="http://schemas.microsoft.com/office/powerpoint/2010/main" val="1027222349"/>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B8DFFFD-83F4-4A30-8070-EF2B0454506B}" type="slidenum">
              <a:rPr lang="en-US" altLang="zh-CN"/>
              <a:pPr/>
              <a:t>‹#›</a:t>
            </a:fld>
            <a:endParaRPr lang="en-US" altLang="zh-CN"/>
          </a:p>
        </p:txBody>
      </p:sp>
    </p:spTree>
    <p:extLst>
      <p:ext uri="{BB962C8B-B14F-4D97-AF65-F5344CB8AC3E}">
        <p14:creationId xmlns:p14="http://schemas.microsoft.com/office/powerpoint/2010/main" val="1910110449"/>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EAA0060-FEFF-49AE-8AB7-906363B836C8}" type="slidenum">
              <a:rPr lang="en-US" altLang="zh-CN"/>
              <a:pPr/>
              <a:t>‹#›</a:t>
            </a:fld>
            <a:endParaRPr lang="en-US" altLang="zh-CN"/>
          </a:p>
        </p:txBody>
      </p:sp>
    </p:spTree>
    <p:extLst>
      <p:ext uri="{BB962C8B-B14F-4D97-AF65-F5344CB8AC3E}">
        <p14:creationId xmlns:p14="http://schemas.microsoft.com/office/powerpoint/2010/main" val="3908409446"/>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CC7B430-8C2C-445E-82EF-AB0152937E9F}" type="slidenum">
              <a:rPr lang="en-US" altLang="zh-CN"/>
              <a:pPr/>
              <a:t>‹#›</a:t>
            </a:fld>
            <a:endParaRPr lang="en-US" altLang="zh-CN"/>
          </a:p>
        </p:txBody>
      </p:sp>
    </p:spTree>
    <p:extLst>
      <p:ext uri="{BB962C8B-B14F-4D97-AF65-F5344CB8AC3E}">
        <p14:creationId xmlns:p14="http://schemas.microsoft.com/office/powerpoint/2010/main" val="2852796029"/>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B899005-6641-4DEC-ADCD-1C4075A8A270}" type="slidenum">
              <a:rPr lang="en-US" altLang="zh-CN"/>
              <a:pPr/>
              <a:t>‹#›</a:t>
            </a:fld>
            <a:endParaRPr lang="en-US" altLang="zh-CN"/>
          </a:p>
        </p:txBody>
      </p:sp>
    </p:spTree>
    <p:extLst>
      <p:ext uri="{BB962C8B-B14F-4D97-AF65-F5344CB8AC3E}">
        <p14:creationId xmlns:p14="http://schemas.microsoft.com/office/powerpoint/2010/main" val="746801704"/>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C52D121-629B-4418-BB72-B4E0297EAEE6}" type="slidenum">
              <a:rPr lang="en-US" altLang="zh-CN"/>
              <a:pPr/>
              <a:t>‹#›</a:t>
            </a:fld>
            <a:endParaRPr lang="en-US" altLang="zh-CN"/>
          </a:p>
        </p:txBody>
      </p:sp>
    </p:spTree>
    <p:extLst>
      <p:ext uri="{BB962C8B-B14F-4D97-AF65-F5344CB8AC3E}">
        <p14:creationId xmlns:p14="http://schemas.microsoft.com/office/powerpoint/2010/main" val="814335604"/>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defRPr>
            </a:lvl1pPr>
          </a:lstStyle>
          <a:p>
            <a:endParaRPr lang="en-US" altLang="zh-CN"/>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chemeClr val="bg2"/>
                </a:solidFill>
              </a:defRPr>
            </a:lvl1pPr>
          </a:lstStyle>
          <a:p>
            <a:endParaRPr lang="en-US" altLang="zh-CN"/>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defRPr>
            </a:lvl1pPr>
          </a:lstStyle>
          <a:p>
            <a:fld id="{A1B3EA74-0114-4E04-B5B9-214359DD0A6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zoom/>
  </p:transition>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itchFamily="18" charset="0"/>
          <a:ea typeface="宋体" pitchFamily="2" charset="-122"/>
        </a:defRPr>
      </a:lvl2pPr>
      <a:lvl3pPr algn="l" rtl="0" fontAlgn="base">
        <a:spcBef>
          <a:spcPct val="0"/>
        </a:spcBef>
        <a:spcAft>
          <a:spcPct val="0"/>
        </a:spcAft>
        <a:defRPr kumimoji="1" sz="4400">
          <a:solidFill>
            <a:schemeClr val="tx2"/>
          </a:solidFill>
          <a:latin typeface="Times New Roman" pitchFamily="18" charset="0"/>
          <a:ea typeface="宋体" pitchFamily="2" charset="-122"/>
        </a:defRPr>
      </a:lvl3pPr>
      <a:lvl4pPr algn="l" rtl="0" fontAlgn="base">
        <a:spcBef>
          <a:spcPct val="0"/>
        </a:spcBef>
        <a:spcAft>
          <a:spcPct val="0"/>
        </a:spcAft>
        <a:defRPr kumimoji="1" sz="4400">
          <a:solidFill>
            <a:schemeClr val="tx2"/>
          </a:solidFill>
          <a:latin typeface="Times New Roman" pitchFamily="18" charset="0"/>
          <a:ea typeface="宋体" pitchFamily="2" charset="-122"/>
        </a:defRPr>
      </a:lvl4pPr>
      <a:lvl5pPr algn="l"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lr>
          <a:schemeClr val="bg2"/>
        </a:buClr>
        <a:buFont typeface="Monotype Sorts" pitchFamily="2" charset="2"/>
        <a:buChar char="§"/>
        <a:defRPr kumimoji="1" sz="3200">
          <a:solidFill>
            <a:schemeClr val="tx1"/>
          </a:solidFill>
          <a:latin typeface="+mn-lt"/>
          <a:ea typeface="+mn-ea"/>
          <a:cs typeface="+mn-cs"/>
        </a:defRPr>
      </a:lvl1pPr>
      <a:lvl2pPr marL="742950" indent="-285750" algn="l" rtl="0" fontAlgn="base">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chap002.pp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12.xml"/><Relationship Id="rId7" Type="http://schemas.openxmlformats.org/officeDocument/2006/relationships/slide" Target="slide16.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3.xml"/><Relationship Id="rId9" Type="http://schemas.openxmlformats.org/officeDocument/2006/relationships/slide" Target="slide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20.xml"/><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slide" Target="slide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8.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oleObject" Target="../embeddings/oleObject6.bin"/><Relationship Id="rId4" Type="http://schemas.openxmlformats.org/officeDocument/2006/relationships/image" Target="../media/image3.wmf"/><Relationship Id="rId9"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slide" Target="slide5.xml"/><Relationship Id="rId1" Type="http://schemas.openxmlformats.org/officeDocument/2006/relationships/slideLayout" Target="../slideLayouts/slideLayout7.xml"/><Relationship Id="rId5" Type="http://schemas.openxmlformats.org/officeDocument/2006/relationships/slide" Target="slide41.xml"/><Relationship Id="rId4" Type="http://schemas.openxmlformats.org/officeDocument/2006/relationships/slide" Target="slide10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7.xml"/><Relationship Id="rId5" Type="http://schemas.openxmlformats.org/officeDocument/2006/relationships/slide" Target="slide4.xml"/><Relationship Id="rId4" Type="http://schemas.openxmlformats.org/officeDocument/2006/relationships/slide" Target="slide56.xml"/></Relationships>
</file>

<file path=ppt/slides/_rels/slide4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slide" Target="slide5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emf"/><Relationship Id="rId11" Type="http://schemas.openxmlformats.org/officeDocument/2006/relationships/slide" Target="slide46.xml"/><Relationship Id="rId5" Type="http://schemas.openxmlformats.org/officeDocument/2006/relationships/oleObject" Target="../embeddings/oleObject8.bin"/><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oleObject" Target="../embeddings/oleObject10.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emf"/><Relationship Id="rId11" Type="http://schemas.openxmlformats.org/officeDocument/2006/relationships/slide" Target="slide46.xml"/><Relationship Id="rId5" Type="http://schemas.openxmlformats.org/officeDocument/2006/relationships/oleObject" Target="../embeddings/oleObject12.bin"/><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oleObject" Target="../embeddings/oleObject14.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slide" Target="slide66.xml"/><Relationship Id="rId7" Type="http://schemas.openxmlformats.org/officeDocument/2006/relationships/slide" Target="slide4.xml"/><Relationship Id="rId2" Type="http://schemas.openxmlformats.org/officeDocument/2006/relationships/slide" Target="slide65.xml"/><Relationship Id="rId1" Type="http://schemas.openxmlformats.org/officeDocument/2006/relationships/slideLayout" Target="../slideLayouts/slideLayout7.xml"/><Relationship Id="rId6" Type="http://schemas.openxmlformats.org/officeDocument/2006/relationships/slide" Target="slide96.xml"/><Relationship Id="rId5" Type="http://schemas.openxmlformats.org/officeDocument/2006/relationships/slide" Target="slide98.xml"/><Relationship Id="rId4" Type="http://schemas.openxmlformats.org/officeDocument/2006/relationships/slide" Target="slide8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slide" Target="slide62.xml"/><Relationship Id="rId4" Type="http://schemas.openxmlformats.org/officeDocument/2006/relationships/image" Target="../media/image14.emf"/></Relationships>
</file>

<file path=ppt/slides/_rels/slide65.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slide" Target="slide70.xml"/><Relationship Id="rId1" Type="http://schemas.openxmlformats.org/officeDocument/2006/relationships/slideLayout" Target="../slideLayouts/slideLayout7.xml"/><Relationship Id="rId6" Type="http://schemas.openxmlformats.org/officeDocument/2006/relationships/slide" Target="slide62.xml"/><Relationship Id="rId5" Type="http://schemas.openxmlformats.org/officeDocument/2006/relationships/slide" Target="slide78.xml"/><Relationship Id="rId4" Type="http://schemas.openxmlformats.org/officeDocument/2006/relationships/slide" Target="slide7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18.xml"/><Relationship Id="rId4" Type="http://schemas.openxmlformats.org/officeDocument/2006/relationships/slide" Target="slide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slide" Target="slide9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a:hlinkClick r:id="rId2" action="ppaction://hlinkpres?slideindex=1&amp;slidetitle=没有幻灯片标题"/>
          </p:cNvPr>
          <p:cNvSpPr txBox="1">
            <a:spLocks noChangeArrowheads="1"/>
          </p:cNvSpPr>
          <p:nvPr/>
        </p:nvSpPr>
        <p:spPr bwMode="auto">
          <a:xfrm>
            <a:off x="381000" y="381000"/>
            <a:ext cx="8458200" cy="626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endParaRPr lang="en-US" altLang="zh-CN" sz="6000" b="1">
              <a:solidFill>
                <a:srgbClr val="660033"/>
              </a:solidFill>
              <a:latin typeface="隶书" pitchFamily="49" charset="-122"/>
              <a:ea typeface="隶书" pitchFamily="49" charset="-122"/>
            </a:endParaRPr>
          </a:p>
          <a:p>
            <a:pPr algn="ctr">
              <a:lnSpc>
                <a:spcPct val="85000"/>
              </a:lnSpc>
            </a:pPr>
            <a:r>
              <a:rPr lang="zh-CN" altLang="en-US" sz="16000" b="1">
                <a:solidFill>
                  <a:srgbClr val="660033"/>
                </a:solidFill>
                <a:latin typeface="隶书" pitchFamily="49" charset="-122"/>
                <a:ea typeface="隶书" pitchFamily="49" charset="-122"/>
              </a:rPr>
              <a:t>第二章</a:t>
            </a:r>
          </a:p>
          <a:p>
            <a:pPr algn="ctr">
              <a:lnSpc>
                <a:spcPct val="85000"/>
              </a:lnSpc>
            </a:pPr>
            <a:r>
              <a:rPr lang="zh-CN" altLang="en-US" sz="16000" b="1">
                <a:solidFill>
                  <a:srgbClr val="660033"/>
                </a:solidFill>
                <a:latin typeface="隶书" pitchFamily="49" charset="-122"/>
                <a:ea typeface="隶书" pitchFamily="49" charset="-122"/>
              </a:rPr>
              <a:t>线性表</a:t>
            </a:r>
          </a:p>
          <a:p>
            <a:pPr algn="ctr">
              <a:lnSpc>
                <a:spcPct val="85000"/>
              </a:lnSpc>
            </a:pPr>
            <a:endParaRPr lang="en-US" altLang="zh-CN" sz="9600"/>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1027">
            <a:hlinkClick r:id="rId2" action="ppaction://hlinksldjump"/>
          </p:cNvPr>
          <p:cNvSpPr txBox="1">
            <a:spLocks noChangeArrowheads="1"/>
          </p:cNvSpPr>
          <p:nvPr/>
        </p:nvSpPr>
        <p:spPr bwMode="auto">
          <a:xfrm>
            <a:off x="609600" y="533400"/>
            <a:ext cx="3432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333399"/>
                </a:solidFill>
                <a:ea typeface="楷体_GB2312" pitchFamily="49" charset="-122"/>
              </a:rPr>
              <a:t>ListEmpty( L )</a:t>
            </a:r>
            <a:endParaRPr lang="en-US" altLang="zh-CN" sz="2400">
              <a:solidFill>
                <a:srgbClr val="333399"/>
              </a:solidFill>
            </a:endParaRPr>
          </a:p>
        </p:txBody>
      </p:sp>
      <p:sp>
        <p:nvSpPr>
          <p:cNvPr id="15364" name="Text Box 1028">
            <a:hlinkClick r:id="rId3" action="ppaction://hlinksldjump"/>
          </p:cNvPr>
          <p:cNvSpPr txBox="1">
            <a:spLocks noChangeArrowheads="1"/>
          </p:cNvSpPr>
          <p:nvPr/>
        </p:nvSpPr>
        <p:spPr bwMode="auto">
          <a:xfrm>
            <a:off x="2133600" y="1447800"/>
            <a:ext cx="35163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333399"/>
                </a:solidFill>
                <a:ea typeface="楷体_GB2312" pitchFamily="49" charset="-122"/>
              </a:rPr>
              <a:t>ListLength( L )</a:t>
            </a:r>
            <a:endParaRPr lang="en-US" altLang="zh-CN" sz="4000">
              <a:ea typeface="楷体_GB2312" pitchFamily="49" charset="-122"/>
            </a:endParaRPr>
          </a:p>
        </p:txBody>
      </p:sp>
      <p:sp>
        <p:nvSpPr>
          <p:cNvPr id="15365" name="Text Box 1029">
            <a:hlinkClick r:id="rId4" action="ppaction://hlinksldjump"/>
          </p:cNvPr>
          <p:cNvSpPr txBox="1">
            <a:spLocks noChangeArrowheads="1"/>
          </p:cNvSpPr>
          <p:nvPr/>
        </p:nvSpPr>
        <p:spPr bwMode="auto">
          <a:xfrm>
            <a:off x="533400" y="2286000"/>
            <a:ext cx="6757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333399"/>
                </a:solidFill>
                <a:ea typeface="楷体_GB2312" pitchFamily="49" charset="-122"/>
              </a:rPr>
              <a:t>PriorElem( L, cur_e, &amp;pre_e )</a:t>
            </a:r>
            <a:endParaRPr lang="en-US" altLang="zh-CN" sz="2400"/>
          </a:p>
        </p:txBody>
      </p:sp>
      <p:sp>
        <p:nvSpPr>
          <p:cNvPr id="15366" name="Text Box 1030">
            <a:hlinkClick r:id="rId5" action="ppaction://hlinksldjump"/>
          </p:cNvPr>
          <p:cNvSpPr txBox="1">
            <a:spLocks noChangeArrowheads="1"/>
          </p:cNvSpPr>
          <p:nvPr/>
        </p:nvSpPr>
        <p:spPr bwMode="auto">
          <a:xfrm>
            <a:off x="2057400" y="3200400"/>
            <a:ext cx="681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333399"/>
                </a:solidFill>
                <a:ea typeface="楷体_GB2312" pitchFamily="49" charset="-122"/>
              </a:rPr>
              <a:t>NextElem( L, cur_e, &amp;next_e )</a:t>
            </a:r>
            <a:endParaRPr lang="en-US" altLang="zh-CN" sz="2400"/>
          </a:p>
        </p:txBody>
      </p:sp>
      <p:sp>
        <p:nvSpPr>
          <p:cNvPr id="15367" name="Text Box 1031">
            <a:hlinkClick r:id="rId6" action="ppaction://hlinksldjump"/>
          </p:cNvPr>
          <p:cNvSpPr txBox="1">
            <a:spLocks noChangeArrowheads="1"/>
          </p:cNvSpPr>
          <p:nvPr/>
        </p:nvSpPr>
        <p:spPr bwMode="auto">
          <a:xfrm>
            <a:off x="381000" y="4038600"/>
            <a:ext cx="4486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楷体_GB2312" pitchFamily="49" charset="-122"/>
                <a:ea typeface="楷体_GB2312" pitchFamily="49" charset="-122"/>
              </a:rPr>
              <a:t> </a:t>
            </a:r>
            <a:r>
              <a:rPr lang="en-US" altLang="zh-CN" sz="4000" b="1">
                <a:solidFill>
                  <a:srgbClr val="333399"/>
                </a:solidFill>
                <a:ea typeface="楷体_GB2312" pitchFamily="49" charset="-122"/>
              </a:rPr>
              <a:t>GetElem( L, i, &amp;e )</a:t>
            </a:r>
            <a:endParaRPr lang="en-US" altLang="zh-CN" sz="2400"/>
          </a:p>
        </p:txBody>
      </p:sp>
      <p:sp>
        <p:nvSpPr>
          <p:cNvPr id="15368" name="Text Box 1032">
            <a:hlinkClick r:id="rId7" action="ppaction://hlinksldjump"/>
          </p:cNvPr>
          <p:cNvSpPr txBox="1">
            <a:spLocks noChangeArrowheads="1"/>
          </p:cNvSpPr>
          <p:nvPr/>
        </p:nvSpPr>
        <p:spPr bwMode="auto">
          <a:xfrm>
            <a:off x="2057400" y="4876800"/>
            <a:ext cx="6934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000" b="1">
                <a:solidFill>
                  <a:srgbClr val="333399"/>
                </a:solidFill>
                <a:ea typeface="楷体_GB2312" pitchFamily="49" charset="-122"/>
              </a:rPr>
              <a:t>LocateElem( L, e, compare( ) )</a:t>
            </a:r>
            <a:endParaRPr lang="en-US" altLang="zh-CN" sz="4000" b="1">
              <a:solidFill>
                <a:srgbClr val="333399"/>
              </a:solidFill>
            </a:endParaRPr>
          </a:p>
        </p:txBody>
      </p:sp>
      <p:sp>
        <p:nvSpPr>
          <p:cNvPr id="15369" name="Text Box 1033">
            <a:hlinkClick r:id="rId8" action="ppaction://hlinksldjump"/>
          </p:cNvPr>
          <p:cNvSpPr txBox="1">
            <a:spLocks noChangeArrowheads="1"/>
          </p:cNvSpPr>
          <p:nvPr/>
        </p:nvSpPr>
        <p:spPr bwMode="auto">
          <a:xfrm>
            <a:off x="533400" y="5715000"/>
            <a:ext cx="52816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333399"/>
                </a:solidFill>
                <a:ea typeface="楷体_GB2312" pitchFamily="49" charset="-122"/>
              </a:rPr>
              <a:t>ListTraverse(L, visit( ))</a:t>
            </a:r>
            <a:endParaRPr lang="en-US" altLang="zh-CN" sz="2400">
              <a:ea typeface="楷体_GB2312" pitchFamily="49" charset="-122"/>
            </a:endParaRPr>
          </a:p>
          <a:p>
            <a:endParaRPr lang="en-US" altLang="zh-CN" sz="2400"/>
          </a:p>
        </p:txBody>
      </p:sp>
      <p:sp>
        <p:nvSpPr>
          <p:cNvPr id="15381" name="Text Box 1045"/>
          <p:cNvSpPr txBox="1">
            <a:spLocks noChangeArrowheads="1"/>
          </p:cNvSpPr>
          <p:nvPr/>
        </p:nvSpPr>
        <p:spPr bwMode="auto">
          <a:xfrm>
            <a:off x="2743200" y="0"/>
            <a:ext cx="32527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400" b="1">
                <a:solidFill>
                  <a:srgbClr val="660033"/>
                </a:solidFill>
                <a:latin typeface="隶书" pitchFamily="49" charset="-122"/>
                <a:ea typeface="隶书" pitchFamily="49" charset="-122"/>
              </a:rPr>
              <a:t>引用型操作</a:t>
            </a:r>
            <a:r>
              <a:rPr lang="en-US" altLang="zh-CN" sz="4400" b="1">
                <a:solidFill>
                  <a:srgbClr val="660033"/>
                </a:solidFill>
                <a:latin typeface="隶书" pitchFamily="49" charset="-122"/>
                <a:ea typeface="隶书" pitchFamily="49" charset="-122"/>
              </a:rPr>
              <a:t>:</a:t>
            </a:r>
            <a:endParaRPr lang="en-US" altLang="zh-CN" sz="2400"/>
          </a:p>
        </p:txBody>
      </p:sp>
      <p:sp>
        <p:nvSpPr>
          <p:cNvPr id="15382" name="AutoShape 1046">
            <a:hlinkClick r:id="rId9"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500" fill="hold"/>
                                        <p:tgtEl>
                                          <p:spTgt spid="15363"/>
                                        </p:tgtEl>
                                        <p:attrNameLst>
                                          <p:attrName>ppt_x</p:attrName>
                                        </p:attrNameLst>
                                      </p:cBhvr>
                                      <p:tavLst>
                                        <p:tav tm="0">
                                          <p:val>
                                            <p:strVal val="0-#ppt_w/2"/>
                                          </p:val>
                                        </p:tav>
                                        <p:tav tm="100000">
                                          <p:val>
                                            <p:strVal val="#ppt_x"/>
                                          </p:val>
                                        </p:tav>
                                      </p:tavLst>
                                    </p:anim>
                                    <p:anim calcmode="lin" valueType="num">
                                      <p:cBhvr additive="base">
                                        <p:cTn id="8" dur="500" fill="hold"/>
                                        <p:tgtEl>
                                          <p:spTgt spid="1536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364"/>
                                        </p:tgtEl>
                                        <p:attrNameLst>
                                          <p:attrName>style.visibility</p:attrName>
                                        </p:attrNameLst>
                                      </p:cBhvr>
                                      <p:to>
                                        <p:strVal val="visible"/>
                                      </p:to>
                                    </p:set>
                                    <p:anim calcmode="lin" valueType="num">
                                      <p:cBhvr additive="base">
                                        <p:cTn id="12" dur="500" fill="hold"/>
                                        <p:tgtEl>
                                          <p:spTgt spid="15364"/>
                                        </p:tgtEl>
                                        <p:attrNameLst>
                                          <p:attrName>ppt_x</p:attrName>
                                        </p:attrNameLst>
                                      </p:cBhvr>
                                      <p:tavLst>
                                        <p:tav tm="0">
                                          <p:val>
                                            <p:strVal val="1+#ppt_w/2"/>
                                          </p:val>
                                        </p:tav>
                                        <p:tav tm="100000">
                                          <p:val>
                                            <p:strVal val="#ppt_x"/>
                                          </p:val>
                                        </p:tav>
                                      </p:tavLst>
                                    </p:anim>
                                    <p:anim calcmode="lin" valueType="num">
                                      <p:cBhvr additive="base">
                                        <p:cTn id="13" dur="500" fill="hold"/>
                                        <p:tgtEl>
                                          <p:spTgt spid="1536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365"/>
                                        </p:tgtEl>
                                        <p:attrNameLst>
                                          <p:attrName>style.visibility</p:attrName>
                                        </p:attrNameLst>
                                      </p:cBhvr>
                                      <p:to>
                                        <p:strVal val="visible"/>
                                      </p:to>
                                    </p:set>
                                    <p:anim calcmode="lin" valueType="num">
                                      <p:cBhvr additive="base">
                                        <p:cTn id="17" dur="500" fill="hold"/>
                                        <p:tgtEl>
                                          <p:spTgt spid="15365"/>
                                        </p:tgtEl>
                                        <p:attrNameLst>
                                          <p:attrName>ppt_x</p:attrName>
                                        </p:attrNameLst>
                                      </p:cBhvr>
                                      <p:tavLst>
                                        <p:tav tm="0">
                                          <p:val>
                                            <p:strVal val="0-#ppt_w/2"/>
                                          </p:val>
                                        </p:tav>
                                        <p:tav tm="100000">
                                          <p:val>
                                            <p:strVal val="#ppt_x"/>
                                          </p:val>
                                        </p:tav>
                                      </p:tavLst>
                                    </p:anim>
                                    <p:anim calcmode="lin" valueType="num">
                                      <p:cBhvr additive="base">
                                        <p:cTn id="18" dur="500" fill="hold"/>
                                        <p:tgtEl>
                                          <p:spTgt spid="15365"/>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5366"/>
                                        </p:tgtEl>
                                        <p:attrNameLst>
                                          <p:attrName>style.visibility</p:attrName>
                                        </p:attrNameLst>
                                      </p:cBhvr>
                                      <p:to>
                                        <p:strVal val="visible"/>
                                      </p:to>
                                    </p:set>
                                    <p:anim calcmode="lin" valueType="num">
                                      <p:cBhvr additive="base">
                                        <p:cTn id="22" dur="500" fill="hold"/>
                                        <p:tgtEl>
                                          <p:spTgt spid="15366"/>
                                        </p:tgtEl>
                                        <p:attrNameLst>
                                          <p:attrName>ppt_x</p:attrName>
                                        </p:attrNameLst>
                                      </p:cBhvr>
                                      <p:tavLst>
                                        <p:tav tm="0">
                                          <p:val>
                                            <p:strVal val="1+#ppt_w/2"/>
                                          </p:val>
                                        </p:tav>
                                        <p:tav tm="100000">
                                          <p:val>
                                            <p:strVal val="#ppt_x"/>
                                          </p:val>
                                        </p:tav>
                                      </p:tavLst>
                                    </p:anim>
                                    <p:anim calcmode="lin" valueType="num">
                                      <p:cBhvr additive="base">
                                        <p:cTn id="23" dur="500" fill="hold"/>
                                        <p:tgtEl>
                                          <p:spTgt spid="15366"/>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5367"/>
                                        </p:tgtEl>
                                        <p:attrNameLst>
                                          <p:attrName>style.visibility</p:attrName>
                                        </p:attrNameLst>
                                      </p:cBhvr>
                                      <p:to>
                                        <p:strVal val="visible"/>
                                      </p:to>
                                    </p:set>
                                    <p:anim calcmode="lin" valueType="num">
                                      <p:cBhvr additive="base">
                                        <p:cTn id="27" dur="500" fill="hold"/>
                                        <p:tgtEl>
                                          <p:spTgt spid="15367"/>
                                        </p:tgtEl>
                                        <p:attrNameLst>
                                          <p:attrName>ppt_x</p:attrName>
                                        </p:attrNameLst>
                                      </p:cBhvr>
                                      <p:tavLst>
                                        <p:tav tm="0">
                                          <p:val>
                                            <p:strVal val="0-#ppt_w/2"/>
                                          </p:val>
                                        </p:tav>
                                        <p:tav tm="100000">
                                          <p:val>
                                            <p:strVal val="#ppt_x"/>
                                          </p:val>
                                        </p:tav>
                                      </p:tavLst>
                                    </p:anim>
                                    <p:anim calcmode="lin" valueType="num">
                                      <p:cBhvr additive="base">
                                        <p:cTn id="28" dur="500" fill="hold"/>
                                        <p:tgtEl>
                                          <p:spTgt spid="1536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5368"/>
                                        </p:tgtEl>
                                        <p:attrNameLst>
                                          <p:attrName>style.visibility</p:attrName>
                                        </p:attrNameLst>
                                      </p:cBhvr>
                                      <p:to>
                                        <p:strVal val="visible"/>
                                      </p:to>
                                    </p:set>
                                    <p:anim calcmode="lin" valueType="num">
                                      <p:cBhvr additive="base">
                                        <p:cTn id="32" dur="500" fill="hold"/>
                                        <p:tgtEl>
                                          <p:spTgt spid="15368"/>
                                        </p:tgtEl>
                                        <p:attrNameLst>
                                          <p:attrName>ppt_x</p:attrName>
                                        </p:attrNameLst>
                                      </p:cBhvr>
                                      <p:tavLst>
                                        <p:tav tm="0">
                                          <p:val>
                                            <p:strVal val="1+#ppt_w/2"/>
                                          </p:val>
                                        </p:tav>
                                        <p:tav tm="100000">
                                          <p:val>
                                            <p:strVal val="#ppt_x"/>
                                          </p:val>
                                        </p:tav>
                                      </p:tavLst>
                                    </p:anim>
                                    <p:anim calcmode="lin" valueType="num">
                                      <p:cBhvr additive="base">
                                        <p:cTn id="33" dur="500" fill="hold"/>
                                        <p:tgtEl>
                                          <p:spTgt spid="15368"/>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5369"/>
                                        </p:tgtEl>
                                        <p:attrNameLst>
                                          <p:attrName>style.visibility</p:attrName>
                                        </p:attrNameLst>
                                      </p:cBhvr>
                                      <p:to>
                                        <p:strVal val="visible"/>
                                      </p:to>
                                    </p:set>
                                    <p:anim calcmode="lin" valueType="num">
                                      <p:cBhvr additive="base">
                                        <p:cTn id="37" dur="500" fill="hold"/>
                                        <p:tgtEl>
                                          <p:spTgt spid="15369"/>
                                        </p:tgtEl>
                                        <p:attrNameLst>
                                          <p:attrName>ppt_x</p:attrName>
                                        </p:attrNameLst>
                                      </p:cBhvr>
                                      <p:tavLst>
                                        <p:tav tm="0">
                                          <p:val>
                                            <p:strVal val="0-#ppt_w/2"/>
                                          </p:val>
                                        </p:tav>
                                        <p:tav tm="100000">
                                          <p:val>
                                            <p:strVal val="#ppt_x"/>
                                          </p:val>
                                        </p:tav>
                                      </p:tavLst>
                                    </p:anim>
                                    <p:anim calcmode="lin" valueType="num">
                                      <p:cBhvr additive="base">
                                        <p:cTn id="38" dur="500" fill="hold"/>
                                        <p:tgtEl>
                                          <p:spTgt spid="15369"/>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6" fill="hold" grpId="0" nodeType="afterEffect">
                                  <p:stCondLst>
                                    <p:cond delay="0"/>
                                  </p:stCondLst>
                                  <p:childTnLst>
                                    <p:set>
                                      <p:cBhvr>
                                        <p:cTn id="41" dur="1" fill="hold">
                                          <p:stCondLst>
                                            <p:cond delay="0"/>
                                          </p:stCondLst>
                                        </p:cTn>
                                        <p:tgtEl>
                                          <p:spTgt spid="15382"/>
                                        </p:tgtEl>
                                        <p:attrNameLst>
                                          <p:attrName>style.visibility</p:attrName>
                                        </p:attrNameLst>
                                      </p:cBhvr>
                                      <p:to>
                                        <p:strVal val="visible"/>
                                      </p:to>
                                    </p:set>
                                    <p:anim calcmode="lin" valueType="num">
                                      <p:cBhvr additive="base">
                                        <p:cTn id="42" dur="500" fill="hold"/>
                                        <p:tgtEl>
                                          <p:spTgt spid="15382"/>
                                        </p:tgtEl>
                                        <p:attrNameLst>
                                          <p:attrName>ppt_x</p:attrName>
                                        </p:attrNameLst>
                                      </p:cBhvr>
                                      <p:tavLst>
                                        <p:tav tm="0">
                                          <p:val>
                                            <p:strVal val="1+#ppt_w/2"/>
                                          </p:val>
                                        </p:tav>
                                        <p:tav tm="100000">
                                          <p:val>
                                            <p:strVal val="#ppt_x"/>
                                          </p:val>
                                        </p:tav>
                                      </p:tavLst>
                                    </p:anim>
                                    <p:anim calcmode="lin" valueType="num">
                                      <p:cBhvr additive="base">
                                        <p:cTn id="43" dur="500" fill="hold"/>
                                        <p:tgtEl>
                                          <p:spTgt spid="15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4" grpId="0" autoUpdateAnimBg="0"/>
      <p:bldP spid="15365" grpId="0" autoUpdateAnimBg="0"/>
      <p:bldP spid="15366" grpId="0" autoUpdateAnimBg="0"/>
      <p:bldP spid="15367" grpId="0" autoUpdateAnimBg="0"/>
      <p:bldP spid="15368" grpId="0" autoUpdateAnimBg="0"/>
      <p:bldP spid="15369" grpId="0" autoUpdateAnimBg="0"/>
      <p:bldP spid="1538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2225675" y="152400"/>
            <a:ext cx="38703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a:solidFill>
                  <a:srgbClr val="CC0066"/>
                </a:solidFill>
                <a:ea typeface="楷体_GB2312" pitchFamily="49" charset="-122"/>
              </a:rPr>
              <a:t>双向循环链表</a:t>
            </a:r>
          </a:p>
        </p:txBody>
      </p:sp>
      <p:sp>
        <p:nvSpPr>
          <p:cNvPr id="108547" name="Text Box 3"/>
          <p:cNvSpPr txBox="1">
            <a:spLocks noChangeArrowheads="1"/>
          </p:cNvSpPr>
          <p:nvPr/>
        </p:nvSpPr>
        <p:spPr bwMode="auto">
          <a:xfrm>
            <a:off x="381000" y="1323975"/>
            <a:ext cx="1209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CC0066"/>
                </a:solidFill>
                <a:ea typeface="楷体_GB2312" pitchFamily="49" charset="-122"/>
              </a:rPr>
              <a:t>空表</a:t>
            </a:r>
            <a:endParaRPr lang="zh-CN" altLang="en-US" sz="4800" b="1">
              <a:solidFill>
                <a:srgbClr val="CC0066"/>
              </a:solidFill>
              <a:ea typeface="楷体_GB2312" pitchFamily="49" charset="-122"/>
            </a:endParaRPr>
          </a:p>
        </p:txBody>
      </p:sp>
      <p:sp>
        <p:nvSpPr>
          <p:cNvPr id="108548" name="Text Box 4"/>
          <p:cNvSpPr txBox="1">
            <a:spLocks noChangeArrowheads="1"/>
          </p:cNvSpPr>
          <p:nvPr/>
        </p:nvSpPr>
        <p:spPr bwMode="auto">
          <a:xfrm>
            <a:off x="381000" y="3124200"/>
            <a:ext cx="1722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CC0066"/>
                </a:solidFill>
                <a:ea typeface="楷体_GB2312" pitchFamily="49" charset="-122"/>
              </a:rPr>
              <a:t>非空表</a:t>
            </a:r>
            <a:endParaRPr lang="zh-CN" altLang="en-US" sz="4800" b="1">
              <a:solidFill>
                <a:srgbClr val="CC0066"/>
              </a:solidFill>
              <a:ea typeface="楷体_GB2312" pitchFamily="49" charset="-122"/>
            </a:endParaRPr>
          </a:p>
        </p:txBody>
      </p:sp>
      <p:sp>
        <p:nvSpPr>
          <p:cNvPr id="108549" name="Text Box 5"/>
          <p:cNvSpPr txBox="1">
            <a:spLocks noChangeArrowheads="1"/>
          </p:cNvSpPr>
          <p:nvPr/>
        </p:nvSpPr>
        <p:spPr bwMode="auto">
          <a:xfrm>
            <a:off x="2133600" y="4343400"/>
            <a:ext cx="69342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800">
                <a:ea typeface="楷体_GB2312" pitchFamily="49" charset="-122"/>
              </a:rPr>
              <a:t>   a</a:t>
            </a:r>
            <a:r>
              <a:rPr lang="en-US" altLang="zh-CN" sz="4800" baseline="-25000">
                <a:ea typeface="楷体_GB2312" pitchFamily="49" charset="-122"/>
              </a:rPr>
              <a:t>1</a:t>
            </a:r>
            <a:r>
              <a:rPr lang="en-US" altLang="zh-CN" sz="4800">
                <a:ea typeface="楷体_GB2312" pitchFamily="49" charset="-122"/>
              </a:rPr>
              <a:t>        a</a:t>
            </a:r>
            <a:r>
              <a:rPr lang="en-US" altLang="zh-CN" sz="4800" baseline="-25000">
                <a:ea typeface="楷体_GB2312" pitchFamily="49" charset="-122"/>
              </a:rPr>
              <a:t>2</a:t>
            </a:r>
            <a:r>
              <a:rPr lang="en-US" altLang="zh-CN" sz="4800">
                <a:ea typeface="楷体_GB2312" pitchFamily="49" charset="-122"/>
              </a:rPr>
              <a:t>    … ...     a</a:t>
            </a:r>
            <a:r>
              <a:rPr lang="en-US" altLang="zh-CN" sz="4800" baseline="-25000">
                <a:ea typeface="楷体_GB2312" pitchFamily="49" charset="-122"/>
              </a:rPr>
              <a:t>n</a:t>
            </a:r>
          </a:p>
          <a:p>
            <a:endParaRPr lang="en-US" altLang="zh-CN" sz="2400"/>
          </a:p>
        </p:txBody>
      </p:sp>
      <p:sp>
        <p:nvSpPr>
          <p:cNvPr id="108550" name="Line 6"/>
          <p:cNvSpPr>
            <a:spLocks noChangeShapeType="1"/>
          </p:cNvSpPr>
          <p:nvPr/>
        </p:nvSpPr>
        <p:spPr bwMode="auto">
          <a:xfrm>
            <a:off x="914400" y="45720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1" name="Line 7"/>
          <p:cNvSpPr>
            <a:spLocks noChangeShapeType="1"/>
          </p:cNvSpPr>
          <p:nvPr/>
        </p:nvSpPr>
        <p:spPr bwMode="auto">
          <a:xfrm>
            <a:off x="914400" y="51816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2" name="Line 8"/>
          <p:cNvSpPr>
            <a:spLocks noChangeShapeType="1"/>
          </p:cNvSpPr>
          <p:nvPr/>
        </p:nvSpPr>
        <p:spPr bwMode="auto">
          <a:xfrm>
            <a:off x="19050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3" name="Line 9"/>
          <p:cNvSpPr>
            <a:spLocks noChangeShapeType="1"/>
          </p:cNvSpPr>
          <p:nvPr/>
        </p:nvSpPr>
        <p:spPr bwMode="auto">
          <a:xfrm>
            <a:off x="9144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4" name="Line 10"/>
          <p:cNvSpPr>
            <a:spLocks noChangeShapeType="1"/>
          </p:cNvSpPr>
          <p:nvPr/>
        </p:nvSpPr>
        <p:spPr bwMode="auto">
          <a:xfrm>
            <a:off x="16002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5" name="Line 11"/>
          <p:cNvSpPr>
            <a:spLocks noChangeShapeType="1"/>
          </p:cNvSpPr>
          <p:nvPr/>
        </p:nvSpPr>
        <p:spPr bwMode="auto">
          <a:xfrm>
            <a:off x="2362200" y="4572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6" name="Line 12"/>
          <p:cNvSpPr>
            <a:spLocks noChangeShapeType="1"/>
          </p:cNvSpPr>
          <p:nvPr/>
        </p:nvSpPr>
        <p:spPr bwMode="auto">
          <a:xfrm>
            <a:off x="2362200" y="51816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7" name="Line 13"/>
          <p:cNvSpPr>
            <a:spLocks noChangeShapeType="1"/>
          </p:cNvSpPr>
          <p:nvPr/>
        </p:nvSpPr>
        <p:spPr bwMode="auto">
          <a:xfrm>
            <a:off x="34290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8" name="Line 14"/>
          <p:cNvSpPr>
            <a:spLocks noChangeShapeType="1"/>
          </p:cNvSpPr>
          <p:nvPr/>
        </p:nvSpPr>
        <p:spPr bwMode="auto">
          <a:xfrm>
            <a:off x="23622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9" name="Line 15"/>
          <p:cNvSpPr>
            <a:spLocks noChangeShapeType="1"/>
          </p:cNvSpPr>
          <p:nvPr/>
        </p:nvSpPr>
        <p:spPr bwMode="auto">
          <a:xfrm>
            <a:off x="31242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0" name="Line 16"/>
          <p:cNvSpPr>
            <a:spLocks noChangeShapeType="1"/>
          </p:cNvSpPr>
          <p:nvPr/>
        </p:nvSpPr>
        <p:spPr bwMode="auto">
          <a:xfrm>
            <a:off x="1752600" y="4876800"/>
            <a:ext cx="609600" cy="0"/>
          </a:xfrm>
          <a:prstGeom prst="line">
            <a:avLst/>
          </a:prstGeom>
          <a:noFill/>
          <a:ln w="317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1" name="Line 17"/>
          <p:cNvSpPr>
            <a:spLocks noChangeShapeType="1"/>
          </p:cNvSpPr>
          <p:nvPr/>
        </p:nvSpPr>
        <p:spPr bwMode="auto">
          <a:xfrm>
            <a:off x="3352800" y="4876800"/>
            <a:ext cx="609600" cy="0"/>
          </a:xfrm>
          <a:prstGeom prst="line">
            <a:avLst/>
          </a:prstGeom>
          <a:noFill/>
          <a:ln w="317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2" name="Line 18"/>
          <p:cNvSpPr>
            <a:spLocks noChangeShapeType="1"/>
          </p:cNvSpPr>
          <p:nvPr/>
        </p:nvSpPr>
        <p:spPr bwMode="auto">
          <a:xfrm>
            <a:off x="3962400" y="4572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3" name="Line 19"/>
          <p:cNvSpPr>
            <a:spLocks noChangeShapeType="1"/>
          </p:cNvSpPr>
          <p:nvPr/>
        </p:nvSpPr>
        <p:spPr bwMode="auto">
          <a:xfrm>
            <a:off x="39624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4" name="Line 20"/>
          <p:cNvSpPr>
            <a:spLocks noChangeShapeType="1"/>
          </p:cNvSpPr>
          <p:nvPr/>
        </p:nvSpPr>
        <p:spPr bwMode="auto">
          <a:xfrm>
            <a:off x="51054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5" name="Line 21"/>
          <p:cNvSpPr>
            <a:spLocks noChangeShapeType="1"/>
          </p:cNvSpPr>
          <p:nvPr/>
        </p:nvSpPr>
        <p:spPr bwMode="auto">
          <a:xfrm>
            <a:off x="48006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6" name="Line 22"/>
          <p:cNvSpPr>
            <a:spLocks noChangeShapeType="1"/>
          </p:cNvSpPr>
          <p:nvPr/>
        </p:nvSpPr>
        <p:spPr bwMode="auto">
          <a:xfrm>
            <a:off x="4953000" y="4876800"/>
            <a:ext cx="457200" cy="0"/>
          </a:xfrm>
          <a:prstGeom prst="line">
            <a:avLst/>
          </a:prstGeom>
          <a:noFill/>
          <a:ln w="317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7" name="Line 23"/>
          <p:cNvSpPr>
            <a:spLocks noChangeShapeType="1"/>
          </p:cNvSpPr>
          <p:nvPr/>
        </p:nvSpPr>
        <p:spPr bwMode="auto">
          <a:xfrm>
            <a:off x="3962400" y="5181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8" name="Line 24"/>
          <p:cNvSpPr>
            <a:spLocks noChangeShapeType="1"/>
          </p:cNvSpPr>
          <p:nvPr/>
        </p:nvSpPr>
        <p:spPr bwMode="auto">
          <a:xfrm>
            <a:off x="7162800" y="5181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9" name="Line 25"/>
          <p:cNvSpPr>
            <a:spLocks noChangeShapeType="1"/>
          </p:cNvSpPr>
          <p:nvPr/>
        </p:nvSpPr>
        <p:spPr bwMode="auto">
          <a:xfrm>
            <a:off x="7162800" y="4572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0" name="Line 26"/>
          <p:cNvSpPr>
            <a:spLocks noChangeShapeType="1"/>
          </p:cNvSpPr>
          <p:nvPr/>
        </p:nvSpPr>
        <p:spPr bwMode="auto">
          <a:xfrm>
            <a:off x="71628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1" name="Line 27"/>
          <p:cNvSpPr>
            <a:spLocks noChangeShapeType="1"/>
          </p:cNvSpPr>
          <p:nvPr/>
        </p:nvSpPr>
        <p:spPr bwMode="auto">
          <a:xfrm>
            <a:off x="83058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2" name="Line 28"/>
          <p:cNvSpPr>
            <a:spLocks noChangeShapeType="1"/>
          </p:cNvSpPr>
          <p:nvPr/>
        </p:nvSpPr>
        <p:spPr bwMode="auto">
          <a:xfrm>
            <a:off x="80010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3" name="Line 29"/>
          <p:cNvSpPr>
            <a:spLocks noChangeShapeType="1"/>
          </p:cNvSpPr>
          <p:nvPr/>
        </p:nvSpPr>
        <p:spPr bwMode="auto">
          <a:xfrm>
            <a:off x="6781800" y="4876800"/>
            <a:ext cx="381000" cy="0"/>
          </a:xfrm>
          <a:prstGeom prst="line">
            <a:avLst/>
          </a:prstGeom>
          <a:noFill/>
          <a:ln w="317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5" name="Line 31"/>
          <p:cNvSpPr>
            <a:spLocks noChangeShapeType="1"/>
          </p:cNvSpPr>
          <p:nvPr/>
        </p:nvSpPr>
        <p:spPr bwMode="auto">
          <a:xfrm>
            <a:off x="381000" y="4800600"/>
            <a:ext cx="533400" cy="0"/>
          </a:xfrm>
          <a:prstGeom prst="line">
            <a:avLst/>
          </a:prstGeom>
          <a:noFill/>
          <a:ln w="38100">
            <a:solidFill>
              <a:srgbClr val="FB415C"/>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6" name="Line 32"/>
          <p:cNvSpPr>
            <a:spLocks noChangeShapeType="1"/>
          </p:cNvSpPr>
          <p:nvPr/>
        </p:nvSpPr>
        <p:spPr bwMode="auto">
          <a:xfrm>
            <a:off x="381000" y="3733800"/>
            <a:ext cx="0" cy="1066800"/>
          </a:xfrm>
          <a:prstGeom prst="line">
            <a:avLst/>
          </a:prstGeom>
          <a:noFill/>
          <a:ln w="38100">
            <a:solidFill>
              <a:srgbClr val="FB41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7" name="Line 33"/>
          <p:cNvSpPr>
            <a:spLocks noChangeShapeType="1"/>
          </p:cNvSpPr>
          <p:nvPr/>
        </p:nvSpPr>
        <p:spPr bwMode="auto">
          <a:xfrm>
            <a:off x="8153400" y="4876800"/>
            <a:ext cx="609600"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8" name="Line 34"/>
          <p:cNvSpPr>
            <a:spLocks noChangeShapeType="1"/>
          </p:cNvSpPr>
          <p:nvPr/>
        </p:nvSpPr>
        <p:spPr bwMode="auto">
          <a:xfrm>
            <a:off x="8763000" y="4876800"/>
            <a:ext cx="0" cy="7620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9" name="Line 35"/>
          <p:cNvSpPr>
            <a:spLocks noChangeShapeType="1"/>
          </p:cNvSpPr>
          <p:nvPr/>
        </p:nvSpPr>
        <p:spPr bwMode="auto">
          <a:xfrm flipH="1">
            <a:off x="381000" y="5638800"/>
            <a:ext cx="8382000"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0" name="Line 36"/>
          <p:cNvSpPr>
            <a:spLocks noChangeShapeType="1"/>
          </p:cNvSpPr>
          <p:nvPr/>
        </p:nvSpPr>
        <p:spPr bwMode="auto">
          <a:xfrm flipV="1">
            <a:off x="381000" y="4953000"/>
            <a:ext cx="0" cy="6858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1" name="Line 37"/>
          <p:cNvSpPr>
            <a:spLocks noChangeShapeType="1"/>
          </p:cNvSpPr>
          <p:nvPr/>
        </p:nvSpPr>
        <p:spPr bwMode="auto">
          <a:xfrm>
            <a:off x="381000" y="4953000"/>
            <a:ext cx="533400" cy="0"/>
          </a:xfrm>
          <a:prstGeom prst="line">
            <a:avLst/>
          </a:prstGeom>
          <a:noFill/>
          <a:ln w="317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2" name="Line 38"/>
          <p:cNvSpPr>
            <a:spLocks noChangeShapeType="1"/>
          </p:cNvSpPr>
          <p:nvPr/>
        </p:nvSpPr>
        <p:spPr bwMode="auto">
          <a:xfrm>
            <a:off x="12192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3" name="Line 39"/>
          <p:cNvSpPr>
            <a:spLocks noChangeShapeType="1"/>
          </p:cNvSpPr>
          <p:nvPr/>
        </p:nvSpPr>
        <p:spPr bwMode="auto">
          <a:xfrm>
            <a:off x="74676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4" name="Line 40"/>
          <p:cNvSpPr>
            <a:spLocks noChangeShapeType="1"/>
          </p:cNvSpPr>
          <p:nvPr/>
        </p:nvSpPr>
        <p:spPr bwMode="auto">
          <a:xfrm>
            <a:off x="42672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5" name="Line 41"/>
          <p:cNvSpPr>
            <a:spLocks noChangeShapeType="1"/>
          </p:cNvSpPr>
          <p:nvPr/>
        </p:nvSpPr>
        <p:spPr bwMode="auto">
          <a:xfrm>
            <a:off x="2667000" y="4572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6" name="Line 42"/>
          <p:cNvSpPr>
            <a:spLocks noChangeShapeType="1"/>
          </p:cNvSpPr>
          <p:nvPr/>
        </p:nvSpPr>
        <p:spPr bwMode="auto">
          <a:xfrm flipV="1">
            <a:off x="7315200" y="4267200"/>
            <a:ext cx="0" cy="60960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7" name="Line 43"/>
          <p:cNvSpPr>
            <a:spLocks noChangeShapeType="1"/>
          </p:cNvSpPr>
          <p:nvPr/>
        </p:nvSpPr>
        <p:spPr bwMode="auto">
          <a:xfrm flipH="1">
            <a:off x="6781800" y="4267200"/>
            <a:ext cx="533400" cy="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8" name="Line 44"/>
          <p:cNvSpPr>
            <a:spLocks noChangeShapeType="1"/>
          </p:cNvSpPr>
          <p:nvPr/>
        </p:nvSpPr>
        <p:spPr bwMode="auto">
          <a:xfrm flipV="1">
            <a:off x="4114800" y="4267200"/>
            <a:ext cx="0" cy="60960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9" name="Line 45"/>
          <p:cNvSpPr>
            <a:spLocks noChangeShapeType="1"/>
          </p:cNvSpPr>
          <p:nvPr/>
        </p:nvSpPr>
        <p:spPr bwMode="auto">
          <a:xfrm flipH="1">
            <a:off x="2895600" y="4267200"/>
            <a:ext cx="1219200" cy="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0" name="Line 46"/>
          <p:cNvSpPr>
            <a:spLocks noChangeShapeType="1"/>
          </p:cNvSpPr>
          <p:nvPr/>
        </p:nvSpPr>
        <p:spPr bwMode="auto">
          <a:xfrm>
            <a:off x="2895600" y="4267200"/>
            <a:ext cx="0" cy="30480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1" name="Line 47"/>
          <p:cNvSpPr>
            <a:spLocks noChangeShapeType="1"/>
          </p:cNvSpPr>
          <p:nvPr/>
        </p:nvSpPr>
        <p:spPr bwMode="auto">
          <a:xfrm flipV="1">
            <a:off x="2514600" y="4267200"/>
            <a:ext cx="0" cy="60960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2" name="Line 48"/>
          <p:cNvSpPr>
            <a:spLocks noChangeShapeType="1"/>
          </p:cNvSpPr>
          <p:nvPr/>
        </p:nvSpPr>
        <p:spPr bwMode="auto">
          <a:xfrm flipH="1">
            <a:off x="1447800" y="4267200"/>
            <a:ext cx="1066800" cy="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3" name="Line 49"/>
          <p:cNvSpPr>
            <a:spLocks noChangeShapeType="1"/>
          </p:cNvSpPr>
          <p:nvPr/>
        </p:nvSpPr>
        <p:spPr bwMode="auto">
          <a:xfrm flipH="1">
            <a:off x="1447800" y="4267200"/>
            <a:ext cx="0" cy="30480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4" name="Line 50"/>
          <p:cNvSpPr>
            <a:spLocks noChangeShapeType="1"/>
          </p:cNvSpPr>
          <p:nvPr/>
        </p:nvSpPr>
        <p:spPr bwMode="auto">
          <a:xfrm flipV="1">
            <a:off x="1066800" y="4114800"/>
            <a:ext cx="0" cy="76200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5" name="Line 51"/>
          <p:cNvSpPr>
            <a:spLocks noChangeShapeType="1"/>
          </p:cNvSpPr>
          <p:nvPr/>
        </p:nvSpPr>
        <p:spPr bwMode="auto">
          <a:xfrm>
            <a:off x="1066800" y="4114800"/>
            <a:ext cx="6629400" cy="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6" name="Line 52"/>
          <p:cNvSpPr>
            <a:spLocks noChangeShapeType="1"/>
          </p:cNvSpPr>
          <p:nvPr/>
        </p:nvSpPr>
        <p:spPr bwMode="auto">
          <a:xfrm>
            <a:off x="7696200" y="4114800"/>
            <a:ext cx="0" cy="45720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7" name="Rectangle 53"/>
          <p:cNvSpPr>
            <a:spLocks noChangeArrowheads="1"/>
          </p:cNvSpPr>
          <p:nvPr/>
        </p:nvSpPr>
        <p:spPr bwMode="auto">
          <a:xfrm>
            <a:off x="2743200" y="2133600"/>
            <a:ext cx="533400" cy="533400"/>
          </a:xfrm>
          <a:prstGeom prst="rect">
            <a:avLst/>
          </a:prstGeom>
          <a:solidFill>
            <a:srgbClr val="CCFFCC"/>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8" name="Rectangle 54"/>
          <p:cNvSpPr>
            <a:spLocks noChangeArrowheads="1"/>
          </p:cNvSpPr>
          <p:nvPr/>
        </p:nvSpPr>
        <p:spPr bwMode="auto">
          <a:xfrm>
            <a:off x="3276600" y="2133600"/>
            <a:ext cx="304800" cy="533400"/>
          </a:xfrm>
          <a:prstGeom prst="rect">
            <a:avLst/>
          </a:prstGeom>
          <a:solidFill>
            <a:srgbClr val="F4E4E4"/>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9" name="Rectangle 55"/>
          <p:cNvSpPr>
            <a:spLocks noChangeArrowheads="1"/>
          </p:cNvSpPr>
          <p:nvPr/>
        </p:nvSpPr>
        <p:spPr bwMode="auto">
          <a:xfrm>
            <a:off x="2438400" y="2133600"/>
            <a:ext cx="304800" cy="533400"/>
          </a:xfrm>
          <a:prstGeom prst="rect">
            <a:avLst/>
          </a:prstGeom>
          <a:solidFill>
            <a:srgbClr val="F4E4E4"/>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0" name="Line 56"/>
          <p:cNvSpPr>
            <a:spLocks noChangeShapeType="1"/>
          </p:cNvSpPr>
          <p:nvPr/>
        </p:nvSpPr>
        <p:spPr bwMode="auto">
          <a:xfrm>
            <a:off x="3429000" y="2362200"/>
            <a:ext cx="457200" cy="0"/>
          </a:xfrm>
          <a:prstGeom prst="line">
            <a:avLst/>
          </a:prstGeom>
          <a:noFill/>
          <a:ln w="3175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1" name="Line 57"/>
          <p:cNvSpPr>
            <a:spLocks noChangeShapeType="1"/>
          </p:cNvSpPr>
          <p:nvPr/>
        </p:nvSpPr>
        <p:spPr bwMode="auto">
          <a:xfrm flipV="1">
            <a:off x="3886200" y="1676400"/>
            <a:ext cx="0" cy="685800"/>
          </a:xfrm>
          <a:prstGeom prst="line">
            <a:avLst/>
          </a:prstGeom>
          <a:noFill/>
          <a:ln w="3175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2" name="Line 58"/>
          <p:cNvSpPr>
            <a:spLocks noChangeShapeType="1"/>
          </p:cNvSpPr>
          <p:nvPr/>
        </p:nvSpPr>
        <p:spPr bwMode="auto">
          <a:xfrm flipH="1">
            <a:off x="3200400" y="1676400"/>
            <a:ext cx="685800" cy="0"/>
          </a:xfrm>
          <a:prstGeom prst="line">
            <a:avLst/>
          </a:prstGeom>
          <a:noFill/>
          <a:ln w="3175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3" name="Line 59"/>
          <p:cNvSpPr>
            <a:spLocks noChangeShapeType="1"/>
          </p:cNvSpPr>
          <p:nvPr/>
        </p:nvSpPr>
        <p:spPr bwMode="auto">
          <a:xfrm>
            <a:off x="3200400" y="1676400"/>
            <a:ext cx="0" cy="457200"/>
          </a:xfrm>
          <a:prstGeom prst="line">
            <a:avLst/>
          </a:prstGeom>
          <a:noFill/>
          <a:ln w="317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4" name="Line 60"/>
          <p:cNvSpPr>
            <a:spLocks noChangeShapeType="1"/>
          </p:cNvSpPr>
          <p:nvPr/>
        </p:nvSpPr>
        <p:spPr bwMode="auto">
          <a:xfrm flipH="1">
            <a:off x="2133600" y="2362200"/>
            <a:ext cx="457200" cy="0"/>
          </a:xfrm>
          <a:prstGeom prst="line">
            <a:avLst/>
          </a:prstGeom>
          <a:noFill/>
          <a:ln w="31750">
            <a:solidFill>
              <a:srgbClr val="99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5" name="Line 61"/>
          <p:cNvSpPr>
            <a:spLocks noChangeShapeType="1"/>
          </p:cNvSpPr>
          <p:nvPr/>
        </p:nvSpPr>
        <p:spPr bwMode="auto">
          <a:xfrm flipV="1">
            <a:off x="2133600" y="1676400"/>
            <a:ext cx="0" cy="685800"/>
          </a:xfrm>
          <a:prstGeom prst="line">
            <a:avLst/>
          </a:prstGeom>
          <a:noFill/>
          <a:ln w="31750">
            <a:solidFill>
              <a:srgbClr val="99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6" name="Line 62"/>
          <p:cNvSpPr>
            <a:spLocks noChangeShapeType="1"/>
          </p:cNvSpPr>
          <p:nvPr/>
        </p:nvSpPr>
        <p:spPr bwMode="auto">
          <a:xfrm>
            <a:off x="2133600" y="1676400"/>
            <a:ext cx="685800" cy="0"/>
          </a:xfrm>
          <a:prstGeom prst="line">
            <a:avLst/>
          </a:prstGeom>
          <a:noFill/>
          <a:ln w="31750">
            <a:solidFill>
              <a:srgbClr val="99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7" name="Line 63"/>
          <p:cNvSpPr>
            <a:spLocks noChangeShapeType="1"/>
          </p:cNvSpPr>
          <p:nvPr/>
        </p:nvSpPr>
        <p:spPr bwMode="auto">
          <a:xfrm>
            <a:off x="2819400" y="1676400"/>
            <a:ext cx="0" cy="45720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9" name="Rectangle 65"/>
          <p:cNvSpPr>
            <a:spLocks noChangeArrowheads="1"/>
          </p:cNvSpPr>
          <p:nvPr/>
        </p:nvSpPr>
        <p:spPr bwMode="auto">
          <a:xfrm>
            <a:off x="1219200" y="4572000"/>
            <a:ext cx="381000" cy="609600"/>
          </a:xfrm>
          <a:prstGeom prst="rect">
            <a:avLst/>
          </a:prstGeom>
          <a:solidFill>
            <a:srgbClr val="CC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10" name="Line 66"/>
          <p:cNvSpPr>
            <a:spLocks noChangeShapeType="1"/>
          </p:cNvSpPr>
          <p:nvPr/>
        </p:nvSpPr>
        <p:spPr bwMode="auto">
          <a:xfrm>
            <a:off x="1828800" y="2514600"/>
            <a:ext cx="609600" cy="0"/>
          </a:xfrm>
          <a:prstGeom prst="line">
            <a:avLst/>
          </a:prstGeom>
          <a:noFill/>
          <a:ln w="38100">
            <a:solidFill>
              <a:srgbClr val="FB415C"/>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11" name="Line 67"/>
          <p:cNvSpPr>
            <a:spLocks noChangeShapeType="1"/>
          </p:cNvSpPr>
          <p:nvPr/>
        </p:nvSpPr>
        <p:spPr bwMode="auto">
          <a:xfrm>
            <a:off x="1828800" y="1219200"/>
            <a:ext cx="0" cy="1295400"/>
          </a:xfrm>
          <a:prstGeom prst="line">
            <a:avLst/>
          </a:prstGeom>
          <a:noFill/>
          <a:ln w="38100">
            <a:solidFill>
              <a:srgbClr val="FB41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855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08555"/>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08556"/>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08557"/>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08559"/>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08562"/>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08561"/>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08563"/>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08564"/>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108565"/>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108566"/>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108567"/>
                                        </p:tgtEl>
                                        <p:attrNameLst>
                                          <p:attrName>style.visibility</p:attrName>
                                        </p:attrNameLst>
                                      </p:cBhvr>
                                      <p:to>
                                        <p:strVal val="visible"/>
                                      </p:to>
                                    </p:set>
                                  </p:childTnLst>
                                </p:cTn>
                              </p:par>
                            </p:childTnLst>
                          </p:cTn>
                        </p:par>
                        <p:par>
                          <p:cTn id="43" fill="hold" nodeType="afterGroup">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108568"/>
                                        </p:tgtEl>
                                        <p:attrNameLst>
                                          <p:attrName>style.visibility</p:attrName>
                                        </p:attrNameLst>
                                      </p:cBhvr>
                                      <p:to>
                                        <p:strVal val="visible"/>
                                      </p:to>
                                    </p:set>
                                  </p:childTnLst>
                                </p:cTn>
                              </p:par>
                            </p:childTnLst>
                          </p:cTn>
                        </p:par>
                        <p:par>
                          <p:cTn id="46" fill="hold" nodeType="afterGroup">
                            <p:stCondLst>
                              <p:cond delay="7000"/>
                            </p:stCondLst>
                            <p:childTnLst>
                              <p:par>
                                <p:cTn id="47" presetID="1" presetClass="entr" presetSubtype="0" fill="hold" grpId="0" nodeType="afterEffect">
                                  <p:stCondLst>
                                    <p:cond delay="0"/>
                                  </p:stCondLst>
                                  <p:childTnLst>
                                    <p:set>
                                      <p:cBhvr>
                                        <p:cTn id="48" dur="1" fill="hold">
                                          <p:stCondLst>
                                            <p:cond delay="499"/>
                                          </p:stCondLst>
                                        </p:cTn>
                                        <p:tgtEl>
                                          <p:spTgt spid="108569"/>
                                        </p:tgtEl>
                                        <p:attrNameLst>
                                          <p:attrName>style.visibility</p:attrName>
                                        </p:attrNameLst>
                                      </p:cBhvr>
                                      <p:to>
                                        <p:strVal val="visible"/>
                                      </p:to>
                                    </p:set>
                                  </p:childTnLst>
                                </p:cTn>
                              </p:par>
                            </p:childTnLst>
                          </p:cTn>
                        </p:par>
                        <p:par>
                          <p:cTn id="49" fill="hold" nodeType="afterGroup">
                            <p:stCondLst>
                              <p:cond delay="7500"/>
                            </p:stCondLst>
                            <p:childTnLst>
                              <p:par>
                                <p:cTn id="50" presetID="1" presetClass="entr" presetSubtype="0" fill="hold" grpId="0" nodeType="afterEffect">
                                  <p:stCondLst>
                                    <p:cond delay="0"/>
                                  </p:stCondLst>
                                  <p:childTnLst>
                                    <p:set>
                                      <p:cBhvr>
                                        <p:cTn id="51" dur="1" fill="hold">
                                          <p:stCondLst>
                                            <p:cond delay="499"/>
                                          </p:stCondLst>
                                        </p:cTn>
                                        <p:tgtEl>
                                          <p:spTgt spid="108570"/>
                                        </p:tgtEl>
                                        <p:attrNameLst>
                                          <p:attrName>style.visibility</p:attrName>
                                        </p:attrNameLst>
                                      </p:cBhvr>
                                      <p:to>
                                        <p:strVal val="visible"/>
                                      </p:to>
                                    </p:set>
                                  </p:childTnLst>
                                </p:cTn>
                              </p:par>
                            </p:childTnLst>
                          </p:cTn>
                        </p:par>
                        <p:par>
                          <p:cTn id="52" fill="hold" nodeType="afterGroup">
                            <p:stCondLst>
                              <p:cond delay="8000"/>
                            </p:stCondLst>
                            <p:childTnLst>
                              <p:par>
                                <p:cTn id="53" presetID="1" presetClass="entr" presetSubtype="0" fill="hold" grpId="0" nodeType="afterEffect">
                                  <p:stCondLst>
                                    <p:cond delay="0"/>
                                  </p:stCondLst>
                                  <p:childTnLst>
                                    <p:set>
                                      <p:cBhvr>
                                        <p:cTn id="54" dur="1" fill="hold">
                                          <p:stCondLst>
                                            <p:cond delay="499"/>
                                          </p:stCondLst>
                                        </p:cTn>
                                        <p:tgtEl>
                                          <p:spTgt spid="108571"/>
                                        </p:tgtEl>
                                        <p:attrNameLst>
                                          <p:attrName>style.visibility</p:attrName>
                                        </p:attrNameLst>
                                      </p:cBhvr>
                                      <p:to>
                                        <p:strVal val="visible"/>
                                      </p:to>
                                    </p:set>
                                  </p:childTnLst>
                                </p:cTn>
                              </p:par>
                            </p:childTnLst>
                          </p:cTn>
                        </p:par>
                        <p:par>
                          <p:cTn id="55" fill="hold" nodeType="afterGroup">
                            <p:stCondLst>
                              <p:cond delay="8500"/>
                            </p:stCondLst>
                            <p:childTnLst>
                              <p:par>
                                <p:cTn id="56" presetID="1" presetClass="entr" presetSubtype="0" fill="hold" grpId="0" nodeType="afterEffect">
                                  <p:stCondLst>
                                    <p:cond delay="0"/>
                                  </p:stCondLst>
                                  <p:childTnLst>
                                    <p:set>
                                      <p:cBhvr>
                                        <p:cTn id="57" dur="1" fill="hold">
                                          <p:stCondLst>
                                            <p:cond delay="499"/>
                                          </p:stCondLst>
                                        </p:cTn>
                                        <p:tgtEl>
                                          <p:spTgt spid="108572"/>
                                        </p:tgtEl>
                                        <p:attrNameLst>
                                          <p:attrName>style.visibility</p:attrName>
                                        </p:attrNameLst>
                                      </p:cBhvr>
                                      <p:to>
                                        <p:strVal val="visible"/>
                                      </p:to>
                                    </p:set>
                                  </p:childTnLst>
                                </p:cTn>
                              </p:par>
                            </p:childTnLst>
                          </p:cTn>
                        </p:par>
                        <p:par>
                          <p:cTn id="58" fill="hold" nodeType="afterGroup">
                            <p:stCondLst>
                              <p:cond delay="9000"/>
                            </p:stCondLst>
                            <p:childTnLst>
                              <p:par>
                                <p:cTn id="59" presetID="1" presetClass="entr" presetSubtype="0" fill="hold" grpId="0" nodeType="afterEffect">
                                  <p:stCondLst>
                                    <p:cond delay="0"/>
                                  </p:stCondLst>
                                  <p:childTnLst>
                                    <p:set>
                                      <p:cBhvr>
                                        <p:cTn id="60" dur="1" fill="hold">
                                          <p:stCondLst>
                                            <p:cond delay="499"/>
                                          </p:stCondLst>
                                        </p:cTn>
                                        <p:tgtEl>
                                          <p:spTgt spid="108573"/>
                                        </p:tgtEl>
                                        <p:attrNameLst>
                                          <p:attrName>style.visibility</p:attrName>
                                        </p:attrNameLst>
                                      </p:cBhvr>
                                      <p:to>
                                        <p:strVal val="visible"/>
                                      </p:to>
                                    </p:set>
                                  </p:childTnLst>
                                </p:cTn>
                              </p:par>
                            </p:childTnLst>
                          </p:cTn>
                        </p:par>
                        <p:par>
                          <p:cTn id="61" fill="hold" nodeType="afterGroup">
                            <p:stCondLst>
                              <p:cond delay="9500"/>
                            </p:stCondLst>
                            <p:childTnLst>
                              <p:par>
                                <p:cTn id="62" presetID="1" presetClass="entr" presetSubtype="0" fill="hold" grpId="0" nodeType="afterEffect">
                                  <p:stCondLst>
                                    <p:cond delay="0"/>
                                  </p:stCondLst>
                                  <p:childTnLst>
                                    <p:set>
                                      <p:cBhvr>
                                        <p:cTn id="63" dur="1" fill="hold">
                                          <p:stCondLst>
                                            <p:cond delay="499"/>
                                          </p:stCondLst>
                                        </p:cTn>
                                        <p:tgtEl>
                                          <p:spTgt spid="108550"/>
                                        </p:tgtEl>
                                        <p:attrNameLst>
                                          <p:attrName>style.visibility</p:attrName>
                                        </p:attrNameLst>
                                      </p:cBhvr>
                                      <p:to>
                                        <p:strVal val="visible"/>
                                      </p:to>
                                    </p:set>
                                  </p:childTnLst>
                                </p:cTn>
                              </p:par>
                            </p:childTnLst>
                          </p:cTn>
                        </p:par>
                        <p:par>
                          <p:cTn id="64" fill="hold" nodeType="afterGroup">
                            <p:stCondLst>
                              <p:cond delay="10000"/>
                            </p:stCondLst>
                            <p:childTnLst>
                              <p:par>
                                <p:cTn id="65" presetID="1" presetClass="entr" presetSubtype="0" fill="hold" grpId="0" nodeType="afterEffect">
                                  <p:stCondLst>
                                    <p:cond delay="0"/>
                                  </p:stCondLst>
                                  <p:childTnLst>
                                    <p:set>
                                      <p:cBhvr>
                                        <p:cTn id="66" dur="1" fill="hold">
                                          <p:stCondLst>
                                            <p:cond delay="499"/>
                                          </p:stCondLst>
                                        </p:cTn>
                                        <p:tgtEl>
                                          <p:spTgt spid="108551"/>
                                        </p:tgtEl>
                                        <p:attrNameLst>
                                          <p:attrName>style.visibility</p:attrName>
                                        </p:attrNameLst>
                                      </p:cBhvr>
                                      <p:to>
                                        <p:strVal val="visible"/>
                                      </p:to>
                                    </p:set>
                                  </p:childTnLst>
                                </p:cTn>
                              </p:par>
                            </p:childTnLst>
                          </p:cTn>
                        </p:par>
                        <p:par>
                          <p:cTn id="67" fill="hold" nodeType="afterGroup">
                            <p:stCondLst>
                              <p:cond delay="10500"/>
                            </p:stCondLst>
                            <p:childTnLst>
                              <p:par>
                                <p:cTn id="68" presetID="1" presetClass="entr" presetSubtype="0" fill="hold" grpId="0" nodeType="afterEffect">
                                  <p:stCondLst>
                                    <p:cond delay="0"/>
                                  </p:stCondLst>
                                  <p:childTnLst>
                                    <p:set>
                                      <p:cBhvr>
                                        <p:cTn id="69" dur="1" fill="hold">
                                          <p:stCondLst>
                                            <p:cond delay="499"/>
                                          </p:stCondLst>
                                        </p:cTn>
                                        <p:tgtEl>
                                          <p:spTgt spid="108552"/>
                                        </p:tgtEl>
                                        <p:attrNameLst>
                                          <p:attrName>style.visibility</p:attrName>
                                        </p:attrNameLst>
                                      </p:cBhvr>
                                      <p:to>
                                        <p:strVal val="visible"/>
                                      </p:to>
                                    </p:set>
                                  </p:childTnLst>
                                </p:cTn>
                              </p:par>
                            </p:childTnLst>
                          </p:cTn>
                        </p:par>
                        <p:par>
                          <p:cTn id="70" fill="hold" nodeType="afterGroup">
                            <p:stCondLst>
                              <p:cond delay="11000"/>
                            </p:stCondLst>
                            <p:childTnLst>
                              <p:par>
                                <p:cTn id="71" presetID="1" presetClass="entr" presetSubtype="0" fill="hold" grpId="0" nodeType="afterEffect">
                                  <p:stCondLst>
                                    <p:cond delay="0"/>
                                  </p:stCondLst>
                                  <p:childTnLst>
                                    <p:set>
                                      <p:cBhvr>
                                        <p:cTn id="72" dur="1" fill="hold">
                                          <p:stCondLst>
                                            <p:cond delay="499"/>
                                          </p:stCondLst>
                                        </p:cTn>
                                        <p:tgtEl>
                                          <p:spTgt spid="108553"/>
                                        </p:tgtEl>
                                        <p:attrNameLst>
                                          <p:attrName>style.visibility</p:attrName>
                                        </p:attrNameLst>
                                      </p:cBhvr>
                                      <p:to>
                                        <p:strVal val="visible"/>
                                      </p:to>
                                    </p:set>
                                  </p:childTnLst>
                                </p:cTn>
                              </p:par>
                            </p:childTnLst>
                          </p:cTn>
                        </p:par>
                        <p:par>
                          <p:cTn id="73" fill="hold" nodeType="afterGroup">
                            <p:stCondLst>
                              <p:cond delay="11500"/>
                            </p:stCondLst>
                            <p:childTnLst>
                              <p:par>
                                <p:cTn id="74" presetID="1" presetClass="entr" presetSubtype="0" fill="hold" grpId="0" nodeType="afterEffect">
                                  <p:stCondLst>
                                    <p:cond delay="0"/>
                                  </p:stCondLst>
                                  <p:childTnLst>
                                    <p:set>
                                      <p:cBhvr>
                                        <p:cTn id="75" dur="1" fill="hold">
                                          <p:stCondLst>
                                            <p:cond delay="499"/>
                                          </p:stCondLst>
                                        </p:cTn>
                                        <p:tgtEl>
                                          <p:spTgt spid="108554"/>
                                        </p:tgtEl>
                                        <p:attrNameLst>
                                          <p:attrName>style.visibility</p:attrName>
                                        </p:attrNameLst>
                                      </p:cBhvr>
                                      <p:to>
                                        <p:strVal val="visible"/>
                                      </p:to>
                                    </p:set>
                                  </p:childTnLst>
                                </p:cTn>
                              </p:par>
                            </p:childTnLst>
                          </p:cTn>
                        </p:par>
                        <p:par>
                          <p:cTn id="76" fill="hold" nodeType="afterGroup">
                            <p:stCondLst>
                              <p:cond delay="12000"/>
                            </p:stCondLst>
                            <p:childTnLst>
                              <p:par>
                                <p:cTn id="77" presetID="1" presetClass="entr" presetSubtype="0" fill="hold" grpId="0" nodeType="afterEffect">
                                  <p:stCondLst>
                                    <p:cond delay="0"/>
                                  </p:stCondLst>
                                  <p:childTnLst>
                                    <p:set>
                                      <p:cBhvr>
                                        <p:cTn id="78" dur="1" fill="hold">
                                          <p:stCondLst>
                                            <p:cond delay="499"/>
                                          </p:stCondLst>
                                        </p:cTn>
                                        <p:tgtEl>
                                          <p:spTgt spid="108560"/>
                                        </p:tgtEl>
                                        <p:attrNameLst>
                                          <p:attrName>style.visibility</p:attrName>
                                        </p:attrNameLst>
                                      </p:cBhvr>
                                      <p:to>
                                        <p:strVal val="visible"/>
                                      </p:to>
                                    </p:set>
                                  </p:childTnLst>
                                </p:cTn>
                              </p:par>
                            </p:childTnLst>
                          </p:cTn>
                        </p:par>
                        <p:par>
                          <p:cTn id="79" fill="hold" nodeType="afterGroup">
                            <p:stCondLst>
                              <p:cond delay="12500"/>
                            </p:stCondLst>
                            <p:childTnLst>
                              <p:par>
                                <p:cTn id="80" presetID="1" presetClass="entr" presetSubtype="0" fill="hold" grpId="0" nodeType="afterEffect">
                                  <p:stCondLst>
                                    <p:cond delay="0"/>
                                  </p:stCondLst>
                                  <p:childTnLst>
                                    <p:set>
                                      <p:cBhvr>
                                        <p:cTn id="81" dur="1" fill="hold">
                                          <p:stCondLst>
                                            <p:cond delay="499"/>
                                          </p:stCondLst>
                                        </p:cTn>
                                        <p:tgtEl>
                                          <p:spTgt spid="108575"/>
                                        </p:tgtEl>
                                        <p:attrNameLst>
                                          <p:attrName>style.visibility</p:attrName>
                                        </p:attrNameLst>
                                      </p:cBhvr>
                                      <p:to>
                                        <p:strVal val="visible"/>
                                      </p:to>
                                    </p:set>
                                  </p:childTnLst>
                                </p:cTn>
                              </p:par>
                            </p:childTnLst>
                          </p:cTn>
                        </p:par>
                        <p:par>
                          <p:cTn id="82" fill="hold" nodeType="afterGroup">
                            <p:stCondLst>
                              <p:cond delay="13000"/>
                            </p:stCondLst>
                            <p:childTnLst>
                              <p:par>
                                <p:cTn id="83" presetID="1" presetClass="entr" presetSubtype="0" fill="hold" grpId="0" nodeType="afterEffect">
                                  <p:stCondLst>
                                    <p:cond delay="0"/>
                                  </p:stCondLst>
                                  <p:childTnLst>
                                    <p:set>
                                      <p:cBhvr>
                                        <p:cTn id="84" dur="1" fill="hold">
                                          <p:stCondLst>
                                            <p:cond delay="499"/>
                                          </p:stCondLst>
                                        </p:cTn>
                                        <p:tgtEl>
                                          <p:spTgt spid="108610"/>
                                        </p:tgtEl>
                                        <p:attrNameLst>
                                          <p:attrName>style.visibility</p:attrName>
                                        </p:attrNameLst>
                                      </p:cBhvr>
                                      <p:to>
                                        <p:strVal val="visible"/>
                                      </p:to>
                                    </p:set>
                                  </p:childTnLst>
                                </p:cTn>
                              </p:par>
                            </p:childTnLst>
                          </p:cTn>
                        </p:par>
                        <p:par>
                          <p:cTn id="85" fill="hold" nodeType="afterGroup">
                            <p:stCondLst>
                              <p:cond delay="13500"/>
                            </p:stCondLst>
                            <p:childTnLst>
                              <p:par>
                                <p:cTn id="86" presetID="1" presetClass="entr" presetSubtype="0" fill="hold" grpId="0" nodeType="afterEffect">
                                  <p:stCondLst>
                                    <p:cond delay="0"/>
                                  </p:stCondLst>
                                  <p:childTnLst>
                                    <p:set>
                                      <p:cBhvr>
                                        <p:cTn id="87" dur="1" fill="hold">
                                          <p:stCondLst>
                                            <p:cond delay="499"/>
                                          </p:stCondLst>
                                        </p:cTn>
                                        <p:tgtEl>
                                          <p:spTgt spid="108576"/>
                                        </p:tgtEl>
                                        <p:attrNameLst>
                                          <p:attrName>style.visibility</p:attrName>
                                        </p:attrNameLst>
                                      </p:cBhvr>
                                      <p:to>
                                        <p:strVal val="visible"/>
                                      </p:to>
                                    </p:set>
                                  </p:childTnLst>
                                </p:cTn>
                              </p:par>
                            </p:childTnLst>
                          </p:cTn>
                        </p:par>
                        <p:par>
                          <p:cTn id="88" fill="hold" nodeType="afterGroup">
                            <p:stCondLst>
                              <p:cond delay="14000"/>
                            </p:stCondLst>
                            <p:childTnLst>
                              <p:par>
                                <p:cTn id="89" presetID="1" presetClass="entr" presetSubtype="0" fill="hold" grpId="0" nodeType="afterEffect">
                                  <p:stCondLst>
                                    <p:cond delay="0"/>
                                  </p:stCondLst>
                                  <p:childTnLst>
                                    <p:set>
                                      <p:cBhvr>
                                        <p:cTn id="90" dur="1" fill="hold">
                                          <p:stCondLst>
                                            <p:cond delay="499"/>
                                          </p:stCondLst>
                                        </p:cTn>
                                        <p:tgtEl>
                                          <p:spTgt spid="108611"/>
                                        </p:tgtEl>
                                        <p:attrNameLst>
                                          <p:attrName>style.visibility</p:attrName>
                                        </p:attrNameLst>
                                      </p:cBhvr>
                                      <p:to>
                                        <p:strVal val="visible"/>
                                      </p:to>
                                    </p:set>
                                  </p:childTnLst>
                                </p:cTn>
                              </p:par>
                            </p:childTnLst>
                          </p:cTn>
                        </p:par>
                        <p:par>
                          <p:cTn id="91" fill="hold" nodeType="afterGroup">
                            <p:stCondLst>
                              <p:cond delay="14500"/>
                            </p:stCondLst>
                            <p:childTnLst>
                              <p:par>
                                <p:cTn id="92" presetID="1" presetClass="entr" presetSubtype="0" fill="hold" grpId="0" nodeType="afterEffect">
                                  <p:stCondLst>
                                    <p:cond delay="0"/>
                                  </p:stCondLst>
                                  <p:childTnLst>
                                    <p:set>
                                      <p:cBhvr>
                                        <p:cTn id="93" dur="1" fill="hold">
                                          <p:stCondLst>
                                            <p:cond delay="499"/>
                                          </p:stCondLst>
                                        </p:cTn>
                                        <p:tgtEl>
                                          <p:spTgt spid="108577"/>
                                        </p:tgtEl>
                                        <p:attrNameLst>
                                          <p:attrName>style.visibility</p:attrName>
                                        </p:attrNameLst>
                                      </p:cBhvr>
                                      <p:to>
                                        <p:strVal val="visible"/>
                                      </p:to>
                                    </p:set>
                                  </p:childTnLst>
                                </p:cTn>
                              </p:par>
                            </p:childTnLst>
                          </p:cTn>
                        </p:par>
                        <p:par>
                          <p:cTn id="94" fill="hold" nodeType="afterGroup">
                            <p:stCondLst>
                              <p:cond delay="15000"/>
                            </p:stCondLst>
                            <p:childTnLst>
                              <p:par>
                                <p:cTn id="95" presetID="1" presetClass="entr" presetSubtype="0" fill="hold" grpId="0" nodeType="afterEffect">
                                  <p:stCondLst>
                                    <p:cond delay="0"/>
                                  </p:stCondLst>
                                  <p:childTnLst>
                                    <p:set>
                                      <p:cBhvr>
                                        <p:cTn id="96" dur="1" fill="hold">
                                          <p:stCondLst>
                                            <p:cond delay="499"/>
                                          </p:stCondLst>
                                        </p:cTn>
                                        <p:tgtEl>
                                          <p:spTgt spid="108578"/>
                                        </p:tgtEl>
                                        <p:attrNameLst>
                                          <p:attrName>style.visibility</p:attrName>
                                        </p:attrNameLst>
                                      </p:cBhvr>
                                      <p:to>
                                        <p:strVal val="visible"/>
                                      </p:to>
                                    </p:set>
                                  </p:childTnLst>
                                </p:cTn>
                              </p:par>
                            </p:childTnLst>
                          </p:cTn>
                        </p:par>
                        <p:par>
                          <p:cTn id="97" fill="hold" nodeType="afterGroup">
                            <p:stCondLst>
                              <p:cond delay="15500"/>
                            </p:stCondLst>
                            <p:childTnLst>
                              <p:par>
                                <p:cTn id="98" presetID="1" presetClass="entr" presetSubtype="0" fill="hold" grpId="0" nodeType="afterEffect">
                                  <p:stCondLst>
                                    <p:cond delay="0"/>
                                  </p:stCondLst>
                                  <p:childTnLst>
                                    <p:set>
                                      <p:cBhvr>
                                        <p:cTn id="99" dur="1" fill="hold">
                                          <p:stCondLst>
                                            <p:cond delay="499"/>
                                          </p:stCondLst>
                                        </p:cTn>
                                        <p:tgtEl>
                                          <p:spTgt spid="108579"/>
                                        </p:tgtEl>
                                        <p:attrNameLst>
                                          <p:attrName>style.visibility</p:attrName>
                                        </p:attrNameLst>
                                      </p:cBhvr>
                                      <p:to>
                                        <p:strVal val="visible"/>
                                      </p:to>
                                    </p:set>
                                  </p:childTnLst>
                                </p:cTn>
                              </p:par>
                            </p:childTnLst>
                          </p:cTn>
                        </p:par>
                        <p:par>
                          <p:cTn id="100" fill="hold" nodeType="afterGroup">
                            <p:stCondLst>
                              <p:cond delay="16000"/>
                            </p:stCondLst>
                            <p:childTnLst>
                              <p:par>
                                <p:cTn id="101" presetID="1" presetClass="entr" presetSubtype="0" fill="hold" grpId="0" nodeType="afterEffect">
                                  <p:stCondLst>
                                    <p:cond delay="0"/>
                                  </p:stCondLst>
                                  <p:childTnLst>
                                    <p:set>
                                      <p:cBhvr>
                                        <p:cTn id="102" dur="1" fill="hold">
                                          <p:stCondLst>
                                            <p:cond delay="499"/>
                                          </p:stCondLst>
                                        </p:cTn>
                                        <p:tgtEl>
                                          <p:spTgt spid="108580"/>
                                        </p:tgtEl>
                                        <p:attrNameLst>
                                          <p:attrName>style.visibility</p:attrName>
                                        </p:attrNameLst>
                                      </p:cBhvr>
                                      <p:to>
                                        <p:strVal val="visible"/>
                                      </p:to>
                                    </p:set>
                                  </p:childTnLst>
                                </p:cTn>
                              </p:par>
                            </p:childTnLst>
                          </p:cTn>
                        </p:par>
                        <p:par>
                          <p:cTn id="103" fill="hold" nodeType="afterGroup">
                            <p:stCondLst>
                              <p:cond delay="16500"/>
                            </p:stCondLst>
                            <p:childTnLst>
                              <p:par>
                                <p:cTn id="104" presetID="1" presetClass="entr" presetSubtype="0" fill="hold" grpId="0" nodeType="afterEffect">
                                  <p:stCondLst>
                                    <p:cond delay="0"/>
                                  </p:stCondLst>
                                  <p:childTnLst>
                                    <p:set>
                                      <p:cBhvr>
                                        <p:cTn id="105" dur="1" fill="hold">
                                          <p:stCondLst>
                                            <p:cond delay="499"/>
                                          </p:stCondLst>
                                        </p:cTn>
                                        <p:tgtEl>
                                          <p:spTgt spid="108581"/>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108582"/>
                                        </p:tgtEl>
                                        <p:attrNameLst>
                                          <p:attrName>style.visibility</p:attrName>
                                        </p:attrNameLst>
                                      </p:cBhvr>
                                      <p:to>
                                        <p:strVal val="visible"/>
                                      </p:to>
                                    </p:set>
                                  </p:childTnLst>
                                </p:cTn>
                              </p:par>
                            </p:childTnLst>
                          </p:cTn>
                        </p:par>
                        <p:par>
                          <p:cTn id="110" fill="hold" nodeType="afterGroup">
                            <p:stCondLst>
                              <p:cond delay="500"/>
                            </p:stCondLst>
                            <p:childTnLst>
                              <p:par>
                                <p:cTn id="111" presetID="1" presetClass="entr" presetSubtype="0" fill="hold" grpId="0" nodeType="afterEffect">
                                  <p:stCondLst>
                                    <p:cond delay="0"/>
                                  </p:stCondLst>
                                  <p:childTnLst>
                                    <p:set>
                                      <p:cBhvr>
                                        <p:cTn id="112" dur="1" fill="hold">
                                          <p:stCondLst>
                                            <p:cond delay="499"/>
                                          </p:stCondLst>
                                        </p:cTn>
                                        <p:tgtEl>
                                          <p:spTgt spid="108583"/>
                                        </p:tgtEl>
                                        <p:attrNameLst>
                                          <p:attrName>style.visibility</p:attrName>
                                        </p:attrNameLst>
                                      </p:cBhvr>
                                      <p:to>
                                        <p:strVal val="visible"/>
                                      </p:to>
                                    </p:set>
                                  </p:childTnLst>
                                </p:cTn>
                              </p:par>
                            </p:childTnLst>
                          </p:cTn>
                        </p:par>
                        <p:par>
                          <p:cTn id="113" fill="hold" nodeType="afterGroup">
                            <p:stCondLst>
                              <p:cond delay="1000"/>
                            </p:stCondLst>
                            <p:childTnLst>
                              <p:par>
                                <p:cTn id="114" presetID="1" presetClass="entr" presetSubtype="0" fill="hold" grpId="0" nodeType="afterEffect">
                                  <p:stCondLst>
                                    <p:cond delay="0"/>
                                  </p:stCondLst>
                                  <p:childTnLst>
                                    <p:set>
                                      <p:cBhvr>
                                        <p:cTn id="115" dur="1" fill="hold">
                                          <p:stCondLst>
                                            <p:cond delay="499"/>
                                          </p:stCondLst>
                                        </p:cTn>
                                        <p:tgtEl>
                                          <p:spTgt spid="108584"/>
                                        </p:tgtEl>
                                        <p:attrNameLst>
                                          <p:attrName>style.visibility</p:attrName>
                                        </p:attrNameLst>
                                      </p:cBhvr>
                                      <p:to>
                                        <p:strVal val="visible"/>
                                      </p:to>
                                    </p:set>
                                  </p:childTnLst>
                                </p:cTn>
                              </p:par>
                            </p:childTnLst>
                          </p:cTn>
                        </p:par>
                        <p:par>
                          <p:cTn id="116" fill="hold" nodeType="afterGroup">
                            <p:stCondLst>
                              <p:cond delay="1500"/>
                            </p:stCondLst>
                            <p:childTnLst>
                              <p:par>
                                <p:cTn id="117" presetID="1" presetClass="entr" presetSubtype="0" fill="hold" grpId="0" nodeType="afterEffect">
                                  <p:stCondLst>
                                    <p:cond delay="0"/>
                                  </p:stCondLst>
                                  <p:childTnLst>
                                    <p:set>
                                      <p:cBhvr>
                                        <p:cTn id="118" dur="1" fill="hold">
                                          <p:stCondLst>
                                            <p:cond delay="499"/>
                                          </p:stCondLst>
                                        </p:cTn>
                                        <p:tgtEl>
                                          <p:spTgt spid="108585"/>
                                        </p:tgtEl>
                                        <p:attrNameLst>
                                          <p:attrName>style.visibility</p:attrName>
                                        </p:attrNameLst>
                                      </p:cBhvr>
                                      <p:to>
                                        <p:strVal val="visible"/>
                                      </p:to>
                                    </p:set>
                                  </p:childTnLst>
                                </p:cTn>
                              </p:par>
                            </p:childTnLst>
                          </p:cTn>
                        </p:par>
                        <p:par>
                          <p:cTn id="119" fill="hold" nodeType="afterGroup">
                            <p:stCondLst>
                              <p:cond delay="2000"/>
                            </p:stCondLst>
                            <p:childTnLst>
                              <p:par>
                                <p:cTn id="120" presetID="1" presetClass="entr" presetSubtype="0" fill="hold" grpId="0" nodeType="afterEffect">
                                  <p:stCondLst>
                                    <p:cond delay="0"/>
                                  </p:stCondLst>
                                  <p:childTnLst>
                                    <p:set>
                                      <p:cBhvr>
                                        <p:cTn id="121" dur="1" fill="hold">
                                          <p:stCondLst>
                                            <p:cond delay="499"/>
                                          </p:stCondLst>
                                        </p:cTn>
                                        <p:tgtEl>
                                          <p:spTgt spid="108586"/>
                                        </p:tgtEl>
                                        <p:attrNameLst>
                                          <p:attrName>style.visibility</p:attrName>
                                        </p:attrNameLst>
                                      </p:cBhvr>
                                      <p:to>
                                        <p:strVal val="visible"/>
                                      </p:to>
                                    </p:set>
                                  </p:childTnLst>
                                </p:cTn>
                              </p:par>
                            </p:childTnLst>
                          </p:cTn>
                        </p:par>
                        <p:par>
                          <p:cTn id="122" fill="hold" nodeType="afterGroup">
                            <p:stCondLst>
                              <p:cond delay="2500"/>
                            </p:stCondLst>
                            <p:childTnLst>
                              <p:par>
                                <p:cTn id="123" presetID="1" presetClass="entr" presetSubtype="0" fill="hold" grpId="0" nodeType="afterEffect">
                                  <p:stCondLst>
                                    <p:cond delay="0"/>
                                  </p:stCondLst>
                                  <p:childTnLst>
                                    <p:set>
                                      <p:cBhvr>
                                        <p:cTn id="124" dur="1" fill="hold">
                                          <p:stCondLst>
                                            <p:cond delay="499"/>
                                          </p:stCondLst>
                                        </p:cTn>
                                        <p:tgtEl>
                                          <p:spTgt spid="108587"/>
                                        </p:tgtEl>
                                        <p:attrNameLst>
                                          <p:attrName>style.visibility</p:attrName>
                                        </p:attrNameLst>
                                      </p:cBhvr>
                                      <p:to>
                                        <p:strVal val="visible"/>
                                      </p:to>
                                    </p:set>
                                  </p:childTnLst>
                                </p:cTn>
                              </p:par>
                            </p:childTnLst>
                          </p:cTn>
                        </p:par>
                        <p:par>
                          <p:cTn id="125" fill="hold" nodeType="afterGroup">
                            <p:stCondLst>
                              <p:cond delay="3000"/>
                            </p:stCondLst>
                            <p:childTnLst>
                              <p:par>
                                <p:cTn id="126" presetID="1" presetClass="entr" presetSubtype="0" fill="hold" grpId="0" nodeType="afterEffect">
                                  <p:stCondLst>
                                    <p:cond delay="0"/>
                                  </p:stCondLst>
                                  <p:childTnLst>
                                    <p:set>
                                      <p:cBhvr>
                                        <p:cTn id="127" dur="1" fill="hold">
                                          <p:stCondLst>
                                            <p:cond delay="499"/>
                                          </p:stCondLst>
                                        </p:cTn>
                                        <p:tgtEl>
                                          <p:spTgt spid="108588"/>
                                        </p:tgtEl>
                                        <p:attrNameLst>
                                          <p:attrName>style.visibility</p:attrName>
                                        </p:attrNameLst>
                                      </p:cBhvr>
                                      <p:to>
                                        <p:strVal val="visible"/>
                                      </p:to>
                                    </p:set>
                                  </p:childTnLst>
                                </p:cTn>
                              </p:par>
                            </p:childTnLst>
                          </p:cTn>
                        </p:par>
                        <p:par>
                          <p:cTn id="128" fill="hold" nodeType="afterGroup">
                            <p:stCondLst>
                              <p:cond delay="3500"/>
                            </p:stCondLst>
                            <p:childTnLst>
                              <p:par>
                                <p:cTn id="129" presetID="1" presetClass="entr" presetSubtype="0" fill="hold" grpId="0" nodeType="afterEffect">
                                  <p:stCondLst>
                                    <p:cond delay="0"/>
                                  </p:stCondLst>
                                  <p:childTnLst>
                                    <p:set>
                                      <p:cBhvr>
                                        <p:cTn id="130" dur="1" fill="hold">
                                          <p:stCondLst>
                                            <p:cond delay="499"/>
                                          </p:stCondLst>
                                        </p:cTn>
                                        <p:tgtEl>
                                          <p:spTgt spid="108589"/>
                                        </p:tgtEl>
                                        <p:attrNameLst>
                                          <p:attrName>style.visibility</p:attrName>
                                        </p:attrNameLst>
                                      </p:cBhvr>
                                      <p:to>
                                        <p:strVal val="visible"/>
                                      </p:to>
                                    </p:set>
                                  </p:childTnLst>
                                </p:cTn>
                              </p:par>
                            </p:childTnLst>
                          </p:cTn>
                        </p:par>
                        <p:par>
                          <p:cTn id="131" fill="hold" nodeType="afterGroup">
                            <p:stCondLst>
                              <p:cond delay="4000"/>
                            </p:stCondLst>
                            <p:childTnLst>
                              <p:par>
                                <p:cTn id="132" presetID="1" presetClass="entr" presetSubtype="0" fill="hold" grpId="0" nodeType="afterEffect">
                                  <p:stCondLst>
                                    <p:cond delay="0"/>
                                  </p:stCondLst>
                                  <p:childTnLst>
                                    <p:set>
                                      <p:cBhvr>
                                        <p:cTn id="133" dur="1" fill="hold">
                                          <p:stCondLst>
                                            <p:cond delay="499"/>
                                          </p:stCondLst>
                                        </p:cTn>
                                        <p:tgtEl>
                                          <p:spTgt spid="108590"/>
                                        </p:tgtEl>
                                        <p:attrNameLst>
                                          <p:attrName>style.visibility</p:attrName>
                                        </p:attrNameLst>
                                      </p:cBhvr>
                                      <p:to>
                                        <p:strVal val="visible"/>
                                      </p:to>
                                    </p:set>
                                  </p:childTnLst>
                                </p:cTn>
                              </p:par>
                            </p:childTnLst>
                          </p:cTn>
                        </p:par>
                        <p:par>
                          <p:cTn id="134" fill="hold" nodeType="afterGroup">
                            <p:stCondLst>
                              <p:cond delay="4500"/>
                            </p:stCondLst>
                            <p:childTnLst>
                              <p:par>
                                <p:cTn id="135" presetID="1" presetClass="entr" presetSubtype="0" fill="hold" grpId="0" nodeType="afterEffect">
                                  <p:stCondLst>
                                    <p:cond delay="0"/>
                                  </p:stCondLst>
                                  <p:childTnLst>
                                    <p:set>
                                      <p:cBhvr>
                                        <p:cTn id="136" dur="1" fill="hold">
                                          <p:stCondLst>
                                            <p:cond delay="499"/>
                                          </p:stCondLst>
                                        </p:cTn>
                                        <p:tgtEl>
                                          <p:spTgt spid="108591"/>
                                        </p:tgtEl>
                                        <p:attrNameLst>
                                          <p:attrName>style.visibility</p:attrName>
                                        </p:attrNameLst>
                                      </p:cBhvr>
                                      <p:to>
                                        <p:strVal val="visible"/>
                                      </p:to>
                                    </p:set>
                                  </p:childTnLst>
                                </p:cTn>
                              </p:par>
                            </p:childTnLst>
                          </p:cTn>
                        </p:par>
                        <p:par>
                          <p:cTn id="137" fill="hold" nodeType="afterGroup">
                            <p:stCondLst>
                              <p:cond delay="5000"/>
                            </p:stCondLst>
                            <p:childTnLst>
                              <p:par>
                                <p:cTn id="138" presetID="1" presetClass="entr" presetSubtype="0" fill="hold" grpId="0" nodeType="afterEffect">
                                  <p:stCondLst>
                                    <p:cond delay="0"/>
                                  </p:stCondLst>
                                  <p:childTnLst>
                                    <p:set>
                                      <p:cBhvr>
                                        <p:cTn id="139" dur="1" fill="hold">
                                          <p:stCondLst>
                                            <p:cond delay="499"/>
                                          </p:stCondLst>
                                        </p:cTn>
                                        <p:tgtEl>
                                          <p:spTgt spid="108592"/>
                                        </p:tgtEl>
                                        <p:attrNameLst>
                                          <p:attrName>style.visibility</p:attrName>
                                        </p:attrNameLst>
                                      </p:cBhvr>
                                      <p:to>
                                        <p:strVal val="visible"/>
                                      </p:to>
                                    </p:set>
                                  </p:childTnLst>
                                </p:cTn>
                              </p:par>
                            </p:childTnLst>
                          </p:cTn>
                        </p:par>
                        <p:par>
                          <p:cTn id="140" fill="hold" nodeType="afterGroup">
                            <p:stCondLst>
                              <p:cond delay="5500"/>
                            </p:stCondLst>
                            <p:childTnLst>
                              <p:par>
                                <p:cTn id="141" presetID="1" presetClass="entr" presetSubtype="0" fill="hold" grpId="0" nodeType="afterEffect">
                                  <p:stCondLst>
                                    <p:cond delay="0"/>
                                  </p:stCondLst>
                                  <p:childTnLst>
                                    <p:set>
                                      <p:cBhvr>
                                        <p:cTn id="142" dur="1" fill="hold">
                                          <p:stCondLst>
                                            <p:cond delay="499"/>
                                          </p:stCondLst>
                                        </p:cTn>
                                        <p:tgtEl>
                                          <p:spTgt spid="108593"/>
                                        </p:tgtEl>
                                        <p:attrNameLst>
                                          <p:attrName>style.visibility</p:attrName>
                                        </p:attrNameLst>
                                      </p:cBhvr>
                                      <p:to>
                                        <p:strVal val="visible"/>
                                      </p:to>
                                    </p:set>
                                  </p:childTnLst>
                                </p:cTn>
                              </p:par>
                            </p:childTnLst>
                          </p:cTn>
                        </p:par>
                        <p:par>
                          <p:cTn id="143" fill="hold" nodeType="afterGroup">
                            <p:stCondLst>
                              <p:cond delay="6000"/>
                            </p:stCondLst>
                            <p:childTnLst>
                              <p:par>
                                <p:cTn id="144" presetID="1" presetClass="entr" presetSubtype="0" fill="hold" grpId="0" nodeType="afterEffect">
                                  <p:stCondLst>
                                    <p:cond delay="0"/>
                                  </p:stCondLst>
                                  <p:childTnLst>
                                    <p:set>
                                      <p:cBhvr>
                                        <p:cTn id="145" dur="1" fill="hold">
                                          <p:stCondLst>
                                            <p:cond delay="499"/>
                                          </p:stCondLst>
                                        </p:cTn>
                                        <p:tgtEl>
                                          <p:spTgt spid="108594"/>
                                        </p:tgtEl>
                                        <p:attrNameLst>
                                          <p:attrName>style.visibility</p:attrName>
                                        </p:attrNameLst>
                                      </p:cBhvr>
                                      <p:to>
                                        <p:strVal val="visible"/>
                                      </p:to>
                                    </p:set>
                                  </p:childTnLst>
                                </p:cTn>
                              </p:par>
                            </p:childTnLst>
                          </p:cTn>
                        </p:par>
                        <p:par>
                          <p:cTn id="146" fill="hold" nodeType="afterGroup">
                            <p:stCondLst>
                              <p:cond delay="6500"/>
                            </p:stCondLst>
                            <p:childTnLst>
                              <p:par>
                                <p:cTn id="147" presetID="1" presetClass="entr" presetSubtype="0" fill="hold" grpId="0" nodeType="afterEffect">
                                  <p:stCondLst>
                                    <p:cond delay="0"/>
                                  </p:stCondLst>
                                  <p:childTnLst>
                                    <p:set>
                                      <p:cBhvr>
                                        <p:cTn id="148" dur="1" fill="hold">
                                          <p:stCondLst>
                                            <p:cond delay="499"/>
                                          </p:stCondLst>
                                        </p:cTn>
                                        <p:tgtEl>
                                          <p:spTgt spid="108595"/>
                                        </p:tgtEl>
                                        <p:attrNameLst>
                                          <p:attrName>style.visibility</p:attrName>
                                        </p:attrNameLst>
                                      </p:cBhvr>
                                      <p:to>
                                        <p:strVal val="visible"/>
                                      </p:to>
                                    </p:set>
                                  </p:childTnLst>
                                </p:cTn>
                              </p:par>
                            </p:childTnLst>
                          </p:cTn>
                        </p:par>
                        <p:par>
                          <p:cTn id="149" fill="hold" nodeType="afterGroup">
                            <p:stCondLst>
                              <p:cond delay="7000"/>
                            </p:stCondLst>
                            <p:childTnLst>
                              <p:par>
                                <p:cTn id="150" presetID="1" presetClass="entr" presetSubtype="0" fill="hold" grpId="0" nodeType="afterEffect">
                                  <p:stCondLst>
                                    <p:cond delay="0"/>
                                  </p:stCondLst>
                                  <p:childTnLst>
                                    <p:set>
                                      <p:cBhvr>
                                        <p:cTn id="151" dur="1" fill="hold">
                                          <p:stCondLst>
                                            <p:cond delay="499"/>
                                          </p:stCondLst>
                                        </p:cTn>
                                        <p:tgtEl>
                                          <p:spTgt spid="108596"/>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108597"/>
                                        </p:tgtEl>
                                        <p:attrNameLst>
                                          <p:attrName>style.visibility</p:attrName>
                                        </p:attrNameLst>
                                      </p:cBhvr>
                                      <p:to>
                                        <p:strVal val="visible"/>
                                      </p:to>
                                    </p:set>
                                  </p:childTnLst>
                                </p:cTn>
                              </p:par>
                            </p:childTnLst>
                          </p:cTn>
                        </p:par>
                        <p:par>
                          <p:cTn id="156" fill="hold" nodeType="afterGroup">
                            <p:stCondLst>
                              <p:cond delay="500"/>
                            </p:stCondLst>
                            <p:childTnLst>
                              <p:par>
                                <p:cTn id="157" presetID="1" presetClass="entr" presetSubtype="0" fill="hold" grpId="0" nodeType="afterEffect">
                                  <p:stCondLst>
                                    <p:cond delay="0"/>
                                  </p:stCondLst>
                                  <p:childTnLst>
                                    <p:set>
                                      <p:cBhvr>
                                        <p:cTn id="158" dur="1" fill="hold">
                                          <p:stCondLst>
                                            <p:cond delay="499"/>
                                          </p:stCondLst>
                                        </p:cTn>
                                        <p:tgtEl>
                                          <p:spTgt spid="108598"/>
                                        </p:tgtEl>
                                        <p:attrNameLst>
                                          <p:attrName>style.visibility</p:attrName>
                                        </p:attrNameLst>
                                      </p:cBhvr>
                                      <p:to>
                                        <p:strVal val="visible"/>
                                      </p:to>
                                    </p:set>
                                  </p:childTnLst>
                                </p:cTn>
                              </p:par>
                            </p:childTnLst>
                          </p:cTn>
                        </p:par>
                        <p:par>
                          <p:cTn id="159" fill="hold" nodeType="afterGroup">
                            <p:stCondLst>
                              <p:cond delay="1000"/>
                            </p:stCondLst>
                            <p:childTnLst>
                              <p:par>
                                <p:cTn id="160" presetID="1" presetClass="entr" presetSubtype="0" fill="hold" grpId="0" nodeType="afterEffect">
                                  <p:stCondLst>
                                    <p:cond delay="0"/>
                                  </p:stCondLst>
                                  <p:childTnLst>
                                    <p:set>
                                      <p:cBhvr>
                                        <p:cTn id="161" dur="1" fill="hold">
                                          <p:stCondLst>
                                            <p:cond delay="499"/>
                                          </p:stCondLst>
                                        </p:cTn>
                                        <p:tgtEl>
                                          <p:spTgt spid="108599"/>
                                        </p:tgtEl>
                                        <p:attrNameLst>
                                          <p:attrName>style.visibility</p:attrName>
                                        </p:attrNameLst>
                                      </p:cBhvr>
                                      <p:to>
                                        <p:strVal val="visible"/>
                                      </p:to>
                                    </p:set>
                                  </p:childTnLst>
                                </p:cTn>
                              </p:par>
                            </p:childTnLst>
                          </p:cTn>
                        </p:par>
                        <p:par>
                          <p:cTn id="162" fill="hold" nodeType="afterGroup">
                            <p:stCondLst>
                              <p:cond delay="1500"/>
                            </p:stCondLst>
                            <p:childTnLst>
                              <p:par>
                                <p:cTn id="163" presetID="1" presetClass="entr" presetSubtype="0" fill="hold" grpId="0" nodeType="afterEffect">
                                  <p:stCondLst>
                                    <p:cond delay="0"/>
                                  </p:stCondLst>
                                  <p:childTnLst>
                                    <p:set>
                                      <p:cBhvr>
                                        <p:cTn id="164" dur="1" fill="hold">
                                          <p:stCondLst>
                                            <p:cond delay="499"/>
                                          </p:stCondLst>
                                        </p:cTn>
                                        <p:tgtEl>
                                          <p:spTgt spid="108600"/>
                                        </p:tgtEl>
                                        <p:attrNameLst>
                                          <p:attrName>style.visibility</p:attrName>
                                        </p:attrNameLst>
                                      </p:cBhvr>
                                      <p:to>
                                        <p:strVal val="visible"/>
                                      </p:to>
                                    </p:set>
                                  </p:childTnLst>
                                </p:cTn>
                              </p:par>
                            </p:childTnLst>
                          </p:cTn>
                        </p:par>
                        <p:par>
                          <p:cTn id="165" fill="hold" nodeType="afterGroup">
                            <p:stCondLst>
                              <p:cond delay="2000"/>
                            </p:stCondLst>
                            <p:childTnLst>
                              <p:par>
                                <p:cTn id="166" presetID="1" presetClass="entr" presetSubtype="0" fill="hold" grpId="0" nodeType="afterEffect">
                                  <p:stCondLst>
                                    <p:cond delay="0"/>
                                  </p:stCondLst>
                                  <p:childTnLst>
                                    <p:set>
                                      <p:cBhvr>
                                        <p:cTn id="167" dur="1" fill="hold">
                                          <p:stCondLst>
                                            <p:cond delay="499"/>
                                          </p:stCondLst>
                                        </p:cTn>
                                        <p:tgtEl>
                                          <p:spTgt spid="108601"/>
                                        </p:tgtEl>
                                        <p:attrNameLst>
                                          <p:attrName>style.visibility</p:attrName>
                                        </p:attrNameLst>
                                      </p:cBhvr>
                                      <p:to>
                                        <p:strVal val="visible"/>
                                      </p:to>
                                    </p:set>
                                  </p:childTnLst>
                                </p:cTn>
                              </p:par>
                            </p:childTnLst>
                          </p:cTn>
                        </p:par>
                        <p:par>
                          <p:cTn id="168" fill="hold" nodeType="afterGroup">
                            <p:stCondLst>
                              <p:cond delay="2500"/>
                            </p:stCondLst>
                            <p:childTnLst>
                              <p:par>
                                <p:cTn id="169" presetID="1" presetClass="entr" presetSubtype="0" fill="hold" grpId="0" nodeType="afterEffect">
                                  <p:stCondLst>
                                    <p:cond delay="0"/>
                                  </p:stCondLst>
                                  <p:childTnLst>
                                    <p:set>
                                      <p:cBhvr>
                                        <p:cTn id="170" dur="1" fill="hold">
                                          <p:stCondLst>
                                            <p:cond delay="499"/>
                                          </p:stCondLst>
                                        </p:cTn>
                                        <p:tgtEl>
                                          <p:spTgt spid="108602"/>
                                        </p:tgtEl>
                                        <p:attrNameLst>
                                          <p:attrName>style.visibility</p:attrName>
                                        </p:attrNameLst>
                                      </p:cBhvr>
                                      <p:to>
                                        <p:strVal val="visible"/>
                                      </p:to>
                                    </p:set>
                                  </p:childTnLst>
                                </p:cTn>
                              </p:par>
                            </p:childTnLst>
                          </p:cTn>
                        </p:par>
                        <p:par>
                          <p:cTn id="171" fill="hold" nodeType="afterGroup">
                            <p:stCondLst>
                              <p:cond delay="3000"/>
                            </p:stCondLst>
                            <p:childTnLst>
                              <p:par>
                                <p:cTn id="172" presetID="1" presetClass="entr" presetSubtype="0" fill="hold" grpId="0" nodeType="afterEffect">
                                  <p:stCondLst>
                                    <p:cond delay="0"/>
                                  </p:stCondLst>
                                  <p:childTnLst>
                                    <p:set>
                                      <p:cBhvr>
                                        <p:cTn id="173" dur="1" fill="hold">
                                          <p:stCondLst>
                                            <p:cond delay="499"/>
                                          </p:stCondLst>
                                        </p:cTn>
                                        <p:tgtEl>
                                          <p:spTgt spid="108603"/>
                                        </p:tgtEl>
                                        <p:attrNameLst>
                                          <p:attrName>style.visibility</p:attrName>
                                        </p:attrNameLst>
                                      </p:cBhvr>
                                      <p:to>
                                        <p:strVal val="visible"/>
                                      </p:to>
                                    </p:set>
                                  </p:childTnLst>
                                </p:cTn>
                              </p:par>
                            </p:childTnLst>
                          </p:cTn>
                        </p:par>
                        <p:par>
                          <p:cTn id="174" fill="hold" nodeType="afterGroup">
                            <p:stCondLst>
                              <p:cond delay="3500"/>
                            </p:stCondLst>
                            <p:childTnLst>
                              <p:par>
                                <p:cTn id="175" presetID="1" presetClass="entr" presetSubtype="0" fill="hold" grpId="0" nodeType="afterEffect">
                                  <p:stCondLst>
                                    <p:cond delay="0"/>
                                  </p:stCondLst>
                                  <p:childTnLst>
                                    <p:set>
                                      <p:cBhvr>
                                        <p:cTn id="176" dur="1" fill="hold">
                                          <p:stCondLst>
                                            <p:cond delay="499"/>
                                          </p:stCondLst>
                                        </p:cTn>
                                        <p:tgtEl>
                                          <p:spTgt spid="108604"/>
                                        </p:tgtEl>
                                        <p:attrNameLst>
                                          <p:attrName>style.visibility</p:attrName>
                                        </p:attrNameLst>
                                      </p:cBhvr>
                                      <p:to>
                                        <p:strVal val="visible"/>
                                      </p:to>
                                    </p:set>
                                  </p:childTnLst>
                                </p:cTn>
                              </p:par>
                            </p:childTnLst>
                          </p:cTn>
                        </p:par>
                        <p:par>
                          <p:cTn id="177" fill="hold" nodeType="afterGroup">
                            <p:stCondLst>
                              <p:cond delay="4000"/>
                            </p:stCondLst>
                            <p:childTnLst>
                              <p:par>
                                <p:cTn id="178" presetID="1" presetClass="entr" presetSubtype="0" fill="hold" grpId="0" nodeType="afterEffect">
                                  <p:stCondLst>
                                    <p:cond delay="0"/>
                                  </p:stCondLst>
                                  <p:childTnLst>
                                    <p:set>
                                      <p:cBhvr>
                                        <p:cTn id="179" dur="1" fill="hold">
                                          <p:stCondLst>
                                            <p:cond delay="499"/>
                                          </p:stCondLst>
                                        </p:cTn>
                                        <p:tgtEl>
                                          <p:spTgt spid="108605"/>
                                        </p:tgtEl>
                                        <p:attrNameLst>
                                          <p:attrName>style.visibility</p:attrName>
                                        </p:attrNameLst>
                                      </p:cBhvr>
                                      <p:to>
                                        <p:strVal val="visible"/>
                                      </p:to>
                                    </p:set>
                                  </p:childTnLst>
                                </p:cTn>
                              </p:par>
                            </p:childTnLst>
                          </p:cTn>
                        </p:par>
                        <p:par>
                          <p:cTn id="180" fill="hold" nodeType="afterGroup">
                            <p:stCondLst>
                              <p:cond delay="4500"/>
                            </p:stCondLst>
                            <p:childTnLst>
                              <p:par>
                                <p:cTn id="181" presetID="1" presetClass="entr" presetSubtype="0" fill="hold" grpId="0" nodeType="afterEffect">
                                  <p:stCondLst>
                                    <p:cond delay="0"/>
                                  </p:stCondLst>
                                  <p:childTnLst>
                                    <p:set>
                                      <p:cBhvr>
                                        <p:cTn id="182" dur="1" fill="hold">
                                          <p:stCondLst>
                                            <p:cond delay="499"/>
                                          </p:stCondLst>
                                        </p:cTn>
                                        <p:tgtEl>
                                          <p:spTgt spid="108606"/>
                                        </p:tgtEl>
                                        <p:attrNameLst>
                                          <p:attrName>style.visibility</p:attrName>
                                        </p:attrNameLst>
                                      </p:cBhvr>
                                      <p:to>
                                        <p:strVal val="visible"/>
                                      </p:to>
                                    </p:set>
                                  </p:childTnLst>
                                </p:cTn>
                              </p:par>
                            </p:childTnLst>
                          </p:cTn>
                        </p:par>
                        <p:par>
                          <p:cTn id="183" fill="hold" nodeType="afterGroup">
                            <p:stCondLst>
                              <p:cond delay="5000"/>
                            </p:stCondLst>
                            <p:childTnLst>
                              <p:par>
                                <p:cTn id="184" presetID="1" presetClass="entr" presetSubtype="0" fill="hold" grpId="0" nodeType="afterEffect">
                                  <p:stCondLst>
                                    <p:cond delay="0"/>
                                  </p:stCondLst>
                                  <p:childTnLst>
                                    <p:set>
                                      <p:cBhvr>
                                        <p:cTn id="185" dur="1" fill="hold">
                                          <p:stCondLst>
                                            <p:cond delay="499"/>
                                          </p:stCondLst>
                                        </p:cTn>
                                        <p:tgtEl>
                                          <p:spTgt spid="108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autoUpdateAnimBg="0"/>
      <p:bldP spid="108550" grpId="0" animBg="1"/>
      <p:bldP spid="108551" grpId="0" animBg="1"/>
      <p:bldP spid="108552" grpId="0" animBg="1"/>
      <p:bldP spid="108553" grpId="0" animBg="1"/>
      <p:bldP spid="108554" grpId="0" animBg="1"/>
      <p:bldP spid="108555" grpId="0" animBg="1"/>
      <p:bldP spid="108556" grpId="0" animBg="1"/>
      <p:bldP spid="108557" grpId="0" animBg="1"/>
      <p:bldP spid="108558" grpId="0" animBg="1"/>
      <p:bldP spid="108559" grpId="0" animBg="1"/>
      <p:bldP spid="108560" grpId="0" animBg="1"/>
      <p:bldP spid="108561" grpId="0" animBg="1"/>
      <p:bldP spid="108562" grpId="0" animBg="1"/>
      <p:bldP spid="108563" grpId="0" animBg="1"/>
      <p:bldP spid="108564" grpId="0" animBg="1"/>
      <p:bldP spid="108565" grpId="0" animBg="1"/>
      <p:bldP spid="108566" grpId="0" animBg="1"/>
      <p:bldP spid="108567" grpId="0" animBg="1"/>
      <p:bldP spid="108568" grpId="0" animBg="1"/>
      <p:bldP spid="108569" grpId="0" animBg="1"/>
      <p:bldP spid="108570" grpId="0" animBg="1"/>
      <p:bldP spid="108571" grpId="0" animBg="1"/>
      <p:bldP spid="108572" grpId="0" animBg="1"/>
      <p:bldP spid="108573" grpId="0" animBg="1"/>
      <p:bldP spid="108575" grpId="0" animBg="1"/>
      <p:bldP spid="108576" grpId="0" animBg="1"/>
      <p:bldP spid="108577" grpId="0" animBg="1"/>
      <p:bldP spid="108578" grpId="0" animBg="1"/>
      <p:bldP spid="108579" grpId="0" animBg="1"/>
      <p:bldP spid="108580" grpId="0" animBg="1"/>
      <p:bldP spid="108581" grpId="0" animBg="1"/>
      <p:bldP spid="108582" grpId="0" animBg="1"/>
      <p:bldP spid="108583" grpId="0" animBg="1"/>
      <p:bldP spid="108584" grpId="0" animBg="1"/>
      <p:bldP spid="108585" grpId="0" animBg="1"/>
      <p:bldP spid="108586" grpId="0" animBg="1"/>
      <p:bldP spid="108587" grpId="0" animBg="1"/>
      <p:bldP spid="108588" grpId="0" animBg="1"/>
      <p:bldP spid="108589" grpId="0" animBg="1"/>
      <p:bldP spid="108590" grpId="0" animBg="1"/>
      <p:bldP spid="108591" grpId="0" animBg="1"/>
      <p:bldP spid="108592" grpId="0" animBg="1"/>
      <p:bldP spid="108593" grpId="0" animBg="1"/>
      <p:bldP spid="108594" grpId="0" animBg="1"/>
      <p:bldP spid="108595" grpId="0" animBg="1"/>
      <p:bldP spid="108596" grpId="0" animBg="1"/>
      <p:bldP spid="108597" grpId="0" animBg="1"/>
      <p:bldP spid="108598" grpId="0" animBg="1"/>
      <p:bldP spid="108599" grpId="0" animBg="1"/>
      <p:bldP spid="108600" grpId="0" animBg="1"/>
      <p:bldP spid="108601" grpId="0" animBg="1"/>
      <p:bldP spid="108602" grpId="0" animBg="1"/>
      <p:bldP spid="108603" grpId="0" animBg="1"/>
      <p:bldP spid="108604" grpId="0" animBg="1"/>
      <p:bldP spid="108605" grpId="0" animBg="1"/>
      <p:bldP spid="108606" grpId="0" animBg="1"/>
      <p:bldP spid="108607" grpId="0" animBg="1"/>
      <p:bldP spid="108610" grpId="0" animBg="1"/>
      <p:bldP spid="10861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1758950" y="609600"/>
            <a:ext cx="5708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660033"/>
                </a:solidFill>
              </a:rPr>
              <a:t>双向链表的操作特点：</a:t>
            </a:r>
            <a:endParaRPr lang="zh-CN" altLang="en-US" b="1">
              <a:solidFill>
                <a:srgbClr val="660033"/>
              </a:solidFill>
            </a:endParaRPr>
          </a:p>
        </p:txBody>
      </p:sp>
      <p:sp>
        <p:nvSpPr>
          <p:cNvPr id="136195" name="Text Box 3"/>
          <p:cNvSpPr txBox="1">
            <a:spLocks noChangeArrowheads="1"/>
          </p:cNvSpPr>
          <p:nvPr/>
        </p:nvSpPr>
        <p:spPr bwMode="auto">
          <a:xfrm>
            <a:off x="1143000" y="2144713"/>
            <a:ext cx="5562600"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a:solidFill>
                  <a:srgbClr val="990000"/>
                </a:solidFill>
                <a:latin typeface="楷体_GB2312" pitchFamily="49" charset="-122"/>
                <a:ea typeface="楷体_GB2312" pitchFamily="49" charset="-122"/>
              </a:rPr>
              <a:t>“</a:t>
            </a:r>
            <a:r>
              <a:rPr lang="zh-CN" altLang="en-US" b="1">
                <a:solidFill>
                  <a:srgbClr val="990000"/>
                </a:solidFill>
                <a:latin typeface="楷体_GB2312" pitchFamily="49" charset="-122"/>
                <a:ea typeface="楷体_GB2312" pitchFamily="49" charset="-122"/>
              </a:rPr>
              <a:t>查询” 和单链表相同。</a:t>
            </a:r>
            <a:endParaRPr lang="zh-CN" altLang="en-US">
              <a:solidFill>
                <a:srgbClr val="990000"/>
              </a:solidFill>
              <a:latin typeface="楷体_GB2312" pitchFamily="49" charset="-122"/>
              <a:ea typeface="楷体_GB2312" pitchFamily="49" charset="-122"/>
            </a:endParaRPr>
          </a:p>
        </p:txBody>
      </p:sp>
      <p:sp>
        <p:nvSpPr>
          <p:cNvPr id="136196" name="Rectangle 4"/>
          <p:cNvSpPr>
            <a:spLocks noChangeArrowheads="1"/>
          </p:cNvSpPr>
          <p:nvPr/>
        </p:nvSpPr>
        <p:spPr bwMode="auto">
          <a:xfrm>
            <a:off x="1143000" y="3276600"/>
            <a:ext cx="73152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b="1">
                <a:solidFill>
                  <a:srgbClr val="990000"/>
                </a:solidFill>
                <a:latin typeface="楷体_GB2312" pitchFamily="49" charset="-122"/>
                <a:ea typeface="楷体_GB2312" pitchFamily="49" charset="-122"/>
              </a:rPr>
              <a:t>“</a:t>
            </a:r>
            <a:r>
              <a:rPr lang="zh-CN" altLang="en-US" b="1">
                <a:solidFill>
                  <a:srgbClr val="990000"/>
                </a:solidFill>
                <a:latin typeface="楷体_GB2312" pitchFamily="49" charset="-122"/>
                <a:ea typeface="楷体_GB2312" pitchFamily="49" charset="-122"/>
              </a:rPr>
              <a:t>插入” 和“删除”时需要同时修改两个方向上的指针。</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6195"/>
                                        </p:tgtEl>
                                        <p:attrNameLst>
                                          <p:attrName>style.visibility</p:attrName>
                                        </p:attrNameLst>
                                      </p:cBhvr>
                                      <p:to>
                                        <p:strVal val="visible"/>
                                      </p:to>
                                    </p:set>
                                    <p:animEffect transition="in" filter="wipe(left)">
                                      <p:cBhvr>
                                        <p:cTn id="7" dur="75"/>
                                        <p:tgtEl>
                                          <p:spTgt spid="136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36196"/>
                                        </p:tgtEl>
                                        <p:attrNameLst>
                                          <p:attrName>style.visibility</p:attrName>
                                        </p:attrNameLst>
                                      </p:cBhvr>
                                      <p:to>
                                        <p:strVal val="visible"/>
                                      </p:to>
                                    </p:set>
                                    <p:animEffect transition="in" filter="wipe(left)">
                                      <p:cBhvr>
                                        <p:cTn id="12" dur="75"/>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autoUpdateAnimBg="0"/>
      <p:bldP spid="136196"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71" name="Group 55"/>
          <p:cNvGrpSpPr>
            <a:grpSpLocks/>
          </p:cNvGrpSpPr>
          <p:nvPr/>
        </p:nvGrpSpPr>
        <p:grpSpPr bwMode="auto">
          <a:xfrm>
            <a:off x="1981200" y="1600200"/>
            <a:ext cx="1905000" cy="609600"/>
            <a:chOff x="1248" y="1008"/>
            <a:chExt cx="1200" cy="384"/>
          </a:xfrm>
        </p:grpSpPr>
        <p:grpSp>
          <p:nvGrpSpPr>
            <p:cNvPr id="137222" name="Group 6"/>
            <p:cNvGrpSpPr>
              <a:grpSpLocks/>
            </p:cNvGrpSpPr>
            <p:nvPr/>
          </p:nvGrpSpPr>
          <p:grpSpPr bwMode="auto">
            <a:xfrm>
              <a:off x="1680" y="1008"/>
              <a:ext cx="768" cy="384"/>
              <a:chOff x="1152" y="912"/>
              <a:chExt cx="768" cy="384"/>
            </a:xfrm>
          </p:grpSpPr>
          <p:sp>
            <p:nvSpPr>
              <p:cNvPr id="137218" name="Rectangle 2"/>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a</a:t>
                </a:r>
                <a:r>
                  <a:rPr lang="en-US" altLang="zh-CN" b="1" baseline="-25000">
                    <a:solidFill>
                      <a:schemeClr val="tx2"/>
                    </a:solidFill>
                  </a:rPr>
                  <a:t>i-1</a:t>
                </a:r>
                <a:endParaRPr lang="en-US" altLang="zh-CN"/>
              </a:p>
            </p:txBody>
          </p:sp>
          <p:sp>
            <p:nvSpPr>
              <p:cNvPr id="137220" name="Line 4"/>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1" name="Line 5"/>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7227" name="Line 11"/>
            <p:cNvSpPr>
              <a:spLocks noChangeShapeType="1"/>
            </p:cNvSpPr>
            <p:nvPr/>
          </p:nvSpPr>
          <p:spPr bwMode="auto">
            <a:xfrm>
              <a:off x="1248" y="1200"/>
              <a:ext cx="432"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7272" name="Group 56"/>
          <p:cNvGrpSpPr>
            <a:grpSpLocks/>
          </p:cNvGrpSpPr>
          <p:nvPr/>
        </p:nvGrpSpPr>
        <p:grpSpPr bwMode="auto">
          <a:xfrm>
            <a:off x="3733800" y="1600200"/>
            <a:ext cx="4038600" cy="609600"/>
            <a:chOff x="2352" y="1008"/>
            <a:chExt cx="2544" cy="384"/>
          </a:xfrm>
        </p:grpSpPr>
        <p:grpSp>
          <p:nvGrpSpPr>
            <p:cNvPr id="137223" name="Group 7"/>
            <p:cNvGrpSpPr>
              <a:grpSpLocks/>
            </p:cNvGrpSpPr>
            <p:nvPr/>
          </p:nvGrpSpPr>
          <p:grpSpPr bwMode="auto">
            <a:xfrm>
              <a:off x="3744" y="1008"/>
              <a:ext cx="768" cy="384"/>
              <a:chOff x="1152" y="912"/>
              <a:chExt cx="768" cy="384"/>
            </a:xfrm>
          </p:grpSpPr>
          <p:sp>
            <p:nvSpPr>
              <p:cNvPr id="137224" name="Rectangle 8"/>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a</a:t>
                </a:r>
                <a:r>
                  <a:rPr lang="en-US" altLang="zh-CN" b="1" baseline="-25000">
                    <a:solidFill>
                      <a:schemeClr val="tx2"/>
                    </a:solidFill>
                  </a:rPr>
                  <a:t>i</a:t>
                </a:r>
                <a:endParaRPr lang="en-US" altLang="zh-CN"/>
              </a:p>
            </p:txBody>
          </p:sp>
          <p:sp>
            <p:nvSpPr>
              <p:cNvPr id="137225" name="Line 9"/>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6" name="Line 10"/>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7228" name="Line 12"/>
            <p:cNvSpPr>
              <a:spLocks noChangeShapeType="1"/>
            </p:cNvSpPr>
            <p:nvPr/>
          </p:nvSpPr>
          <p:spPr bwMode="auto">
            <a:xfrm>
              <a:off x="2352" y="1200"/>
              <a:ext cx="1392"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9" name="Line 13"/>
            <p:cNvSpPr>
              <a:spLocks noChangeShapeType="1"/>
            </p:cNvSpPr>
            <p:nvPr/>
          </p:nvSpPr>
          <p:spPr bwMode="auto">
            <a:xfrm>
              <a:off x="4416" y="1200"/>
              <a:ext cx="480"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7240" name="Group 24"/>
          <p:cNvGrpSpPr>
            <a:grpSpLocks/>
          </p:cNvGrpSpPr>
          <p:nvPr/>
        </p:nvGrpSpPr>
        <p:grpSpPr bwMode="auto">
          <a:xfrm>
            <a:off x="3276600" y="1295400"/>
            <a:ext cx="2819400" cy="609600"/>
            <a:chOff x="1872" y="720"/>
            <a:chExt cx="1776" cy="384"/>
          </a:xfrm>
        </p:grpSpPr>
        <p:sp>
          <p:nvSpPr>
            <p:cNvPr id="137231" name="Line 15"/>
            <p:cNvSpPr>
              <a:spLocks noChangeShapeType="1"/>
            </p:cNvSpPr>
            <p:nvPr/>
          </p:nvSpPr>
          <p:spPr bwMode="auto">
            <a:xfrm flipV="1">
              <a:off x="3648" y="720"/>
              <a:ext cx="0" cy="384"/>
            </a:xfrm>
            <a:prstGeom prst="line">
              <a:avLst/>
            </a:prstGeom>
            <a:noFill/>
            <a:ln w="317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2" name="Line 16"/>
            <p:cNvSpPr>
              <a:spLocks noChangeShapeType="1"/>
            </p:cNvSpPr>
            <p:nvPr/>
          </p:nvSpPr>
          <p:spPr bwMode="auto">
            <a:xfrm flipH="1">
              <a:off x="1872" y="720"/>
              <a:ext cx="1776" cy="0"/>
            </a:xfrm>
            <a:prstGeom prst="line">
              <a:avLst/>
            </a:prstGeom>
            <a:noFill/>
            <a:ln w="317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3" name="Line 17"/>
            <p:cNvSpPr>
              <a:spLocks noChangeShapeType="1"/>
            </p:cNvSpPr>
            <p:nvPr/>
          </p:nvSpPr>
          <p:spPr bwMode="auto">
            <a:xfrm>
              <a:off x="1872" y="720"/>
              <a:ext cx="0" cy="192"/>
            </a:xfrm>
            <a:prstGeom prst="line">
              <a:avLst/>
            </a:prstGeom>
            <a:noFill/>
            <a:ln w="31750">
              <a:solidFill>
                <a:srgbClr val="99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7236" name="Group 20"/>
          <p:cNvGrpSpPr>
            <a:grpSpLocks/>
          </p:cNvGrpSpPr>
          <p:nvPr/>
        </p:nvGrpSpPr>
        <p:grpSpPr bwMode="auto">
          <a:xfrm>
            <a:off x="4343400" y="2667000"/>
            <a:ext cx="1219200" cy="609600"/>
            <a:chOff x="1152" y="912"/>
            <a:chExt cx="768" cy="384"/>
          </a:xfrm>
        </p:grpSpPr>
        <p:sp>
          <p:nvSpPr>
            <p:cNvPr id="137237" name="Rectangle 21"/>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e</a:t>
              </a:r>
              <a:endParaRPr lang="en-US" altLang="zh-CN"/>
            </a:p>
          </p:txBody>
        </p:sp>
        <p:sp>
          <p:nvSpPr>
            <p:cNvPr id="137238" name="Line 22"/>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9" name="Line 23"/>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7243" name="Text Box 27"/>
          <p:cNvSpPr txBox="1">
            <a:spLocks noChangeArrowheads="1"/>
          </p:cNvSpPr>
          <p:nvPr/>
        </p:nvSpPr>
        <p:spPr bwMode="auto">
          <a:xfrm>
            <a:off x="1355725" y="4279900"/>
            <a:ext cx="68199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b="1">
                <a:solidFill>
                  <a:srgbClr val="990000"/>
                </a:solidFill>
              </a:rPr>
              <a:t>s-&gt;next = p-&gt;next;    p-&gt;next = s;</a:t>
            </a:r>
          </a:p>
          <a:p>
            <a:pPr>
              <a:lnSpc>
                <a:spcPct val="150000"/>
              </a:lnSpc>
            </a:pPr>
            <a:r>
              <a:rPr lang="en-US" altLang="zh-CN" b="1">
                <a:solidFill>
                  <a:srgbClr val="990000"/>
                </a:solidFill>
              </a:rPr>
              <a:t>s-&gt;next-&gt;prior = s;    s-&gt;prior = p;</a:t>
            </a:r>
            <a:endParaRPr lang="en-US" altLang="zh-CN"/>
          </a:p>
        </p:txBody>
      </p:sp>
      <p:sp>
        <p:nvSpPr>
          <p:cNvPr id="137244" name="AutoShape 28"/>
          <p:cNvSpPr>
            <a:spLocks noChangeArrowheads="1"/>
          </p:cNvSpPr>
          <p:nvPr/>
        </p:nvSpPr>
        <p:spPr bwMode="auto">
          <a:xfrm>
            <a:off x="2819400" y="381000"/>
            <a:ext cx="457200" cy="1219200"/>
          </a:xfrm>
          <a:prstGeom prst="downArrowCallout">
            <a:avLst>
              <a:gd name="adj1" fmla="val 15000"/>
              <a:gd name="adj2" fmla="val 25000"/>
              <a:gd name="adj3" fmla="val 48605"/>
              <a:gd name="adj4" fmla="val 43333"/>
            </a:avLst>
          </a:prstGeom>
          <a:solidFill>
            <a:srgbClr val="CCFFFF"/>
          </a:solidFill>
          <a:ln w="2857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99"/>
                </a:solidFill>
              </a:rPr>
              <a:t>p</a:t>
            </a:r>
            <a:endParaRPr lang="en-US" altLang="zh-CN"/>
          </a:p>
        </p:txBody>
      </p:sp>
      <p:sp>
        <p:nvSpPr>
          <p:cNvPr id="137247" name="AutoShape 31"/>
          <p:cNvSpPr>
            <a:spLocks noChangeArrowheads="1"/>
          </p:cNvSpPr>
          <p:nvPr/>
        </p:nvSpPr>
        <p:spPr bwMode="auto">
          <a:xfrm>
            <a:off x="4724400" y="3276600"/>
            <a:ext cx="457200" cy="838200"/>
          </a:xfrm>
          <a:prstGeom prst="upArrowCallout">
            <a:avLst>
              <a:gd name="adj1" fmla="val 16667"/>
              <a:gd name="adj2" fmla="val 25000"/>
              <a:gd name="adj3" fmla="val 43058"/>
              <a:gd name="adj4" fmla="val 43940"/>
            </a:avLst>
          </a:prstGeom>
          <a:solidFill>
            <a:srgbClr val="FFFF99">
              <a:alpha val="50000"/>
            </a:srgbClr>
          </a:solidFill>
          <a:ln w="2857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00"/>
                </a:solidFill>
              </a:rPr>
              <a:t>s</a:t>
            </a:r>
            <a:endParaRPr lang="en-US" altLang="zh-CN"/>
          </a:p>
        </p:txBody>
      </p:sp>
      <p:sp>
        <p:nvSpPr>
          <p:cNvPr id="137249" name="Line 33"/>
          <p:cNvSpPr>
            <a:spLocks noChangeShapeType="1"/>
          </p:cNvSpPr>
          <p:nvPr/>
        </p:nvSpPr>
        <p:spPr bwMode="auto">
          <a:xfrm>
            <a:off x="1447800" y="5105400"/>
            <a:ext cx="3581400"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37252" name="Rectangle 36"/>
          <p:cNvSpPr>
            <a:spLocks noChangeArrowheads="1"/>
          </p:cNvSpPr>
          <p:nvPr/>
        </p:nvSpPr>
        <p:spPr bwMode="auto">
          <a:xfrm>
            <a:off x="3657600" y="1828800"/>
            <a:ext cx="2286000" cy="228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7253" name="Group 37"/>
          <p:cNvGrpSpPr>
            <a:grpSpLocks/>
          </p:cNvGrpSpPr>
          <p:nvPr/>
        </p:nvGrpSpPr>
        <p:grpSpPr bwMode="auto">
          <a:xfrm>
            <a:off x="2667000" y="1600200"/>
            <a:ext cx="1219200" cy="609600"/>
            <a:chOff x="1152" y="912"/>
            <a:chExt cx="768" cy="384"/>
          </a:xfrm>
        </p:grpSpPr>
        <p:sp>
          <p:nvSpPr>
            <p:cNvPr id="137254" name="Rectangle 38"/>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a</a:t>
              </a:r>
              <a:r>
                <a:rPr lang="en-US" altLang="zh-CN" b="1" baseline="-25000">
                  <a:solidFill>
                    <a:schemeClr val="tx2"/>
                  </a:solidFill>
                </a:rPr>
                <a:t>i-1</a:t>
              </a:r>
              <a:endParaRPr lang="en-US" altLang="zh-CN"/>
            </a:p>
          </p:txBody>
        </p:sp>
        <p:sp>
          <p:nvSpPr>
            <p:cNvPr id="137255" name="Line 39"/>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6" name="Line 40"/>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37257" name="AutoShape 41"/>
          <p:cNvCxnSpPr>
            <a:cxnSpLocks noChangeShapeType="1"/>
            <a:stCxn id="137237" idx="3"/>
            <a:endCxn id="137224" idx="2"/>
          </p:cNvCxnSpPr>
          <p:nvPr/>
        </p:nvCxnSpPr>
        <p:spPr bwMode="auto">
          <a:xfrm flipV="1">
            <a:off x="5562600" y="2209800"/>
            <a:ext cx="990600" cy="762000"/>
          </a:xfrm>
          <a:prstGeom prst="bentConnector2">
            <a:avLst/>
          </a:prstGeom>
          <a:noFill/>
          <a:ln w="31750">
            <a:solidFill>
              <a:schemeClr val="tx2"/>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258" name="Line 42"/>
          <p:cNvSpPr>
            <a:spLocks noChangeShapeType="1"/>
          </p:cNvSpPr>
          <p:nvPr/>
        </p:nvSpPr>
        <p:spPr bwMode="auto">
          <a:xfrm>
            <a:off x="5486400" y="5105400"/>
            <a:ext cx="2286000"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7259" name="AutoShape 43"/>
          <p:cNvCxnSpPr>
            <a:cxnSpLocks noChangeShapeType="1"/>
            <a:stCxn id="137254" idx="3"/>
            <a:endCxn id="137237" idx="1"/>
          </p:cNvCxnSpPr>
          <p:nvPr/>
        </p:nvCxnSpPr>
        <p:spPr bwMode="auto">
          <a:xfrm>
            <a:off x="3886200" y="1905000"/>
            <a:ext cx="457200" cy="1066800"/>
          </a:xfrm>
          <a:prstGeom prst="bentConnector3">
            <a:avLst>
              <a:gd name="adj1" fmla="val 50000"/>
            </a:avLst>
          </a:prstGeom>
          <a:noFill/>
          <a:ln w="31750">
            <a:solidFill>
              <a:schemeClr val="tx2"/>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260" name="Line 44"/>
          <p:cNvSpPr>
            <a:spLocks noChangeShapeType="1"/>
          </p:cNvSpPr>
          <p:nvPr/>
        </p:nvSpPr>
        <p:spPr bwMode="auto">
          <a:xfrm>
            <a:off x="1447800" y="5943600"/>
            <a:ext cx="3505200"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37261" name="Rectangle 45"/>
          <p:cNvSpPr>
            <a:spLocks noChangeArrowheads="1"/>
          </p:cNvSpPr>
          <p:nvPr/>
        </p:nvSpPr>
        <p:spPr bwMode="auto">
          <a:xfrm>
            <a:off x="3200400" y="1066800"/>
            <a:ext cx="29718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37262" name="Rectangle 46"/>
          <p:cNvSpPr>
            <a:spLocks noChangeArrowheads="1"/>
          </p:cNvSpPr>
          <p:nvPr/>
        </p:nvSpPr>
        <p:spPr bwMode="auto">
          <a:xfrm>
            <a:off x="6019800" y="1524000"/>
            <a:ext cx="152400" cy="381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7263" name="Group 47"/>
          <p:cNvGrpSpPr>
            <a:grpSpLocks/>
          </p:cNvGrpSpPr>
          <p:nvPr/>
        </p:nvGrpSpPr>
        <p:grpSpPr bwMode="auto">
          <a:xfrm>
            <a:off x="5943600" y="1600200"/>
            <a:ext cx="1219200" cy="609600"/>
            <a:chOff x="1152" y="912"/>
            <a:chExt cx="768" cy="384"/>
          </a:xfrm>
        </p:grpSpPr>
        <p:sp>
          <p:nvSpPr>
            <p:cNvPr id="137264" name="Rectangle 48"/>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a</a:t>
              </a:r>
              <a:r>
                <a:rPr lang="en-US" altLang="zh-CN" b="1" baseline="-25000">
                  <a:solidFill>
                    <a:schemeClr val="tx2"/>
                  </a:solidFill>
                </a:rPr>
                <a:t>i</a:t>
              </a:r>
              <a:endParaRPr lang="en-US" altLang="zh-CN"/>
            </a:p>
          </p:txBody>
        </p:sp>
        <p:sp>
          <p:nvSpPr>
            <p:cNvPr id="137265" name="Line 49"/>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6" name="Line 50"/>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37267" name="AutoShape 51"/>
          <p:cNvCxnSpPr>
            <a:cxnSpLocks noChangeShapeType="1"/>
            <a:stCxn id="137264" idx="1"/>
            <a:endCxn id="137237" idx="0"/>
          </p:cNvCxnSpPr>
          <p:nvPr/>
        </p:nvCxnSpPr>
        <p:spPr bwMode="auto">
          <a:xfrm rot="10800000" flipV="1">
            <a:off x="4953000" y="1905000"/>
            <a:ext cx="990600" cy="762000"/>
          </a:xfrm>
          <a:prstGeom prst="bentConnector2">
            <a:avLst/>
          </a:prstGeom>
          <a:noFill/>
          <a:ln w="31750">
            <a:solidFill>
              <a:srgbClr val="990000"/>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268" name="Line 52"/>
          <p:cNvSpPr>
            <a:spLocks noChangeShapeType="1"/>
          </p:cNvSpPr>
          <p:nvPr/>
        </p:nvSpPr>
        <p:spPr bwMode="auto">
          <a:xfrm>
            <a:off x="5562600" y="5943600"/>
            <a:ext cx="2286000"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7269" name="AutoShape 53"/>
          <p:cNvCxnSpPr>
            <a:cxnSpLocks noChangeShapeType="1"/>
            <a:stCxn id="137237" idx="1"/>
            <a:endCxn id="137254" idx="2"/>
          </p:cNvCxnSpPr>
          <p:nvPr/>
        </p:nvCxnSpPr>
        <p:spPr bwMode="auto">
          <a:xfrm rot="10800000">
            <a:off x="3276600" y="2209800"/>
            <a:ext cx="1066800" cy="762000"/>
          </a:xfrm>
          <a:prstGeom prst="bentConnector2">
            <a:avLst/>
          </a:prstGeom>
          <a:noFill/>
          <a:ln w="31750">
            <a:solidFill>
              <a:srgbClr val="990000"/>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7241" name="Group 25"/>
          <p:cNvGrpSpPr>
            <a:grpSpLocks/>
          </p:cNvGrpSpPr>
          <p:nvPr/>
        </p:nvGrpSpPr>
        <p:grpSpPr bwMode="auto">
          <a:xfrm>
            <a:off x="1905000" y="1295400"/>
            <a:ext cx="914400" cy="609600"/>
            <a:chOff x="1008" y="720"/>
            <a:chExt cx="576" cy="384"/>
          </a:xfrm>
        </p:grpSpPr>
        <p:sp>
          <p:nvSpPr>
            <p:cNvPr id="137234" name="Line 18"/>
            <p:cNvSpPr>
              <a:spLocks noChangeShapeType="1"/>
            </p:cNvSpPr>
            <p:nvPr/>
          </p:nvSpPr>
          <p:spPr bwMode="auto">
            <a:xfrm flipV="1">
              <a:off x="1584" y="720"/>
              <a:ext cx="0" cy="384"/>
            </a:xfrm>
            <a:prstGeom prst="line">
              <a:avLst/>
            </a:prstGeom>
            <a:noFill/>
            <a:ln w="3175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5" name="Line 19"/>
            <p:cNvSpPr>
              <a:spLocks noChangeShapeType="1"/>
            </p:cNvSpPr>
            <p:nvPr/>
          </p:nvSpPr>
          <p:spPr bwMode="auto">
            <a:xfrm flipH="1">
              <a:off x="1008" y="720"/>
              <a:ext cx="576" cy="0"/>
            </a:xfrm>
            <a:prstGeom prst="line">
              <a:avLst/>
            </a:prstGeom>
            <a:noFill/>
            <a:ln w="31750">
              <a:solidFill>
                <a:srgbClr val="99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7270" name="Text Box 54"/>
          <p:cNvSpPr txBox="1">
            <a:spLocks noChangeArrowheads="1"/>
          </p:cNvSpPr>
          <p:nvPr/>
        </p:nvSpPr>
        <p:spPr bwMode="auto">
          <a:xfrm>
            <a:off x="533400" y="273050"/>
            <a:ext cx="1104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0033"/>
                </a:solidFill>
              </a:rPr>
              <a:t>插入</a:t>
            </a:r>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7271"/>
                                        </p:tgtEl>
                                        <p:attrNameLst>
                                          <p:attrName>style.visibility</p:attrName>
                                        </p:attrNameLst>
                                      </p:cBhvr>
                                      <p:to>
                                        <p:strVal val="visible"/>
                                      </p:to>
                                    </p:set>
                                    <p:animEffect transition="in" filter="wipe(left)">
                                      <p:cBhvr>
                                        <p:cTn id="7" dur="500"/>
                                        <p:tgtEl>
                                          <p:spTgt spid="13727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7272"/>
                                        </p:tgtEl>
                                        <p:attrNameLst>
                                          <p:attrName>style.visibility</p:attrName>
                                        </p:attrNameLst>
                                      </p:cBhvr>
                                      <p:to>
                                        <p:strVal val="visible"/>
                                      </p:to>
                                    </p:set>
                                    <p:animEffect transition="in" filter="wipe(left)">
                                      <p:cBhvr>
                                        <p:cTn id="11" dur="500"/>
                                        <p:tgtEl>
                                          <p:spTgt spid="137272"/>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137240"/>
                                        </p:tgtEl>
                                        <p:attrNameLst>
                                          <p:attrName>style.visibility</p:attrName>
                                        </p:attrNameLst>
                                      </p:cBhvr>
                                      <p:to>
                                        <p:strVal val="visible"/>
                                      </p:to>
                                    </p:set>
                                    <p:animEffect transition="in" filter="wipe(right)">
                                      <p:cBhvr>
                                        <p:cTn id="15" dur="500"/>
                                        <p:tgtEl>
                                          <p:spTgt spid="137240"/>
                                        </p:tgtEl>
                                      </p:cBhvr>
                                    </p:animEffect>
                                  </p:childTnLst>
                                </p:cTn>
                              </p:par>
                            </p:childTnLst>
                          </p:cTn>
                        </p:par>
                        <p:par>
                          <p:cTn id="16" fill="hold" nodeType="after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137241"/>
                                        </p:tgtEl>
                                        <p:attrNameLst>
                                          <p:attrName>style.visibility</p:attrName>
                                        </p:attrNameLst>
                                      </p:cBhvr>
                                      <p:to>
                                        <p:strVal val="visible"/>
                                      </p:to>
                                    </p:set>
                                    <p:animEffect transition="in" filter="wipe(right)">
                                      <p:cBhvr>
                                        <p:cTn id="19" dur="500"/>
                                        <p:tgtEl>
                                          <p:spTgt spid="1372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37236"/>
                                        </p:tgtEl>
                                        <p:attrNameLst>
                                          <p:attrName>style.visibility</p:attrName>
                                        </p:attrNameLst>
                                      </p:cBhvr>
                                      <p:to>
                                        <p:strVal val="visible"/>
                                      </p:to>
                                    </p:set>
                                    <p:animEffect transition="in" filter="wipe(left)">
                                      <p:cBhvr>
                                        <p:cTn id="24" dur="500"/>
                                        <p:tgtEl>
                                          <p:spTgt spid="1372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37244"/>
                                        </p:tgtEl>
                                        <p:attrNameLst>
                                          <p:attrName>style.visibility</p:attrName>
                                        </p:attrNameLst>
                                      </p:cBhvr>
                                      <p:to>
                                        <p:strVal val="visible"/>
                                      </p:to>
                                    </p:set>
                                    <p:animEffect transition="in" filter="wipe(up)">
                                      <p:cBhvr>
                                        <p:cTn id="29" dur="500"/>
                                        <p:tgtEl>
                                          <p:spTgt spid="13724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37247"/>
                                        </p:tgtEl>
                                        <p:attrNameLst>
                                          <p:attrName>style.visibility</p:attrName>
                                        </p:attrNameLst>
                                      </p:cBhvr>
                                      <p:to>
                                        <p:strVal val="visible"/>
                                      </p:to>
                                    </p:set>
                                    <p:animEffect transition="in" filter="wipe(down)">
                                      <p:cBhvr>
                                        <p:cTn id="34" dur="500"/>
                                        <p:tgtEl>
                                          <p:spTgt spid="13724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7243"/>
                                        </p:tgtEl>
                                        <p:attrNameLst>
                                          <p:attrName>style.visibility</p:attrName>
                                        </p:attrNameLst>
                                      </p:cBhvr>
                                      <p:to>
                                        <p:strVal val="visible"/>
                                      </p:to>
                                    </p:set>
                                    <p:animEffect transition="in" filter="wipe(left)">
                                      <p:cBhvr>
                                        <p:cTn id="39" dur="500"/>
                                        <p:tgtEl>
                                          <p:spTgt spid="13724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137249"/>
                                        </p:tgtEl>
                                        <p:attrNameLst>
                                          <p:attrName>style.visibility</p:attrName>
                                        </p:attrNameLst>
                                      </p:cBhvr>
                                      <p:to>
                                        <p:strVal val="visible"/>
                                      </p:to>
                                    </p:set>
                                    <p:anim calcmode="lin" valueType="num">
                                      <p:cBhvr>
                                        <p:cTn id="44" dur="500" fill="hold"/>
                                        <p:tgtEl>
                                          <p:spTgt spid="137249"/>
                                        </p:tgtEl>
                                        <p:attrNameLst>
                                          <p:attrName>ppt_x</p:attrName>
                                        </p:attrNameLst>
                                      </p:cBhvr>
                                      <p:tavLst>
                                        <p:tav tm="0">
                                          <p:val>
                                            <p:strVal val="#ppt_x-#ppt_w/2"/>
                                          </p:val>
                                        </p:tav>
                                        <p:tav tm="100000">
                                          <p:val>
                                            <p:strVal val="#ppt_x"/>
                                          </p:val>
                                        </p:tav>
                                      </p:tavLst>
                                    </p:anim>
                                    <p:anim calcmode="lin" valueType="num">
                                      <p:cBhvr>
                                        <p:cTn id="45" dur="500" fill="hold"/>
                                        <p:tgtEl>
                                          <p:spTgt spid="137249"/>
                                        </p:tgtEl>
                                        <p:attrNameLst>
                                          <p:attrName>ppt_y</p:attrName>
                                        </p:attrNameLst>
                                      </p:cBhvr>
                                      <p:tavLst>
                                        <p:tav tm="0">
                                          <p:val>
                                            <p:strVal val="#ppt_y"/>
                                          </p:val>
                                        </p:tav>
                                        <p:tav tm="100000">
                                          <p:val>
                                            <p:strVal val="#ppt_y"/>
                                          </p:val>
                                        </p:tav>
                                      </p:tavLst>
                                    </p:anim>
                                    <p:anim calcmode="lin" valueType="num">
                                      <p:cBhvr>
                                        <p:cTn id="46" dur="500" fill="hold"/>
                                        <p:tgtEl>
                                          <p:spTgt spid="137249"/>
                                        </p:tgtEl>
                                        <p:attrNameLst>
                                          <p:attrName>ppt_w</p:attrName>
                                        </p:attrNameLst>
                                      </p:cBhvr>
                                      <p:tavLst>
                                        <p:tav tm="0">
                                          <p:val>
                                            <p:fltVal val="0"/>
                                          </p:val>
                                        </p:tav>
                                        <p:tav tm="100000">
                                          <p:val>
                                            <p:strVal val="#ppt_w"/>
                                          </p:val>
                                        </p:tav>
                                      </p:tavLst>
                                    </p:anim>
                                    <p:anim calcmode="lin" valueType="num">
                                      <p:cBhvr>
                                        <p:cTn id="47" dur="500" fill="hold"/>
                                        <p:tgtEl>
                                          <p:spTgt spid="137249"/>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7257"/>
                                        </p:tgtEl>
                                        <p:attrNameLst>
                                          <p:attrName>style.visibility</p:attrName>
                                        </p:attrNameLst>
                                      </p:cBhvr>
                                      <p:to>
                                        <p:strVal val="visible"/>
                                      </p:to>
                                    </p:set>
                                    <p:animEffect transition="in" filter="wipe(left)">
                                      <p:cBhvr>
                                        <p:cTn id="52" dur="500"/>
                                        <p:tgtEl>
                                          <p:spTgt spid="13725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137258"/>
                                        </p:tgtEl>
                                        <p:attrNameLst>
                                          <p:attrName>style.visibility</p:attrName>
                                        </p:attrNameLst>
                                      </p:cBhvr>
                                      <p:to>
                                        <p:strVal val="visible"/>
                                      </p:to>
                                    </p:set>
                                    <p:anim calcmode="lin" valueType="num">
                                      <p:cBhvr>
                                        <p:cTn id="57" dur="500" fill="hold"/>
                                        <p:tgtEl>
                                          <p:spTgt spid="137258"/>
                                        </p:tgtEl>
                                        <p:attrNameLst>
                                          <p:attrName>ppt_x</p:attrName>
                                        </p:attrNameLst>
                                      </p:cBhvr>
                                      <p:tavLst>
                                        <p:tav tm="0">
                                          <p:val>
                                            <p:strVal val="#ppt_x-#ppt_w/2"/>
                                          </p:val>
                                        </p:tav>
                                        <p:tav tm="100000">
                                          <p:val>
                                            <p:strVal val="#ppt_x"/>
                                          </p:val>
                                        </p:tav>
                                      </p:tavLst>
                                    </p:anim>
                                    <p:anim calcmode="lin" valueType="num">
                                      <p:cBhvr>
                                        <p:cTn id="58" dur="500" fill="hold"/>
                                        <p:tgtEl>
                                          <p:spTgt spid="137258"/>
                                        </p:tgtEl>
                                        <p:attrNameLst>
                                          <p:attrName>ppt_y</p:attrName>
                                        </p:attrNameLst>
                                      </p:cBhvr>
                                      <p:tavLst>
                                        <p:tav tm="0">
                                          <p:val>
                                            <p:strVal val="#ppt_y"/>
                                          </p:val>
                                        </p:tav>
                                        <p:tav tm="100000">
                                          <p:val>
                                            <p:strVal val="#ppt_y"/>
                                          </p:val>
                                        </p:tav>
                                      </p:tavLst>
                                    </p:anim>
                                    <p:anim calcmode="lin" valueType="num">
                                      <p:cBhvr>
                                        <p:cTn id="59" dur="500" fill="hold"/>
                                        <p:tgtEl>
                                          <p:spTgt spid="137258"/>
                                        </p:tgtEl>
                                        <p:attrNameLst>
                                          <p:attrName>ppt_w</p:attrName>
                                        </p:attrNameLst>
                                      </p:cBhvr>
                                      <p:tavLst>
                                        <p:tav tm="0">
                                          <p:val>
                                            <p:fltVal val="0"/>
                                          </p:val>
                                        </p:tav>
                                        <p:tav tm="100000">
                                          <p:val>
                                            <p:strVal val="#ppt_w"/>
                                          </p:val>
                                        </p:tav>
                                      </p:tavLst>
                                    </p:anim>
                                    <p:anim calcmode="lin" valueType="num">
                                      <p:cBhvr>
                                        <p:cTn id="60" dur="500" fill="hold"/>
                                        <p:tgtEl>
                                          <p:spTgt spid="137258"/>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37252"/>
                                        </p:tgtEl>
                                        <p:attrNameLst>
                                          <p:attrName>style.visibility</p:attrName>
                                        </p:attrNameLst>
                                      </p:cBhvr>
                                      <p:to>
                                        <p:strVal val="visible"/>
                                      </p:to>
                                    </p:set>
                                    <p:animEffect transition="in" filter="wipe(left)">
                                      <p:cBhvr>
                                        <p:cTn id="65" dur="500"/>
                                        <p:tgtEl>
                                          <p:spTgt spid="137252"/>
                                        </p:tgtEl>
                                      </p:cBhvr>
                                    </p:animEffect>
                                  </p:childTnLst>
                                </p:cTn>
                              </p:par>
                            </p:childTnLst>
                          </p:cTn>
                        </p:par>
                        <p:par>
                          <p:cTn id="66" fill="hold" nodeType="afterGroup">
                            <p:stCondLst>
                              <p:cond delay="500"/>
                            </p:stCondLst>
                            <p:childTnLst>
                              <p:par>
                                <p:cTn id="67" presetID="1" presetClass="entr" presetSubtype="0" fill="hold" nodeType="afterEffect">
                                  <p:stCondLst>
                                    <p:cond delay="0"/>
                                  </p:stCondLst>
                                  <p:childTnLst>
                                    <p:set>
                                      <p:cBhvr>
                                        <p:cTn id="68" dur="1" fill="hold">
                                          <p:stCondLst>
                                            <p:cond delay="499"/>
                                          </p:stCondLst>
                                        </p:cTn>
                                        <p:tgtEl>
                                          <p:spTgt spid="137253"/>
                                        </p:tgtEl>
                                        <p:attrNameLst>
                                          <p:attrName>style.visibility</p:attrName>
                                        </p:attrNameLst>
                                      </p:cBhvr>
                                      <p:to>
                                        <p:strVal val="visible"/>
                                      </p:to>
                                    </p:set>
                                  </p:childTnLst>
                                </p:cTn>
                              </p:par>
                            </p:childTnLst>
                          </p:cTn>
                        </p:par>
                        <p:par>
                          <p:cTn id="69" fill="hold" nodeType="afterGroup">
                            <p:stCondLst>
                              <p:cond delay="1000"/>
                            </p:stCondLst>
                            <p:childTnLst>
                              <p:par>
                                <p:cTn id="70" presetID="22" presetClass="entr" presetSubtype="1" fill="hold" nodeType="afterEffect">
                                  <p:stCondLst>
                                    <p:cond delay="0"/>
                                  </p:stCondLst>
                                  <p:childTnLst>
                                    <p:set>
                                      <p:cBhvr>
                                        <p:cTn id="71" dur="1" fill="hold">
                                          <p:stCondLst>
                                            <p:cond delay="0"/>
                                          </p:stCondLst>
                                        </p:cTn>
                                        <p:tgtEl>
                                          <p:spTgt spid="137259"/>
                                        </p:tgtEl>
                                        <p:attrNameLst>
                                          <p:attrName>style.visibility</p:attrName>
                                        </p:attrNameLst>
                                      </p:cBhvr>
                                      <p:to>
                                        <p:strVal val="visible"/>
                                      </p:to>
                                    </p:set>
                                    <p:animEffect transition="in" filter="wipe(up)">
                                      <p:cBhvr>
                                        <p:cTn id="72" dur="500"/>
                                        <p:tgtEl>
                                          <p:spTgt spid="13725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8" fill="hold" grpId="0" nodeType="clickEffect">
                                  <p:stCondLst>
                                    <p:cond delay="0"/>
                                  </p:stCondLst>
                                  <p:childTnLst>
                                    <p:set>
                                      <p:cBhvr>
                                        <p:cTn id="76" dur="1" fill="hold">
                                          <p:stCondLst>
                                            <p:cond delay="0"/>
                                          </p:stCondLst>
                                        </p:cTn>
                                        <p:tgtEl>
                                          <p:spTgt spid="137260"/>
                                        </p:tgtEl>
                                        <p:attrNameLst>
                                          <p:attrName>style.visibility</p:attrName>
                                        </p:attrNameLst>
                                      </p:cBhvr>
                                      <p:to>
                                        <p:strVal val="visible"/>
                                      </p:to>
                                    </p:set>
                                    <p:anim calcmode="lin" valueType="num">
                                      <p:cBhvr>
                                        <p:cTn id="77" dur="500" fill="hold"/>
                                        <p:tgtEl>
                                          <p:spTgt spid="137260"/>
                                        </p:tgtEl>
                                        <p:attrNameLst>
                                          <p:attrName>ppt_x</p:attrName>
                                        </p:attrNameLst>
                                      </p:cBhvr>
                                      <p:tavLst>
                                        <p:tav tm="0">
                                          <p:val>
                                            <p:strVal val="#ppt_x-#ppt_w/2"/>
                                          </p:val>
                                        </p:tav>
                                        <p:tav tm="100000">
                                          <p:val>
                                            <p:strVal val="#ppt_x"/>
                                          </p:val>
                                        </p:tav>
                                      </p:tavLst>
                                    </p:anim>
                                    <p:anim calcmode="lin" valueType="num">
                                      <p:cBhvr>
                                        <p:cTn id="78" dur="500" fill="hold"/>
                                        <p:tgtEl>
                                          <p:spTgt spid="137260"/>
                                        </p:tgtEl>
                                        <p:attrNameLst>
                                          <p:attrName>ppt_y</p:attrName>
                                        </p:attrNameLst>
                                      </p:cBhvr>
                                      <p:tavLst>
                                        <p:tav tm="0">
                                          <p:val>
                                            <p:strVal val="#ppt_y"/>
                                          </p:val>
                                        </p:tav>
                                        <p:tav tm="100000">
                                          <p:val>
                                            <p:strVal val="#ppt_y"/>
                                          </p:val>
                                        </p:tav>
                                      </p:tavLst>
                                    </p:anim>
                                    <p:anim calcmode="lin" valueType="num">
                                      <p:cBhvr>
                                        <p:cTn id="79" dur="500" fill="hold"/>
                                        <p:tgtEl>
                                          <p:spTgt spid="137260"/>
                                        </p:tgtEl>
                                        <p:attrNameLst>
                                          <p:attrName>ppt_w</p:attrName>
                                        </p:attrNameLst>
                                      </p:cBhvr>
                                      <p:tavLst>
                                        <p:tav tm="0">
                                          <p:val>
                                            <p:fltVal val="0"/>
                                          </p:val>
                                        </p:tav>
                                        <p:tav tm="100000">
                                          <p:val>
                                            <p:strVal val="#ppt_w"/>
                                          </p:val>
                                        </p:tav>
                                      </p:tavLst>
                                    </p:anim>
                                    <p:anim calcmode="lin" valueType="num">
                                      <p:cBhvr>
                                        <p:cTn id="80" dur="500" fill="hold"/>
                                        <p:tgtEl>
                                          <p:spTgt spid="137260"/>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2" fill="hold" grpId="0" nodeType="clickEffect">
                                  <p:stCondLst>
                                    <p:cond delay="0"/>
                                  </p:stCondLst>
                                  <p:childTnLst>
                                    <p:set>
                                      <p:cBhvr>
                                        <p:cTn id="84" dur="1" fill="hold">
                                          <p:stCondLst>
                                            <p:cond delay="0"/>
                                          </p:stCondLst>
                                        </p:cTn>
                                        <p:tgtEl>
                                          <p:spTgt spid="137262"/>
                                        </p:tgtEl>
                                        <p:attrNameLst>
                                          <p:attrName>style.visibility</p:attrName>
                                        </p:attrNameLst>
                                      </p:cBhvr>
                                      <p:to>
                                        <p:strVal val="visible"/>
                                      </p:to>
                                    </p:set>
                                    <p:animEffect transition="in" filter="wipe(right)">
                                      <p:cBhvr>
                                        <p:cTn id="85" dur="500"/>
                                        <p:tgtEl>
                                          <p:spTgt spid="137262"/>
                                        </p:tgtEl>
                                      </p:cBhvr>
                                    </p:animEffect>
                                  </p:childTnLst>
                                </p:cTn>
                              </p:par>
                            </p:childTnLst>
                          </p:cTn>
                        </p:par>
                        <p:par>
                          <p:cTn id="86" fill="hold" nodeType="afterGroup">
                            <p:stCondLst>
                              <p:cond delay="500"/>
                            </p:stCondLst>
                            <p:childTnLst>
                              <p:par>
                                <p:cTn id="87" presetID="22" presetClass="entr" presetSubtype="4" fill="hold" grpId="0" nodeType="afterEffect">
                                  <p:stCondLst>
                                    <p:cond delay="0"/>
                                  </p:stCondLst>
                                  <p:childTnLst>
                                    <p:set>
                                      <p:cBhvr>
                                        <p:cTn id="88" dur="1" fill="hold">
                                          <p:stCondLst>
                                            <p:cond delay="0"/>
                                          </p:stCondLst>
                                        </p:cTn>
                                        <p:tgtEl>
                                          <p:spTgt spid="137261"/>
                                        </p:tgtEl>
                                        <p:attrNameLst>
                                          <p:attrName>style.visibility</p:attrName>
                                        </p:attrNameLst>
                                      </p:cBhvr>
                                      <p:to>
                                        <p:strVal val="visible"/>
                                      </p:to>
                                    </p:set>
                                    <p:animEffect transition="in" filter="wipe(down)">
                                      <p:cBhvr>
                                        <p:cTn id="89" dur="500"/>
                                        <p:tgtEl>
                                          <p:spTgt spid="137261"/>
                                        </p:tgtEl>
                                      </p:cBhvr>
                                    </p:animEffect>
                                  </p:childTnLst>
                                </p:cTn>
                              </p:par>
                            </p:childTnLst>
                          </p:cTn>
                        </p:par>
                        <p:par>
                          <p:cTn id="90" fill="hold" nodeType="afterGroup">
                            <p:stCondLst>
                              <p:cond delay="1000"/>
                            </p:stCondLst>
                            <p:childTnLst>
                              <p:par>
                                <p:cTn id="91" presetID="1" presetClass="entr" presetSubtype="0" fill="hold" nodeType="afterEffect">
                                  <p:stCondLst>
                                    <p:cond delay="0"/>
                                  </p:stCondLst>
                                  <p:childTnLst>
                                    <p:set>
                                      <p:cBhvr>
                                        <p:cTn id="92" dur="1" fill="hold">
                                          <p:stCondLst>
                                            <p:cond delay="499"/>
                                          </p:stCondLst>
                                        </p:cTn>
                                        <p:tgtEl>
                                          <p:spTgt spid="137263"/>
                                        </p:tgtEl>
                                        <p:attrNameLst>
                                          <p:attrName>style.visibility</p:attrName>
                                        </p:attrNameLst>
                                      </p:cBhvr>
                                      <p:to>
                                        <p:strVal val="visible"/>
                                      </p:to>
                                    </p:set>
                                  </p:childTnLst>
                                </p:cTn>
                              </p:par>
                            </p:childTnLst>
                          </p:cTn>
                        </p:par>
                        <p:par>
                          <p:cTn id="93" fill="hold" nodeType="afterGroup">
                            <p:stCondLst>
                              <p:cond delay="1500"/>
                            </p:stCondLst>
                            <p:childTnLst>
                              <p:par>
                                <p:cTn id="94" presetID="22" presetClass="entr" presetSubtype="2" fill="hold" nodeType="afterEffect">
                                  <p:stCondLst>
                                    <p:cond delay="0"/>
                                  </p:stCondLst>
                                  <p:childTnLst>
                                    <p:set>
                                      <p:cBhvr>
                                        <p:cTn id="95" dur="1" fill="hold">
                                          <p:stCondLst>
                                            <p:cond delay="0"/>
                                          </p:stCondLst>
                                        </p:cTn>
                                        <p:tgtEl>
                                          <p:spTgt spid="137267"/>
                                        </p:tgtEl>
                                        <p:attrNameLst>
                                          <p:attrName>style.visibility</p:attrName>
                                        </p:attrNameLst>
                                      </p:cBhvr>
                                      <p:to>
                                        <p:strVal val="visible"/>
                                      </p:to>
                                    </p:set>
                                    <p:animEffect transition="in" filter="wipe(right)">
                                      <p:cBhvr>
                                        <p:cTn id="96" dur="500"/>
                                        <p:tgtEl>
                                          <p:spTgt spid="13726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7" presetClass="entr" presetSubtype="8" fill="hold" grpId="0" nodeType="clickEffect">
                                  <p:stCondLst>
                                    <p:cond delay="0"/>
                                  </p:stCondLst>
                                  <p:childTnLst>
                                    <p:set>
                                      <p:cBhvr>
                                        <p:cTn id="100" dur="1" fill="hold">
                                          <p:stCondLst>
                                            <p:cond delay="0"/>
                                          </p:stCondLst>
                                        </p:cTn>
                                        <p:tgtEl>
                                          <p:spTgt spid="137268"/>
                                        </p:tgtEl>
                                        <p:attrNameLst>
                                          <p:attrName>style.visibility</p:attrName>
                                        </p:attrNameLst>
                                      </p:cBhvr>
                                      <p:to>
                                        <p:strVal val="visible"/>
                                      </p:to>
                                    </p:set>
                                    <p:anim calcmode="lin" valueType="num">
                                      <p:cBhvr>
                                        <p:cTn id="101" dur="500" fill="hold"/>
                                        <p:tgtEl>
                                          <p:spTgt spid="137268"/>
                                        </p:tgtEl>
                                        <p:attrNameLst>
                                          <p:attrName>ppt_x</p:attrName>
                                        </p:attrNameLst>
                                      </p:cBhvr>
                                      <p:tavLst>
                                        <p:tav tm="0">
                                          <p:val>
                                            <p:strVal val="#ppt_x-#ppt_w/2"/>
                                          </p:val>
                                        </p:tav>
                                        <p:tav tm="100000">
                                          <p:val>
                                            <p:strVal val="#ppt_x"/>
                                          </p:val>
                                        </p:tav>
                                      </p:tavLst>
                                    </p:anim>
                                    <p:anim calcmode="lin" valueType="num">
                                      <p:cBhvr>
                                        <p:cTn id="102" dur="500" fill="hold"/>
                                        <p:tgtEl>
                                          <p:spTgt spid="137268"/>
                                        </p:tgtEl>
                                        <p:attrNameLst>
                                          <p:attrName>ppt_y</p:attrName>
                                        </p:attrNameLst>
                                      </p:cBhvr>
                                      <p:tavLst>
                                        <p:tav tm="0">
                                          <p:val>
                                            <p:strVal val="#ppt_y"/>
                                          </p:val>
                                        </p:tav>
                                        <p:tav tm="100000">
                                          <p:val>
                                            <p:strVal val="#ppt_y"/>
                                          </p:val>
                                        </p:tav>
                                      </p:tavLst>
                                    </p:anim>
                                    <p:anim calcmode="lin" valueType="num">
                                      <p:cBhvr>
                                        <p:cTn id="103" dur="500" fill="hold"/>
                                        <p:tgtEl>
                                          <p:spTgt spid="137268"/>
                                        </p:tgtEl>
                                        <p:attrNameLst>
                                          <p:attrName>ppt_w</p:attrName>
                                        </p:attrNameLst>
                                      </p:cBhvr>
                                      <p:tavLst>
                                        <p:tav tm="0">
                                          <p:val>
                                            <p:fltVal val="0"/>
                                          </p:val>
                                        </p:tav>
                                        <p:tav tm="100000">
                                          <p:val>
                                            <p:strVal val="#ppt_w"/>
                                          </p:val>
                                        </p:tav>
                                      </p:tavLst>
                                    </p:anim>
                                    <p:anim calcmode="lin" valueType="num">
                                      <p:cBhvr>
                                        <p:cTn id="104" dur="500" fill="hold"/>
                                        <p:tgtEl>
                                          <p:spTgt spid="137268"/>
                                        </p:tgtEl>
                                        <p:attrNameLst>
                                          <p:attrName>ppt_h</p:attrName>
                                        </p:attrNameLst>
                                      </p:cBhvr>
                                      <p:tavLst>
                                        <p:tav tm="0">
                                          <p:val>
                                            <p:strVal val="#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2" fill="hold" nodeType="clickEffect">
                                  <p:stCondLst>
                                    <p:cond delay="0"/>
                                  </p:stCondLst>
                                  <p:childTnLst>
                                    <p:set>
                                      <p:cBhvr>
                                        <p:cTn id="108" dur="1" fill="hold">
                                          <p:stCondLst>
                                            <p:cond delay="0"/>
                                          </p:stCondLst>
                                        </p:cTn>
                                        <p:tgtEl>
                                          <p:spTgt spid="137269"/>
                                        </p:tgtEl>
                                        <p:attrNameLst>
                                          <p:attrName>style.visibility</p:attrName>
                                        </p:attrNameLst>
                                      </p:cBhvr>
                                      <p:to>
                                        <p:strVal val="visible"/>
                                      </p:to>
                                    </p:set>
                                    <p:animEffect transition="in" filter="wipe(right)">
                                      <p:cBhvr>
                                        <p:cTn id="109" dur="500"/>
                                        <p:tgtEl>
                                          <p:spTgt spid="137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3" grpId="0" autoUpdateAnimBg="0"/>
      <p:bldP spid="137244" grpId="0" animBg="1" autoUpdateAnimBg="0"/>
      <p:bldP spid="137247" grpId="0" animBg="1" autoUpdateAnimBg="0"/>
      <p:bldP spid="137249" grpId="0" animBg="1"/>
      <p:bldP spid="137252" grpId="0" animBg="1"/>
      <p:bldP spid="137258" grpId="0" animBg="1"/>
      <p:bldP spid="137260" grpId="0" animBg="1"/>
      <p:bldP spid="137261" grpId="0" animBg="1"/>
      <p:bldP spid="137262" grpId="0" animBg="1"/>
      <p:bldP spid="13726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267" name="Group 27"/>
          <p:cNvGrpSpPr>
            <a:grpSpLocks/>
          </p:cNvGrpSpPr>
          <p:nvPr/>
        </p:nvGrpSpPr>
        <p:grpSpPr bwMode="auto">
          <a:xfrm>
            <a:off x="914400" y="1447800"/>
            <a:ext cx="2133600" cy="609600"/>
            <a:chOff x="576" y="912"/>
            <a:chExt cx="1344" cy="384"/>
          </a:xfrm>
        </p:grpSpPr>
        <p:grpSp>
          <p:nvGrpSpPr>
            <p:cNvPr id="138243" name="Group 3"/>
            <p:cNvGrpSpPr>
              <a:grpSpLocks/>
            </p:cNvGrpSpPr>
            <p:nvPr/>
          </p:nvGrpSpPr>
          <p:grpSpPr bwMode="auto">
            <a:xfrm>
              <a:off x="1152" y="912"/>
              <a:ext cx="768" cy="384"/>
              <a:chOff x="1152" y="912"/>
              <a:chExt cx="768" cy="384"/>
            </a:xfrm>
          </p:grpSpPr>
          <p:sp>
            <p:nvSpPr>
              <p:cNvPr id="138244" name="Rectangle 4"/>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a</a:t>
                </a:r>
                <a:r>
                  <a:rPr lang="en-US" altLang="zh-CN" b="1" baseline="-25000">
                    <a:solidFill>
                      <a:schemeClr val="tx2"/>
                    </a:solidFill>
                  </a:rPr>
                  <a:t>i-1</a:t>
                </a:r>
                <a:endParaRPr lang="en-US" altLang="zh-CN"/>
              </a:p>
            </p:txBody>
          </p:sp>
          <p:sp>
            <p:nvSpPr>
              <p:cNvPr id="138245" name="Line 5"/>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6" name="Line 6"/>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8263" name="Line 23"/>
            <p:cNvSpPr>
              <a:spLocks noChangeShapeType="1"/>
            </p:cNvSpPr>
            <p:nvPr/>
          </p:nvSpPr>
          <p:spPr bwMode="auto">
            <a:xfrm>
              <a:off x="576" y="1104"/>
              <a:ext cx="576"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8242" name="Text Box 2"/>
          <p:cNvSpPr txBox="1">
            <a:spLocks noChangeArrowheads="1"/>
          </p:cNvSpPr>
          <p:nvPr/>
        </p:nvSpPr>
        <p:spPr bwMode="auto">
          <a:xfrm>
            <a:off x="517525" y="396875"/>
            <a:ext cx="1104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0033"/>
                </a:solidFill>
              </a:rPr>
              <a:t>删除</a:t>
            </a:r>
            <a:endParaRPr lang="zh-CN" altLang="en-US"/>
          </a:p>
        </p:txBody>
      </p:sp>
      <p:grpSp>
        <p:nvGrpSpPr>
          <p:cNvPr id="138268" name="Group 28"/>
          <p:cNvGrpSpPr>
            <a:grpSpLocks/>
          </p:cNvGrpSpPr>
          <p:nvPr/>
        </p:nvGrpSpPr>
        <p:grpSpPr bwMode="auto">
          <a:xfrm>
            <a:off x="2895600" y="1447800"/>
            <a:ext cx="2438400" cy="609600"/>
            <a:chOff x="1824" y="912"/>
            <a:chExt cx="1536" cy="384"/>
          </a:xfrm>
        </p:grpSpPr>
        <p:grpSp>
          <p:nvGrpSpPr>
            <p:cNvPr id="138247" name="Group 7"/>
            <p:cNvGrpSpPr>
              <a:grpSpLocks/>
            </p:cNvGrpSpPr>
            <p:nvPr/>
          </p:nvGrpSpPr>
          <p:grpSpPr bwMode="auto">
            <a:xfrm>
              <a:off x="2592" y="912"/>
              <a:ext cx="768" cy="384"/>
              <a:chOff x="1152" y="912"/>
              <a:chExt cx="768" cy="384"/>
            </a:xfrm>
          </p:grpSpPr>
          <p:sp>
            <p:nvSpPr>
              <p:cNvPr id="138248" name="Rectangle 8"/>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a</a:t>
                </a:r>
                <a:r>
                  <a:rPr lang="en-US" altLang="zh-CN" b="1" baseline="-25000">
                    <a:solidFill>
                      <a:schemeClr val="tx2"/>
                    </a:solidFill>
                  </a:rPr>
                  <a:t>i</a:t>
                </a:r>
                <a:endParaRPr lang="en-US" altLang="zh-CN"/>
              </a:p>
            </p:txBody>
          </p:sp>
          <p:sp>
            <p:nvSpPr>
              <p:cNvPr id="138249" name="Line 9"/>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0" name="Line 10"/>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8264" name="Line 24"/>
            <p:cNvSpPr>
              <a:spLocks noChangeShapeType="1"/>
            </p:cNvSpPr>
            <p:nvPr/>
          </p:nvSpPr>
          <p:spPr bwMode="auto">
            <a:xfrm>
              <a:off x="1824" y="1104"/>
              <a:ext cx="720"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8269" name="Group 29"/>
          <p:cNvGrpSpPr>
            <a:grpSpLocks/>
          </p:cNvGrpSpPr>
          <p:nvPr/>
        </p:nvGrpSpPr>
        <p:grpSpPr bwMode="auto">
          <a:xfrm>
            <a:off x="5181600" y="1447800"/>
            <a:ext cx="2971800" cy="609600"/>
            <a:chOff x="3264" y="912"/>
            <a:chExt cx="1872" cy="384"/>
          </a:xfrm>
        </p:grpSpPr>
        <p:grpSp>
          <p:nvGrpSpPr>
            <p:cNvPr id="138251" name="Group 11"/>
            <p:cNvGrpSpPr>
              <a:grpSpLocks/>
            </p:cNvGrpSpPr>
            <p:nvPr/>
          </p:nvGrpSpPr>
          <p:grpSpPr bwMode="auto">
            <a:xfrm>
              <a:off x="3984" y="912"/>
              <a:ext cx="768" cy="384"/>
              <a:chOff x="1152" y="912"/>
              <a:chExt cx="768" cy="384"/>
            </a:xfrm>
          </p:grpSpPr>
          <p:sp>
            <p:nvSpPr>
              <p:cNvPr id="138252" name="Rectangle 12"/>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a</a:t>
                </a:r>
                <a:r>
                  <a:rPr lang="en-US" altLang="zh-CN" b="1" baseline="-25000">
                    <a:solidFill>
                      <a:schemeClr val="tx2"/>
                    </a:solidFill>
                  </a:rPr>
                  <a:t>i+1</a:t>
                </a:r>
                <a:endParaRPr lang="en-US" altLang="zh-CN"/>
              </a:p>
            </p:txBody>
          </p:sp>
          <p:sp>
            <p:nvSpPr>
              <p:cNvPr id="138253" name="Line 13"/>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4" name="Line 14"/>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8265" name="Line 25"/>
            <p:cNvSpPr>
              <a:spLocks noChangeShapeType="1"/>
            </p:cNvSpPr>
            <p:nvPr/>
          </p:nvSpPr>
          <p:spPr bwMode="auto">
            <a:xfrm>
              <a:off x="3264" y="1104"/>
              <a:ext cx="672"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6" name="Line 26"/>
            <p:cNvSpPr>
              <a:spLocks noChangeShapeType="1"/>
            </p:cNvSpPr>
            <p:nvPr/>
          </p:nvSpPr>
          <p:spPr bwMode="auto">
            <a:xfrm>
              <a:off x="4656" y="1104"/>
              <a:ext cx="480"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8272" name="Text Box 32"/>
          <p:cNvSpPr txBox="1">
            <a:spLocks noChangeArrowheads="1"/>
          </p:cNvSpPr>
          <p:nvPr/>
        </p:nvSpPr>
        <p:spPr bwMode="auto">
          <a:xfrm>
            <a:off x="1981200" y="3733800"/>
            <a:ext cx="50863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b="1">
                <a:solidFill>
                  <a:srgbClr val="660033"/>
                </a:solidFill>
              </a:rPr>
              <a:t>p-&gt;next = p-&gt;next-&gt;next;</a:t>
            </a:r>
          </a:p>
          <a:p>
            <a:pPr>
              <a:lnSpc>
                <a:spcPct val="150000"/>
              </a:lnSpc>
            </a:pPr>
            <a:r>
              <a:rPr lang="en-US" altLang="zh-CN" b="1">
                <a:solidFill>
                  <a:srgbClr val="660033"/>
                </a:solidFill>
              </a:rPr>
              <a:t>p-&gt;next-&gt;prior = p;</a:t>
            </a:r>
          </a:p>
        </p:txBody>
      </p:sp>
      <p:sp>
        <p:nvSpPr>
          <p:cNvPr id="138273" name="Line 33"/>
          <p:cNvSpPr>
            <a:spLocks noChangeShapeType="1"/>
          </p:cNvSpPr>
          <p:nvPr/>
        </p:nvSpPr>
        <p:spPr bwMode="auto">
          <a:xfrm>
            <a:off x="2114550" y="4635500"/>
            <a:ext cx="4876800"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8285" name="Group 45"/>
          <p:cNvGrpSpPr>
            <a:grpSpLocks/>
          </p:cNvGrpSpPr>
          <p:nvPr/>
        </p:nvGrpSpPr>
        <p:grpSpPr bwMode="auto">
          <a:xfrm>
            <a:off x="4724400" y="990600"/>
            <a:ext cx="1752600" cy="762000"/>
            <a:chOff x="2976" y="624"/>
            <a:chExt cx="1104" cy="480"/>
          </a:xfrm>
        </p:grpSpPr>
        <p:sp>
          <p:nvSpPr>
            <p:cNvPr id="138276" name="Line 36"/>
            <p:cNvSpPr>
              <a:spLocks noChangeShapeType="1"/>
            </p:cNvSpPr>
            <p:nvPr/>
          </p:nvSpPr>
          <p:spPr bwMode="auto">
            <a:xfrm flipH="1">
              <a:off x="2976" y="624"/>
              <a:ext cx="1104" cy="0"/>
            </a:xfrm>
            <a:prstGeom prst="line">
              <a:avLst/>
            </a:prstGeom>
            <a:noFill/>
            <a:ln w="317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77" name="Line 37"/>
            <p:cNvSpPr>
              <a:spLocks noChangeShapeType="1"/>
            </p:cNvSpPr>
            <p:nvPr/>
          </p:nvSpPr>
          <p:spPr bwMode="auto">
            <a:xfrm flipV="1">
              <a:off x="4080" y="624"/>
              <a:ext cx="0" cy="480"/>
            </a:xfrm>
            <a:prstGeom prst="line">
              <a:avLst/>
            </a:prstGeom>
            <a:noFill/>
            <a:ln w="317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78" name="Line 38"/>
            <p:cNvSpPr>
              <a:spLocks noChangeShapeType="1"/>
            </p:cNvSpPr>
            <p:nvPr/>
          </p:nvSpPr>
          <p:spPr bwMode="auto">
            <a:xfrm>
              <a:off x="2976" y="624"/>
              <a:ext cx="0" cy="288"/>
            </a:xfrm>
            <a:prstGeom prst="line">
              <a:avLst/>
            </a:prstGeom>
            <a:noFill/>
            <a:ln w="31750">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138287" name="Rectangle 47"/>
          <p:cNvSpPr>
            <a:spLocks noChangeArrowheads="1"/>
          </p:cNvSpPr>
          <p:nvPr/>
        </p:nvSpPr>
        <p:spPr bwMode="auto">
          <a:xfrm>
            <a:off x="2819400" y="1600200"/>
            <a:ext cx="1219200" cy="304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79" name="AutoShape 39"/>
          <p:cNvSpPr>
            <a:spLocks noChangeArrowheads="1"/>
          </p:cNvSpPr>
          <p:nvPr/>
        </p:nvSpPr>
        <p:spPr bwMode="auto">
          <a:xfrm>
            <a:off x="2286000" y="2057400"/>
            <a:ext cx="381000" cy="1295400"/>
          </a:xfrm>
          <a:prstGeom prst="upArrowCallout">
            <a:avLst>
              <a:gd name="adj1" fmla="val 15000"/>
              <a:gd name="adj2" fmla="val 20000"/>
              <a:gd name="adj3" fmla="val 61672"/>
              <a:gd name="adj4" fmla="val 37255"/>
            </a:avLst>
          </a:prstGeom>
          <a:solidFill>
            <a:srgbClr val="CCFFFF"/>
          </a:solid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99"/>
                </a:solidFill>
              </a:rPr>
              <a:t>p</a:t>
            </a:r>
            <a:endParaRPr lang="en-US" altLang="zh-CN"/>
          </a:p>
        </p:txBody>
      </p:sp>
      <p:grpSp>
        <p:nvGrpSpPr>
          <p:cNvPr id="138286" name="Group 46"/>
          <p:cNvGrpSpPr>
            <a:grpSpLocks/>
          </p:cNvGrpSpPr>
          <p:nvPr/>
        </p:nvGrpSpPr>
        <p:grpSpPr bwMode="auto">
          <a:xfrm>
            <a:off x="2438400" y="990600"/>
            <a:ext cx="1828800" cy="762000"/>
            <a:chOff x="1536" y="624"/>
            <a:chExt cx="1152" cy="480"/>
          </a:xfrm>
        </p:grpSpPr>
        <p:sp>
          <p:nvSpPr>
            <p:cNvPr id="138281" name="Line 41"/>
            <p:cNvSpPr>
              <a:spLocks noChangeShapeType="1"/>
            </p:cNvSpPr>
            <p:nvPr/>
          </p:nvSpPr>
          <p:spPr bwMode="auto">
            <a:xfrm flipV="1">
              <a:off x="2688" y="624"/>
              <a:ext cx="0" cy="480"/>
            </a:xfrm>
            <a:prstGeom prst="line">
              <a:avLst/>
            </a:prstGeom>
            <a:noFill/>
            <a:ln w="317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82" name="Line 42"/>
            <p:cNvSpPr>
              <a:spLocks noChangeShapeType="1"/>
            </p:cNvSpPr>
            <p:nvPr/>
          </p:nvSpPr>
          <p:spPr bwMode="auto">
            <a:xfrm flipH="1">
              <a:off x="1536" y="624"/>
              <a:ext cx="1152" cy="0"/>
            </a:xfrm>
            <a:prstGeom prst="line">
              <a:avLst/>
            </a:prstGeom>
            <a:noFill/>
            <a:ln w="317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83" name="Line 43"/>
            <p:cNvSpPr>
              <a:spLocks noChangeShapeType="1"/>
            </p:cNvSpPr>
            <p:nvPr/>
          </p:nvSpPr>
          <p:spPr bwMode="auto">
            <a:xfrm>
              <a:off x="1536" y="624"/>
              <a:ext cx="0" cy="288"/>
            </a:xfrm>
            <a:prstGeom prst="line">
              <a:avLst/>
            </a:prstGeom>
            <a:noFill/>
            <a:ln w="31750">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8255" name="Group 15"/>
          <p:cNvGrpSpPr>
            <a:grpSpLocks/>
          </p:cNvGrpSpPr>
          <p:nvPr/>
        </p:nvGrpSpPr>
        <p:grpSpPr bwMode="auto">
          <a:xfrm>
            <a:off x="1828800" y="1447800"/>
            <a:ext cx="1219200" cy="609600"/>
            <a:chOff x="1152" y="912"/>
            <a:chExt cx="768" cy="384"/>
          </a:xfrm>
        </p:grpSpPr>
        <p:sp>
          <p:nvSpPr>
            <p:cNvPr id="138256" name="Rectangle 16"/>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a</a:t>
              </a:r>
              <a:r>
                <a:rPr lang="en-US" altLang="zh-CN" b="1" baseline="-25000">
                  <a:solidFill>
                    <a:schemeClr val="tx2"/>
                  </a:solidFill>
                </a:rPr>
                <a:t>i-1</a:t>
              </a:r>
              <a:endParaRPr lang="en-US" altLang="zh-CN"/>
            </a:p>
          </p:txBody>
        </p:sp>
        <p:sp>
          <p:nvSpPr>
            <p:cNvPr id="138257" name="Line 17"/>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8" name="Line 18"/>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38288" name="AutoShape 48"/>
          <p:cNvCxnSpPr>
            <a:cxnSpLocks noChangeShapeType="1"/>
            <a:stCxn id="138256" idx="3"/>
            <a:endCxn id="138252" idx="2"/>
          </p:cNvCxnSpPr>
          <p:nvPr/>
        </p:nvCxnSpPr>
        <p:spPr bwMode="auto">
          <a:xfrm>
            <a:off x="3048000" y="1752600"/>
            <a:ext cx="3886200" cy="304800"/>
          </a:xfrm>
          <a:prstGeom prst="bentConnector4">
            <a:avLst>
              <a:gd name="adj1" fmla="val 12745"/>
              <a:gd name="adj2" fmla="val 268750"/>
            </a:avLst>
          </a:prstGeom>
          <a:noFill/>
          <a:ln w="31750">
            <a:solidFill>
              <a:srgbClr val="008080"/>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289" name="Line 49"/>
          <p:cNvSpPr>
            <a:spLocks noChangeShapeType="1"/>
          </p:cNvSpPr>
          <p:nvPr/>
        </p:nvSpPr>
        <p:spPr bwMode="auto">
          <a:xfrm>
            <a:off x="2038350" y="5473700"/>
            <a:ext cx="3810000"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8294" name="Group 54"/>
          <p:cNvGrpSpPr>
            <a:grpSpLocks/>
          </p:cNvGrpSpPr>
          <p:nvPr/>
        </p:nvGrpSpPr>
        <p:grpSpPr bwMode="auto">
          <a:xfrm>
            <a:off x="2438400" y="762000"/>
            <a:ext cx="4038600" cy="990600"/>
            <a:chOff x="1536" y="480"/>
            <a:chExt cx="2544" cy="624"/>
          </a:xfrm>
        </p:grpSpPr>
        <p:sp>
          <p:nvSpPr>
            <p:cNvPr id="138290" name="Line 50"/>
            <p:cNvSpPr>
              <a:spLocks noChangeShapeType="1"/>
            </p:cNvSpPr>
            <p:nvPr/>
          </p:nvSpPr>
          <p:spPr bwMode="auto">
            <a:xfrm flipH="1" flipV="1">
              <a:off x="4080" y="480"/>
              <a:ext cx="0" cy="624"/>
            </a:xfrm>
            <a:prstGeom prst="line">
              <a:avLst/>
            </a:prstGeom>
            <a:noFill/>
            <a:ln w="349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91" name="Line 51"/>
            <p:cNvSpPr>
              <a:spLocks noChangeShapeType="1"/>
            </p:cNvSpPr>
            <p:nvPr/>
          </p:nvSpPr>
          <p:spPr bwMode="auto">
            <a:xfrm flipH="1">
              <a:off x="1536" y="480"/>
              <a:ext cx="2544" cy="0"/>
            </a:xfrm>
            <a:prstGeom prst="line">
              <a:avLst/>
            </a:prstGeom>
            <a:noFill/>
            <a:ln w="349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92" name="Line 52"/>
            <p:cNvSpPr>
              <a:spLocks noChangeShapeType="1"/>
            </p:cNvSpPr>
            <p:nvPr/>
          </p:nvSpPr>
          <p:spPr bwMode="auto">
            <a:xfrm>
              <a:off x="1536" y="480"/>
              <a:ext cx="0" cy="432"/>
            </a:xfrm>
            <a:prstGeom prst="line">
              <a:avLst/>
            </a:prstGeom>
            <a:noFill/>
            <a:ln w="349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138293" name="Rectangle 53"/>
          <p:cNvSpPr>
            <a:spLocks noChangeArrowheads="1"/>
          </p:cNvSpPr>
          <p:nvPr/>
        </p:nvSpPr>
        <p:spPr bwMode="auto">
          <a:xfrm>
            <a:off x="4495800" y="914400"/>
            <a:ext cx="19050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96" name="AutoShape 56">
            <a:hlinkClick r:id="rId2"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8267"/>
                                        </p:tgtEl>
                                        <p:attrNameLst>
                                          <p:attrName>style.visibility</p:attrName>
                                        </p:attrNameLst>
                                      </p:cBhvr>
                                      <p:to>
                                        <p:strVal val="visible"/>
                                      </p:to>
                                    </p:set>
                                    <p:animEffect transition="in" filter="wipe(left)">
                                      <p:cBhvr>
                                        <p:cTn id="7" dur="500"/>
                                        <p:tgtEl>
                                          <p:spTgt spid="13826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8268"/>
                                        </p:tgtEl>
                                        <p:attrNameLst>
                                          <p:attrName>style.visibility</p:attrName>
                                        </p:attrNameLst>
                                      </p:cBhvr>
                                      <p:to>
                                        <p:strVal val="visible"/>
                                      </p:to>
                                    </p:set>
                                    <p:animEffect transition="in" filter="wipe(left)">
                                      <p:cBhvr>
                                        <p:cTn id="11" dur="500"/>
                                        <p:tgtEl>
                                          <p:spTgt spid="13826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8269"/>
                                        </p:tgtEl>
                                        <p:attrNameLst>
                                          <p:attrName>style.visibility</p:attrName>
                                        </p:attrNameLst>
                                      </p:cBhvr>
                                      <p:to>
                                        <p:strVal val="visible"/>
                                      </p:to>
                                    </p:set>
                                    <p:animEffect transition="in" filter="wipe(left)">
                                      <p:cBhvr>
                                        <p:cTn id="15" dur="500"/>
                                        <p:tgtEl>
                                          <p:spTgt spid="138269"/>
                                        </p:tgtEl>
                                      </p:cBhvr>
                                    </p:animEffect>
                                  </p:childTnLst>
                                </p:cTn>
                              </p:par>
                            </p:childTnLst>
                          </p:cTn>
                        </p:par>
                        <p:par>
                          <p:cTn id="16" fill="hold" nodeType="after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138285"/>
                                        </p:tgtEl>
                                        <p:attrNameLst>
                                          <p:attrName>style.visibility</p:attrName>
                                        </p:attrNameLst>
                                      </p:cBhvr>
                                      <p:to>
                                        <p:strVal val="visible"/>
                                      </p:to>
                                    </p:set>
                                    <p:animEffect transition="in" filter="wipe(right)">
                                      <p:cBhvr>
                                        <p:cTn id="19" dur="500"/>
                                        <p:tgtEl>
                                          <p:spTgt spid="138285"/>
                                        </p:tgtEl>
                                      </p:cBhvr>
                                    </p:animEffect>
                                  </p:childTnLst>
                                </p:cTn>
                              </p:par>
                            </p:childTnLst>
                          </p:cTn>
                        </p:par>
                        <p:par>
                          <p:cTn id="20" fill="hold" nodeType="afterGroup">
                            <p:stCondLst>
                              <p:cond delay="2000"/>
                            </p:stCondLst>
                            <p:childTnLst>
                              <p:par>
                                <p:cTn id="21" presetID="22" presetClass="entr" presetSubtype="2" fill="hold" nodeType="afterEffect">
                                  <p:stCondLst>
                                    <p:cond delay="0"/>
                                  </p:stCondLst>
                                  <p:childTnLst>
                                    <p:set>
                                      <p:cBhvr>
                                        <p:cTn id="22" dur="1" fill="hold">
                                          <p:stCondLst>
                                            <p:cond delay="0"/>
                                          </p:stCondLst>
                                        </p:cTn>
                                        <p:tgtEl>
                                          <p:spTgt spid="138286"/>
                                        </p:tgtEl>
                                        <p:attrNameLst>
                                          <p:attrName>style.visibility</p:attrName>
                                        </p:attrNameLst>
                                      </p:cBhvr>
                                      <p:to>
                                        <p:strVal val="visible"/>
                                      </p:to>
                                    </p:set>
                                    <p:animEffect transition="in" filter="wipe(right)">
                                      <p:cBhvr>
                                        <p:cTn id="23" dur="500"/>
                                        <p:tgtEl>
                                          <p:spTgt spid="13828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38279"/>
                                        </p:tgtEl>
                                        <p:attrNameLst>
                                          <p:attrName>style.visibility</p:attrName>
                                        </p:attrNameLst>
                                      </p:cBhvr>
                                      <p:to>
                                        <p:strVal val="visible"/>
                                      </p:to>
                                    </p:set>
                                    <p:animEffect transition="in" filter="wipe(down)">
                                      <p:cBhvr>
                                        <p:cTn id="28" dur="500"/>
                                        <p:tgtEl>
                                          <p:spTgt spid="13827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8272"/>
                                        </p:tgtEl>
                                        <p:attrNameLst>
                                          <p:attrName>style.visibility</p:attrName>
                                        </p:attrNameLst>
                                      </p:cBhvr>
                                      <p:to>
                                        <p:strVal val="visible"/>
                                      </p:to>
                                    </p:set>
                                    <p:animEffect transition="in" filter="wipe(left)">
                                      <p:cBhvr>
                                        <p:cTn id="33" dur="500"/>
                                        <p:tgtEl>
                                          <p:spTgt spid="13827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138273"/>
                                        </p:tgtEl>
                                        <p:attrNameLst>
                                          <p:attrName>style.visibility</p:attrName>
                                        </p:attrNameLst>
                                      </p:cBhvr>
                                      <p:to>
                                        <p:strVal val="visible"/>
                                      </p:to>
                                    </p:set>
                                    <p:anim calcmode="lin" valueType="num">
                                      <p:cBhvr>
                                        <p:cTn id="38" dur="500" fill="hold"/>
                                        <p:tgtEl>
                                          <p:spTgt spid="138273"/>
                                        </p:tgtEl>
                                        <p:attrNameLst>
                                          <p:attrName>ppt_x</p:attrName>
                                        </p:attrNameLst>
                                      </p:cBhvr>
                                      <p:tavLst>
                                        <p:tav tm="0">
                                          <p:val>
                                            <p:strVal val="#ppt_x-#ppt_w/2"/>
                                          </p:val>
                                        </p:tav>
                                        <p:tav tm="100000">
                                          <p:val>
                                            <p:strVal val="#ppt_x"/>
                                          </p:val>
                                        </p:tav>
                                      </p:tavLst>
                                    </p:anim>
                                    <p:anim calcmode="lin" valueType="num">
                                      <p:cBhvr>
                                        <p:cTn id="39" dur="500" fill="hold"/>
                                        <p:tgtEl>
                                          <p:spTgt spid="138273"/>
                                        </p:tgtEl>
                                        <p:attrNameLst>
                                          <p:attrName>ppt_y</p:attrName>
                                        </p:attrNameLst>
                                      </p:cBhvr>
                                      <p:tavLst>
                                        <p:tav tm="0">
                                          <p:val>
                                            <p:strVal val="#ppt_y"/>
                                          </p:val>
                                        </p:tav>
                                        <p:tav tm="100000">
                                          <p:val>
                                            <p:strVal val="#ppt_y"/>
                                          </p:val>
                                        </p:tav>
                                      </p:tavLst>
                                    </p:anim>
                                    <p:anim calcmode="lin" valueType="num">
                                      <p:cBhvr>
                                        <p:cTn id="40" dur="500" fill="hold"/>
                                        <p:tgtEl>
                                          <p:spTgt spid="138273"/>
                                        </p:tgtEl>
                                        <p:attrNameLst>
                                          <p:attrName>ppt_w</p:attrName>
                                        </p:attrNameLst>
                                      </p:cBhvr>
                                      <p:tavLst>
                                        <p:tav tm="0">
                                          <p:val>
                                            <p:fltVal val="0"/>
                                          </p:val>
                                        </p:tav>
                                        <p:tav tm="100000">
                                          <p:val>
                                            <p:strVal val="#ppt_w"/>
                                          </p:val>
                                        </p:tav>
                                      </p:tavLst>
                                    </p:anim>
                                    <p:anim calcmode="lin" valueType="num">
                                      <p:cBhvr>
                                        <p:cTn id="41" dur="500" fill="hold"/>
                                        <p:tgtEl>
                                          <p:spTgt spid="138273"/>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38287"/>
                                        </p:tgtEl>
                                        <p:attrNameLst>
                                          <p:attrName>style.visibility</p:attrName>
                                        </p:attrNameLst>
                                      </p:cBhvr>
                                      <p:to>
                                        <p:strVal val="visible"/>
                                      </p:to>
                                    </p:set>
                                    <p:animEffect transition="in" filter="wipe(up)">
                                      <p:cBhvr>
                                        <p:cTn id="46" dur="500"/>
                                        <p:tgtEl>
                                          <p:spTgt spid="138287"/>
                                        </p:tgtEl>
                                      </p:cBhvr>
                                    </p:animEffec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499"/>
                                          </p:stCondLst>
                                        </p:cTn>
                                        <p:tgtEl>
                                          <p:spTgt spid="138255"/>
                                        </p:tgtEl>
                                        <p:attrNameLst>
                                          <p:attrName>style.visibility</p:attrName>
                                        </p:attrNameLst>
                                      </p:cBhvr>
                                      <p:to>
                                        <p:strVal val="visible"/>
                                      </p:to>
                                    </p:set>
                                  </p:childTnLst>
                                </p:cTn>
                              </p:par>
                            </p:childTnLst>
                          </p:cTn>
                        </p:par>
                        <p:par>
                          <p:cTn id="50" fill="hold" nodeType="afterGroup">
                            <p:stCondLst>
                              <p:cond delay="1000"/>
                            </p:stCondLst>
                            <p:childTnLst>
                              <p:par>
                                <p:cTn id="51" presetID="22" presetClass="entr" presetSubtype="8" fill="hold" nodeType="afterEffect">
                                  <p:stCondLst>
                                    <p:cond delay="0"/>
                                  </p:stCondLst>
                                  <p:childTnLst>
                                    <p:set>
                                      <p:cBhvr>
                                        <p:cTn id="52" dur="1" fill="hold">
                                          <p:stCondLst>
                                            <p:cond delay="0"/>
                                          </p:stCondLst>
                                        </p:cTn>
                                        <p:tgtEl>
                                          <p:spTgt spid="138288"/>
                                        </p:tgtEl>
                                        <p:attrNameLst>
                                          <p:attrName>style.visibility</p:attrName>
                                        </p:attrNameLst>
                                      </p:cBhvr>
                                      <p:to>
                                        <p:strVal val="visible"/>
                                      </p:to>
                                    </p:set>
                                    <p:animEffect transition="in" filter="wipe(left)">
                                      <p:cBhvr>
                                        <p:cTn id="53" dur="500"/>
                                        <p:tgtEl>
                                          <p:spTgt spid="13828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grpId="0" nodeType="clickEffect">
                                  <p:stCondLst>
                                    <p:cond delay="0"/>
                                  </p:stCondLst>
                                  <p:childTnLst>
                                    <p:set>
                                      <p:cBhvr>
                                        <p:cTn id="57" dur="1" fill="hold">
                                          <p:stCondLst>
                                            <p:cond delay="0"/>
                                          </p:stCondLst>
                                        </p:cTn>
                                        <p:tgtEl>
                                          <p:spTgt spid="138289"/>
                                        </p:tgtEl>
                                        <p:attrNameLst>
                                          <p:attrName>style.visibility</p:attrName>
                                        </p:attrNameLst>
                                      </p:cBhvr>
                                      <p:to>
                                        <p:strVal val="visible"/>
                                      </p:to>
                                    </p:set>
                                    <p:anim calcmode="lin" valueType="num">
                                      <p:cBhvr>
                                        <p:cTn id="58" dur="500" fill="hold"/>
                                        <p:tgtEl>
                                          <p:spTgt spid="138289"/>
                                        </p:tgtEl>
                                        <p:attrNameLst>
                                          <p:attrName>ppt_x</p:attrName>
                                        </p:attrNameLst>
                                      </p:cBhvr>
                                      <p:tavLst>
                                        <p:tav tm="0">
                                          <p:val>
                                            <p:strVal val="#ppt_x-#ppt_w/2"/>
                                          </p:val>
                                        </p:tav>
                                        <p:tav tm="100000">
                                          <p:val>
                                            <p:strVal val="#ppt_x"/>
                                          </p:val>
                                        </p:tav>
                                      </p:tavLst>
                                    </p:anim>
                                    <p:anim calcmode="lin" valueType="num">
                                      <p:cBhvr>
                                        <p:cTn id="59" dur="500" fill="hold"/>
                                        <p:tgtEl>
                                          <p:spTgt spid="138289"/>
                                        </p:tgtEl>
                                        <p:attrNameLst>
                                          <p:attrName>ppt_y</p:attrName>
                                        </p:attrNameLst>
                                      </p:cBhvr>
                                      <p:tavLst>
                                        <p:tav tm="0">
                                          <p:val>
                                            <p:strVal val="#ppt_y"/>
                                          </p:val>
                                        </p:tav>
                                        <p:tav tm="100000">
                                          <p:val>
                                            <p:strVal val="#ppt_y"/>
                                          </p:val>
                                        </p:tav>
                                      </p:tavLst>
                                    </p:anim>
                                    <p:anim calcmode="lin" valueType="num">
                                      <p:cBhvr>
                                        <p:cTn id="60" dur="500" fill="hold"/>
                                        <p:tgtEl>
                                          <p:spTgt spid="138289"/>
                                        </p:tgtEl>
                                        <p:attrNameLst>
                                          <p:attrName>ppt_w</p:attrName>
                                        </p:attrNameLst>
                                      </p:cBhvr>
                                      <p:tavLst>
                                        <p:tav tm="0">
                                          <p:val>
                                            <p:fltVal val="0"/>
                                          </p:val>
                                        </p:tav>
                                        <p:tav tm="100000">
                                          <p:val>
                                            <p:strVal val="#ppt_w"/>
                                          </p:val>
                                        </p:tav>
                                      </p:tavLst>
                                    </p:anim>
                                    <p:anim calcmode="lin" valueType="num">
                                      <p:cBhvr>
                                        <p:cTn id="61" dur="500" fill="hold"/>
                                        <p:tgtEl>
                                          <p:spTgt spid="138289"/>
                                        </p:tgtEl>
                                        <p:attrNameLst>
                                          <p:attrName>ppt_h</p:attrName>
                                        </p:attrNameLst>
                                      </p:cBhvr>
                                      <p:tavLst>
                                        <p:tav tm="0">
                                          <p:val>
                                            <p:strVal val="#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2" fill="hold" nodeType="clickEffect">
                                  <p:stCondLst>
                                    <p:cond delay="0"/>
                                  </p:stCondLst>
                                  <p:childTnLst>
                                    <p:set>
                                      <p:cBhvr>
                                        <p:cTn id="65" dur="1" fill="hold">
                                          <p:stCondLst>
                                            <p:cond delay="0"/>
                                          </p:stCondLst>
                                        </p:cTn>
                                        <p:tgtEl>
                                          <p:spTgt spid="138294"/>
                                        </p:tgtEl>
                                        <p:attrNameLst>
                                          <p:attrName>style.visibility</p:attrName>
                                        </p:attrNameLst>
                                      </p:cBhvr>
                                      <p:to>
                                        <p:strVal val="visible"/>
                                      </p:to>
                                    </p:set>
                                    <p:animEffect transition="in" filter="wipe(right)">
                                      <p:cBhvr>
                                        <p:cTn id="66" dur="500"/>
                                        <p:tgtEl>
                                          <p:spTgt spid="138294"/>
                                        </p:tgtEl>
                                      </p:cBhvr>
                                    </p:animEffect>
                                  </p:childTnLst>
                                </p:cTn>
                              </p:par>
                            </p:childTnLst>
                          </p:cTn>
                        </p:par>
                        <p:par>
                          <p:cTn id="67" fill="hold" nodeType="afterGroup">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138293"/>
                                        </p:tgtEl>
                                        <p:attrNameLst>
                                          <p:attrName>style.visibility</p:attrName>
                                        </p:attrNameLst>
                                      </p:cBhvr>
                                      <p:to>
                                        <p:strVal val="visible"/>
                                      </p:to>
                                    </p:set>
                                  </p:childTnLst>
                                </p:cTn>
                              </p:par>
                            </p:childTnLst>
                          </p:cTn>
                        </p:par>
                        <p:par>
                          <p:cTn id="70" fill="hold" nodeType="afterGroup">
                            <p:stCondLst>
                              <p:cond delay="1000"/>
                            </p:stCondLst>
                            <p:childTnLst>
                              <p:par>
                                <p:cTn id="71" presetID="2" presetClass="entr" presetSubtype="6" fill="hold" grpId="0" nodeType="afterEffect">
                                  <p:stCondLst>
                                    <p:cond delay="0"/>
                                  </p:stCondLst>
                                  <p:childTnLst>
                                    <p:set>
                                      <p:cBhvr>
                                        <p:cTn id="72" dur="1" fill="hold">
                                          <p:stCondLst>
                                            <p:cond delay="0"/>
                                          </p:stCondLst>
                                        </p:cTn>
                                        <p:tgtEl>
                                          <p:spTgt spid="138296"/>
                                        </p:tgtEl>
                                        <p:attrNameLst>
                                          <p:attrName>style.visibility</p:attrName>
                                        </p:attrNameLst>
                                      </p:cBhvr>
                                      <p:to>
                                        <p:strVal val="visible"/>
                                      </p:to>
                                    </p:set>
                                    <p:anim calcmode="lin" valueType="num">
                                      <p:cBhvr additive="base">
                                        <p:cTn id="73" dur="500" fill="hold"/>
                                        <p:tgtEl>
                                          <p:spTgt spid="138296"/>
                                        </p:tgtEl>
                                        <p:attrNameLst>
                                          <p:attrName>ppt_x</p:attrName>
                                        </p:attrNameLst>
                                      </p:cBhvr>
                                      <p:tavLst>
                                        <p:tav tm="0">
                                          <p:val>
                                            <p:strVal val="1+#ppt_w/2"/>
                                          </p:val>
                                        </p:tav>
                                        <p:tav tm="100000">
                                          <p:val>
                                            <p:strVal val="#ppt_x"/>
                                          </p:val>
                                        </p:tav>
                                      </p:tavLst>
                                    </p:anim>
                                    <p:anim calcmode="lin" valueType="num">
                                      <p:cBhvr additive="base">
                                        <p:cTn id="74" dur="500" fill="hold"/>
                                        <p:tgtEl>
                                          <p:spTgt spid="1382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72" grpId="0" autoUpdateAnimBg="0"/>
      <p:bldP spid="138273" grpId="0" animBg="1"/>
      <p:bldP spid="138287" grpId="0" animBg="1"/>
      <p:bldP spid="138279" grpId="0" animBg="1" autoUpdateAnimBg="0"/>
      <p:bldP spid="138289" grpId="0" animBg="1"/>
      <p:bldP spid="138293" grpId="0" animBg="1"/>
      <p:bldP spid="13829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WordArt 3"/>
          <p:cNvSpPr>
            <a:spLocks noChangeArrowheads="1" noChangeShapeType="1" noTextEdit="1"/>
          </p:cNvSpPr>
          <p:nvPr/>
        </p:nvSpPr>
        <p:spPr bwMode="auto">
          <a:xfrm rot="273506">
            <a:off x="76200" y="1762125"/>
            <a:ext cx="8382000" cy="295910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57204"/>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en-US" altLang="zh-CN" sz="6600" kern="10">
                <a:ln w="9525">
                  <a:round/>
                  <a:headEnd/>
                  <a:tailEnd/>
                </a:ln>
                <a:gradFill rotWithShape="0">
                  <a:gsLst>
                    <a:gs pos="0">
                      <a:srgbClr val="FFE701"/>
                    </a:gs>
                    <a:gs pos="100000">
                      <a:srgbClr val="FE3E02"/>
                    </a:gs>
                  </a:gsLst>
                  <a:lin ang="5126494" scaled="1"/>
                </a:gradFill>
                <a:latin typeface="宋体"/>
                <a:ea typeface="宋体"/>
              </a:rPr>
              <a:t>2.4 </a:t>
            </a:r>
            <a:r>
              <a:rPr lang="zh-CN" altLang="en-US" sz="6600" kern="10">
                <a:ln w="9525">
                  <a:round/>
                  <a:headEnd/>
                  <a:tailEnd/>
                </a:ln>
                <a:gradFill rotWithShape="0">
                  <a:gsLst>
                    <a:gs pos="0">
                      <a:srgbClr val="FFE701"/>
                    </a:gs>
                    <a:gs pos="100000">
                      <a:srgbClr val="FE3E02"/>
                    </a:gs>
                  </a:gsLst>
                  <a:lin ang="5126494" scaled="1"/>
                </a:gradFill>
                <a:latin typeface="宋体"/>
                <a:ea typeface="宋体"/>
              </a:rPr>
              <a:t>一元多项式的表示</a:t>
            </a:r>
          </a:p>
        </p:txBody>
      </p:sp>
    </p:spTree>
  </p:cSld>
  <p:clrMapOvr>
    <a:masterClrMapping/>
  </p:clrMapOvr>
  <p:transition spd="med">
    <p:zo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4" name="Object 6"/>
          <p:cNvGraphicFramePr>
            <a:graphicFrameLocks noChangeAspect="1"/>
          </p:cNvGraphicFramePr>
          <p:nvPr/>
        </p:nvGraphicFramePr>
        <p:xfrm>
          <a:off x="882650" y="1430338"/>
          <a:ext cx="7383463" cy="788987"/>
        </p:xfrm>
        <a:graphic>
          <a:graphicData uri="http://schemas.openxmlformats.org/presentationml/2006/ole">
            <mc:AlternateContent xmlns:mc="http://schemas.openxmlformats.org/markup-compatibility/2006">
              <mc:Choice xmlns:v="urn:schemas-microsoft-com:vml" Requires="v">
                <p:oleObj spid="_x0000_s162825" name="公式" r:id="rId3" imgW="2247840" imgH="241200" progId="Equation.3">
                  <p:embed/>
                </p:oleObj>
              </mc:Choice>
              <mc:Fallback>
                <p:oleObj name="公式" r:id="rId3" imgW="2247840" imgH="24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 y="1430338"/>
                        <a:ext cx="7383463"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5" name="Text Box 7"/>
          <p:cNvSpPr txBox="1">
            <a:spLocks noChangeArrowheads="1"/>
          </p:cNvSpPr>
          <p:nvPr/>
        </p:nvSpPr>
        <p:spPr bwMode="auto">
          <a:xfrm>
            <a:off x="425450" y="2344738"/>
            <a:ext cx="82391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b="1">
                <a:latin typeface="楷体_GB2312" pitchFamily="49" charset="-122"/>
                <a:ea typeface="楷体_GB2312" pitchFamily="49" charset="-122"/>
              </a:rPr>
              <a:t>在计算机中，可以用一个线性表来表示</a:t>
            </a:r>
            <a:r>
              <a:rPr lang="en-US" altLang="zh-CN">
                <a:latin typeface="楷体_GB2312" pitchFamily="49" charset="-122"/>
                <a:ea typeface="楷体_GB2312" pitchFamily="49" charset="-122"/>
              </a:rPr>
              <a:t>:</a:t>
            </a:r>
            <a:endParaRPr lang="en-US" altLang="zh-CN" sz="4400">
              <a:latin typeface="楷体_GB2312" pitchFamily="49" charset="-122"/>
              <a:ea typeface="楷体_GB2312" pitchFamily="49" charset="-122"/>
            </a:endParaRPr>
          </a:p>
          <a:p>
            <a:pPr>
              <a:lnSpc>
                <a:spcPct val="120000"/>
              </a:lnSpc>
            </a:pPr>
            <a:r>
              <a:rPr lang="en-US" altLang="zh-CN" sz="4400">
                <a:ea typeface="楷体_GB2312" pitchFamily="49" charset="-122"/>
              </a:rPr>
              <a:t>      P = (p</a:t>
            </a:r>
            <a:r>
              <a:rPr lang="en-US" altLang="zh-CN" sz="4400" baseline="-25000">
                <a:ea typeface="楷体_GB2312" pitchFamily="49" charset="-122"/>
              </a:rPr>
              <a:t>0</a:t>
            </a:r>
            <a:r>
              <a:rPr lang="en-US" altLang="zh-CN" sz="4400">
                <a:ea typeface="楷体_GB2312" pitchFamily="49" charset="-122"/>
              </a:rPr>
              <a:t>, p</a:t>
            </a:r>
            <a:r>
              <a:rPr lang="en-US" altLang="zh-CN" sz="4400" baseline="-25000">
                <a:ea typeface="楷体_GB2312" pitchFamily="49" charset="-122"/>
              </a:rPr>
              <a:t>1</a:t>
            </a:r>
            <a:r>
              <a:rPr lang="en-US" altLang="zh-CN" sz="4400">
                <a:ea typeface="楷体_GB2312" pitchFamily="49" charset="-122"/>
              </a:rPr>
              <a:t>, …</a:t>
            </a:r>
            <a:r>
              <a:rPr lang="zh-CN" altLang="en-US" sz="4400">
                <a:ea typeface="楷体_GB2312" pitchFamily="49" charset="-122"/>
              </a:rPr>
              <a:t>，</a:t>
            </a:r>
            <a:r>
              <a:rPr lang="en-US" altLang="zh-CN" sz="4400">
                <a:ea typeface="楷体_GB2312" pitchFamily="49" charset="-122"/>
              </a:rPr>
              <a:t>p</a:t>
            </a:r>
            <a:r>
              <a:rPr lang="en-US" altLang="zh-CN" sz="4400" baseline="-25000">
                <a:ea typeface="楷体_GB2312" pitchFamily="49" charset="-122"/>
              </a:rPr>
              <a:t>n</a:t>
            </a:r>
            <a:r>
              <a:rPr lang="en-US" altLang="zh-CN" sz="4400">
                <a:ea typeface="楷体_GB2312" pitchFamily="49" charset="-122"/>
              </a:rPr>
              <a:t>)</a:t>
            </a:r>
            <a:endParaRPr lang="en-US" altLang="zh-CN" sz="4400"/>
          </a:p>
        </p:txBody>
      </p:sp>
      <p:sp>
        <p:nvSpPr>
          <p:cNvPr id="78856" name="Text Box 8"/>
          <p:cNvSpPr txBox="1">
            <a:spLocks noChangeArrowheads="1"/>
          </p:cNvSpPr>
          <p:nvPr/>
        </p:nvSpPr>
        <p:spPr bwMode="auto">
          <a:xfrm>
            <a:off x="533400" y="533400"/>
            <a:ext cx="30019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3333CC"/>
                </a:solidFill>
                <a:latin typeface="楷体_GB2312" pitchFamily="49" charset="-122"/>
                <a:ea typeface="楷体_GB2312" pitchFamily="49" charset="-122"/>
              </a:rPr>
              <a:t>一元多项式</a:t>
            </a:r>
            <a:endParaRPr lang="zh-CN" altLang="en-US" sz="2400"/>
          </a:p>
        </p:txBody>
      </p:sp>
      <p:sp>
        <p:nvSpPr>
          <p:cNvPr id="78857" name="Text Box 9"/>
          <p:cNvSpPr txBox="1">
            <a:spLocks noChangeArrowheads="1"/>
          </p:cNvSpPr>
          <p:nvPr/>
        </p:nvSpPr>
        <p:spPr bwMode="auto">
          <a:xfrm>
            <a:off x="457200" y="4114800"/>
            <a:ext cx="83820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但是对于形如</a:t>
            </a:r>
            <a:endParaRPr lang="zh-CN" altLang="en-US" sz="2400"/>
          </a:p>
          <a:p>
            <a:pPr>
              <a:spcBef>
                <a:spcPct val="50000"/>
              </a:spcBef>
            </a:pPr>
            <a:r>
              <a:rPr lang="zh-CN" altLang="en-US" sz="4000">
                <a:ea typeface="楷体_GB2312" pitchFamily="49" charset="-122"/>
              </a:rPr>
              <a:t> </a:t>
            </a:r>
            <a:r>
              <a:rPr lang="zh-CN" altLang="en-US" sz="4400">
                <a:ea typeface="楷体_GB2312" pitchFamily="49" charset="-122"/>
              </a:rPr>
              <a:t>     </a:t>
            </a:r>
            <a:r>
              <a:rPr lang="en-US" altLang="zh-CN" sz="4400" b="1">
                <a:solidFill>
                  <a:srgbClr val="000099"/>
                </a:solidFill>
                <a:ea typeface="楷体_GB2312" pitchFamily="49" charset="-122"/>
              </a:rPr>
              <a:t>S(x) = 1 + 3x</a:t>
            </a:r>
            <a:r>
              <a:rPr lang="en-US" altLang="zh-CN" sz="4400" b="1" baseline="30000">
                <a:solidFill>
                  <a:srgbClr val="000099"/>
                </a:solidFill>
                <a:ea typeface="楷体_GB2312" pitchFamily="49" charset="-122"/>
              </a:rPr>
              <a:t>10000</a:t>
            </a:r>
            <a:r>
              <a:rPr lang="en-US" altLang="zh-CN" sz="4400" b="1">
                <a:solidFill>
                  <a:srgbClr val="000099"/>
                </a:solidFill>
                <a:ea typeface="楷体_GB2312" pitchFamily="49" charset="-122"/>
              </a:rPr>
              <a:t> – 2x</a:t>
            </a:r>
            <a:r>
              <a:rPr lang="en-US" altLang="zh-CN" sz="4400" b="1" baseline="30000">
                <a:solidFill>
                  <a:srgbClr val="000099"/>
                </a:solidFill>
                <a:ea typeface="楷体_GB2312" pitchFamily="49" charset="-122"/>
              </a:rPr>
              <a:t>20000</a:t>
            </a:r>
            <a:endParaRPr lang="en-US" altLang="zh-CN" sz="4400" baseline="30000">
              <a:solidFill>
                <a:srgbClr val="000099"/>
              </a:solidFill>
              <a:ea typeface="楷体_GB2312" pitchFamily="49" charset="-122"/>
            </a:endParaRPr>
          </a:p>
          <a:p>
            <a:pPr>
              <a:spcBef>
                <a:spcPct val="50000"/>
              </a:spcBef>
            </a:pPr>
            <a:r>
              <a:rPr lang="zh-CN" altLang="en-US" sz="4800" b="1" baseline="30000">
                <a:ea typeface="楷体_GB2312" pitchFamily="49" charset="-122"/>
              </a:rPr>
              <a:t>的多项式，上述表示方法是否合适？</a:t>
            </a:r>
            <a:endParaRPr lang="zh-CN" altLang="en-US" sz="4800" baseline="30000">
              <a:ea typeface="楷体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8854"/>
                                        </p:tgtEl>
                                        <p:attrNameLst>
                                          <p:attrName>style.visibility</p:attrName>
                                        </p:attrNameLst>
                                      </p:cBhvr>
                                      <p:to>
                                        <p:strVal val="visible"/>
                                      </p:to>
                                    </p:set>
                                    <p:animEffect transition="in" filter="wipe(left)">
                                      <p:cBhvr>
                                        <p:cTn id="7" dur="500"/>
                                        <p:tgtEl>
                                          <p:spTgt spid="78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55"/>
                                        </p:tgtEl>
                                        <p:attrNameLst>
                                          <p:attrName>style.visibility</p:attrName>
                                        </p:attrNameLst>
                                      </p:cBhvr>
                                      <p:to>
                                        <p:strVal val="visible"/>
                                      </p:to>
                                    </p:set>
                                    <p:animEffect transition="in" filter="wipe(left)">
                                      <p:cBhvr>
                                        <p:cTn id="12" dur="500"/>
                                        <p:tgtEl>
                                          <p:spTgt spid="788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57"/>
                                        </p:tgtEl>
                                        <p:attrNameLst>
                                          <p:attrName>style.visibility</p:attrName>
                                        </p:attrNameLst>
                                      </p:cBhvr>
                                      <p:to>
                                        <p:strVal val="visible"/>
                                      </p:to>
                                    </p:set>
                                    <p:animEffect transition="in" filter="wipe(left)">
                                      <p:cBhvr>
                                        <p:cTn id="17" dur="500"/>
                                        <p:tgtEl>
                                          <p:spTgt spid="78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utoUpdateAnimBg="0"/>
      <p:bldP spid="78857"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69888" y="223838"/>
            <a:ext cx="8107362" cy="342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2400">
                <a:ea typeface="楷体_GB2312" pitchFamily="49" charset="-122"/>
              </a:rPr>
              <a:t> </a:t>
            </a:r>
            <a:r>
              <a:rPr lang="zh-CN" altLang="en-US">
                <a:ea typeface="楷体_GB2312" pitchFamily="49" charset="-122"/>
              </a:rPr>
              <a:t>一般情况下的</a:t>
            </a:r>
            <a:r>
              <a:rPr lang="zh-CN" altLang="en-US" b="1">
                <a:solidFill>
                  <a:srgbClr val="000099"/>
                </a:solidFill>
                <a:ea typeface="楷体_GB2312" pitchFamily="49" charset="-122"/>
              </a:rPr>
              <a:t>一元稀疏多项式</a:t>
            </a:r>
            <a:r>
              <a:rPr lang="zh-CN" altLang="en-US">
                <a:ea typeface="楷体_GB2312" pitchFamily="49" charset="-122"/>
              </a:rPr>
              <a:t>可写成</a:t>
            </a:r>
            <a:endParaRPr lang="zh-CN" altLang="en-US" sz="4000">
              <a:ea typeface="楷体_GB2312" pitchFamily="49" charset="-122"/>
            </a:endParaRPr>
          </a:p>
          <a:p>
            <a:pPr>
              <a:lnSpc>
                <a:spcPct val="140000"/>
              </a:lnSpc>
            </a:pPr>
            <a:r>
              <a:rPr lang="zh-CN" altLang="en-US" sz="4000">
                <a:ea typeface="楷体_GB2312" pitchFamily="49" charset="-122"/>
              </a:rPr>
              <a:t>      </a:t>
            </a:r>
            <a:r>
              <a:rPr lang="en-US" altLang="zh-CN" sz="4000" b="1">
                <a:solidFill>
                  <a:srgbClr val="3333CC"/>
                </a:solidFill>
                <a:ea typeface="楷体_GB2312" pitchFamily="49" charset="-122"/>
              </a:rPr>
              <a:t>P</a:t>
            </a:r>
            <a:r>
              <a:rPr lang="en-US" altLang="zh-CN" sz="4000" b="1" baseline="-25000">
                <a:solidFill>
                  <a:srgbClr val="3333CC"/>
                </a:solidFill>
                <a:ea typeface="楷体_GB2312" pitchFamily="49" charset="-122"/>
              </a:rPr>
              <a:t>n</a:t>
            </a:r>
            <a:r>
              <a:rPr lang="en-US" altLang="zh-CN" sz="4000" b="1">
                <a:solidFill>
                  <a:srgbClr val="3333CC"/>
                </a:solidFill>
                <a:ea typeface="楷体_GB2312" pitchFamily="49" charset="-122"/>
              </a:rPr>
              <a:t>(x) = p</a:t>
            </a:r>
            <a:r>
              <a:rPr lang="en-US" altLang="zh-CN" sz="4000" b="1" baseline="-25000">
                <a:solidFill>
                  <a:srgbClr val="3333CC"/>
                </a:solidFill>
                <a:ea typeface="楷体_GB2312" pitchFamily="49" charset="-122"/>
              </a:rPr>
              <a:t>1</a:t>
            </a:r>
            <a:r>
              <a:rPr lang="en-US" altLang="zh-CN" sz="4000" b="1">
                <a:solidFill>
                  <a:srgbClr val="3333CC"/>
                </a:solidFill>
                <a:ea typeface="楷体_GB2312" pitchFamily="49" charset="-122"/>
              </a:rPr>
              <a:t>x</a:t>
            </a:r>
            <a:r>
              <a:rPr lang="en-US" altLang="zh-CN" sz="4000" b="1" baseline="30000">
                <a:solidFill>
                  <a:srgbClr val="3333CC"/>
                </a:solidFill>
                <a:ea typeface="楷体_GB2312" pitchFamily="49" charset="-122"/>
              </a:rPr>
              <a:t>e1</a:t>
            </a:r>
            <a:r>
              <a:rPr lang="en-US" altLang="zh-CN" sz="4000" b="1">
                <a:solidFill>
                  <a:srgbClr val="3333CC"/>
                </a:solidFill>
                <a:ea typeface="楷体_GB2312" pitchFamily="49" charset="-122"/>
              </a:rPr>
              <a:t> + p</a:t>
            </a:r>
            <a:r>
              <a:rPr lang="en-US" altLang="zh-CN" sz="4000" b="1" baseline="-25000">
                <a:solidFill>
                  <a:srgbClr val="3333CC"/>
                </a:solidFill>
                <a:ea typeface="楷体_GB2312" pitchFamily="49" charset="-122"/>
              </a:rPr>
              <a:t>2</a:t>
            </a:r>
            <a:r>
              <a:rPr lang="en-US" altLang="zh-CN" sz="4000" b="1">
                <a:solidFill>
                  <a:srgbClr val="3333CC"/>
                </a:solidFill>
                <a:ea typeface="楷体_GB2312" pitchFamily="49" charset="-122"/>
              </a:rPr>
              <a:t>x</a:t>
            </a:r>
            <a:r>
              <a:rPr lang="en-US" altLang="zh-CN" sz="4000" b="1" baseline="30000">
                <a:solidFill>
                  <a:srgbClr val="3333CC"/>
                </a:solidFill>
                <a:ea typeface="楷体_GB2312" pitchFamily="49" charset="-122"/>
              </a:rPr>
              <a:t>e2</a:t>
            </a:r>
            <a:r>
              <a:rPr lang="en-US" altLang="zh-CN" sz="4000" b="1">
                <a:solidFill>
                  <a:srgbClr val="3333CC"/>
                </a:solidFill>
                <a:ea typeface="楷体_GB2312" pitchFamily="49" charset="-122"/>
              </a:rPr>
              <a:t> + </a:t>
            </a:r>
            <a:r>
              <a:rPr lang="en-US" altLang="zh-CN" sz="4000" b="1">
                <a:solidFill>
                  <a:srgbClr val="3333CC"/>
                </a:solidFill>
                <a:latin typeface="楷体_GB2312" pitchFamily="49" charset="-122"/>
                <a:ea typeface="楷体_GB2312" pitchFamily="49" charset="-122"/>
              </a:rPr>
              <a:t>┄</a:t>
            </a:r>
            <a:r>
              <a:rPr lang="en-US" altLang="zh-CN" sz="4000" b="1">
                <a:solidFill>
                  <a:srgbClr val="3333CC"/>
                </a:solidFill>
                <a:ea typeface="楷体_GB2312" pitchFamily="49" charset="-122"/>
              </a:rPr>
              <a:t> + p</a:t>
            </a:r>
            <a:r>
              <a:rPr lang="en-US" altLang="zh-CN" sz="4000" b="1" baseline="-25000">
                <a:solidFill>
                  <a:srgbClr val="3333CC"/>
                </a:solidFill>
                <a:ea typeface="楷体_GB2312" pitchFamily="49" charset="-122"/>
              </a:rPr>
              <a:t>m</a:t>
            </a:r>
            <a:r>
              <a:rPr lang="en-US" altLang="zh-CN" sz="4000" b="1">
                <a:solidFill>
                  <a:srgbClr val="3333CC"/>
                </a:solidFill>
                <a:ea typeface="楷体_GB2312" pitchFamily="49" charset="-122"/>
              </a:rPr>
              <a:t>x</a:t>
            </a:r>
            <a:r>
              <a:rPr lang="en-US" altLang="zh-CN" sz="4000" b="1" baseline="30000">
                <a:solidFill>
                  <a:srgbClr val="3333CC"/>
                </a:solidFill>
                <a:ea typeface="楷体_GB2312" pitchFamily="49" charset="-122"/>
              </a:rPr>
              <a:t>em</a:t>
            </a:r>
            <a:endParaRPr lang="en-US" altLang="zh-CN" sz="4000">
              <a:ea typeface="楷体_GB2312" pitchFamily="49" charset="-122"/>
            </a:endParaRPr>
          </a:p>
          <a:p>
            <a:pPr>
              <a:lnSpc>
                <a:spcPct val="140000"/>
              </a:lnSpc>
            </a:pPr>
            <a:r>
              <a:rPr lang="zh-CN" altLang="en-US" b="1">
                <a:ea typeface="楷体_GB2312" pitchFamily="49" charset="-122"/>
              </a:rPr>
              <a:t>其中</a:t>
            </a:r>
            <a:r>
              <a:rPr lang="zh-CN" altLang="en-US" sz="4000" b="1">
                <a:ea typeface="楷体_GB2312" pitchFamily="49" charset="-122"/>
              </a:rPr>
              <a:t>：</a:t>
            </a:r>
            <a:r>
              <a:rPr lang="en-US" altLang="zh-CN" sz="4000" b="1">
                <a:solidFill>
                  <a:srgbClr val="000099"/>
                </a:solidFill>
                <a:ea typeface="楷体_GB2312" pitchFamily="49" charset="-122"/>
              </a:rPr>
              <a:t>p</a:t>
            </a:r>
            <a:r>
              <a:rPr lang="en-US" altLang="zh-CN" sz="4000" b="1" baseline="-25000">
                <a:solidFill>
                  <a:srgbClr val="000099"/>
                </a:solidFill>
                <a:ea typeface="楷体_GB2312" pitchFamily="49" charset="-122"/>
              </a:rPr>
              <a:t>i</a:t>
            </a:r>
            <a:r>
              <a:rPr lang="en-US" altLang="zh-CN" sz="4000">
                <a:ea typeface="楷体_GB2312" pitchFamily="49" charset="-122"/>
              </a:rPr>
              <a:t> </a:t>
            </a:r>
            <a:r>
              <a:rPr lang="zh-CN" altLang="en-US">
                <a:ea typeface="楷体_GB2312" pitchFamily="49" charset="-122"/>
              </a:rPr>
              <a:t>是指数为</a:t>
            </a:r>
            <a:r>
              <a:rPr lang="en-US" altLang="zh-CN" sz="4000" b="1">
                <a:solidFill>
                  <a:srgbClr val="000099"/>
                </a:solidFill>
                <a:ea typeface="楷体_GB2312" pitchFamily="49" charset="-122"/>
              </a:rPr>
              <a:t>e</a:t>
            </a:r>
            <a:r>
              <a:rPr lang="en-US" altLang="zh-CN" sz="4000" b="1" baseline="-25000">
                <a:solidFill>
                  <a:srgbClr val="000099"/>
                </a:solidFill>
                <a:ea typeface="楷体_GB2312" pitchFamily="49" charset="-122"/>
              </a:rPr>
              <a:t>i</a:t>
            </a:r>
            <a:r>
              <a:rPr lang="en-US" altLang="zh-CN" sz="4000" b="1">
                <a:solidFill>
                  <a:srgbClr val="000099"/>
                </a:solidFill>
                <a:ea typeface="楷体_GB2312" pitchFamily="49" charset="-122"/>
              </a:rPr>
              <a:t> </a:t>
            </a:r>
            <a:r>
              <a:rPr lang="zh-CN" altLang="en-US">
                <a:ea typeface="楷体_GB2312" pitchFamily="49" charset="-122"/>
              </a:rPr>
              <a:t>的项的非零系数</a:t>
            </a:r>
            <a:r>
              <a:rPr lang="zh-CN" altLang="en-US" sz="4000">
                <a:ea typeface="楷体_GB2312" pitchFamily="49" charset="-122"/>
              </a:rPr>
              <a:t>，</a:t>
            </a:r>
          </a:p>
          <a:p>
            <a:pPr>
              <a:lnSpc>
                <a:spcPct val="140000"/>
              </a:lnSpc>
            </a:pPr>
            <a:r>
              <a:rPr lang="zh-CN" altLang="en-US" sz="4000">
                <a:ea typeface="楷体_GB2312" pitchFamily="49" charset="-122"/>
              </a:rPr>
              <a:t>            </a:t>
            </a:r>
            <a:r>
              <a:rPr lang="en-US" altLang="zh-CN" sz="4000" b="1">
                <a:solidFill>
                  <a:srgbClr val="000099"/>
                </a:solidFill>
                <a:ea typeface="楷体_GB2312" pitchFamily="49" charset="-122"/>
              </a:rPr>
              <a:t>0≤ e</a:t>
            </a:r>
            <a:r>
              <a:rPr lang="en-US" altLang="zh-CN" sz="4000" b="1" baseline="-25000">
                <a:solidFill>
                  <a:srgbClr val="000099"/>
                </a:solidFill>
                <a:ea typeface="楷体_GB2312" pitchFamily="49" charset="-122"/>
              </a:rPr>
              <a:t>1</a:t>
            </a:r>
            <a:r>
              <a:rPr lang="en-US" altLang="zh-CN" sz="4000" b="1">
                <a:solidFill>
                  <a:srgbClr val="000099"/>
                </a:solidFill>
                <a:ea typeface="楷体_GB2312" pitchFamily="49" charset="-122"/>
              </a:rPr>
              <a:t> &lt; e</a:t>
            </a:r>
            <a:r>
              <a:rPr lang="en-US" altLang="zh-CN" sz="4000" b="1" baseline="-25000">
                <a:solidFill>
                  <a:srgbClr val="000099"/>
                </a:solidFill>
                <a:ea typeface="楷体_GB2312" pitchFamily="49" charset="-122"/>
              </a:rPr>
              <a:t>2</a:t>
            </a:r>
            <a:r>
              <a:rPr lang="en-US" altLang="zh-CN" sz="4000" b="1">
                <a:solidFill>
                  <a:srgbClr val="000099"/>
                </a:solidFill>
                <a:ea typeface="楷体_GB2312" pitchFamily="49" charset="-122"/>
              </a:rPr>
              <a:t> &lt; ┄ &lt; e</a:t>
            </a:r>
            <a:r>
              <a:rPr lang="en-US" altLang="zh-CN" sz="4000" b="1" baseline="-25000">
                <a:solidFill>
                  <a:srgbClr val="000099"/>
                </a:solidFill>
                <a:ea typeface="楷体_GB2312" pitchFamily="49" charset="-122"/>
              </a:rPr>
              <a:t>m</a:t>
            </a:r>
            <a:r>
              <a:rPr lang="en-US" altLang="zh-CN" sz="4000" b="1">
                <a:solidFill>
                  <a:srgbClr val="000099"/>
                </a:solidFill>
                <a:ea typeface="楷体_GB2312" pitchFamily="49" charset="-122"/>
              </a:rPr>
              <a:t> = n</a:t>
            </a:r>
            <a:endParaRPr lang="en-US" altLang="zh-CN" sz="4000" b="1">
              <a:solidFill>
                <a:srgbClr val="000099"/>
              </a:solidFill>
            </a:endParaRPr>
          </a:p>
        </p:txBody>
      </p:sp>
      <p:sp>
        <p:nvSpPr>
          <p:cNvPr id="79875" name="Text Box 3"/>
          <p:cNvSpPr txBox="1">
            <a:spLocks noChangeArrowheads="1"/>
          </p:cNvSpPr>
          <p:nvPr/>
        </p:nvSpPr>
        <p:spPr bwMode="auto">
          <a:xfrm>
            <a:off x="457200" y="3995738"/>
            <a:ext cx="8447088" cy="161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a:ea typeface="楷体_GB2312" pitchFamily="49" charset="-122"/>
              </a:rPr>
              <a:t>可以下列线性表表示：</a:t>
            </a:r>
          </a:p>
          <a:p>
            <a:pPr>
              <a:lnSpc>
                <a:spcPct val="125000"/>
              </a:lnSpc>
            </a:pPr>
            <a:r>
              <a:rPr lang="zh-CN" altLang="en-US" sz="4400" b="1">
                <a:solidFill>
                  <a:srgbClr val="3333CC"/>
                </a:solidFill>
                <a:ea typeface="楷体_GB2312" pitchFamily="49" charset="-122"/>
              </a:rPr>
              <a:t>（（</a:t>
            </a:r>
            <a:r>
              <a:rPr lang="en-US" altLang="zh-CN" sz="4400" b="1">
                <a:solidFill>
                  <a:srgbClr val="3333CC"/>
                </a:solidFill>
                <a:ea typeface="楷体_GB2312" pitchFamily="49" charset="-122"/>
              </a:rPr>
              <a:t>p</a:t>
            </a:r>
            <a:r>
              <a:rPr lang="en-US" altLang="zh-CN" sz="4400" b="1" baseline="-25000">
                <a:solidFill>
                  <a:srgbClr val="3333CC"/>
                </a:solidFill>
                <a:ea typeface="楷体_GB2312" pitchFamily="49" charset="-122"/>
              </a:rPr>
              <a:t>1</a:t>
            </a:r>
            <a:r>
              <a:rPr lang="en-US" altLang="zh-CN" sz="4400" b="1">
                <a:solidFill>
                  <a:srgbClr val="3333CC"/>
                </a:solidFill>
                <a:ea typeface="楷体_GB2312" pitchFamily="49" charset="-122"/>
              </a:rPr>
              <a:t>, e</a:t>
            </a:r>
            <a:r>
              <a:rPr lang="en-US" altLang="zh-CN" sz="4400" b="1" baseline="-25000">
                <a:solidFill>
                  <a:srgbClr val="3333CC"/>
                </a:solidFill>
                <a:ea typeface="楷体_GB2312" pitchFamily="49" charset="-122"/>
              </a:rPr>
              <a:t>1</a:t>
            </a:r>
            <a:r>
              <a:rPr lang="zh-CN" altLang="en-US" sz="4400" b="1">
                <a:solidFill>
                  <a:srgbClr val="3333CC"/>
                </a:solidFill>
                <a:ea typeface="楷体_GB2312" pitchFamily="49" charset="-122"/>
              </a:rPr>
              <a:t>）</a:t>
            </a:r>
            <a:r>
              <a:rPr lang="en-US" altLang="zh-CN" sz="4400" b="1">
                <a:solidFill>
                  <a:srgbClr val="3333CC"/>
                </a:solidFill>
                <a:ea typeface="楷体_GB2312" pitchFamily="49" charset="-122"/>
              </a:rPr>
              <a:t>, (p</a:t>
            </a:r>
            <a:r>
              <a:rPr lang="en-US" altLang="zh-CN" sz="4400" b="1" baseline="-25000">
                <a:solidFill>
                  <a:srgbClr val="3333CC"/>
                </a:solidFill>
                <a:ea typeface="楷体_GB2312" pitchFamily="49" charset="-122"/>
              </a:rPr>
              <a:t>2</a:t>
            </a:r>
            <a:r>
              <a:rPr lang="en-US" altLang="zh-CN" sz="4400" b="1">
                <a:solidFill>
                  <a:srgbClr val="3333CC"/>
                </a:solidFill>
                <a:ea typeface="楷体_GB2312" pitchFamily="49" charset="-122"/>
              </a:rPr>
              <a:t>, e</a:t>
            </a:r>
            <a:r>
              <a:rPr lang="en-US" altLang="zh-CN" sz="4400" b="1" baseline="-25000">
                <a:solidFill>
                  <a:srgbClr val="3333CC"/>
                </a:solidFill>
                <a:ea typeface="楷体_GB2312" pitchFamily="49" charset="-122"/>
              </a:rPr>
              <a:t>2</a:t>
            </a:r>
            <a:r>
              <a:rPr lang="en-US" altLang="zh-CN" sz="4400" b="1">
                <a:solidFill>
                  <a:srgbClr val="3333CC"/>
                </a:solidFill>
                <a:ea typeface="楷体_GB2312" pitchFamily="49" charset="-122"/>
              </a:rPr>
              <a:t>), </a:t>
            </a:r>
            <a:r>
              <a:rPr lang="en-US" altLang="zh-CN" sz="4400" b="1">
                <a:solidFill>
                  <a:srgbClr val="3333CC"/>
                </a:solidFill>
                <a:latin typeface="楷体_GB2312" pitchFamily="49" charset="-122"/>
                <a:ea typeface="楷体_GB2312" pitchFamily="49" charset="-122"/>
              </a:rPr>
              <a:t>┄</a:t>
            </a:r>
            <a:r>
              <a:rPr lang="en-US" altLang="zh-CN" sz="4400" b="1">
                <a:solidFill>
                  <a:srgbClr val="3333CC"/>
                </a:solidFill>
                <a:ea typeface="楷体_GB2312" pitchFamily="49" charset="-122"/>
              </a:rPr>
              <a:t>, (p</a:t>
            </a:r>
            <a:r>
              <a:rPr lang="en-US" altLang="zh-CN" sz="4400" b="1" baseline="-25000">
                <a:solidFill>
                  <a:srgbClr val="3333CC"/>
                </a:solidFill>
                <a:ea typeface="楷体_GB2312" pitchFamily="49" charset="-122"/>
              </a:rPr>
              <a:t>m</a:t>
            </a:r>
            <a:r>
              <a:rPr lang="en-US" altLang="zh-CN" sz="4400" b="1">
                <a:solidFill>
                  <a:srgbClr val="3333CC"/>
                </a:solidFill>
                <a:ea typeface="楷体_GB2312" pitchFamily="49" charset="-122"/>
              </a:rPr>
              <a:t>,e</a:t>
            </a:r>
            <a:r>
              <a:rPr lang="en-US" altLang="zh-CN" sz="4400" b="1" baseline="-25000">
                <a:solidFill>
                  <a:srgbClr val="3333CC"/>
                </a:solidFill>
                <a:ea typeface="楷体_GB2312" pitchFamily="49" charset="-122"/>
              </a:rPr>
              <a:t>m</a:t>
            </a:r>
            <a:r>
              <a:rPr lang="en-US" altLang="zh-CN" sz="4400" b="1">
                <a:solidFill>
                  <a:srgbClr val="3333CC"/>
                </a:solidFill>
                <a:ea typeface="楷体_GB2312" pitchFamily="49" charset="-122"/>
              </a:rPr>
              <a:t>) </a:t>
            </a:r>
            <a:r>
              <a:rPr lang="zh-CN" altLang="en-US" sz="4400" b="1">
                <a:solidFill>
                  <a:srgbClr val="3333CC"/>
                </a:solidFill>
                <a:ea typeface="楷体_GB2312" pitchFamily="49" charset="-122"/>
              </a:rPr>
              <a:t>）</a:t>
            </a:r>
            <a:endParaRPr lang="zh-CN" altLang="en-US" sz="4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strips(downRight)">
                                      <p:cBhvr>
                                        <p:cTn id="7" dur="500"/>
                                        <p:tgtEl>
                                          <p:spTgt spid="79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9875"/>
                                        </p:tgtEl>
                                        <p:attrNameLst>
                                          <p:attrName>style.visibility</p:attrName>
                                        </p:attrNameLst>
                                      </p:cBhvr>
                                      <p:to>
                                        <p:strVal val="visible"/>
                                      </p:to>
                                    </p:set>
                                    <p:animEffect transition="in" filter="strips(downRight)">
                                      <p:cBhvr>
                                        <p:cTn id="12"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1495425" y="1371600"/>
            <a:ext cx="5621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楷体_GB2312" pitchFamily="49" charset="-122"/>
              </a:rPr>
              <a:t> </a:t>
            </a:r>
            <a:r>
              <a:rPr lang="en-US" altLang="zh-CN" sz="4000" b="1">
                <a:solidFill>
                  <a:srgbClr val="3333CC"/>
                </a:solidFill>
                <a:ea typeface="楷体_GB2312" pitchFamily="49" charset="-122"/>
              </a:rPr>
              <a:t>P</a:t>
            </a:r>
            <a:r>
              <a:rPr lang="en-US" altLang="zh-CN" sz="4000" b="1" baseline="-25000">
                <a:solidFill>
                  <a:srgbClr val="3333CC"/>
                </a:solidFill>
                <a:ea typeface="楷体_GB2312" pitchFamily="49" charset="-122"/>
              </a:rPr>
              <a:t>999</a:t>
            </a:r>
            <a:r>
              <a:rPr lang="en-US" altLang="zh-CN" sz="4000" b="1">
                <a:solidFill>
                  <a:srgbClr val="3333CC"/>
                </a:solidFill>
                <a:ea typeface="楷体_GB2312" pitchFamily="49" charset="-122"/>
              </a:rPr>
              <a:t>(x) = 7x</a:t>
            </a:r>
            <a:r>
              <a:rPr lang="en-US" altLang="zh-CN" sz="4000" b="1" baseline="30000">
                <a:solidFill>
                  <a:srgbClr val="3333CC"/>
                </a:solidFill>
                <a:ea typeface="楷体_GB2312" pitchFamily="49" charset="-122"/>
              </a:rPr>
              <a:t>3</a:t>
            </a:r>
            <a:r>
              <a:rPr lang="en-US" altLang="zh-CN" sz="4000" b="1">
                <a:solidFill>
                  <a:srgbClr val="3333CC"/>
                </a:solidFill>
                <a:ea typeface="楷体_GB2312" pitchFamily="49" charset="-122"/>
              </a:rPr>
              <a:t> - 2x</a:t>
            </a:r>
            <a:r>
              <a:rPr lang="en-US" altLang="zh-CN" sz="4000" b="1" baseline="30000">
                <a:solidFill>
                  <a:srgbClr val="3333CC"/>
                </a:solidFill>
                <a:ea typeface="楷体_GB2312" pitchFamily="49" charset="-122"/>
              </a:rPr>
              <a:t>12</a:t>
            </a:r>
            <a:r>
              <a:rPr lang="en-US" altLang="zh-CN" sz="4000" b="1">
                <a:solidFill>
                  <a:srgbClr val="3333CC"/>
                </a:solidFill>
                <a:ea typeface="楷体_GB2312" pitchFamily="49" charset="-122"/>
              </a:rPr>
              <a:t> - 8x</a:t>
            </a:r>
            <a:r>
              <a:rPr lang="en-US" altLang="zh-CN" sz="4000" b="1" baseline="30000">
                <a:solidFill>
                  <a:srgbClr val="3333CC"/>
                </a:solidFill>
                <a:ea typeface="楷体_GB2312" pitchFamily="49" charset="-122"/>
              </a:rPr>
              <a:t>999</a:t>
            </a:r>
            <a:endParaRPr lang="en-US" altLang="zh-CN" sz="2400"/>
          </a:p>
        </p:txBody>
      </p:sp>
      <p:sp>
        <p:nvSpPr>
          <p:cNvPr id="109571" name="Text Box 3"/>
          <p:cNvSpPr txBox="1">
            <a:spLocks noChangeArrowheads="1"/>
          </p:cNvSpPr>
          <p:nvPr/>
        </p:nvSpPr>
        <p:spPr bwMode="auto">
          <a:xfrm>
            <a:off x="517525" y="377825"/>
            <a:ext cx="1379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t>例如</a:t>
            </a:r>
            <a:r>
              <a:rPr lang="en-US" altLang="zh-CN" sz="4000" b="1"/>
              <a:t>:</a:t>
            </a:r>
            <a:endParaRPr lang="en-US" altLang="zh-CN" sz="2400"/>
          </a:p>
        </p:txBody>
      </p:sp>
      <p:sp>
        <p:nvSpPr>
          <p:cNvPr id="109572" name="Text Box 4"/>
          <p:cNvSpPr txBox="1">
            <a:spLocks noChangeArrowheads="1"/>
          </p:cNvSpPr>
          <p:nvPr/>
        </p:nvSpPr>
        <p:spPr bwMode="auto">
          <a:xfrm>
            <a:off x="685800" y="2498725"/>
            <a:ext cx="658177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4000">
                <a:ea typeface="楷体_GB2312" pitchFamily="49" charset="-122"/>
              </a:rPr>
              <a:t>可用线性表</a:t>
            </a:r>
          </a:p>
          <a:p>
            <a:pPr>
              <a:lnSpc>
                <a:spcPct val="125000"/>
              </a:lnSpc>
            </a:pPr>
            <a:r>
              <a:rPr lang="zh-CN" altLang="en-US" sz="4000">
                <a:ea typeface="楷体_GB2312" pitchFamily="49" charset="-122"/>
              </a:rPr>
              <a:t>       </a:t>
            </a:r>
            <a:r>
              <a:rPr lang="en-US" altLang="zh-CN" sz="4000" b="1">
                <a:solidFill>
                  <a:srgbClr val="3333CC"/>
                </a:solidFill>
                <a:ea typeface="楷体_GB2312" pitchFamily="49" charset="-122"/>
              </a:rPr>
              <a:t>( (7, 3), (-2, 12), (-8, 999) )</a:t>
            </a:r>
            <a:endParaRPr lang="en-US" altLang="zh-CN" sz="4000">
              <a:ea typeface="楷体_GB2312" pitchFamily="49" charset="-122"/>
            </a:endParaRPr>
          </a:p>
          <a:p>
            <a:pPr>
              <a:lnSpc>
                <a:spcPct val="125000"/>
              </a:lnSpc>
            </a:pPr>
            <a:r>
              <a:rPr lang="zh-CN" altLang="en-US" sz="4000">
                <a:ea typeface="楷体_GB2312" pitchFamily="49" charset="-122"/>
              </a:rPr>
              <a:t>表示</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wipe(left)">
                                      <p:cBhvr>
                                        <p:cTn id="7" dur="500"/>
                                        <p:tgtEl>
                                          <p:spTgt spid="109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9572"/>
                                        </p:tgtEl>
                                        <p:attrNameLst>
                                          <p:attrName>style.visibility</p:attrName>
                                        </p:attrNameLst>
                                      </p:cBhvr>
                                      <p:to>
                                        <p:strVal val="visible"/>
                                      </p:to>
                                    </p:set>
                                    <p:animEffect transition="in" filter="strips(downRight)">
                                      <p:cBhvr>
                                        <p:cTn id="12"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P spid="109572"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304800" y="685800"/>
            <a:ext cx="8534400" cy="404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b="1">
                <a:solidFill>
                  <a:srgbClr val="660033"/>
                </a:solidFill>
              </a:rPr>
              <a:t>ADT Polynomial {</a:t>
            </a:r>
            <a:endParaRPr lang="en-US" altLang="zh-CN">
              <a:solidFill>
                <a:srgbClr val="660033"/>
              </a:solidFill>
            </a:endParaRPr>
          </a:p>
          <a:p>
            <a:pPr>
              <a:lnSpc>
                <a:spcPct val="120000"/>
              </a:lnSpc>
            </a:pPr>
            <a:r>
              <a:rPr lang="en-US" altLang="zh-CN" b="1"/>
              <a:t>  </a:t>
            </a:r>
            <a:r>
              <a:rPr lang="zh-CN" altLang="en-US" b="1">
                <a:solidFill>
                  <a:srgbClr val="CC0000"/>
                </a:solidFill>
                <a:ea typeface="楷体_GB2312" pitchFamily="49" charset="-122"/>
              </a:rPr>
              <a:t>数据对象</a:t>
            </a:r>
            <a:r>
              <a:rPr lang="zh-CN" altLang="en-US">
                <a:solidFill>
                  <a:srgbClr val="990000"/>
                </a:solidFill>
              </a:rPr>
              <a:t>：</a:t>
            </a:r>
          </a:p>
          <a:p>
            <a:pPr>
              <a:lnSpc>
                <a:spcPct val="120000"/>
              </a:lnSpc>
            </a:pPr>
            <a:endParaRPr lang="zh-CN" altLang="en-US">
              <a:solidFill>
                <a:srgbClr val="990000"/>
              </a:solidFill>
            </a:endParaRPr>
          </a:p>
          <a:p>
            <a:pPr>
              <a:lnSpc>
                <a:spcPct val="120000"/>
              </a:lnSpc>
            </a:pPr>
            <a:endParaRPr lang="zh-CN" altLang="en-US">
              <a:solidFill>
                <a:srgbClr val="990000"/>
              </a:solidFill>
            </a:endParaRPr>
          </a:p>
          <a:p>
            <a:pPr>
              <a:lnSpc>
                <a:spcPct val="120000"/>
              </a:lnSpc>
            </a:pPr>
            <a:endParaRPr lang="zh-CN" altLang="en-US">
              <a:solidFill>
                <a:srgbClr val="990000"/>
              </a:solidFill>
            </a:endParaRPr>
          </a:p>
          <a:p>
            <a:pPr>
              <a:lnSpc>
                <a:spcPct val="120000"/>
              </a:lnSpc>
            </a:pPr>
            <a:r>
              <a:rPr lang="zh-CN" altLang="en-US"/>
              <a:t>  </a:t>
            </a:r>
            <a:r>
              <a:rPr lang="zh-CN" altLang="en-US" b="1">
                <a:solidFill>
                  <a:srgbClr val="CC0000"/>
                </a:solidFill>
                <a:ea typeface="楷体_GB2312" pitchFamily="49" charset="-122"/>
              </a:rPr>
              <a:t>数据关系</a:t>
            </a:r>
            <a:r>
              <a:rPr lang="zh-CN" altLang="en-US">
                <a:solidFill>
                  <a:srgbClr val="990000"/>
                </a:solidFill>
              </a:rPr>
              <a:t>：</a:t>
            </a:r>
            <a:endParaRPr lang="zh-CN" altLang="en-US"/>
          </a:p>
        </p:txBody>
      </p:sp>
      <p:sp>
        <p:nvSpPr>
          <p:cNvPr id="110595" name="Text Box 3"/>
          <p:cNvSpPr txBox="1">
            <a:spLocks noChangeArrowheads="1"/>
          </p:cNvSpPr>
          <p:nvPr/>
        </p:nvSpPr>
        <p:spPr bwMode="auto">
          <a:xfrm>
            <a:off x="288925" y="136525"/>
            <a:ext cx="882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3333CC"/>
                </a:solidFill>
                <a:ea typeface="隶书" pitchFamily="49" charset="-122"/>
              </a:rPr>
              <a:t>抽象数据类型一元多项式的定义如下：</a:t>
            </a:r>
            <a:endParaRPr lang="zh-CN" altLang="en-US" sz="2400"/>
          </a:p>
        </p:txBody>
      </p:sp>
      <p:sp>
        <p:nvSpPr>
          <p:cNvPr id="110596" name="Rectangle 4"/>
          <p:cNvSpPr>
            <a:spLocks noChangeArrowheads="1"/>
          </p:cNvSpPr>
          <p:nvPr/>
        </p:nvSpPr>
        <p:spPr bwMode="auto">
          <a:xfrm>
            <a:off x="693738" y="2057400"/>
            <a:ext cx="8297862" cy="20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t>D</a:t>
            </a:r>
            <a:r>
              <a:rPr lang="zh-CN" altLang="en-US"/>
              <a:t>＝</a:t>
            </a:r>
            <a:r>
              <a:rPr lang="en-US" altLang="zh-CN" b="1"/>
              <a:t>{ </a:t>
            </a:r>
            <a:r>
              <a:rPr lang="en-US" altLang="zh-CN"/>
              <a:t>a</a:t>
            </a:r>
            <a:r>
              <a:rPr lang="en-US" altLang="zh-CN" baseline="-25000"/>
              <a:t>i</a:t>
            </a:r>
            <a:r>
              <a:rPr lang="en-US" altLang="zh-CN"/>
              <a:t> | a</a:t>
            </a:r>
            <a:r>
              <a:rPr lang="en-US" altLang="zh-CN" baseline="-25000"/>
              <a:t>i</a:t>
            </a:r>
            <a:r>
              <a:rPr lang="en-US" altLang="zh-CN"/>
              <a:t> ∈TermSet, i=1,2,...,m,  m≥0</a:t>
            </a:r>
          </a:p>
          <a:p>
            <a:pPr>
              <a:lnSpc>
                <a:spcPct val="120000"/>
              </a:lnSpc>
            </a:pPr>
            <a:r>
              <a:rPr lang="en-US" altLang="zh-CN"/>
              <a:t>         TermSet </a:t>
            </a:r>
            <a:r>
              <a:rPr lang="zh-CN" altLang="en-US">
                <a:latin typeface="楷体_GB2312" pitchFamily="49" charset="-122"/>
                <a:ea typeface="楷体_GB2312" pitchFamily="49" charset="-122"/>
              </a:rPr>
              <a:t>中的</a:t>
            </a:r>
            <a:r>
              <a:rPr lang="zh-CN" altLang="en-US" b="1">
                <a:solidFill>
                  <a:srgbClr val="660033"/>
                </a:solidFill>
                <a:latin typeface="楷体_GB2312" pitchFamily="49" charset="-122"/>
                <a:ea typeface="楷体_GB2312" pitchFamily="49" charset="-122"/>
              </a:rPr>
              <a:t>每个元素包含一个</a:t>
            </a:r>
            <a:endParaRPr lang="zh-CN" altLang="en-US">
              <a:latin typeface="楷体_GB2312" pitchFamily="49" charset="-122"/>
              <a:ea typeface="楷体_GB2312" pitchFamily="49" charset="-122"/>
            </a:endParaRPr>
          </a:p>
          <a:p>
            <a:pPr>
              <a:lnSpc>
                <a:spcPct val="120000"/>
              </a:lnSpc>
            </a:pPr>
            <a:r>
              <a:rPr lang="zh-CN" altLang="en-US" b="1">
                <a:solidFill>
                  <a:srgbClr val="660033"/>
                </a:solidFill>
                <a:latin typeface="楷体_GB2312" pitchFamily="49" charset="-122"/>
                <a:ea typeface="楷体_GB2312" pitchFamily="49" charset="-122"/>
              </a:rPr>
              <a:t>    表示系数的实数和表示指数的整数</a:t>
            </a:r>
            <a:r>
              <a:rPr lang="zh-CN" altLang="en-US"/>
              <a:t> </a:t>
            </a:r>
            <a:r>
              <a:rPr lang="en-US" altLang="zh-CN" b="1"/>
              <a:t>}</a:t>
            </a:r>
          </a:p>
        </p:txBody>
      </p:sp>
      <p:sp>
        <p:nvSpPr>
          <p:cNvPr id="110597" name="Rectangle 5"/>
          <p:cNvSpPr>
            <a:spLocks noChangeArrowheads="1"/>
          </p:cNvSpPr>
          <p:nvPr/>
        </p:nvSpPr>
        <p:spPr bwMode="auto">
          <a:xfrm>
            <a:off x="741363" y="4800600"/>
            <a:ext cx="8250237"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t>R1</a:t>
            </a:r>
            <a:r>
              <a:rPr lang="zh-CN" altLang="en-US"/>
              <a:t>＝</a:t>
            </a:r>
            <a:r>
              <a:rPr lang="en-US" altLang="zh-CN" b="1"/>
              <a:t>{</a:t>
            </a:r>
            <a:r>
              <a:rPr lang="en-US" altLang="zh-CN"/>
              <a:t> &lt;a</a:t>
            </a:r>
            <a:r>
              <a:rPr lang="en-US" altLang="zh-CN" baseline="-25000"/>
              <a:t>i-1</a:t>
            </a:r>
            <a:r>
              <a:rPr lang="en-US" altLang="zh-CN"/>
              <a:t> ,a</a:t>
            </a:r>
            <a:r>
              <a:rPr lang="en-US" altLang="zh-CN" baseline="-25000"/>
              <a:t>i</a:t>
            </a:r>
            <a:r>
              <a:rPr lang="en-US" altLang="zh-CN"/>
              <a:t> &gt;|a</a:t>
            </a:r>
            <a:r>
              <a:rPr lang="en-US" altLang="zh-CN" baseline="-25000"/>
              <a:t>i-1</a:t>
            </a:r>
            <a:r>
              <a:rPr lang="en-US" altLang="zh-CN"/>
              <a:t> ,a</a:t>
            </a:r>
            <a:r>
              <a:rPr lang="en-US" altLang="zh-CN" baseline="-25000"/>
              <a:t>i</a:t>
            </a:r>
            <a:r>
              <a:rPr lang="en-US" altLang="zh-CN"/>
              <a:t>∈D</a:t>
            </a:r>
            <a:r>
              <a:rPr lang="en-US" altLang="zh-CN" sz="4000"/>
              <a:t>,    </a:t>
            </a:r>
            <a:r>
              <a:rPr lang="en-US" altLang="zh-CN"/>
              <a:t>i=2,...,n</a:t>
            </a:r>
          </a:p>
          <a:p>
            <a:pPr>
              <a:lnSpc>
                <a:spcPct val="120000"/>
              </a:lnSpc>
            </a:pPr>
            <a:r>
              <a:rPr lang="en-US" altLang="zh-CN">
                <a:ea typeface="楷体_GB2312" pitchFamily="49" charset="-122"/>
              </a:rPr>
              <a:t>            </a:t>
            </a:r>
            <a:r>
              <a:rPr lang="zh-CN" altLang="en-US">
                <a:ea typeface="楷体_GB2312" pitchFamily="49" charset="-122"/>
              </a:rPr>
              <a:t>且</a:t>
            </a:r>
            <a:r>
              <a:rPr lang="en-US" altLang="zh-CN" b="1">
                <a:solidFill>
                  <a:srgbClr val="660033"/>
                </a:solidFill>
              </a:rPr>
              <a:t>a</a:t>
            </a:r>
            <a:r>
              <a:rPr lang="en-US" altLang="zh-CN" b="1" baseline="-25000">
                <a:solidFill>
                  <a:srgbClr val="660033"/>
                </a:solidFill>
              </a:rPr>
              <a:t>i-1</a:t>
            </a:r>
            <a:r>
              <a:rPr lang="zh-CN" altLang="en-US" b="1">
                <a:solidFill>
                  <a:srgbClr val="660033"/>
                </a:solidFill>
                <a:ea typeface="楷体_GB2312" pitchFamily="49" charset="-122"/>
              </a:rPr>
              <a:t>中的指数值</a:t>
            </a:r>
            <a:r>
              <a:rPr lang="zh-CN" altLang="en-US" b="1">
                <a:solidFill>
                  <a:srgbClr val="660033"/>
                </a:solidFill>
              </a:rPr>
              <a:t>＜</a:t>
            </a:r>
            <a:r>
              <a:rPr lang="en-US" altLang="zh-CN" b="1">
                <a:solidFill>
                  <a:srgbClr val="660033"/>
                </a:solidFill>
              </a:rPr>
              <a:t>a</a:t>
            </a:r>
            <a:r>
              <a:rPr lang="en-US" altLang="zh-CN" b="1" baseline="-25000">
                <a:solidFill>
                  <a:srgbClr val="660033"/>
                </a:solidFill>
              </a:rPr>
              <a:t>i</a:t>
            </a:r>
            <a:r>
              <a:rPr lang="zh-CN" altLang="en-US" b="1">
                <a:solidFill>
                  <a:srgbClr val="660033"/>
                </a:solidFill>
                <a:ea typeface="楷体_GB2312" pitchFamily="49" charset="-122"/>
              </a:rPr>
              <a:t>中的指数值</a:t>
            </a:r>
            <a:r>
              <a:rPr lang="zh-CN" altLang="en-US" b="1">
                <a:solidFill>
                  <a:srgbClr val="996600"/>
                </a:solidFill>
                <a:ea typeface="楷体_GB2312" pitchFamily="49" charset="-122"/>
              </a:rPr>
              <a:t> </a:t>
            </a:r>
            <a:r>
              <a:rPr lang="en-US" altLang="zh-CN" b="1"/>
              <a:t>}</a:t>
            </a:r>
            <a:endParaRPr lang="en-US" altLang="zh-CN"/>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110594"/>
                                        </p:tgtEl>
                                        <p:attrNameLst>
                                          <p:attrName>style.visibility</p:attrName>
                                        </p:attrNameLst>
                                      </p:cBhvr>
                                      <p:to>
                                        <p:strVal val="visible"/>
                                      </p:to>
                                    </p:set>
                                    <p:animEffect transition="in" filter="strips(downRight)">
                                      <p:cBhvr>
                                        <p:cTn id="7" dur="75"/>
                                        <p:tgtEl>
                                          <p:spTgt spid="110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wipe(left)">
                                      <p:cBhvr>
                                        <p:cTn id="12" dur="500"/>
                                        <p:tgtEl>
                                          <p:spTgt spid="1105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597"/>
                                        </p:tgtEl>
                                        <p:attrNameLst>
                                          <p:attrName>style.visibility</p:attrName>
                                        </p:attrNameLst>
                                      </p:cBhvr>
                                      <p:to>
                                        <p:strVal val="visible"/>
                                      </p:to>
                                    </p:set>
                                    <p:animEffect transition="in" filter="wipe(left)">
                                      <p:cBhvr>
                                        <p:cTn id="17" dur="5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6" grpId="0" autoUpdateAnimBg="0"/>
      <p:bldP spid="110597"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669925" y="685800"/>
            <a:ext cx="6950075" cy="470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a:t>         </a:t>
            </a:r>
            <a:r>
              <a:rPr lang="en-US" altLang="zh-CN" b="1">
                <a:solidFill>
                  <a:srgbClr val="660033"/>
                </a:solidFill>
              </a:rPr>
              <a:t>CreatPolyn ( &amp;P, m )</a:t>
            </a:r>
            <a:endParaRPr lang="en-US" altLang="zh-CN"/>
          </a:p>
          <a:p>
            <a:pPr>
              <a:lnSpc>
                <a:spcPct val="120000"/>
              </a:lnSpc>
            </a:pPr>
            <a:endParaRPr lang="en-US" altLang="zh-CN"/>
          </a:p>
          <a:p>
            <a:pPr>
              <a:lnSpc>
                <a:spcPct val="120000"/>
              </a:lnSpc>
            </a:pPr>
            <a:endParaRPr lang="en-US" altLang="zh-CN"/>
          </a:p>
          <a:p>
            <a:pPr>
              <a:lnSpc>
                <a:spcPct val="120000"/>
              </a:lnSpc>
            </a:pPr>
            <a:r>
              <a:rPr lang="en-US" altLang="zh-CN"/>
              <a:t>      </a:t>
            </a:r>
            <a:r>
              <a:rPr lang="en-US" altLang="zh-CN" b="1">
                <a:solidFill>
                  <a:srgbClr val="660033"/>
                </a:solidFill>
              </a:rPr>
              <a:t>DestroyPolyn ( &amp;P )</a:t>
            </a:r>
            <a:endParaRPr lang="en-US" altLang="zh-CN" b="1"/>
          </a:p>
          <a:p>
            <a:pPr>
              <a:lnSpc>
                <a:spcPct val="120000"/>
              </a:lnSpc>
            </a:pPr>
            <a:endParaRPr lang="en-US" altLang="zh-CN"/>
          </a:p>
          <a:p>
            <a:pPr>
              <a:lnSpc>
                <a:spcPct val="120000"/>
              </a:lnSpc>
            </a:pPr>
            <a:endParaRPr lang="en-US" altLang="zh-CN"/>
          </a:p>
          <a:p>
            <a:pPr>
              <a:lnSpc>
                <a:spcPct val="120000"/>
              </a:lnSpc>
            </a:pPr>
            <a:r>
              <a:rPr lang="en-US" altLang="zh-CN"/>
              <a:t>      </a:t>
            </a:r>
            <a:r>
              <a:rPr lang="en-US" altLang="zh-CN" b="1">
                <a:solidFill>
                  <a:srgbClr val="660033"/>
                </a:solidFill>
              </a:rPr>
              <a:t>PrintPolyn ( &amp;P )</a:t>
            </a:r>
            <a:endParaRPr lang="en-US" altLang="zh-CN"/>
          </a:p>
        </p:txBody>
      </p:sp>
      <p:sp>
        <p:nvSpPr>
          <p:cNvPr id="111619" name="Text Box 3"/>
          <p:cNvSpPr txBox="1">
            <a:spLocks noChangeArrowheads="1"/>
          </p:cNvSpPr>
          <p:nvPr/>
        </p:nvSpPr>
        <p:spPr bwMode="auto">
          <a:xfrm>
            <a:off x="304800" y="109538"/>
            <a:ext cx="3001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CC0000"/>
                </a:solidFill>
                <a:ea typeface="楷体_GB2312" pitchFamily="49" charset="-122"/>
              </a:rPr>
              <a:t>  </a:t>
            </a:r>
            <a:r>
              <a:rPr lang="zh-CN" altLang="en-US" sz="4000" b="1">
                <a:solidFill>
                  <a:srgbClr val="CC0000"/>
                </a:solidFill>
                <a:ea typeface="楷体_GB2312" pitchFamily="49" charset="-122"/>
              </a:rPr>
              <a:t>基本操作</a:t>
            </a:r>
            <a:r>
              <a:rPr lang="zh-CN" altLang="en-US" sz="4000" b="1">
                <a:solidFill>
                  <a:srgbClr val="CC0000"/>
                </a:solidFill>
              </a:rPr>
              <a:t>：</a:t>
            </a:r>
            <a:endParaRPr lang="zh-CN" altLang="en-US" sz="2400"/>
          </a:p>
        </p:txBody>
      </p:sp>
      <p:sp>
        <p:nvSpPr>
          <p:cNvPr id="111620" name="Rectangle 4"/>
          <p:cNvSpPr>
            <a:spLocks noChangeArrowheads="1"/>
          </p:cNvSpPr>
          <p:nvPr/>
        </p:nvSpPr>
        <p:spPr bwMode="auto">
          <a:xfrm>
            <a:off x="808038" y="1431925"/>
            <a:ext cx="6811962"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3200" b="1">
                <a:solidFill>
                  <a:srgbClr val="FF5050"/>
                </a:solidFill>
                <a:ea typeface="楷体_GB2312" pitchFamily="49" charset="-122"/>
              </a:rPr>
              <a:t>操作结果</a:t>
            </a:r>
            <a:r>
              <a:rPr lang="zh-CN" altLang="en-US" sz="3200"/>
              <a:t>：</a:t>
            </a:r>
            <a:r>
              <a:rPr lang="zh-CN" altLang="en-US" sz="3200">
                <a:latin typeface="楷体_GB2312" pitchFamily="49" charset="-122"/>
                <a:ea typeface="楷体_GB2312" pitchFamily="49" charset="-122"/>
              </a:rPr>
              <a:t>输入</a:t>
            </a:r>
            <a:r>
              <a:rPr lang="zh-CN" altLang="en-US" sz="3200">
                <a:ea typeface="楷体_GB2312" pitchFamily="49" charset="-122"/>
              </a:rPr>
              <a:t> </a:t>
            </a:r>
            <a:r>
              <a:rPr lang="en-US" altLang="zh-CN" sz="3200">
                <a:ea typeface="楷体_GB2312" pitchFamily="49" charset="-122"/>
              </a:rPr>
              <a:t>m </a:t>
            </a:r>
            <a:r>
              <a:rPr lang="zh-CN" altLang="en-US" sz="3200">
                <a:latin typeface="楷体_GB2312" pitchFamily="49" charset="-122"/>
                <a:ea typeface="楷体_GB2312" pitchFamily="49" charset="-122"/>
              </a:rPr>
              <a:t>项的系数和指数，</a:t>
            </a:r>
          </a:p>
          <a:p>
            <a:pPr>
              <a:lnSpc>
                <a:spcPct val="120000"/>
              </a:lnSpc>
            </a:pPr>
            <a:r>
              <a:rPr lang="zh-CN" altLang="en-US" sz="3200">
                <a:latin typeface="楷体_GB2312" pitchFamily="49" charset="-122"/>
                <a:ea typeface="楷体_GB2312" pitchFamily="49" charset="-122"/>
              </a:rPr>
              <a:t>          建立一元多项式</a:t>
            </a:r>
            <a:r>
              <a:rPr lang="zh-CN" altLang="en-US" sz="3200">
                <a:ea typeface="楷体_GB2312" pitchFamily="49" charset="-122"/>
              </a:rPr>
              <a:t> </a:t>
            </a:r>
            <a:r>
              <a:rPr lang="en-US" altLang="zh-CN" sz="3200">
                <a:ea typeface="楷体_GB2312" pitchFamily="49" charset="-122"/>
              </a:rPr>
              <a:t>P</a:t>
            </a:r>
            <a:r>
              <a:rPr lang="zh-CN" altLang="en-US" sz="3200"/>
              <a:t>。</a:t>
            </a:r>
          </a:p>
        </p:txBody>
      </p:sp>
      <p:sp>
        <p:nvSpPr>
          <p:cNvPr id="111621" name="Rectangle 5"/>
          <p:cNvSpPr>
            <a:spLocks noChangeArrowheads="1"/>
          </p:cNvSpPr>
          <p:nvPr/>
        </p:nvSpPr>
        <p:spPr bwMode="auto">
          <a:xfrm>
            <a:off x="771525" y="3413125"/>
            <a:ext cx="631507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3200" b="1">
                <a:solidFill>
                  <a:srgbClr val="FF5050"/>
                </a:solidFill>
                <a:ea typeface="楷体_GB2312" pitchFamily="49" charset="-122"/>
              </a:rPr>
              <a:t>初始条件</a:t>
            </a:r>
            <a:r>
              <a:rPr lang="zh-CN" altLang="en-US" sz="3200"/>
              <a:t>：</a:t>
            </a:r>
            <a:r>
              <a:rPr lang="zh-CN" altLang="en-US" sz="3200">
                <a:ea typeface="楷体_GB2312" pitchFamily="49" charset="-122"/>
              </a:rPr>
              <a:t>一元多项式 </a:t>
            </a:r>
            <a:r>
              <a:rPr lang="en-US" altLang="zh-CN" sz="3200">
                <a:ea typeface="楷体_GB2312" pitchFamily="49" charset="-122"/>
              </a:rPr>
              <a:t>P </a:t>
            </a:r>
            <a:r>
              <a:rPr lang="zh-CN" altLang="en-US" sz="3200">
                <a:ea typeface="楷体_GB2312" pitchFamily="49" charset="-122"/>
              </a:rPr>
              <a:t>已存在</a:t>
            </a:r>
            <a:r>
              <a:rPr lang="zh-CN" altLang="en-US" sz="3200"/>
              <a:t>。</a:t>
            </a:r>
          </a:p>
          <a:p>
            <a:pPr>
              <a:lnSpc>
                <a:spcPct val="120000"/>
              </a:lnSpc>
            </a:pPr>
            <a:r>
              <a:rPr lang="zh-CN" altLang="en-US" sz="3200" b="1">
                <a:solidFill>
                  <a:srgbClr val="FF5050"/>
                </a:solidFill>
                <a:ea typeface="楷体_GB2312" pitchFamily="49" charset="-122"/>
              </a:rPr>
              <a:t>操作结果</a:t>
            </a:r>
            <a:r>
              <a:rPr lang="zh-CN" altLang="en-US" sz="3200"/>
              <a:t>：</a:t>
            </a:r>
            <a:r>
              <a:rPr lang="zh-CN" altLang="en-US" sz="3200">
                <a:ea typeface="楷体_GB2312" pitchFamily="49" charset="-122"/>
              </a:rPr>
              <a:t>销毁一元多项式 </a:t>
            </a:r>
            <a:r>
              <a:rPr lang="en-US" altLang="zh-CN" sz="3200"/>
              <a:t>P</a:t>
            </a:r>
            <a:r>
              <a:rPr lang="zh-CN" altLang="en-US" sz="3200"/>
              <a:t>。</a:t>
            </a:r>
          </a:p>
        </p:txBody>
      </p:sp>
      <p:sp>
        <p:nvSpPr>
          <p:cNvPr id="111622" name="Rectangle 6"/>
          <p:cNvSpPr>
            <a:spLocks noChangeArrowheads="1"/>
          </p:cNvSpPr>
          <p:nvPr/>
        </p:nvSpPr>
        <p:spPr bwMode="auto">
          <a:xfrm>
            <a:off x="762000" y="5410200"/>
            <a:ext cx="661987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3200" b="1">
                <a:solidFill>
                  <a:srgbClr val="FF5050"/>
                </a:solidFill>
                <a:ea typeface="楷体_GB2312" pitchFamily="49" charset="-122"/>
              </a:rPr>
              <a:t>初始条件</a:t>
            </a:r>
            <a:r>
              <a:rPr lang="zh-CN" altLang="en-US" sz="3200"/>
              <a:t>：</a:t>
            </a:r>
            <a:r>
              <a:rPr lang="zh-CN" altLang="en-US" sz="3200">
                <a:ea typeface="楷体_GB2312" pitchFamily="49" charset="-122"/>
              </a:rPr>
              <a:t>一元多项式 </a:t>
            </a:r>
            <a:r>
              <a:rPr lang="en-US" altLang="zh-CN" sz="3200">
                <a:ea typeface="楷体_GB2312" pitchFamily="49" charset="-122"/>
              </a:rPr>
              <a:t>P </a:t>
            </a:r>
            <a:r>
              <a:rPr lang="zh-CN" altLang="en-US" sz="3200">
                <a:ea typeface="楷体_GB2312" pitchFamily="49" charset="-122"/>
              </a:rPr>
              <a:t>已存在</a:t>
            </a:r>
            <a:r>
              <a:rPr lang="zh-CN" altLang="en-US" sz="3200"/>
              <a:t>。</a:t>
            </a:r>
          </a:p>
          <a:p>
            <a:pPr>
              <a:lnSpc>
                <a:spcPct val="120000"/>
              </a:lnSpc>
            </a:pPr>
            <a:r>
              <a:rPr lang="zh-CN" altLang="en-US" sz="3200" b="1">
                <a:solidFill>
                  <a:srgbClr val="FF5050"/>
                </a:solidFill>
                <a:ea typeface="楷体_GB2312" pitchFamily="49" charset="-122"/>
              </a:rPr>
              <a:t>操作结果</a:t>
            </a:r>
            <a:r>
              <a:rPr lang="zh-CN" altLang="en-US" sz="3200"/>
              <a:t>：</a:t>
            </a:r>
            <a:r>
              <a:rPr lang="zh-CN" altLang="en-US" sz="3200">
                <a:ea typeface="楷体_GB2312" pitchFamily="49" charset="-122"/>
              </a:rPr>
              <a:t>打印输出一元多项式 </a:t>
            </a:r>
            <a:r>
              <a:rPr lang="en-US" altLang="zh-CN" sz="3200"/>
              <a:t>P</a:t>
            </a:r>
            <a:r>
              <a:rPr lang="zh-CN" altLang="en-US" sz="3200"/>
              <a:t>。</a:t>
            </a:r>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111618"/>
                                        </p:tgtEl>
                                        <p:attrNameLst>
                                          <p:attrName>style.visibility</p:attrName>
                                        </p:attrNameLst>
                                      </p:cBhvr>
                                      <p:to>
                                        <p:strVal val="visible"/>
                                      </p:to>
                                    </p:set>
                                    <p:animEffect transition="in" filter="strips(downRight)">
                                      <p:cBhvr>
                                        <p:cTn id="7" dur="75"/>
                                        <p:tgtEl>
                                          <p:spTgt spid="111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20"/>
                                        </p:tgtEl>
                                        <p:attrNameLst>
                                          <p:attrName>style.visibility</p:attrName>
                                        </p:attrNameLst>
                                      </p:cBhvr>
                                      <p:to>
                                        <p:strVal val="visible"/>
                                      </p:to>
                                    </p:set>
                                    <p:animEffect transition="in" filter="wipe(left)">
                                      <p:cBhvr>
                                        <p:cTn id="12" dur="500"/>
                                        <p:tgtEl>
                                          <p:spTgt spid="111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21"/>
                                        </p:tgtEl>
                                        <p:attrNameLst>
                                          <p:attrName>style.visibility</p:attrName>
                                        </p:attrNameLst>
                                      </p:cBhvr>
                                      <p:to>
                                        <p:strVal val="visible"/>
                                      </p:to>
                                    </p:set>
                                    <p:animEffect transition="in" filter="wipe(left)">
                                      <p:cBhvr>
                                        <p:cTn id="17" dur="500"/>
                                        <p:tgtEl>
                                          <p:spTgt spid="1116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22"/>
                                        </p:tgtEl>
                                        <p:attrNameLst>
                                          <p:attrName>style.visibility</p:attrName>
                                        </p:attrNameLst>
                                      </p:cBhvr>
                                      <p:to>
                                        <p:strVal val="visible"/>
                                      </p:to>
                                    </p:set>
                                    <p:animEffect transition="in" filter="wipe(left)">
                                      <p:cBhvr>
                                        <p:cTn id="22" dur="5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20" grpId="0" autoUpdateAnimBg="0"/>
      <p:bldP spid="111621" grpId="0" autoUpdateAnimBg="0"/>
      <p:bldP spid="11162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2189163" y="990600"/>
            <a:ext cx="38306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楷体_GB2312" pitchFamily="49" charset="-122"/>
              </a:rPr>
              <a:t> </a:t>
            </a:r>
            <a:r>
              <a:rPr lang="en-US" altLang="zh-CN" sz="4400" b="1">
                <a:solidFill>
                  <a:srgbClr val="333399"/>
                </a:solidFill>
                <a:ea typeface="楷体_GB2312" pitchFamily="49" charset="-122"/>
              </a:rPr>
              <a:t>ListEmpty( L )</a:t>
            </a:r>
            <a:endParaRPr lang="en-US" altLang="zh-CN" sz="2400">
              <a:ea typeface="楷体_GB2312" pitchFamily="49" charset="-122"/>
            </a:endParaRPr>
          </a:p>
          <a:p>
            <a:endParaRPr lang="en-US" altLang="zh-CN" sz="2400"/>
          </a:p>
        </p:txBody>
      </p:sp>
      <p:sp>
        <p:nvSpPr>
          <p:cNvPr id="14340" name="Text Box 4"/>
          <p:cNvSpPr txBox="1">
            <a:spLocks noChangeArrowheads="1"/>
          </p:cNvSpPr>
          <p:nvPr/>
        </p:nvSpPr>
        <p:spPr bwMode="auto">
          <a:xfrm>
            <a:off x="381000" y="2590800"/>
            <a:ext cx="32004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a:solidFill>
                  <a:srgbClr val="FF0000"/>
                </a:solidFill>
                <a:latin typeface="楷体_GB2312" pitchFamily="49" charset="-122"/>
                <a:ea typeface="楷体_GB2312" pitchFamily="49" charset="-122"/>
              </a:rPr>
              <a:t>初始条件：</a:t>
            </a:r>
          </a:p>
          <a:p>
            <a:endParaRPr lang="zh-CN" altLang="en-US" sz="4400">
              <a:solidFill>
                <a:srgbClr val="FF0000"/>
              </a:solidFill>
              <a:latin typeface="楷体_GB2312" pitchFamily="49" charset="-122"/>
              <a:ea typeface="楷体_GB2312" pitchFamily="49" charset="-122"/>
            </a:endParaRPr>
          </a:p>
          <a:p>
            <a:r>
              <a:rPr lang="zh-CN" altLang="en-US" sz="4400">
                <a:solidFill>
                  <a:srgbClr val="FF0000"/>
                </a:solidFill>
                <a:latin typeface="楷体_GB2312" pitchFamily="49" charset="-122"/>
                <a:ea typeface="楷体_GB2312" pitchFamily="49" charset="-122"/>
              </a:rPr>
              <a:t>操作结果：</a:t>
            </a:r>
            <a:endParaRPr lang="zh-CN" altLang="en-US" sz="2400">
              <a:solidFill>
                <a:srgbClr val="FF0000"/>
              </a:solidFill>
              <a:latin typeface="楷体_GB2312" pitchFamily="49" charset="-122"/>
              <a:ea typeface="楷体_GB2312" pitchFamily="49" charset="-122"/>
            </a:endParaRPr>
          </a:p>
        </p:txBody>
      </p:sp>
      <p:sp>
        <p:nvSpPr>
          <p:cNvPr id="14341" name="Text Box 5"/>
          <p:cNvSpPr txBox="1">
            <a:spLocks noChangeArrowheads="1"/>
          </p:cNvSpPr>
          <p:nvPr/>
        </p:nvSpPr>
        <p:spPr bwMode="auto">
          <a:xfrm>
            <a:off x="3124200" y="2743200"/>
            <a:ext cx="4078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latin typeface="楷体_GB2312" pitchFamily="49" charset="-122"/>
                <a:ea typeface="楷体_GB2312" pitchFamily="49" charset="-122"/>
              </a:rPr>
              <a:t>线性表</a:t>
            </a:r>
            <a:r>
              <a:rPr lang="en-US" altLang="zh-CN" sz="4000" b="1">
                <a:solidFill>
                  <a:srgbClr val="003399"/>
                </a:solidFill>
                <a:ea typeface="楷体_GB2312" pitchFamily="49" charset="-122"/>
              </a:rPr>
              <a:t>L</a:t>
            </a:r>
            <a:r>
              <a:rPr lang="zh-CN" altLang="en-US" sz="4000">
                <a:latin typeface="楷体_GB2312" pitchFamily="49" charset="-122"/>
                <a:ea typeface="楷体_GB2312" pitchFamily="49" charset="-122"/>
              </a:rPr>
              <a:t>已存在。</a:t>
            </a:r>
            <a:endParaRPr lang="zh-CN" altLang="en-US" sz="2400">
              <a:latin typeface="楷体_GB2312" pitchFamily="49" charset="-122"/>
              <a:ea typeface="楷体_GB2312" pitchFamily="49" charset="-122"/>
            </a:endParaRPr>
          </a:p>
        </p:txBody>
      </p:sp>
      <p:sp>
        <p:nvSpPr>
          <p:cNvPr id="14342" name="Text Box 6"/>
          <p:cNvSpPr txBox="1">
            <a:spLocks noChangeArrowheads="1"/>
          </p:cNvSpPr>
          <p:nvPr/>
        </p:nvSpPr>
        <p:spPr bwMode="auto">
          <a:xfrm>
            <a:off x="3048000" y="3940175"/>
            <a:ext cx="50911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4000">
                <a:latin typeface="楷体_GB2312" pitchFamily="49" charset="-122"/>
                <a:ea typeface="楷体_GB2312" pitchFamily="49" charset="-122"/>
              </a:rPr>
              <a:t>若</a:t>
            </a:r>
            <a:r>
              <a:rPr lang="en-US" altLang="zh-CN" sz="4000" b="1">
                <a:solidFill>
                  <a:srgbClr val="003399"/>
                </a:solidFill>
                <a:ea typeface="楷体_GB2312" pitchFamily="49" charset="-122"/>
              </a:rPr>
              <a:t>L</a:t>
            </a:r>
            <a:r>
              <a:rPr lang="zh-CN" altLang="en-US" sz="4000">
                <a:latin typeface="楷体_GB2312" pitchFamily="49" charset="-122"/>
                <a:ea typeface="楷体_GB2312" pitchFamily="49" charset="-122"/>
              </a:rPr>
              <a:t>为空表，则返回</a:t>
            </a:r>
          </a:p>
          <a:p>
            <a:pPr>
              <a:lnSpc>
                <a:spcPct val="120000"/>
              </a:lnSpc>
            </a:pPr>
            <a:r>
              <a:rPr lang="en-US" altLang="zh-CN" sz="4000">
                <a:solidFill>
                  <a:srgbClr val="660066"/>
                </a:solidFill>
                <a:ea typeface="楷体_GB2312" pitchFamily="49" charset="-122"/>
              </a:rPr>
              <a:t>TRUE</a:t>
            </a:r>
            <a:r>
              <a:rPr lang="zh-CN" altLang="en-US" sz="4000">
                <a:latin typeface="楷体_GB2312" pitchFamily="49" charset="-122"/>
                <a:ea typeface="楷体_GB2312" pitchFamily="49" charset="-122"/>
              </a:rPr>
              <a:t>，否则</a:t>
            </a:r>
            <a:r>
              <a:rPr lang="en-US" altLang="zh-CN" sz="4000">
                <a:solidFill>
                  <a:srgbClr val="660066"/>
                </a:solidFill>
                <a:ea typeface="楷体_GB2312" pitchFamily="49" charset="-122"/>
              </a:rPr>
              <a:t>FALSE</a:t>
            </a:r>
            <a:r>
              <a:rPr lang="zh-CN" altLang="en-US" sz="4000">
                <a:latin typeface="楷体_GB2312" pitchFamily="49" charset="-122"/>
                <a:ea typeface="楷体_GB2312" pitchFamily="49" charset="-122"/>
              </a:rPr>
              <a:t>。</a:t>
            </a:r>
          </a:p>
        </p:txBody>
      </p:sp>
      <p:sp>
        <p:nvSpPr>
          <p:cNvPr id="14345" name="AutoShape 9">
            <a:hlinkClick r:id="" action="ppaction://hlinkshowjump?jump=lastslideviewed" highlightClick="1"/>
          </p:cNvPr>
          <p:cNvSpPr>
            <a:spLocks noChangeArrowheads="1"/>
          </p:cNvSpPr>
          <p:nvPr/>
        </p:nvSpPr>
        <p:spPr bwMode="auto">
          <a:xfrm>
            <a:off x="8229600" y="6019800"/>
            <a:ext cx="457200" cy="4572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Text Box 10"/>
          <p:cNvSpPr txBox="1">
            <a:spLocks noChangeArrowheads="1"/>
          </p:cNvSpPr>
          <p:nvPr/>
        </p:nvSpPr>
        <p:spPr bwMode="auto">
          <a:xfrm>
            <a:off x="2286000" y="1600200"/>
            <a:ext cx="374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660066"/>
                </a:solidFill>
                <a:ea typeface="隶书" pitchFamily="49" charset="-122"/>
              </a:rPr>
              <a:t>（线性表判空）</a:t>
            </a:r>
            <a:endParaRPr lang="zh-CN" altLang="en-US"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arn(outHorizontal)">
                                      <p:cBhvr>
                                        <p:cTn id="7" dur="500"/>
                                        <p:tgtEl>
                                          <p:spTgt spid="1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wipe(left)">
                                      <p:cBhvr>
                                        <p:cTn id="12" dur="500"/>
                                        <p:tgtEl>
                                          <p:spTgt spid="14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wipe(left)">
                                      <p:cBhvr>
                                        <p:cTn id="17" dur="500"/>
                                        <p:tgtEl>
                                          <p:spTgt spid="14342"/>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14345"/>
                                        </p:tgtEl>
                                        <p:attrNameLst>
                                          <p:attrName>style.visibility</p:attrName>
                                        </p:attrNameLst>
                                      </p:cBhvr>
                                      <p:to>
                                        <p:strVal val="visible"/>
                                      </p:to>
                                    </p:set>
                                    <p:anim calcmode="lin" valueType="num">
                                      <p:cBhvr additive="base">
                                        <p:cTn id="21" dur="500" fill="hold"/>
                                        <p:tgtEl>
                                          <p:spTgt spid="14345"/>
                                        </p:tgtEl>
                                        <p:attrNameLst>
                                          <p:attrName>ppt_x</p:attrName>
                                        </p:attrNameLst>
                                      </p:cBhvr>
                                      <p:tavLst>
                                        <p:tav tm="0">
                                          <p:val>
                                            <p:strVal val="1+#ppt_w/2"/>
                                          </p:val>
                                        </p:tav>
                                        <p:tav tm="100000">
                                          <p:val>
                                            <p:strVal val="#ppt_x"/>
                                          </p:val>
                                        </p:tav>
                                      </p:tavLst>
                                    </p:anim>
                                    <p:anim calcmode="lin" valueType="num">
                                      <p:cBhvr additive="base">
                                        <p:cTn id="22"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41" grpId="0" autoUpdateAnimBg="0"/>
      <p:bldP spid="14342" grpId="0" autoUpdateAnimBg="0"/>
      <p:bldP spid="1434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304800" y="76200"/>
            <a:ext cx="8915400" cy="668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a:t>            </a:t>
            </a:r>
            <a:r>
              <a:rPr lang="en-US" altLang="zh-CN" b="1">
                <a:solidFill>
                  <a:srgbClr val="660033"/>
                </a:solidFill>
              </a:rPr>
              <a:t>PolynLength( P )</a:t>
            </a:r>
          </a:p>
          <a:p>
            <a:pPr>
              <a:lnSpc>
                <a:spcPct val="120000"/>
              </a:lnSpc>
            </a:pPr>
            <a:endParaRPr lang="en-US" altLang="zh-CN" b="1">
              <a:solidFill>
                <a:srgbClr val="660033"/>
              </a:solidFill>
            </a:endParaRPr>
          </a:p>
          <a:p>
            <a:pPr>
              <a:lnSpc>
                <a:spcPct val="120000"/>
              </a:lnSpc>
            </a:pPr>
            <a:r>
              <a:rPr lang="en-US" altLang="zh-CN" b="1">
                <a:solidFill>
                  <a:srgbClr val="660033"/>
                </a:solidFill>
              </a:rPr>
              <a:t>     </a:t>
            </a:r>
          </a:p>
          <a:p>
            <a:pPr>
              <a:lnSpc>
                <a:spcPct val="120000"/>
              </a:lnSpc>
            </a:pPr>
            <a:r>
              <a:rPr lang="en-US" altLang="zh-CN" b="1">
                <a:solidFill>
                  <a:srgbClr val="660033"/>
                </a:solidFill>
              </a:rPr>
              <a:t>        AddPolyn ( &amp;Pa, &amp;Pb )</a:t>
            </a:r>
          </a:p>
          <a:p>
            <a:pPr>
              <a:lnSpc>
                <a:spcPct val="120000"/>
              </a:lnSpc>
            </a:pPr>
            <a:endParaRPr lang="en-US" altLang="zh-CN" b="1">
              <a:solidFill>
                <a:srgbClr val="660033"/>
              </a:solidFill>
            </a:endParaRPr>
          </a:p>
          <a:p>
            <a:pPr>
              <a:lnSpc>
                <a:spcPct val="120000"/>
              </a:lnSpc>
            </a:pPr>
            <a:endParaRPr lang="en-US" altLang="zh-CN" b="1">
              <a:solidFill>
                <a:srgbClr val="660033"/>
              </a:solidFill>
            </a:endParaRPr>
          </a:p>
          <a:p>
            <a:pPr>
              <a:lnSpc>
                <a:spcPct val="120000"/>
              </a:lnSpc>
            </a:pPr>
            <a:endParaRPr lang="en-US" altLang="zh-CN" b="1">
              <a:solidFill>
                <a:srgbClr val="660033"/>
              </a:solidFill>
            </a:endParaRPr>
          </a:p>
          <a:p>
            <a:pPr>
              <a:lnSpc>
                <a:spcPct val="120000"/>
              </a:lnSpc>
            </a:pPr>
            <a:r>
              <a:rPr lang="en-US" altLang="zh-CN" b="1">
                <a:solidFill>
                  <a:srgbClr val="660033"/>
                </a:solidFill>
              </a:rPr>
              <a:t>        SubtractPolyn ( &amp;Pa, &amp;Pb )</a:t>
            </a:r>
          </a:p>
          <a:p>
            <a:pPr>
              <a:lnSpc>
                <a:spcPct val="120000"/>
              </a:lnSpc>
            </a:pPr>
            <a:r>
              <a:rPr lang="en-US" altLang="zh-CN" b="1">
                <a:solidFill>
                  <a:srgbClr val="660033"/>
                </a:solidFill>
              </a:rPr>
              <a:t>              …   …</a:t>
            </a:r>
          </a:p>
          <a:p>
            <a:pPr>
              <a:lnSpc>
                <a:spcPct val="120000"/>
              </a:lnSpc>
            </a:pPr>
            <a:r>
              <a:rPr lang="en-US" altLang="zh-CN" b="1">
                <a:solidFill>
                  <a:srgbClr val="660033"/>
                </a:solidFill>
              </a:rPr>
              <a:t>} ADT Polynomial</a:t>
            </a:r>
          </a:p>
        </p:txBody>
      </p:sp>
      <p:sp>
        <p:nvSpPr>
          <p:cNvPr id="112643" name="Rectangle 3"/>
          <p:cNvSpPr>
            <a:spLocks noChangeArrowheads="1"/>
          </p:cNvSpPr>
          <p:nvPr/>
        </p:nvSpPr>
        <p:spPr bwMode="auto">
          <a:xfrm>
            <a:off x="762000" y="838200"/>
            <a:ext cx="753427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3200" b="1">
                <a:solidFill>
                  <a:srgbClr val="FF5050"/>
                </a:solidFill>
                <a:ea typeface="楷体_GB2312" pitchFamily="49" charset="-122"/>
              </a:rPr>
              <a:t>初始条件</a:t>
            </a:r>
            <a:r>
              <a:rPr lang="zh-CN" altLang="en-US" sz="3200"/>
              <a:t>：</a:t>
            </a:r>
            <a:r>
              <a:rPr lang="zh-CN" altLang="en-US" sz="3200">
                <a:ea typeface="楷体_GB2312" pitchFamily="49" charset="-122"/>
              </a:rPr>
              <a:t>一元多项式 </a:t>
            </a:r>
            <a:r>
              <a:rPr lang="en-US" altLang="zh-CN" sz="3200"/>
              <a:t>P </a:t>
            </a:r>
            <a:r>
              <a:rPr lang="zh-CN" altLang="en-US" sz="3200">
                <a:ea typeface="楷体_GB2312" pitchFamily="49" charset="-122"/>
              </a:rPr>
              <a:t>已存在</a:t>
            </a:r>
            <a:r>
              <a:rPr lang="zh-CN" altLang="en-US" sz="3200"/>
              <a:t>。</a:t>
            </a:r>
          </a:p>
          <a:p>
            <a:pPr>
              <a:lnSpc>
                <a:spcPct val="120000"/>
              </a:lnSpc>
            </a:pPr>
            <a:r>
              <a:rPr lang="zh-CN" altLang="en-US" sz="3200" b="1">
                <a:solidFill>
                  <a:srgbClr val="FF5050"/>
                </a:solidFill>
                <a:ea typeface="楷体_GB2312" pitchFamily="49" charset="-122"/>
              </a:rPr>
              <a:t>操作结果</a:t>
            </a:r>
            <a:r>
              <a:rPr lang="zh-CN" altLang="en-US" sz="3200"/>
              <a:t>：</a:t>
            </a:r>
            <a:r>
              <a:rPr lang="zh-CN" altLang="en-US" sz="3200">
                <a:ea typeface="楷体_GB2312" pitchFamily="49" charset="-122"/>
              </a:rPr>
              <a:t>返回一元多项式 </a:t>
            </a:r>
            <a:r>
              <a:rPr lang="en-US" altLang="zh-CN" sz="3200"/>
              <a:t>P </a:t>
            </a:r>
            <a:r>
              <a:rPr lang="zh-CN" altLang="en-US" sz="3200">
                <a:ea typeface="楷体_GB2312" pitchFamily="49" charset="-122"/>
              </a:rPr>
              <a:t>中的项数</a:t>
            </a:r>
            <a:r>
              <a:rPr lang="zh-CN" altLang="en-US" sz="3200"/>
              <a:t>。</a:t>
            </a:r>
            <a:endParaRPr lang="zh-CN" altLang="en-US"/>
          </a:p>
        </p:txBody>
      </p:sp>
      <p:sp>
        <p:nvSpPr>
          <p:cNvPr id="112644" name="Rectangle 4"/>
          <p:cNvSpPr>
            <a:spLocks noChangeArrowheads="1"/>
          </p:cNvSpPr>
          <p:nvPr/>
        </p:nvSpPr>
        <p:spPr bwMode="auto">
          <a:xfrm>
            <a:off x="762000" y="2803525"/>
            <a:ext cx="80772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3200" b="1">
                <a:solidFill>
                  <a:srgbClr val="FF5050"/>
                </a:solidFill>
                <a:ea typeface="楷体_GB2312" pitchFamily="49" charset="-122"/>
              </a:rPr>
              <a:t>初始条件</a:t>
            </a:r>
            <a:r>
              <a:rPr lang="zh-CN" altLang="en-US" sz="3200"/>
              <a:t>：</a:t>
            </a:r>
            <a:r>
              <a:rPr lang="zh-CN" altLang="en-US" sz="3200">
                <a:ea typeface="楷体_GB2312" pitchFamily="49" charset="-122"/>
              </a:rPr>
              <a:t>一元多项式 </a:t>
            </a:r>
            <a:r>
              <a:rPr lang="en-US" altLang="zh-CN" sz="3200">
                <a:ea typeface="楷体_GB2312" pitchFamily="49" charset="-122"/>
              </a:rPr>
              <a:t>Pa </a:t>
            </a:r>
            <a:r>
              <a:rPr lang="zh-CN" altLang="en-US" sz="3200">
                <a:ea typeface="楷体_GB2312" pitchFamily="49" charset="-122"/>
              </a:rPr>
              <a:t>和 </a:t>
            </a:r>
            <a:r>
              <a:rPr lang="en-US" altLang="zh-CN" sz="3200">
                <a:ea typeface="楷体_GB2312" pitchFamily="49" charset="-122"/>
              </a:rPr>
              <a:t>Pb </a:t>
            </a:r>
            <a:r>
              <a:rPr lang="zh-CN" altLang="en-US" sz="3200">
                <a:ea typeface="楷体_GB2312" pitchFamily="49" charset="-122"/>
              </a:rPr>
              <a:t>已存在</a:t>
            </a:r>
            <a:r>
              <a:rPr lang="zh-CN" altLang="en-US" sz="3200"/>
              <a:t>。</a:t>
            </a:r>
          </a:p>
          <a:p>
            <a:pPr>
              <a:lnSpc>
                <a:spcPct val="120000"/>
              </a:lnSpc>
            </a:pPr>
            <a:r>
              <a:rPr lang="zh-CN" altLang="en-US" sz="3200" b="1">
                <a:solidFill>
                  <a:srgbClr val="FF5050"/>
                </a:solidFill>
                <a:ea typeface="楷体_GB2312" pitchFamily="49" charset="-122"/>
              </a:rPr>
              <a:t>操作结果</a:t>
            </a:r>
            <a:r>
              <a:rPr lang="zh-CN" altLang="en-US" sz="3200"/>
              <a:t>：</a:t>
            </a:r>
            <a:r>
              <a:rPr lang="zh-CN" altLang="en-US" sz="3200">
                <a:ea typeface="楷体_GB2312" pitchFamily="49" charset="-122"/>
              </a:rPr>
              <a:t>完成多项式相加运算，即：</a:t>
            </a:r>
          </a:p>
          <a:p>
            <a:pPr>
              <a:lnSpc>
                <a:spcPct val="120000"/>
              </a:lnSpc>
            </a:pPr>
            <a:r>
              <a:rPr lang="zh-CN" altLang="en-US" sz="3200">
                <a:ea typeface="楷体_GB2312" pitchFamily="49" charset="-122"/>
              </a:rPr>
              <a:t>            </a:t>
            </a:r>
            <a:r>
              <a:rPr lang="en-US" altLang="zh-CN" sz="3200">
                <a:ea typeface="楷体_GB2312" pitchFamily="49" charset="-122"/>
              </a:rPr>
              <a:t>Pa = Pa</a:t>
            </a:r>
            <a:r>
              <a:rPr lang="zh-CN" altLang="en-US" sz="3200">
                <a:ea typeface="楷体_GB2312" pitchFamily="49" charset="-122"/>
              </a:rPr>
              <a:t>＋</a:t>
            </a:r>
            <a:r>
              <a:rPr lang="en-US" altLang="zh-CN" sz="3200">
                <a:ea typeface="楷体_GB2312" pitchFamily="49" charset="-122"/>
              </a:rPr>
              <a:t>Pb</a:t>
            </a:r>
            <a:r>
              <a:rPr lang="zh-CN" altLang="en-US" sz="3200">
                <a:ea typeface="楷体_GB2312" pitchFamily="49" charset="-122"/>
              </a:rPr>
              <a:t>，并销毁一元多项式 </a:t>
            </a:r>
            <a:r>
              <a:rPr lang="en-US" altLang="zh-CN" sz="3200"/>
              <a:t>Pb</a:t>
            </a:r>
            <a:r>
              <a:rPr lang="zh-CN" altLang="en-US" sz="3200"/>
              <a:t>。</a:t>
            </a:r>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lt">
                                    <p:tmPct val="100000"/>
                                  </p:iterate>
                                  <p:childTnLst>
                                    <p:set>
                                      <p:cBhvr>
                                        <p:cTn id="6" dur="1" fill="hold">
                                          <p:stCondLst>
                                            <p:cond delay="0"/>
                                          </p:stCondLst>
                                        </p:cTn>
                                        <p:tgtEl>
                                          <p:spTgt spid="112642"/>
                                        </p:tgtEl>
                                        <p:attrNameLst>
                                          <p:attrName>style.visibility</p:attrName>
                                        </p:attrNameLst>
                                      </p:cBhvr>
                                      <p:to>
                                        <p:strVal val="visible"/>
                                      </p:to>
                                    </p:set>
                                    <p:animEffect transition="in" filter="strips(downRight)">
                                      <p:cBhvr>
                                        <p:cTn id="7" dur="75"/>
                                        <p:tgtEl>
                                          <p:spTgt spid="112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3"/>
                                        </p:tgtEl>
                                        <p:attrNameLst>
                                          <p:attrName>style.visibility</p:attrName>
                                        </p:attrNameLst>
                                      </p:cBhvr>
                                      <p:to>
                                        <p:strVal val="visible"/>
                                      </p:to>
                                    </p:set>
                                    <p:animEffect transition="in" filter="wipe(left)">
                                      <p:cBhvr>
                                        <p:cTn id="12" dur="500"/>
                                        <p:tgtEl>
                                          <p:spTgt spid="112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44"/>
                                        </p:tgtEl>
                                        <p:attrNameLst>
                                          <p:attrName>style.visibility</p:attrName>
                                        </p:attrNameLst>
                                      </p:cBhvr>
                                      <p:to>
                                        <p:strVal val="visible"/>
                                      </p:to>
                                    </p:set>
                                    <p:animEffect transition="in" filter="wipe(left)">
                                      <p:cBhvr>
                                        <p:cTn id="17"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112643" grpId="0" autoUpdateAnimBg="0"/>
      <p:bldP spid="112644"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685800" y="288925"/>
            <a:ext cx="4799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3333CC"/>
                </a:solidFill>
                <a:ea typeface="隶书" pitchFamily="49" charset="-122"/>
              </a:rPr>
              <a:t>一元多项式的实现：</a:t>
            </a:r>
            <a:endParaRPr lang="zh-CN" altLang="en-US" sz="2400"/>
          </a:p>
        </p:txBody>
      </p:sp>
      <p:sp>
        <p:nvSpPr>
          <p:cNvPr id="113667" name="Text Box 3"/>
          <p:cNvSpPr txBox="1">
            <a:spLocks noChangeArrowheads="1"/>
          </p:cNvSpPr>
          <p:nvPr/>
        </p:nvSpPr>
        <p:spPr bwMode="auto">
          <a:xfrm>
            <a:off x="685800" y="3597275"/>
            <a:ext cx="7483475"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b="1"/>
              <a:t>typedef struct {    </a:t>
            </a:r>
            <a:r>
              <a:rPr lang="en-US" altLang="zh-CN"/>
              <a:t>  // </a:t>
            </a:r>
            <a:r>
              <a:rPr lang="zh-CN" altLang="en-US" b="1">
                <a:solidFill>
                  <a:srgbClr val="800000"/>
                </a:solidFill>
                <a:ea typeface="楷体_GB2312" pitchFamily="49" charset="-122"/>
              </a:rPr>
              <a:t>项</a:t>
            </a:r>
            <a:r>
              <a:rPr lang="zh-CN" altLang="en-US">
                <a:solidFill>
                  <a:srgbClr val="800000"/>
                </a:solidFill>
                <a:ea typeface="楷体_GB2312" pitchFamily="49" charset="-122"/>
              </a:rPr>
              <a:t>的表示</a:t>
            </a:r>
            <a:endParaRPr lang="zh-CN" altLang="en-US">
              <a:solidFill>
                <a:srgbClr val="800000"/>
              </a:solidFill>
            </a:endParaRPr>
          </a:p>
          <a:p>
            <a:pPr>
              <a:lnSpc>
                <a:spcPct val="120000"/>
              </a:lnSpc>
            </a:pPr>
            <a:r>
              <a:rPr lang="zh-CN" altLang="en-US"/>
              <a:t>    </a:t>
            </a:r>
            <a:r>
              <a:rPr lang="en-US" altLang="zh-CN" b="1"/>
              <a:t>float</a:t>
            </a:r>
            <a:r>
              <a:rPr lang="en-US" altLang="zh-CN"/>
              <a:t>  coef;          // </a:t>
            </a:r>
            <a:r>
              <a:rPr lang="zh-CN" altLang="en-US" b="1">
                <a:solidFill>
                  <a:srgbClr val="800000"/>
                </a:solidFill>
                <a:ea typeface="楷体_GB2312" pitchFamily="49" charset="-122"/>
              </a:rPr>
              <a:t>系数</a:t>
            </a:r>
            <a:endParaRPr lang="zh-CN" altLang="en-US"/>
          </a:p>
          <a:p>
            <a:pPr>
              <a:lnSpc>
                <a:spcPct val="120000"/>
              </a:lnSpc>
            </a:pPr>
            <a:r>
              <a:rPr lang="zh-CN" altLang="en-US"/>
              <a:t>    </a:t>
            </a:r>
            <a:r>
              <a:rPr lang="en-US" altLang="zh-CN" b="1"/>
              <a:t>int </a:t>
            </a:r>
            <a:r>
              <a:rPr lang="en-US" altLang="zh-CN"/>
              <a:t>  expn;           // </a:t>
            </a:r>
            <a:r>
              <a:rPr lang="zh-CN" altLang="en-US" b="1">
                <a:solidFill>
                  <a:srgbClr val="800000"/>
                </a:solidFill>
                <a:ea typeface="楷体_GB2312" pitchFamily="49" charset="-122"/>
              </a:rPr>
              <a:t>指数</a:t>
            </a:r>
            <a:endParaRPr lang="zh-CN" altLang="en-US"/>
          </a:p>
          <a:p>
            <a:pPr>
              <a:lnSpc>
                <a:spcPct val="120000"/>
              </a:lnSpc>
            </a:pPr>
            <a:r>
              <a:rPr lang="en-US" altLang="zh-CN" b="1"/>
              <a:t>}</a:t>
            </a:r>
            <a:r>
              <a:rPr lang="en-US" altLang="zh-CN"/>
              <a:t> </a:t>
            </a:r>
            <a:r>
              <a:rPr lang="en-US" altLang="zh-CN">
                <a:solidFill>
                  <a:srgbClr val="FF0000"/>
                </a:solidFill>
              </a:rPr>
              <a:t>term, ElemType</a:t>
            </a:r>
            <a:r>
              <a:rPr lang="en-US" altLang="zh-CN"/>
              <a:t>;  </a:t>
            </a:r>
            <a:endParaRPr lang="en-US" altLang="zh-CN" sz="2400"/>
          </a:p>
        </p:txBody>
      </p:sp>
      <p:sp>
        <p:nvSpPr>
          <p:cNvPr id="113668" name="Text Box 4"/>
          <p:cNvSpPr txBox="1">
            <a:spLocks noChangeArrowheads="1"/>
          </p:cNvSpPr>
          <p:nvPr/>
        </p:nvSpPr>
        <p:spPr bwMode="auto">
          <a:xfrm>
            <a:off x="304800" y="1066800"/>
            <a:ext cx="85502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b="1"/>
              <a:t>typedef</a:t>
            </a:r>
            <a:r>
              <a:rPr lang="en-US" altLang="zh-CN"/>
              <a:t>  OrderedLinkList   </a:t>
            </a:r>
            <a:r>
              <a:rPr lang="en-US" altLang="zh-CN">
                <a:solidFill>
                  <a:srgbClr val="FF0000"/>
                </a:solidFill>
              </a:rPr>
              <a:t>polynomial</a:t>
            </a:r>
            <a:r>
              <a:rPr lang="en-US" altLang="zh-CN"/>
              <a:t>; </a:t>
            </a:r>
          </a:p>
          <a:p>
            <a:pPr>
              <a:lnSpc>
                <a:spcPct val="125000"/>
              </a:lnSpc>
            </a:pPr>
            <a:r>
              <a:rPr lang="en-US" altLang="zh-CN"/>
              <a:t>    // </a:t>
            </a:r>
            <a:r>
              <a:rPr lang="zh-CN" altLang="en-US" b="1">
                <a:solidFill>
                  <a:srgbClr val="800000"/>
                </a:solidFill>
                <a:ea typeface="楷体_GB2312" pitchFamily="49" charset="-122"/>
              </a:rPr>
              <a:t>用带表头结点的有序链表表示多项式</a:t>
            </a:r>
            <a:endParaRPr lang="zh-CN" altLang="en-US"/>
          </a:p>
        </p:txBody>
      </p:sp>
      <p:sp>
        <p:nvSpPr>
          <p:cNvPr id="113669" name="Text Box 5"/>
          <p:cNvSpPr txBox="1">
            <a:spLocks noChangeArrowheads="1"/>
          </p:cNvSpPr>
          <p:nvPr/>
        </p:nvSpPr>
        <p:spPr bwMode="auto">
          <a:xfrm>
            <a:off x="685800" y="2743200"/>
            <a:ext cx="653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000099"/>
                </a:solidFill>
                <a:latin typeface="隶书" pitchFamily="49" charset="-122"/>
                <a:ea typeface="隶书" pitchFamily="49" charset="-122"/>
              </a:rPr>
              <a:t>结点的数据元素类型定义为</a:t>
            </a:r>
            <a:r>
              <a:rPr lang="en-US" altLang="zh-CN" sz="4000">
                <a:solidFill>
                  <a:srgbClr val="000099"/>
                </a:solidFill>
                <a:latin typeface="隶书" pitchFamily="49" charset="-122"/>
                <a:ea typeface="隶书" pitchFamily="49" charset="-122"/>
              </a:rPr>
              <a:t>:</a:t>
            </a:r>
            <a:endParaRPr lang="en-US" altLang="zh-CN"/>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slide(fromBottom)">
                                      <p:cBhvr>
                                        <p:cTn id="7" dur="500"/>
                                        <p:tgtEl>
                                          <p:spTgt spid="113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69"/>
                                        </p:tgtEl>
                                        <p:attrNameLst>
                                          <p:attrName>style.visibility</p:attrName>
                                        </p:attrNameLst>
                                      </p:cBhvr>
                                      <p:to>
                                        <p:strVal val="visible"/>
                                      </p:to>
                                    </p:set>
                                    <p:animEffect transition="in" filter="wipe(left)">
                                      <p:cBhvr>
                                        <p:cTn id="12" dur="500"/>
                                        <p:tgtEl>
                                          <p:spTgt spid="1136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3667"/>
                                        </p:tgtEl>
                                        <p:attrNameLst>
                                          <p:attrName>style.visibility</p:attrName>
                                        </p:attrNameLst>
                                      </p:cBhvr>
                                      <p:to>
                                        <p:strVal val="visible"/>
                                      </p:to>
                                    </p:set>
                                    <p:animEffect transition="in" filter="strips(downRight)">
                                      <p:cBhvr>
                                        <p:cTn id="17" dur="500"/>
                                        <p:tgtEl>
                                          <p:spTgt spid="113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utoUpdateAnimBg="0"/>
      <p:bldP spid="113668" grpId="0" autoUpdateAnimBg="0"/>
      <p:bldP spid="113669"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152400" y="0"/>
            <a:ext cx="8855075" cy="675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a:solidFill>
                  <a:srgbClr val="990000"/>
                </a:solidFill>
                <a:ea typeface="楷体_GB2312" pitchFamily="49" charset="-122"/>
              </a:rPr>
              <a:t>Status CreatPolyn ( polynomail </a:t>
            </a:r>
            <a:r>
              <a:rPr lang="en-US" altLang="zh-CN" b="1">
                <a:solidFill>
                  <a:srgbClr val="990000"/>
                </a:solidFill>
                <a:ea typeface="楷体_GB2312" pitchFamily="49" charset="-122"/>
              </a:rPr>
              <a:t>&amp;</a:t>
            </a:r>
            <a:r>
              <a:rPr lang="en-US" altLang="zh-CN">
                <a:solidFill>
                  <a:srgbClr val="990000"/>
                </a:solidFill>
                <a:ea typeface="楷体_GB2312" pitchFamily="49" charset="-122"/>
              </a:rPr>
              <a:t>P, </a:t>
            </a:r>
            <a:r>
              <a:rPr lang="en-US" altLang="zh-CN" b="1">
                <a:solidFill>
                  <a:srgbClr val="990000"/>
                </a:solidFill>
                <a:ea typeface="楷体_GB2312" pitchFamily="49" charset="-122"/>
              </a:rPr>
              <a:t>int </a:t>
            </a:r>
            <a:r>
              <a:rPr lang="en-US" altLang="zh-CN">
                <a:solidFill>
                  <a:srgbClr val="990000"/>
                </a:solidFill>
                <a:ea typeface="楷体_GB2312" pitchFamily="49" charset="-122"/>
              </a:rPr>
              <a:t>m ) </a:t>
            </a:r>
            <a:r>
              <a:rPr lang="en-US" altLang="zh-CN" b="1">
                <a:solidFill>
                  <a:srgbClr val="990000"/>
                </a:solidFill>
                <a:ea typeface="楷体_GB2312" pitchFamily="49" charset="-122"/>
              </a:rPr>
              <a:t>{</a:t>
            </a:r>
            <a:endParaRPr lang="en-US" altLang="zh-CN">
              <a:solidFill>
                <a:srgbClr val="990000"/>
              </a:solidFill>
              <a:ea typeface="楷体_GB2312" pitchFamily="49" charset="-122"/>
            </a:endParaRPr>
          </a:p>
          <a:p>
            <a:pPr>
              <a:lnSpc>
                <a:spcPct val="140000"/>
              </a:lnSpc>
            </a:pPr>
            <a:r>
              <a:rPr lang="en-US" altLang="zh-CN" sz="2400" b="1">
                <a:solidFill>
                  <a:srgbClr val="990000"/>
                </a:solidFill>
                <a:ea typeface="楷体_GB2312" pitchFamily="49" charset="-122"/>
              </a:rPr>
              <a:t>   </a:t>
            </a:r>
            <a:r>
              <a:rPr lang="en-US" altLang="zh-CN" sz="2400" b="1">
                <a:solidFill>
                  <a:srgbClr val="660033"/>
                </a:solidFill>
                <a:ea typeface="楷体_GB2312" pitchFamily="49" charset="-122"/>
              </a:rPr>
              <a:t>// </a:t>
            </a:r>
            <a:r>
              <a:rPr lang="zh-CN" altLang="en-US" sz="2400" b="1">
                <a:solidFill>
                  <a:srgbClr val="660033"/>
                </a:solidFill>
                <a:ea typeface="楷体_GB2312" pitchFamily="49" charset="-122"/>
              </a:rPr>
              <a:t>输入</a:t>
            </a:r>
            <a:r>
              <a:rPr lang="en-US" altLang="zh-CN" sz="2400" b="1">
                <a:solidFill>
                  <a:srgbClr val="660033"/>
                </a:solidFill>
                <a:ea typeface="楷体_GB2312" pitchFamily="49" charset="-122"/>
              </a:rPr>
              <a:t>m</a:t>
            </a:r>
            <a:r>
              <a:rPr lang="zh-CN" altLang="en-US" sz="2400" b="1">
                <a:solidFill>
                  <a:srgbClr val="660033"/>
                </a:solidFill>
                <a:ea typeface="楷体_GB2312" pitchFamily="49" charset="-122"/>
              </a:rPr>
              <a:t>项的系数和指数，建立表示一元多项式的有序链表</a:t>
            </a:r>
            <a:r>
              <a:rPr lang="en-US" altLang="zh-CN" sz="2400" b="1">
                <a:solidFill>
                  <a:srgbClr val="660033"/>
                </a:solidFill>
                <a:ea typeface="楷体_GB2312" pitchFamily="49" charset="-122"/>
              </a:rPr>
              <a:t>P</a:t>
            </a:r>
          </a:p>
          <a:p>
            <a:pPr>
              <a:lnSpc>
                <a:spcPct val="140000"/>
              </a:lnSpc>
            </a:pPr>
            <a:endParaRPr lang="en-US" altLang="zh-CN" b="1">
              <a:solidFill>
                <a:srgbClr val="990000"/>
              </a:solidFill>
              <a:ea typeface="楷体_GB2312" pitchFamily="49" charset="-122"/>
            </a:endParaRPr>
          </a:p>
          <a:p>
            <a:pPr>
              <a:lnSpc>
                <a:spcPct val="140000"/>
              </a:lnSpc>
            </a:pPr>
            <a:endParaRPr lang="en-US" altLang="zh-CN" b="1">
              <a:solidFill>
                <a:srgbClr val="990000"/>
              </a:solidFill>
              <a:ea typeface="楷体_GB2312" pitchFamily="49" charset="-122"/>
            </a:endParaRPr>
          </a:p>
          <a:p>
            <a:pPr>
              <a:lnSpc>
                <a:spcPct val="140000"/>
              </a:lnSpc>
            </a:pPr>
            <a:endParaRPr lang="en-US" altLang="zh-CN" b="1">
              <a:solidFill>
                <a:srgbClr val="990000"/>
              </a:solidFill>
              <a:ea typeface="楷体_GB2312" pitchFamily="49" charset="-122"/>
            </a:endParaRPr>
          </a:p>
          <a:p>
            <a:pPr>
              <a:lnSpc>
                <a:spcPct val="140000"/>
              </a:lnSpc>
            </a:pPr>
            <a:endParaRPr lang="en-US" altLang="zh-CN" b="1">
              <a:solidFill>
                <a:srgbClr val="990000"/>
              </a:solidFill>
              <a:ea typeface="楷体_GB2312" pitchFamily="49" charset="-122"/>
            </a:endParaRPr>
          </a:p>
          <a:p>
            <a:pPr>
              <a:lnSpc>
                <a:spcPct val="140000"/>
              </a:lnSpc>
            </a:pPr>
            <a:endParaRPr lang="en-US" altLang="zh-CN" b="1">
              <a:solidFill>
                <a:srgbClr val="990000"/>
              </a:solidFill>
              <a:ea typeface="楷体_GB2312" pitchFamily="49" charset="-122"/>
            </a:endParaRPr>
          </a:p>
          <a:p>
            <a:pPr>
              <a:lnSpc>
                <a:spcPct val="140000"/>
              </a:lnSpc>
            </a:pPr>
            <a:endParaRPr lang="en-US" altLang="zh-CN" b="1">
              <a:solidFill>
                <a:srgbClr val="990000"/>
              </a:solidFill>
              <a:ea typeface="楷体_GB2312" pitchFamily="49" charset="-122"/>
            </a:endParaRPr>
          </a:p>
          <a:p>
            <a:pPr>
              <a:lnSpc>
                <a:spcPct val="140000"/>
              </a:lnSpc>
            </a:pPr>
            <a:r>
              <a:rPr lang="en-US" altLang="zh-CN" b="1">
                <a:solidFill>
                  <a:srgbClr val="990000"/>
                </a:solidFill>
                <a:ea typeface="楷体_GB2312" pitchFamily="49" charset="-122"/>
              </a:rPr>
              <a:t>} </a:t>
            </a:r>
            <a:r>
              <a:rPr lang="en-US" altLang="zh-CN">
                <a:solidFill>
                  <a:srgbClr val="990000"/>
                </a:solidFill>
                <a:ea typeface="楷体_GB2312" pitchFamily="49" charset="-122"/>
              </a:rPr>
              <a:t>// CreatPolyn</a:t>
            </a:r>
            <a:endParaRPr lang="en-US" altLang="zh-CN" sz="2400">
              <a:solidFill>
                <a:srgbClr val="990000"/>
              </a:solidFill>
            </a:endParaRPr>
          </a:p>
        </p:txBody>
      </p:sp>
      <p:sp>
        <p:nvSpPr>
          <p:cNvPr id="114692" name="Rectangle 4"/>
          <p:cNvSpPr>
            <a:spLocks noChangeArrowheads="1"/>
          </p:cNvSpPr>
          <p:nvPr/>
        </p:nvSpPr>
        <p:spPr bwMode="auto">
          <a:xfrm>
            <a:off x="685800" y="1371600"/>
            <a:ext cx="783590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a:solidFill>
                  <a:srgbClr val="990000"/>
                </a:solidFill>
                <a:ea typeface="楷体_GB2312" pitchFamily="49" charset="-122"/>
              </a:rPr>
              <a:t>InitList (P); e.coef = 0.0;  e.expn = -1; </a:t>
            </a:r>
          </a:p>
          <a:p>
            <a:pPr>
              <a:lnSpc>
                <a:spcPct val="115000"/>
              </a:lnSpc>
            </a:pPr>
            <a:r>
              <a:rPr lang="en-US" altLang="zh-CN" sz="3200">
                <a:solidFill>
                  <a:srgbClr val="990000"/>
                </a:solidFill>
                <a:ea typeface="楷体_GB2312" pitchFamily="49" charset="-122"/>
              </a:rPr>
              <a:t>SetCurElem (h, e);  // </a:t>
            </a:r>
            <a:r>
              <a:rPr lang="zh-CN" altLang="en-US" sz="3200">
                <a:solidFill>
                  <a:srgbClr val="990000"/>
                </a:solidFill>
                <a:ea typeface="楷体_GB2312" pitchFamily="49" charset="-122"/>
              </a:rPr>
              <a:t>设置头结点的数据元素</a:t>
            </a:r>
          </a:p>
        </p:txBody>
      </p:sp>
      <p:sp>
        <p:nvSpPr>
          <p:cNvPr id="114693" name="Rectangle 5"/>
          <p:cNvSpPr>
            <a:spLocks noChangeArrowheads="1"/>
          </p:cNvSpPr>
          <p:nvPr/>
        </p:nvSpPr>
        <p:spPr bwMode="auto">
          <a:xfrm>
            <a:off x="685800" y="2514600"/>
            <a:ext cx="8269288" cy="350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200" b="1">
                <a:solidFill>
                  <a:srgbClr val="990000"/>
                </a:solidFill>
                <a:ea typeface="楷体_GB2312" pitchFamily="49" charset="-122"/>
              </a:rPr>
              <a:t>for</a:t>
            </a:r>
            <a:r>
              <a:rPr lang="en-US" altLang="zh-CN" sz="3200">
                <a:solidFill>
                  <a:srgbClr val="990000"/>
                </a:solidFill>
                <a:ea typeface="楷体_GB2312" pitchFamily="49" charset="-122"/>
              </a:rPr>
              <a:t> ( i=1; i&lt;=m; ++i ) </a:t>
            </a:r>
            <a:r>
              <a:rPr lang="en-US" altLang="zh-CN" sz="3200" b="1">
                <a:solidFill>
                  <a:srgbClr val="990000"/>
                </a:solidFill>
                <a:ea typeface="楷体_GB2312" pitchFamily="49" charset="-122"/>
              </a:rPr>
              <a:t>{  </a:t>
            </a:r>
            <a:r>
              <a:rPr lang="en-US" altLang="zh-CN" sz="3200">
                <a:solidFill>
                  <a:srgbClr val="990000"/>
                </a:solidFill>
                <a:ea typeface="楷体_GB2312" pitchFamily="49" charset="-122"/>
              </a:rPr>
              <a:t>// </a:t>
            </a:r>
            <a:r>
              <a:rPr lang="zh-CN" altLang="en-US" sz="3200">
                <a:solidFill>
                  <a:srgbClr val="990000"/>
                </a:solidFill>
                <a:ea typeface="楷体_GB2312" pitchFamily="49" charset="-122"/>
              </a:rPr>
              <a:t>依次输入 </a:t>
            </a:r>
            <a:r>
              <a:rPr lang="en-US" altLang="zh-CN" sz="3200">
                <a:solidFill>
                  <a:srgbClr val="990000"/>
                </a:solidFill>
                <a:ea typeface="楷体_GB2312" pitchFamily="49" charset="-122"/>
              </a:rPr>
              <a:t>m </a:t>
            </a:r>
            <a:r>
              <a:rPr lang="zh-CN" altLang="en-US" sz="3200">
                <a:solidFill>
                  <a:srgbClr val="990000"/>
                </a:solidFill>
                <a:ea typeface="楷体_GB2312" pitchFamily="49" charset="-122"/>
              </a:rPr>
              <a:t>个非零项</a:t>
            </a:r>
          </a:p>
          <a:p>
            <a:pPr>
              <a:lnSpc>
                <a:spcPct val="120000"/>
              </a:lnSpc>
            </a:pPr>
            <a:endParaRPr lang="zh-CN" altLang="en-US" sz="3200" b="1">
              <a:solidFill>
                <a:srgbClr val="990000"/>
              </a:solidFill>
              <a:ea typeface="楷体_GB2312" pitchFamily="49" charset="-122"/>
            </a:endParaRPr>
          </a:p>
          <a:p>
            <a:pPr>
              <a:lnSpc>
                <a:spcPct val="120000"/>
              </a:lnSpc>
            </a:pPr>
            <a:endParaRPr lang="zh-CN" altLang="en-US" sz="3200" b="1">
              <a:solidFill>
                <a:srgbClr val="990000"/>
              </a:solidFill>
              <a:ea typeface="楷体_GB2312" pitchFamily="49" charset="-122"/>
            </a:endParaRPr>
          </a:p>
          <a:p>
            <a:pPr>
              <a:lnSpc>
                <a:spcPct val="120000"/>
              </a:lnSpc>
            </a:pPr>
            <a:endParaRPr lang="zh-CN" altLang="en-US" sz="3200" b="1">
              <a:solidFill>
                <a:srgbClr val="990000"/>
              </a:solidFill>
              <a:ea typeface="楷体_GB2312" pitchFamily="49" charset="-122"/>
            </a:endParaRPr>
          </a:p>
          <a:p>
            <a:pPr>
              <a:lnSpc>
                <a:spcPct val="110000"/>
              </a:lnSpc>
            </a:pPr>
            <a:r>
              <a:rPr lang="en-US" altLang="zh-CN" sz="3200" b="1">
                <a:solidFill>
                  <a:srgbClr val="990000"/>
                </a:solidFill>
                <a:ea typeface="楷体_GB2312" pitchFamily="49" charset="-122"/>
              </a:rPr>
              <a:t>}</a:t>
            </a:r>
          </a:p>
          <a:p>
            <a:pPr>
              <a:lnSpc>
                <a:spcPct val="110000"/>
              </a:lnSpc>
            </a:pPr>
            <a:r>
              <a:rPr lang="en-US" altLang="zh-CN" sz="3200" b="1">
                <a:solidFill>
                  <a:srgbClr val="990000"/>
                </a:solidFill>
                <a:ea typeface="楷体_GB2312" pitchFamily="49" charset="-122"/>
              </a:rPr>
              <a:t>return</a:t>
            </a:r>
            <a:r>
              <a:rPr lang="en-US" altLang="zh-CN" sz="3200">
                <a:solidFill>
                  <a:srgbClr val="990000"/>
                </a:solidFill>
                <a:ea typeface="楷体_GB2312" pitchFamily="49" charset="-122"/>
              </a:rPr>
              <a:t> OK;</a:t>
            </a:r>
            <a:endParaRPr lang="en-US" altLang="zh-CN" sz="3200" b="1">
              <a:solidFill>
                <a:srgbClr val="990000"/>
              </a:solidFill>
              <a:ea typeface="楷体_GB2312" pitchFamily="49" charset="-122"/>
            </a:endParaRPr>
          </a:p>
        </p:txBody>
      </p:sp>
      <p:sp>
        <p:nvSpPr>
          <p:cNvPr id="114694" name="Rectangle 6"/>
          <p:cNvSpPr>
            <a:spLocks noChangeArrowheads="1"/>
          </p:cNvSpPr>
          <p:nvPr/>
        </p:nvSpPr>
        <p:spPr bwMode="auto">
          <a:xfrm>
            <a:off x="1117600" y="3048000"/>
            <a:ext cx="73945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200" b="1">
                <a:solidFill>
                  <a:srgbClr val="990000"/>
                </a:solidFill>
                <a:ea typeface="楷体_GB2312" pitchFamily="49" charset="-122"/>
              </a:rPr>
              <a:t>scanf </a:t>
            </a:r>
            <a:r>
              <a:rPr lang="en-US" altLang="zh-CN" sz="3200">
                <a:solidFill>
                  <a:srgbClr val="990000"/>
                </a:solidFill>
                <a:ea typeface="楷体_GB2312" pitchFamily="49" charset="-122"/>
              </a:rPr>
              <a:t>(e.coef, e.expn);</a:t>
            </a:r>
          </a:p>
          <a:p>
            <a:pPr>
              <a:lnSpc>
                <a:spcPct val="125000"/>
              </a:lnSpc>
            </a:pPr>
            <a:r>
              <a:rPr lang="en-US" altLang="zh-CN" sz="3200" b="1">
                <a:solidFill>
                  <a:srgbClr val="990000"/>
                </a:solidFill>
                <a:ea typeface="楷体_GB2312" pitchFamily="49" charset="-122"/>
              </a:rPr>
              <a:t>if</a:t>
            </a:r>
            <a:r>
              <a:rPr lang="en-US" altLang="zh-CN" sz="3200">
                <a:solidFill>
                  <a:srgbClr val="990000"/>
                </a:solidFill>
                <a:ea typeface="楷体_GB2312" pitchFamily="49" charset="-122"/>
              </a:rPr>
              <a:t> (</a:t>
            </a:r>
            <a:r>
              <a:rPr lang="en-US" altLang="zh-CN" sz="3200" b="1">
                <a:solidFill>
                  <a:srgbClr val="990000"/>
                </a:solidFill>
                <a:ea typeface="楷体_GB2312" pitchFamily="49" charset="-122"/>
              </a:rPr>
              <a:t>!</a:t>
            </a:r>
            <a:r>
              <a:rPr lang="en-US" altLang="zh-CN" sz="3200">
                <a:solidFill>
                  <a:srgbClr val="990000"/>
                </a:solidFill>
                <a:ea typeface="楷体_GB2312" pitchFamily="49" charset="-122"/>
              </a:rPr>
              <a:t>LocateElem ( P, e, (</a:t>
            </a:r>
            <a:r>
              <a:rPr lang="en-US" altLang="zh-CN" sz="3200" b="1">
                <a:solidFill>
                  <a:srgbClr val="990000"/>
                </a:solidFill>
                <a:ea typeface="楷体_GB2312" pitchFamily="49" charset="-122"/>
              </a:rPr>
              <a:t>*</a:t>
            </a:r>
            <a:r>
              <a:rPr lang="en-US" altLang="zh-CN" sz="3200">
                <a:solidFill>
                  <a:srgbClr val="990000"/>
                </a:solidFill>
                <a:ea typeface="楷体_GB2312" pitchFamily="49" charset="-122"/>
              </a:rPr>
              <a:t>cmp)()) ) </a:t>
            </a:r>
            <a:r>
              <a:rPr lang="en-US" altLang="zh-CN" sz="3200" b="1">
                <a:solidFill>
                  <a:srgbClr val="990000"/>
                </a:solidFill>
                <a:ea typeface="楷体_GB2312" pitchFamily="49" charset="-122"/>
              </a:rPr>
              <a:t>  </a:t>
            </a:r>
            <a:endParaRPr lang="en-US" altLang="zh-CN" sz="3200">
              <a:solidFill>
                <a:srgbClr val="990000"/>
              </a:solidFill>
              <a:ea typeface="楷体_GB2312" pitchFamily="49" charset="-122"/>
            </a:endParaRPr>
          </a:p>
          <a:p>
            <a:pPr>
              <a:lnSpc>
                <a:spcPct val="125000"/>
              </a:lnSpc>
            </a:pPr>
            <a:r>
              <a:rPr lang="en-US" altLang="zh-CN" sz="3200">
                <a:solidFill>
                  <a:srgbClr val="990000"/>
                </a:solidFill>
                <a:ea typeface="楷体_GB2312" pitchFamily="49" charset="-122"/>
              </a:rPr>
              <a:t>     </a:t>
            </a:r>
            <a:r>
              <a:rPr lang="en-US" altLang="zh-CN" sz="3200" b="1">
                <a:solidFill>
                  <a:srgbClr val="990000"/>
                </a:solidFill>
                <a:ea typeface="楷体_GB2312" pitchFamily="49" charset="-122"/>
              </a:rPr>
              <a:t>if</a:t>
            </a:r>
            <a:r>
              <a:rPr lang="en-US" altLang="zh-CN" sz="3200">
                <a:solidFill>
                  <a:srgbClr val="990000"/>
                </a:solidFill>
                <a:ea typeface="楷体_GB2312" pitchFamily="49" charset="-122"/>
              </a:rPr>
              <a:t> ( </a:t>
            </a:r>
            <a:r>
              <a:rPr lang="en-US" altLang="zh-CN" sz="3200" b="1">
                <a:solidFill>
                  <a:srgbClr val="990000"/>
                </a:solidFill>
                <a:ea typeface="楷体_GB2312" pitchFamily="49" charset="-122"/>
              </a:rPr>
              <a:t>!</a:t>
            </a:r>
            <a:r>
              <a:rPr lang="en-US" altLang="zh-CN" sz="3200">
                <a:solidFill>
                  <a:srgbClr val="990000"/>
                </a:solidFill>
                <a:ea typeface="楷体_GB2312" pitchFamily="49" charset="-122"/>
              </a:rPr>
              <a:t>InsAfter ( P, e ) )   </a:t>
            </a:r>
            <a:r>
              <a:rPr lang="en-US" altLang="zh-CN" sz="3200" b="1">
                <a:solidFill>
                  <a:srgbClr val="990000"/>
                </a:solidFill>
                <a:ea typeface="楷体_GB2312" pitchFamily="49" charset="-122"/>
              </a:rPr>
              <a:t>return</a:t>
            </a:r>
            <a:r>
              <a:rPr lang="en-US" altLang="zh-CN" sz="3200">
                <a:solidFill>
                  <a:srgbClr val="990000"/>
                </a:solidFill>
                <a:ea typeface="楷体_GB2312" pitchFamily="49" charset="-122"/>
              </a:rPr>
              <a:t> ERROR;  </a:t>
            </a:r>
          </a:p>
        </p:txBody>
      </p:sp>
      <p:sp>
        <p:nvSpPr>
          <p:cNvPr id="114691" name="Comment 3"/>
          <p:cNvSpPr>
            <a:spLocks noChangeArrowheads="1"/>
          </p:cNvSpPr>
          <p:nvPr/>
        </p:nvSpPr>
        <p:spPr bwMode="auto">
          <a:xfrm>
            <a:off x="3028950" y="5232400"/>
            <a:ext cx="5864225" cy="1320800"/>
          </a:xfrm>
          <a:prstGeom prst="rect">
            <a:avLst/>
          </a:prstGeom>
          <a:solidFill>
            <a:srgbClr val="FCFDC6"/>
          </a:solidFill>
          <a:ln w="9525">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spcBef>
                <a:spcPct val="50000"/>
              </a:spcBef>
            </a:pPr>
            <a:r>
              <a:rPr kumimoji="0" lang="zh-CN" altLang="en-US" sz="3200" b="1">
                <a:solidFill>
                  <a:srgbClr val="800000"/>
                </a:solidFill>
                <a:latin typeface="楷体_GB2312" pitchFamily="49" charset="-122"/>
                <a:ea typeface="楷体_GB2312" pitchFamily="49" charset="-122"/>
              </a:rPr>
              <a:t>注意</a:t>
            </a:r>
            <a:r>
              <a:rPr kumimoji="0" lang="en-US" altLang="zh-CN" sz="3200" b="1">
                <a:solidFill>
                  <a:srgbClr val="800000"/>
                </a:solidFill>
                <a:latin typeface="楷体_GB2312" pitchFamily="49" charset="-122"/>
                <a:ea typeface="楷体_GB2312" pitchFamily="49" charset="-122"/>
              </a:rPr>
              <a:t>: </a:t>
            </a:r>
            <a:r>
              <a:rPr kumimoji="0" lang="en-US" altLang="zh-CN" sz="3200" b="1">
                <a:solidFill>
                  <a:srgbClr val="800000"/>
                </a:solidFill>
                <a:ea typeface="楷体_GB2312" pitchFamily="49" charset="-122"/>
              </a:rPr>
              <a:t>1</a:t>
            </a:r>
            <a:r>
              <a:rPr kumimoji="0" lang="en-US" altLang="zh-CN" sz="3200" b="1">
                <a:solidFill>
                  <a:srgbClr val="800000"/>
                </a:solidFill>
                <a:latin typeface="楷体_GB2312" pitchFamily="49" charset="-122"/>
                <a:ea typeface="楷体_GB2312" pitchFamily="49" charset="-122"/>
              </a:rPr>
              <a:t>.</a:t>
            </a:r>
            <a:r>
              <a:rPr kumimoji="0" lang="zh-CN" altLang="en-US" sz="3200" b="1">
                <a:solidFill>
                  <a:srgbClr val="800000"/>
                </a:solidFill>
                <a:latin typeface="楷体_GB2312" pitchFamily="49" charset="-122"/>
                <a:ea typeface="楷体_GB2312" pitchFamily="49" charset="-122"/>
              </a:rPr>
              <a:t>输入次序不限</a:t>
            </a:r>
            <a:r>
              <a:rPr kumimoji="0" lang="en-US" altLang="zh-CN" sz="3200" b="1">
                <a:solidFill>
                  <a:srgbClr val="800000"/>
                </a:solidFill>
                <a:latin typeface="楷体_GB2312" pitchFamily="49" charset="-122"/>
                <a:ea typeface="楷体_GB2312" pitchFamily="49" charset="-122"/>
              </a:rPr>
              <a:t>;</a:t>
            </a:r>
          </a:p>
          <a:p>
            <a:pPr>
              <a:spcBef>
                <a:spcPct val="50000"/>
              </a:spcBef>
            </a:pPr>
            <a:r>
              <a:rPr kumimoji="0" lang="en-US" altLang="zh-CN" sz="3200" b="1">
                <a:solidFill>
                  <a:srgbClr val="800000"/>
                </a:solidFill>
                <a:ea typeface="楷体_GB2312" pitchFamily="49" charset="-122"/>
              </a:rPr>
              <a:t>2</a:t>
            </a:r>
            <a:r>
              <a:rPr kumimoji="0" lang="en-US" altLang="zh-CN" sz="3200" b="1">
                <a:solidFill>
                  <a:srgbClr val="800000"/>
                </a:solidFill>
                <a:latin typeface="楷体_GB2312" pitchFamily="49" charset="-122"/>
                <a:ea typeface="楷体_GB2312" pitchFamily="49" charset="-122"/>
              </a:rPr>
              <a:t>.</a:t>
            </a:r>
            <a:r>
              <a:rPr kumimoji="0" lang="zh-CN" altLang="en-US" sz="3200" b="1">
                <a:solidFill>
                  <a:srgbClr val="800000"/>
                </a:solidFill>
                <a:latin typeface="楷体_GB2312" pitchFamily="49" charset="-122"/>
                <a:ea typeface="楷体_GB2312" pitchFamily="49" charset="-122"/>
              </a:rPr>
              <a:t>指数相同的项只能输入一次</a:t>
            </a:r>
            <a:endParaRPr lang="zh-CN" altLang="en-US">
              <a:solidFill>
                <a:srgbClr val="000000"/>
              </a:solidFill>
              <a:latin typeface="楷体_GB2312" pitchFamily="49" charset="-122"/>
              <a:ea typeface="楷体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 calcmode="lin" valueType="num">
                                      <p:cBhvr additive="base">
                                        <p:cTn id="7" dur="500" fill="hold"/>
                                        <p:tgtEl>
                                          <p:spTgt spid="114691"/>
                                        </p:tgtEl>
                                        <p:attrNameLst>
                                          <p:attrName>ppt_x</p:attrName>
                                        </p:attrNameLst>
                                      </p:cBhvr>
                                      <p:tavLst>
                                        <p:tav tm="0">
                                          <p:val>
                                            <p:strVal val="1+#ppt_w/2"/>
                                          </p:val>
                                        </p:tav>
                                        <p:tav tm="100000">
                                          <p:val>
                                            <p:strVal val="#ppt_x"/>
                                          </p:val>
                                        </p:tav>
                                      </p:tavLst>
                                    </p:anim>
                                    <p:anim calcmode="lin" valueType="num">
                                      <p:cBhvr additive="base">
                                        <p:cTn id="8" dur="500" fill="hold"/>
                                        <p:tgtEl>
                                          <p:spTgt spid="1146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152400" y="152400"/>
            <a:ext cx="8991600" cy="661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3200" b="1">
                <a:solidFill>
                  <a:srgbClr val="660033"/>
                </a:solidFill>
              </a:rPr>
              <a:t>Status</a:t>
            </a:r>
            <a:r>
              <a:rPr lang="en-US" altLang="zh-CN" sz="3200">
                <a:solidFill>
                  <a:srgbClr val="660033"/>
                </a:solidFill>
              </a:rPr>
              <a:t> AddPolyn ( polynomial </a:t>
            </a:r>
            <a:r>
              <a:rPr lang="en-US" altLang="zh-CN" sz="3200" b="1">
                <a:solidFill>
                  <a:srgbClr val="660033"/>
                </a:solidFill>
              </a:rPr>
              <a:t>&amp;</a:t>
            </a:r>
            <a:r>
              <a:rPr lang="en-US" altLang="zh-CN" sz="3200">
                <a:solidFill>
                  <a:srgbClr val="660033"/>
                </a:solidFill>
              </a:rPr>
              <a:t>Pc, </a:t>
            </a:r>
          </a:p>
          <a:p>
            <a:pPr>
              <a:lnSpc>
                <a:spcPct val="115000"/>
              </a:lnSpc>
            </a:pPr>
            <a:r>
              <a:rPr lang="en-US" altLang="zh-CN" sz="3200">
                <a:solidFill>
                  <a:srgbClr val="660033"/>
                </a:solidFill>
              </a:rPr>
              <a:t>                 polynomial </a:t>
            </a:r>
            <a:r>
              <a:rPr lang="en-US" altLang="zh-CN" sz="3200" b="1">
                <a:solidFill>
                  <a:srgbClr val="660033"/>
                </a:solidFill>
              </a:rPr>
              <a:t>&amp;</a:t>
            </a:r>
            <a:r>
              <a:rPr lang="en-US" altLang="zh-CN" sz="3200">
                <a:solidFill>
                  <a:srgbClr val="660033"/>
                </a:solidFill>
              </a:rPr>
              <a:t>Pa, polynomial </a:t>
            </a:r>
            <a:r>
              <a:rPr lang="en-US" altLang="zh-CN" sz="3200" b="1">
                <a:solidFill>
                  <a:srgbClr val="660033"/>
                </a:solidFill>
              </a:rPr>
              <a:t>&amp;</a:t>
            </a:r>
            <a:r>
              <a:rPr lang="en-US" altLang="zh-CN" sz="3200">
                <a:solidFill>
                  <a:srgbClr val="660033"/>
                </a:solidFill>
              </a:rPr>
              <a:t>Pb) </a:t>
            </a:r>
            <a:r>
              <a:rPr lang="en-US" altLang="zh-CN" sz="3200" b="1">
                <a:solidFill>
                  <a:srgbClr val="660033"/>
                </a:solidFill>
              </a:rPr>
              <a:t>{</a:t>
            </a:r>
            <a:endParaRPr lang="en-US" altLang="zh-CN">
              <a:solidFill>
                <a:srgbClr val="660033"/>
              </a:solidFill>
            </a:endParaRPr>
          </a:p>
          <a:p>
            <a:pPr>
              <a:lnSpc>
                <a:spcPct val="115000"/>
              </a:lnSpc>
            </a:pPr>
            <a:r>
              <a:rPr lang="en-US" altLang="zh-CN">
                <a:solidFill>
                  <a:srgbClr val="660033"/>
                </a:solidFill>
              </a:rPr>
              <a:t>   </a:t>
            </a:r>
            <a:r>
              <a:rPr lang="en-US" altLang="zh-CN" sz="2800">
                <a:solidFill>
                  <a:srgbClr val="660033"/>
                </a:solidFill>
                <a:ea typeface="隶书" pitchFamily="49" charset="-122"/>
              </a:rPr>
              <a:t>// </a:t>
            </a:r>
            <a:r>
              <a:rPr lang="zh-CN" altLang="en-US" sz="2800">
                <a:solidFill>
                  <a:srgbClr val="660033"/>
                </a:solidFill>
                <a:ea typeface="隶书" pitchFamily="49" charset="-122"/>
              </a:rPr>
              <a:t>利用两个多项式的结点构成“和多项式” </a:t>
            </a:r>
            <a:r>
              <a:rPr lang="en-US" altLang="zh-CN" sz="2800">
                <a:solidFill>
                  <a:srgbClr val="660033"/>
                </a:solidFill>
                <a:ea typeface="隶书" pitchFamily="49" charset="-122"/>
              </a:rPr>
              <a:t>Pc = Pa</a:t>
            </a:r>
            <a:r>
              <a:rPr lang="zh-CN" altLang="en-US" sz="2800">
                <a:solidFill>
                  <a:srgbClr val="660033"/>
                </a:solidFill>
                <a:ea typeface="隶书" pitchFamily="49" charset="-122"/>
              </a:rPr>
              <a:t>＋</a:t>
            </a:r>
            <a:r>
              <a:rPr lang="en-US" altLang="zh-CN" sz="2800">
                <a:solidFill>
                  <a:srgbClr val="660033"/>
                </a:solidFill>
                <a:ea typeface="隶书" pitchFamily="49" charset="-122"/>
              </a:rPr>
              <a:t>Pb</a:t>
            </a:r>
          </a:p>
          <a:p>
            <a:pPr>
              <a:lnSpc>
                <a:spcPct val="115000"/>
              </a:lnSpc>
            </a:pPr>
            <a:r>
              <a:rPr lang="en-US" altLang="zh-CN" b="1">
                <a:solidFill>
                  <a:srgbClr val="660033"/>
                </a:solidFill>
              </a:rPr>
              <a:t>                         …  …</a:t>
            </a:r>
            <a:endParaRPr lang="en-US" altLang="zh-CN">
              <a:solidFill>
                <a:srgbClr val="660033"/>
              </a:solidFill>
            </a:endParaRPr>
          </a:p>
          <a:p>
            <a:pPr>
              <a:lnSpc>
                <a:spcPct val="115000"/>
              </a:lnSpc>
            </a:pPr>
            <a:r>
              <a:rPr lang="en-US" altLang="zh-CN">
                <a:solidFill>
                  <a:srgbClr val="660033"/>
                </a:solidFill>
              </a:rPr>
              <a:t>  </a:t>
            </a:r>
            <a:r>
              <a:rPr lang="en-US" altLang="zh-CN" b="1">
                <a:solidFill>
                  <a:srgbClr val="660033"/>
                </a:solidFill>
              </a:rPr>
              <a:t> </a:t>
            </a:r>
            <a:r>
              <a:rPr lang="en-US" altLang="zh-CN" sz="3200" b="1">
                <a:solidFill>
                  <a:srgbClr val="660033"/>
                </a:solidFill>
              </a:rPr>
              <a:t>if</a:t>
            </a:r>
            <a:r>
              <a:rPr lang="en-US" altLang="zh-CN" sz="3200">
                <a:solidFill>
                  <a:srgbClr val="660033"/>
                </a:solidFill>
              </a:rPr>
              <a:t> (DelAfter(Pa, e1))  a=e1.expn   </a:t>
            </a:r>
            <a:r>
              <a:rPr lang="en-US" altLang="zh-CN" sz="3200" b="1">
                <a:solidFill>
                  <a:srgbClr val="660033"/>
                </a:solidFill>
              </a:rPr>
              <a:t>else</a:t>
            </a:r>
            <a:r>
              <a:rPr lang="en-US" altLang="zh-CN" sz="3200">
                <a:solidFill>
                  <a:srgbClr val="660033"/>
                </a:solidFill>
              </a:rPr>
              <a:t>  a=MAXE;</a:t>
            </a:r>
          </a:p>
          <a:p>
            <a:pPr>
              <a:lnSpc>
                <a:spcPct val="115000"/>
              </a:lnSpc>
            </a:pPr>
            <a:r>
              <a:rPr lang="en-US" altLang="zh-CN" sz="3200">
                <a:solidFill>
                  <a:srgbClr val="660033"/>
                </a:solidFill>
              </a:rPr>
              <a:t>   </a:t>
            </a:r>
            <a:r>
              <a:rPr lang="en-US" altLang="zh-CN" sz="3200" b="1">
                <a:solidFill>
                  <a:srgbClr val="660033"/>
                </a:solidFill>
              </a:rPr>
              <a:t>if</a:t>
            </a:r>
            <a:r>
              <a:rPr lang="en-US" altLang="zh-CN" sz="3200">
                <a:solidFill>
                  <a:srgbClr val="660033"/>
                </a:solidFill>
              </a:rPr>
              <a:t> (DelAfter(Pb, e2))  b=e2.expn   </a:t>
            </a:r>
            <a:r>
              <a:rPr lang="en-US" altLang="zh-CN" sz="3200" b="1">
                <a:solidFill>
                  <a:srgbClr val="660033"/>
                </a:solidFill>
              </a:rPr>
              <a:t>else </a:t>
            </a:r>
            <a:r>
              <a:rPr lang="en-US" altLang="zh-CN" sz="3200">
                <a:solidFill>
                  <a:srgbClr val="660033"/>
                </a:solidFill>
              </a:rPr>
              <a:t> b=MAXE;</a:t>
            </a:r>
            <a:endParaRPr lang="en-US" altLang="zh-CN" sz="3200" b="1">
              <a:solidFill>
                <a:srgbClr val="660033"/>
              </a:solidFill>
            </a:endParaRPr>
          </a:p>
          <a:p>
            <a:pPr>
              <a:lnSpc>
                <a:spcPct val="115000"/>
              </a:lnSpc>
            </a:pPr>
            <a:r>
              <a:rPr lang="en-US" altLang="zh-CN" sz="3200" b="1">
                <a:solidFill>
                  <a:srgbClr val="660033"/>
                </a:solidFill>
              </a:rPr>
              <a:t>   while</a:t>
            </a:r>
            <a:r>
              <a:rPr lang="en-US" altLang="zh-CN" sz="3200">
                <a:solidFill>
                  <a:srgbClr val="660033"/>
                </a:solidFill>
              </a:rPr>
              <a:t> (</a:t>
            </a:r>
            <a:r>
              <a:rPr lang="en-US" altLang="zh-CN" sz="3200" b="1">
                <a:solidFill>
                  <a:srgbClr val="660033"/>
                </a:solidFill>
              </a:rPr>
              <a:t>!</a:t>
            </a:r>
            <a:r>
              <a:rPr lang="en-US" altLang="zh-CN" sz="3200">
                <a:solidFill>
                  <a:srgbClr val="660033"/>
                </a:solidFill>
              </a:rPr>
              <a:t>(a=MAXE </a:t>
            </a:r>
            <a:r>
              <a:rPr lang="en-US" altLang="zh-CN" sz="3200" b="1">
                <a:solidFill>
                  <a:srgbClr val="660033"/>
                </a:solidFill>
              </a:rPr>
              <a:t>&amp;&amp; </a:t>
            </a:r>
            <a:r>
              <a:rPr lang="en-US" altLang="zh-CN" sz="3200">
                <a:solidFill>
                  <a:srgbClr val="660033"/>
                </a:solidFill>
              </a:rPr>
              <a:t>b=MAXE)) </a:t>
            </a:r>
            <a:r>
              <a:rPr lang="en-US" altLang="zh-CN" sz="3200" b="1">
                <a:solidFill>
                  <a:srgbClr val="660033"/>
                </a:solidFill>
              </a:rPr>
              <a:t>{</a:t>
            </a:r>
            <a:endParaRPr lang="en-US" altLang="zh-CN" sz="3200">
              <a:solidFill>
                <a:srgbClr val="660033"/>
              </a:solidFill>
            </a:endParaRPr>
          </a:p>
          <a:p>
            <a:pPr>
              <a:lnSpc>
                <a:spcPct val="115000"/>
              </a:lnSpc>
            </a:pPr>
            <a:r>
              <a:rPr lang="en-US" altLang="zh-CN" sz="3200" b="1">
                <a:solidFill>
                  <a:srgbClr val="660033"/>
                </a:solidFill>
              </a:rPr>
              <a:t>                …  … </a:t>
            </a:r>
          </a:p>
          <a:p>
            <a:pPr>
              <a:lnSpc>
                <a:spcPct val="115000"/>
              </a:lnSpc>
            </a:pPr>
            <a:r>
              <a:rPr lang="en-US" altLang="zh-CN" sz="3200" b="1">
                <a:solidFill>
                  <a:srgbClr val="660033"/>
                </a:solidFill>
              </a:rPr>
              <a:t>    }</a:t>
            </a:r>
          </a:p>
          <a:p>
            <a:pPr>
              <a:lnSpc>
                <a:spcPct val="115000"/>
              </a:lnSpc>
            </a:pPr>
            <a:r>
              <a:rPr lang="en-US" altLang="zh-CN" b="1">
                <a:solidFill>
                  <a:srgbClr val="660033"/>
                </a:solidFill>
              </a:rPr>
              <a:t>              …  …</a:t>
            </a:r>
            <a:endParaRPr lang="en-US" altLang="zh-CN">
              <a:solidFill>
                <a:srgbClr val="660033"/>
              </a:solidFill>
            </a:endParaRPr>
          </a:p>
          <a:p>
            <a:pPr>
              <a:lnSpc>
                <a:spcPct val="115000"/>
              </a:lnSpc>
            </a:pPr>
            <a:r>
              <a:rPr lang="en-US" altLang="zh-CN" b="1">
                <a:solidFill>
                  <a:srgbClr val="660033"/>
                </a:solidFill>
              </a:rPr>
              <a:t>}</a:t>
            </a:r>
            <a:r>
              <a:rPr lang="en-US" altLang="zh-CN">
                <a:solidFill>
                  <a:srgbClr val="660033"/>
                </a:solidFill>
              </a:rPr>
              <a:t> // AddPolyn</a:t>
            </a:r>
          </a:p>
        </p:txBody>
      </p:sp>
      <p:sp>
        <p:nvSpPr>
          <p:cNvPr id="116740" name="AutoShape 4">
            <a:hlinkClick r:id="rId2" action="ppaction://hlinksldjump" highlightClick="1"/>
          </p:cNvPr>
          <p:cNvSpPr>
            <a:spLocks noChangeArrowheads="1"/>
          </p:cNvSpPr>
          <p:nvPr/>
        </p:nvSpPr>
        <p:spPr bwMode="auto">
          <a:xfrm>
            <a:off x="8153400" y="6096000"/>
            <a:ext cx="685800" cy="381000"/>
          </a:xfrm>
          <a:prstGeom prst="actionButtonBeginning">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6740"/>
                                        </p:tgtEl>
                                        <p:attrNameLst>
                                          <p:attrName>style.visibility</p:attrName>
                                        </p:attrNameLst>
                                      </p:cBhvr>
                                      <p:to>
                                        <p:strVal val="visible"/>
                                      </p:to>
                                    </p:set>
                                    <p:anim calcmode="lin" valueType="num">
                                      <p:cBhvr additive="base">
                                        <p:cTn id="7" dur="500" fill="hold"/>
                                        <p:tgtEl>
                                          <p:spTgt spid="116740"/>
                                        </p:tgtEl>
                                        <p:attrNameLst>
                                          <p:attrName>ppt_x</p:attrName>
                                        </p:attrNameLst>
                                      </p:cBhvr>
                                      <p:tavLst>
                                        <p:tav tm="0">
                                          <p:val>
                                            <p:strVal val="0-#ppt_w/2"/>
                                          </p:val>
                                        </p:tav>
                                        <p:tav tm="100000">
                                          <p:val>
                                            <p:strVal val="#ppt_x"/>
                                          </p:val>
                                        </p:tav>
                                      </p:tavLst>
                                    </p:anim>
                                    <p:anim calcmode="lin" valueType="num">
                                      <p:cBhvr additive="base">
                                        <p:cTn id="8" dur="500" fill="hold"/>
                                        <p:tgtEl>
                                          <p:spTgt spid="116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52400" y="228600"/>
            <a:ext cx="8839200" cy="649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660033"/>
                </a:solidFill>
              </a:rPr>
              <a:t>switch</a:t>
            </a:r>
            <a:r>
              <a:rPr lang="en-US" altLang="zh-CN">
                <a:solidFill>
                  <a:srgbClr val="660033"/>
                </a:solidFill>
              </a:rPr>
              <a:t> (</a:t>
            </a:r>
            <a:r>
              <a:rPr lang="en-US" altLang="zh-CN" b="1">
                <a:solidFill>
                  <a:srgbClr val="660033"/>
                </a:solidFill>
              </a:rPr>
              <a:t>*</a:t>
            </a:r>
            <a:r>
              <a:rPr lang="en-US" altLang="zh-CN">
                <a:solidFill>
                  <a:srgbClr val="660033"/>
                </a:solidFill>
              </a:rPr>
              <a:t>cmp(e1, e2)) </a:t>
            </a:r>
            <a:r>
              <a:rPr lang="en-US" altLang="zh-CN" b="1">
                <a:solidFill>
                  <a:srgbClr val="660033"/>
                </a:solidFill>
              </a:rPr>
              <a:t>{ </a:t>
            </a:r>
          </a:p>
          <a:p>
            <a:r>
              <a:rPr lang="en-US" altLang="zh-CN" b="1">
                <a:solidFill>
                  <a:srgbClr val="660033"/>
                </a:solidFill>
              </a:rPr>
              <a:t>    case</a:t>
            </a:r>
            <a:r>
              <a:rPr lang="en-US" altLang="zh-CN">
                <a:solidFill>
                  <a:srgbClr val="660033"/>
                </a:solidFill>
              </a:rPr>
              <a:t> -1: </a:t>
            </a:r>
            <a:r>
              <a:rPr lang="en-US" altLang="zh-CN" b="1">
                <a:solidFill>
                  <a:srgbClr val="660033"/>
                </a:solidFill>
              </a:rPr>
              <a:t>{  //</a:t>
            </a:r>
            <a:r>
              <a:rPr lang="en-US" altLang="zh-CN" b="1"/>
              <a:t> </a:t>
            </a:r>
            <a:r>
              <a:rPr lang="zh-CN" altLang="en-US" sz="3200" b="1">
                <a:solidFill>
                  <a:srgbClr val="800000"/>
                </a:solidFill>
                <a:latin typeface="楷体_GB2312" pitchFamily="49" charset="-122"/>
                <a:ea typeface="楷体_GB2312" pitchFamily="49" charset="-122"/>
              </a:rPr>
              <a:t>多项式</a:t>
            </a:r>
            <a:r>
              <a:rPr lang="en-US" altLang="zh-CN" sz="3200" b="1">
                <a:solidFill>
                  <a:srgbClr val="800000"/>
                </a:solidFill>
                <a:ea typeface="楷体_GB2312" pitchFamily="49" charset="-122"/>
              </a:rPr>
              <a:t>PA</a:t>
            </a:r>
            <a:r>
              <a:rPr lang="zh-CN" altLang="en-US" sz="3200" b="1">
                <a:solidFill>
                  <a:srgbClr val="800000"/>
                </a:solidFill>
                <a:latin typeface="楷体_GB2312" pitchFamily="49" charset="-122"/>
                <a:ea typeface="楷体_GB2312" pitchFamily="49" charset="-122"/>
              </a:rPr>
              <a:t>中当前结点的指数值小</a:t>
            </a:r>
            <a:endParaRPr lang="zh-CN" altLang="en-US" b="1"/>
          </a:p>
          <a:p>
            <a:r>
              <a:rPr lang="zh-CN" altLang="en-US" b="1"/>
              <a:t>                          </a:t>
            </a:r>
            <a:r>
              <a:rPr lang="en-US" altLang="zh-CN" b="1">
                <a:solidFill>
                  <a:srgbClr val="660033"/>
                </a:solidFill>
              </a:rPr>
              <a:t>…  …       break</a:t>
            </a:r>
            <a:r>
              <a:rPr lang="en-US" altLang="zh-CN">
                <a:solidFill>
                  <a:srgbClr val="660033"/>
                </a:solidFill>
              </a:rPr>
              <a:t>;  </a:t>
            </a:r>
            <a:r>
              <a:rPr lang="en-US" altLang="zh-CN" b="1">
                <a:solidFill>
                  <a:srgbClr val="660033"/>
                </a:solidFill>
              </a:rPr>
              <a:t>}</a:t>
            </a:r>
          </a:p>
          <a:p>
            <a:r>
              <a:rPr lang="en-US" altLang="zh-CN" b="1">
                <a:solidFill>
                  <a:srgbClr val="660033"/>
                </a:solidFill>
              </a:rPr>
              <a:t>    case </a:t>
            </a:r>
            <a:r>
              <a:rPr lang="en-US" altLang="zh-CN">
                <a:solidFill>
                  <a:srgbClr val="660033"/>
                </a:solidFill>
              </a:rPr>
              <a:t>0: </a:t>
            </a:r>
            <a:r>
              <a:rPr lang="en-US" altLang="zh-CN" b="1">
                <a:solidFill>
                  <a:srgbClr val="660033"/>
                </a:solidFill>
              </a:rPr>
              <a:t>{</a:t>
            </a:r>
            <a:r>
              <a:rPr lang="en-US" altLang="zh-CN">
                <a:solidFill>
                  <a:srgbClr val="660033"/>
                </a:solidFill>
              </a:rPr>
              <a:t>   </a:t>
            </a:r>
            <a:r>
              <a:rPr lang="en-US" altLang="zh-CN" sz="3200" b="1">
                <a:solidFill>
                  <a:srgbClr val="660033"/>
                </a:solidFill>
                <a:ea typeface="楷体_GB2312" pitchFamily="49" charset="-122"/>
              </a:rPr>
              <a:t>//</a:t>
            </a:r>
            <a:r>
              <a:rPr lang="en-US" altLang="zh-CN" sz="3200" b="1">
                <a:latin typeface="楷体_GB2312" pitchFamily="49" charset="-122"/>
                <a:ea typeface="楷体_GB2312" pitchFamily="49" charset="-122"/>
              </a:rPr>
              <a:t> </a:t>
            </a:r>
            <a:r>
              <a:rPr lang="zh-CN" altLang="en-US" sz="3200" b="1">
                <a:solidFill>
                  <a:srgbClr val="800000"/>
                </a:solidFill>
                <a:latin typeface="楷体_GB2312" pitchFamily="49" charset="-122"/>
                <a:ea typeface="楷体_GB2312" pitchFamily="49" charset="-122"/>
              </a:rPr>
              <a:t>两者的指数值相等</a:t>
            </a:r>
            <a:endParaRPr lang="zh-CN" altLang="en-US"/>
          </a:p>
          <a:p>
            <a:r>
              <a:rPr lang="zh-CN" altLang="en-US"/>
              <a:t>        </a:t>
            </a:r>
            <a:r>
              <a:rPr lang="en-US" altLang="zh-CN">
                <a:solidFill>
                  <a:srgbClr val="660033"/>
                </a:solidFill>
              </a:rPr>
              <a:t>e1.coef= a.coef + b.coef ;</a:t>
            </a:r>
          </a:p>
          <a:p>
            <a:r>
              <a:rPr lang="en-US" altLang="zh-CN">
                <a:solidFill>
                  <a:srgbClr val="660033"/>
                </a:solidFill>
              </a:rPr>
              <a:t>        </a:t>
            </a:r>
            <a:r>
              <a:rPr lang="en-US" altLang="zh-CN" b="1">
                <a:solidFill>
                  <a:srgbClr val="660033"/>
                </a:solidFill>
              </a:rPr>
              <a:t>if</a:t>
            </a:r>
            <a:r>
              <a:rPr lang="en-US" altLang="zh-CN">
                <a:solidFill>
                  <a:srgbClr val="660033"/>
                </a:solidFill>
              </a:rPr>
              <a:t> ( a.coef </a:t>
            </a:r>
            <a:r>
              <a:rPr lang="en-US" altLang="zh-CN" b="1">
                <a:solidFill>
                  <a:srgbClr val="660033"/>
                </a:solidFill>
              </a:rPr>
              <a:t>!=</a:t>
            </a:r>
            <a:r>
              <a:rPr lang="en-US" altLang="zh-CN">
                <a:solidFill>
                  <a:srgbClr val="660033"/>
                </a:solidFill>
              </a:rPr>
              <a:t> 0.0 ) InsAfter(Pc, e1); </a:t>
            </a:r>
          </a:p>
          <a:p>
            <a:r>
              <a:rPr lang="en-US" altLang="zh-CN">
                <a:solidFill>
                  <a:srgbClr val="660033"/>
                </a:solidFill>
              </a:rPr>
              <a:t>                   </a:t>
            </a:r>
            <a:r>
              <a:rPr lang="en-US" altLang="zh-CN" b="1">
                <a:solidFill>
                  <a:srgbClr val="660033"/>
                </a:solidFill>
              </a:rPr>
              <a:t> …  …              break</a:t>
            </a:r>
            <a:r>
              <a:rPr lang="en-US" altLang="zh-CN">
                <a:solidFill>
                  <a:srgbClr val="660033"/>
                </a:solidFill>
              </a:rPr>
              <a:t>;</a:t>
            </a:r>
          </a:p>
          <a:p>
            <a:r>
              <a:rPr lang="en-US" altLang="zh-CN">
                <a:solidFill>
                  <a:srgbClr val="660033"/>
                </a:solidFill>
              </a:rPr>
              <a:t>    </a:t>
            </a:r>
            <a:r>
              <a:rPr lang="en-US" altLang="zh-CN" b="1">
                <a:solidFill>
                  <a:srgbClr val="660033"/>
                </a:solidFill>
              </a:rPr>
              <a:t>}</a:t>
            </a:r>
            <a:endParaRPr lang="en-US" altLang="zh-CN">
              <a:solidFill>
                <a:srgbClr val="660033"/>
              </a:solidFill>
            </a:endParaRPr>
          </a:p>
          <a:p>
            <a:r>
              <a:rPr lang="en-US" altLang="zh-CN">
                <a:solidFill>
                  <a:srgbClr val="660033"/>
                </a:solidFill>
              </a:rPr>
              <a:t>    </a:t>
            </a:r>
            <a:r>
              <a:rPr lang="en-US" altLang="zh-CN" b="1">
                <a:solidFill>
                  <a:srgbClr val="660033"/>
                </a:solidFill>
              </a:rPr>
              <a:t>case</a:t>
            </a:r>
            <a:r>
              <a:rPr lang="en-US" altLang="zh-CN">
                <a:solidFill>
                  <a:srgbClr val="660033"/>
                </a:solidFill>
              </a:rPr>
              <a:t> 1: </a:t>
            </a:r>
            <a:r>
              <a:rPr lang="en-US" altLang="zh-CN" b="1">
                <a:solidFill>
                  <a:srgbClr val="660033"/>
                </a:solidFill>
              </a:rPr>
              <a:t>{</a:t>
            </a:r>
            <a:r>
              <a:rPr lang="en-US" altLang="zh-CN" b="1"/>
              <a:t>  </a:t>
            </a:r>
            <a:r>
              <a:rPr lang="en-US" altLang="zh-CN" sz="3200" b="1">
                <a:solidFill>
                  <a:srgbClr val="800000"/>
                </a:solidFill>
                <a:ea typeface="楷体_GB2312" pitchFamily="49" charset="-122"/>
              </a:rPr>
              <a:t>//</a:t>
            </a:r>
            <a:r>
              <a:rPr lang="zh-CN" altLang="en-US" sz="3200" b="1">
                <a:solidFill>
                  <a:srgbClr val="800000"/>
                </a:solidFill>
                <a:latin typeface="楷体_GB2312" pitchFamily="49" charset="-122"/>
                <a:ea typeface="楷体_GB2312" pitchFamily="49" charset="-122"/>
              </a:rPr>
              <a:t>多项式</a:t>
            </a:r>
            <a:r>
              <a:rPr lang="en-US" altLang="zh-CN" sz="3200" b="1">
                <a:solidFill>
                  <a:srgbClr val="800000"/>
                </a:solidFill>
                <a:ea typeface="楷体_GB2312" pitchFamily="49" charset="-122"/>
              </a:rPr>
              <a:t>PB</a:t>
            </a:r>
            <a:r>
              <a:rPr lang="zh-CN" altLang="en-US" sz="3200" b="1">
                <a:solidFill>
                  <a:srgbClr val="800000"/>
                </a:solidFill>
                <a:latin typeface="楷体_GB2312" pitchFamily="49" charset="-122"/>
                <a:ea typeface="楷体_GB2312" pitchFamily="49" charset="-122"/>
              </a:rPr>
              <a:t>中当前结点的指数值小</a:t>
            </a:r>
            <a:endParaRPr lang="zh-CN" altLang="en-US"/>
          </a:p>
          <a:p>
            <a:r>
              <a:rPr lang="zh-CN" altLang="en-US" b="1"/>
              <a:t>                           </a:t>
            </a:r>
            <a:r>
              <a:rPr lang="en-US" altLang="zh-CN" b="1">
                <a:solidFill>
                  <a:srgbClr val="660033"/>
                </a:solidFill>
              </a:rPr>
              <a:t>…  …       break</a:t>
            </a:r>
            <a:r>
              <a:rPr lang="en-US" altLang="zh-CN">
                <a:solidFill>
                  <a:srgbClr val="660033"/>
                </a:solidFill>
              </a:rPr>
              <a:t>;  </a:t>
            </a:r>
            <a:r>
              <a:rPr lang="en-US" altLang="zh-CN" b="1">
                <a:solidFill>
                  <a:srgbClr val="660033"/>
                </a:solidFill>
              </a:rPr>
              <a:t>}</a:t>
            </a:r>
          </a:p>
          <a:p>
            <a:r>
              <a:rPr lang="en-US" altLang="zh-CN" b="1">
                <a:solidFill>
                  <a:srgbClr val="660033"/>
                </a:solidFill>
              </a:rPr>
              <a:t>}</a:t>
            </a:r>
          </a:p>
          <a:p>
            <a:endParaRPr lang="en-US" altLang="zh-CN" sz="2400"/>
          </a:p>
        </p:txBody>
      </p:sp>
    </p:spTree>
  </p:cSld>
  <p:clrMapOvr>
    <a:masterClrMapping/>
  </p:clrMapOvr>
  <p:transition spd="med">
    <p:zo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914400" y="76200"/>
            <a:ext cx="223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9999"/>
                </a:solidFill>
                <a:ea typeface="隶书" pitchFamily="49" charset="-122"/>
              </a:rPr>
              <a:t>本章小结</a:t>
            </a:r>
            <a:endParaRPr lang="zh-CN" altLang="en-US" sz="2400">
              <a:solidFill>
                <a:srgbClr val="00FF99"/>
              </a:solidFill>
            </a:endParaRPr>
          </a:p>
        </p:txBody>
      </p:sp>
      <p:sp>
        <p:nvSpPr>
          <p:cNvPr id="90115" name="Text Box 3"/>
          <p:cNvSpPr txBox="1">
            <a:spLocks noChangeArrowheads="1"/>
          </p:cNvSpPr>
          <p:nvPr/>
        </p:nvSpPr>
        <p:spPr bwMode="auto">
          <a:xfrm>
            <a:off x="381000" y="685800"/>
            <a:ext cx="83820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en-US" altLang="zh-CN" sz="3200" b="1">
                <a:solidFill>
                  <a:srgbClr val="990000"/>
                </a:solidFill>
                <a:latin typeface="楷体_GB2312" pitchFamily="49" charset="-122"/>
                <a:ea typeface="楷体_GB2312" pitchFamily="49" charset="-122"/>
              </a:rPr>
              <a:t>1.</a:t>
            </a:r>
            <a:r>
              <a:rPr lang="zh-CN" altLang="en-US" sz="3200" b="1">
                <a:solidFill>
                  <a:srgbClr val="990000"/>
                </a:solidFill>
                <a:latin typeface="楷体_GB2312" pitchFamily="49" charset="-122"/>
                <a:ea typeface="楷体_GB2312" pitchFamily="49" charset="-122"/>
              </a:rPr>
              <a:t>了解线性表的逻辑结构特性是数据元素之间存在着线性关系，在计算机中表示这种关系的两类不同的存储结构是顺序存储结构和链式存储结构。用前者表示的线性表简称为顺序表，用后者表示的线性表简称为链表。</a:t>
            </a:r>
            <a:endParaRPr lang="zh-CN" altLang="en-US" sz="2400">
              <a:solidFill>
                <a:srgbClr val="990000"/>
              </a:solidFill>
            </a:endParaRPr>
          </a:p>
        </p:txBody>
      </p:sp>
      <p:sp>
        <p:nvSpPr>
          <p:cNvPr id="90116" name="Rectangle 4"/>
          <p:cNvSpPr>
            <a:spLocks noChangeArrowheads="1"/>
          </p:cNvSpPr>
          <p:nvPr/>
        </p:nvSpPr>
        <p:spPr bwMode="auto">
          <a:xfrm>
            <a:off x="381000" y="3810000"/>
            <a:ext cx="8534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b="1">
                <a:solidFill>
                  <a:srgbClr val="000099"/>
                </a:solidFill>
                <a:latin typeface="楷体_GB2312" pitchFamily="49" charset="-122"/>
                <a:ea typeface="楷体_GB2312" pitchFamily="49" charset="-122"/>
              </a:rPr>
              <a:t>2.</a:t>
            </a:r>
            <a:r>
              <a:rPr lang="zh-CN" altLang="en-US" sz="3200" b="1">
                <a:solidFill>
                  <a:srgbClr val="000099"/>
                </a:solidFill>
                <a:latin typeface="楷体_GB2312" pitchFamily="49" charset="-122"/>
                <a:ea typeface="楷体_GB2312" pitchFamily="49" charset="-122"/>
              </a:rPr>
              <a:t>熟练掌握这两类存储结构的描述方法，以及线性表的各种基本操作的实现。</a:t>
            </a:r>
          </a:p>
        </p:txBody>
      </p:sp>
      <p:sp>
        <p:nvSpPr>
          <p:cNvPr id="90117" name="Rectangle 5"/>
          <p:cNvSpPr>
            <a:spLocks noChangeArrowheads="1"/>
          </p:cNvSpPr>
          <p:nvPr/>
        </p:nvSpPr>
        <p:spPr bwMode="auto">
          <a:xfrm>
            <a:off x="381000" y="5165725"/>
            <a:ext cx="8763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b="1">
                <a:solidFill>
                  <a:srgbClr val="660033"/>
                </a:solidFill>
                <a:latin typeface="楷体_GB2312" pitchFamily="49" charset="-122"/>
                <a:ea typeface="楷体_GB2312" pitchFamily="49" charset="-122"/>
              </a:rPr>
              <a:t>3.</a:t>
            </a:r>
            <a:r>
              <a:rPr lang="zh-CN" altLang="en-US" sz="3200" b="1">
                <a:solidFill>
                  <a:srgbClr val="660033"/>
                </a:solidFill>
                <a:latin typeface="楷体_GB2312" pitchFamily="49" charset="-122"/>
                <a:ea typeface="楷体_GB2312" pitchFamily="49" charset="-122"/>
              </a:rPr>
              <a:t>能够从时间和空间复杂度的角度综合比较线性表两种存储结构的不同特点及其适用场合。</a:t>
            </a:r>
            <a:endParaRPr lang="zh-CN" altLang="en-US" sz="3200" b="1">
              <a:latin typeface="楷体_GB2312" pitchFamily="49" charset="-122"/>
              <a:ea typeface="楷体_GB2312" pitchFamily="49" charset="-122"/>
            </a:endParaRPr>
          </a:p>
        </p:txBody>
      </p:sp>
      <p:pic>
        <p:nvPicPr>
          <p:cNvPr id="90118" name="Picture 6" descr="doorin">
            <a:hlinkClick r:id="" action="ppaction://hlinkshowjump?jump=endshow" highlightClick="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7888" y="6096000"/>
            <a:ext cx="493712" cy="60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strips(downRight)">
                                      <p:cBhvr>
                                        <p:cTn id="7" dur="500"/>
                                        <p:tgtEl>
                                          <p:spTgt spid="90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0116"/>
                                        </p:tgtEl>
                                        <p:attrNameLst>
                                          <p:attrName>style.visibility</p:attrName>
                                        </p:attrNameLst>
                                      </p:cBhvr>
                                      <p:to>
                                        <p:strVal val="visible"/>
                                      </p:to>
                                    </p:set>
                                    <p:animEffect transition="in" filter="strips(downRight)">
                                      <p:cBhvr>
                                        <p:cTn id="12" dur="500"/>
                                        <p:tgtEl>
                                          <p:spTgt spid="90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0117"/>
                                        </p:tgtEl>
                                        <p:attrNameLst>
                                          <p:attrName>style.visibility</p:attrName>
                                        </p:attrNameLst>
                                      </p:cBhvr>
                                      <p:to>
                                        <p:strVal val="visible"/>
                                      </p:to>
                                    </p:set>
                                    <p:animEffect transition="in" filter="strips(downRight)">
                                      <p:cBhvr>
                                        <p:cTn id="17" dur="500"/>
                                        <p:tgtEl>
                                          <p:spTgt spid="90117"/>
                                        </p:tgtEl>
                                      </p:cBhvr>
                                    </p:animEffect>
                                  </p:childTnLst>
                                </p:cTn>
                              </p:par>
                            </p:childTnLst>
                          </p:cTn>
                        </p:par>
                        <p:par>
                          <p:cTn id="18" fill="hold" nodeType="afterGroup">
                            <p:stCondLst>
                              <p:cond delay="500"/>
                            </p:stCondLst>
                            <p:childTnLst>
                              <p:par>
                                <p:cTn id="19" presetID="2" presetClass="entr" presetSubtype="6" fill="hold" nodeType="afterEffect">
                                  <p:stCondLst>
                                    <p:cond delay="0"/>
                                  </p:stCondLst>
                                  <p:childTnLst>
                                    <p:set>
                                      <p:cBhvr>
                                        <p:cTn id="20" dur="1" fill="hold">
                                          <p:stCondLst>
                                            <p:cond delay="0"/>
                                          </p:stCondLst>
                                        </p:cTn>
                                        <p:tgtEl>
                                          <p:spTgt spid="90118"/>
                                        </p:tgtEl>
                                        <p:attrNameLst>
                                          <p:attrName>style.visibility</p:attrName>
                                        </p:attrNameLst>
                                      </p:cBhvr>
                                      <p:to>
                                        <p:strVal val="visible"/>
                                      </p:to>
                                    </p:set>
                                    <p:anim calcmode="lin" valueType="num">
                                      <p:cBhvr additive="base">
                                        <p:cTn id="21" dur="500" fill="hold"/>
                                        <p:tgtEl>
                                          <p:spTgt spid="90118"/>
                                        </p:tgtEl>
                                        <p:attrNameLst>
                                          <p:attrName>ppt_x</p:attrName>
                                        </p:attrNameLst>
                                      </p:cBhvr>
                                      <p:tavLst>
                                        <p:tav tm="0">
                                          <p:val>
                                            <p:strVal val="1+#ppt_w/2"/>
                                          </p:val>
                                        </p:tav>
                                        <p:tav tm="100000">
                                          <p:val>
                                            <p:strVal val="#ppt_x"/>
                                          </p:val>
                                        </p:tav>
                                      </p:tavLst>
                                    </p:anim>
                                    <p:anim calcmode="lin" valueType="num">
                                      <p:cBhvr additive="base">
                                        <p:cTn id="22" dur="500" fill="hold"/>
                                        <p:tgtEl>
                                          <p:spTgt spid="90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autoUpdateAnimBg="0"/>
      <p:bldP spid="90116" grpId="0" autoUpdateAnimBg="0"/>
      <p:bldP spid="9011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026"/>
          <p:cNvSpPr txBox="1">
            <a:spLocks noChangeArrowheads="1"/>
          </p:cNvSpPr>
          <p:nvPr/>
        </p:nvSpPr>
        <p:spPr bwMode="auto">
          <a:xfrm>
            <a:off x="2438400" y="762000"/>
            <a:ext cx="3848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333399"/>
                </a:solidFill>
                <a:ea typeface="楷体_GB2312" pitchFamily="49" charset="-122"/>
              </a:rPr>
              <a:t>ListLength( L )</a:t>
            </a:r>
            <a:endParaRPr lang="en-US" altLang="zh-CN" sz="2400">
              <a:solidFill>
                <a:srgbClr val="FF0000"/>
              </a:solidFill>
              <a:latin typeface="楷体_GB2312" pitchFamily="49" charset="-122"/>
              <a:ea typeface="楷体_GB2312" pitchFamily="49" charset="-122"/>
            </a:endParaRPr>
          </a:p>
        </p:txBody>
      </p:sp>
      <p:sp>
        <p:nvSpPr>
          <p:cNvPr id="11269" name="Text Box 1029"/>
          <p:cNvSpPr txBox="1">
            <a:spLocks noChangeArrowheads="1"/>
          </p:cNvSpPr>
          <p:nvPr/>
        </p:nvSpPr>
        <p:spPr bwMode="auto">
          <a:xfrm>
            <a:off x="1295400" y="2895600"/>
            <a:ext cx="297815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FF0000"/>
                </a:solidFill>
                <a:latin typeface="楷体_GB2312" pitchFamily="49" charset="-122"/>
                <a:ea typeface="楷体_GB2312" pitchFamily="49" charset="-122"/>
              </a:rPr>
              <a:t>初始条件：</a:t>
            </a:r>
          </a:p>
          <a:p>
            <a:endParaRPr lang="zh-CN" altLang="en-US" sz="4400">
              <a:latin typeface="楷体_GB2312" pitchFamily="49" charset="-122"/>
              <a:ea typeface="楷体_GB2312" pitchFamily="49" charset="-122"/>
            </a:endParaRPr>
          </a:p>
          <a:p>
            <a:r>
              <a:rPr lang="zh-CN" altLang="en-US" sz="4400">
                <a:solidFill>
                  <a:srgbClr val="FF0000"/>
                </a:solidFill>
                <a:latin typeface="楷体_GB2312" pitchFamily="49" charset="-122"/>
                <a:ea typeface="楷体_GB2312" pitchFamily="49" charset="-122"/>
              </a:rPr>
              <a:t>操作结果：</a:t>
            </a:r>
            <a:endParaRPr lang="zh-CN" altLang="en-US" sz="2400">
              <a:solidFill>
                <a:srgbClr val="FF0000"/>
              </a:solidFill>
              <a:latin typeface="楷体_GB2312" pitchFamily="49" charset="-122"/>
              <a:ea typeface="楷体_GB2312" pitchFamily="49" charset="-122"/>
            </a:endParaRPr>
          </a:p>
        </p:txBody>
      </p:sp>
      <p:sp>
        <p:nvSpPr>
          <p:cNvPr id="11270" name="Text Box 1030"/>
          <p:cNvSpPr txBox="1">
            <a:spLocks noChangeArrowheads="1"/>
          </p:cNvSpPr>
          <p:nvPr/>
        </p:nvSpPr>
        <p:spPr bwMode="auto">
          <a:xfrm>
            <a:off x="3962400" y="2895600"/>
            <a:ext cx="4468813"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latin typeface="楷体_GB2312" pitchFamily="49" charset="-122"/>
                <a:ea typeface="楷体_GB2312" pitchFamily="49" charset="-122"/>
              </a:rPr>
              <a:t>线性表</a:t>
            </a:r>
            <a:r>
              <a:rPr lang="en-US" altLang="zh-CN" sz="4400" b="1">
                <a:solidFill>
                  <a:srgbClr val="003399"/>
                </a:solidFill>
                <a:ea typeface="楷体_GB2312" pitchFamily="49" charset="-122"/>
              </a:rPr>
              <a:t>L</a:t>
            </a:r>
            <a:r>
              <a:rPr lang="zh-CN" altLang="en-US" sz="4400">
                <a:latin typeface="楷体_GB2312" pitchFamily="49" charset="-122"/>
                <a:ea typeface="楷体_GB2312" pitchFamily="49" charset="-122"/>
              </a:rPr>
              <a:t>已存在。</a:t>
            </a:r>
            <a:endParaRPr lang="zh-CN" altLang="en-US" sz="2400">
              <a:latin typeface="楷体_GB2312" pitchFamily="49" charset="-122"/>
              <a:ea typeface="楷体_GB2312" pitchFamily="49" charset="-122"/>
            </a:endParaRPr>
          </a:p>
          <a:p>
            <a:endParaRPr lang="en-US" altLang="zh-CN" sz="2400"/>
          </a:p>
        </p:txBody>
      </p:sp>
      <p:sp>
        <p:nvSpPr>
          <p:cNvPr id="11271" name="Text Box 1031"/>
          <p:cNvSpPr txBox="1">
            <a:spLocks noChangeArrowheads="1"/>
          </p:cNvSpPr>
          <p:nvPr/>
        </p:nvSpPr>
        <p:spPr bwMode="auto">
          <a:xfrm>
            <a:off x="3962400" y="4267200"/>
            <a:ext cx="5027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latin typeface="楷体_GB2312" pitchFamily="49" charset="-122"/>
                <a:ea typeface="楷体_GB2312" pitchFamily="49" charset="-122"/>
              </a:rPr>
              <a:t>返回</a:t>
            </a:r>
            <a:r>
              <a:rPr lang="en-US" altLang="zh-CN" sz="4400" b="1">
                <a:solidFill>
                  <a:srgbClr val="003399"/>
                </a:solidFill>
                <a:ea typeface="楷体_GB2312" pitchFamily="49" charset="-122"/>
              </a:rPr>
              <a:t>L</a:t>
            </a:r>
            <a:r>
              <a:rPr lang="zh-CN" altLang="en-US" sz="4400">
                <a:latin typeface="楷体_GB2312" pitchFamily="49" charset="-122"/>
                <a:ea typeface="楷体_GB2312" pitchFamily="49" charset="-122"/>
              </a:rPr>
              <a:t>中元素个数。</a:t>
            </a:r>
            <a:endParaRPr lang="zh-CN" altLang="en-US" sz="2400">
              <a:latin typeface="楷体_GB2312" pitchFamily="49" charset="-122"/>
              <a:ea typeface="楷体_GB2312" pitchFamily="49" charset="-122"/>
            </a:endParaRPr>
          </a:p>
        </p:txBody>
      </p:sp>
      <p:sp>
        <p:nvSpPr>
          <p:cNvPr id="11273" name="AutoShape 1033">
            <a:hlinkClick r:id="" action="ppaction://hlinkshowjump?jump=lastslideviewed" highlightClick="1"/>
          </p:cNvPr>
          <p:cNvSpPr>
            <a:spLocks noChangeArrowheads="1"/>
          </p:cNvSpPr>
          <p:nvPr/>
        </p:nvSpPr>
        <p:spPr bwMode="auto">
          <a:xfrm>
            <a:off x="8153400" y="5943600"/>
            <a:ext cx="457200" cy="4572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 name="Text Box 1034"/>
          <p:cNvSpPr txBox="1">
            <a:spLocks noChangeArrowheads="1"/>
          </p:cNvSpPr>
          <p:nvPr/>
        </p:nvSpPr>
        <p:spPr bwMode="auto">
          <a:xfrm>
            <a:off x="2057400" y="1524000"/>
            <a:ext cx="475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660066"/>
                </a:solidFill>
                <a:ea typeface="隶书" pitchFamily="49" charset="-122"/>
              </a:rPr>
              <a:t>（求线性表的长度）</a:t>
            </a:r>
            <a:endParaRPr lang="zh-CN" altLang="en-US" sz="2400">
              <a:solidFill>
                <a:srgbClr val="660066"/>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barn(outHorizontal)">
                                      <p:cBhvr>
                                        <p:cTn id="7" dur="500"/>
                                        <p:tgtEl>
                                          <p:spTgt spid="11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wipe(left)">
                                      <p:cBhvr>
                                        <p:cTn id="12" dur="500"/>
                                        <p:tgtEl>
                                          <p:spTgt spid="112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71"/>
                                        </p:tgtEl>
                                        <p:attrNameLst>
                                          <p:attrName>style.visibility</p:attrName>
                                        </p:attrNameLst>
                                      </p:cBhvr>
                                      <p:to>
                                        <p:strVal val="visible"/>
                                      </p:to>
                                    </p:set>
                                    <p:animEffect transition="in" filter="wipe(left)">
                                      <p:cBhvr>
                                        <p:cTn id="17" dur="500"/>
                                        <p:tgtEl>
                                          <p:spTgt spid="11271"/>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11273"/>
                                        </p:tgtEl>
                                        <p:attrNameLst>
                                          <p:attrName>style.visibility</p:attrName>
                                        </p:attrNameLst>
                                      </p:cBhvr>
                                      <p:to>
                                        <p:strVal val="visible"/>
                                      </p:to>
                                    </p:set>
                                    <p:anim calcmode="lin" valueType="num">
                                      <p:cBhvr additive="base">
                                        <p:cTn id="21" dur="500" fill="hold"/>
                                        <p:tgtEl>
                                          <p:spTgt spid="11273"/>
                                        </p:tgtEl>
                                        <p:attrNameLst>
                                          <p:attrName>ppt_x</p:attrName>
                                        </p:attrNameLst>
                                      </p:cBhvr>
                                      <p:tavLst>
                                        <p:tav tm="0">
                                          <p:val>
                                            <p:strVal val="1+#ppt_w/2"/>
                                          </p:val>
                                        </p:tav>
                                        <p:tav tm="100000">
                                          <p:val>
                                            <p:strVal val="#ppt_x"/>
                                          </p:val>
                                        </p:tav>
                                      </p:tavLst>
                                    </p:anim>
                                    <p:anim calcmode="lin" valueType="num">
                                      <p:cBhvr additive="base">
                                        <p:cTn id="22" dur="500" fill="hold"/>
                                        <p:tgtEl>
                                          <p:spTgt spid="112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11270" grpId="0" autoUpdateAnimBg="0"/>
      <p:bldP spid="11271" grpId="0" autoUpdateAnimBg="0"/>
      <p:bldP spid="1127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88963" y="609600"/>
            <a:ext cx="75644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楷体_GB2312" pitchFamily="49" charset="-122"/>
                <a:ea typeface="楷体_GB2312" pitchFamily="49" charset="-122"/>
              </a:rPr>
              <a:t> </a:t>
            </a:r>
            <a:r>
              <a:rPr lang="en-US" altLang="zh-CN" sz="4400" b="1">
                <a:solidFill>
                  <a:srgbClr val="333399"/>
                </a:solidFill>
                <a:ea typeface="楷体_GB2312" pitchFamily="49" charset="-122"/>
              </a:rPr>
              <a:t>PriorElem( L, cur_e, &amp;pre_e )</a:t>
            </a:r>
            <a:endParaRPr lang="en-US" altLang="zh-CN" sz="2400">
              <a:ea typeface="楷体_GB2312" pitchFamily="49" charset="-122"/>
            </a:endParaRPr>
          </a:p>
          <a:p>
            <a:endParaRPr lang="en-US" altLang="zh-CN" sz="2400"/>
          </a:p>
        </p:txBody>
      </p:sp>
      <p:sp>
        <p:nvSpPr>
          <p:cNvPr id="7171" name="Text Box 3"/>
          <p:cNvSpPr txBox="1">
            <a:spLocks noChangeArrowheads="1"/>
          </p:cNvSpPr>
          <p:nvPr/>
        </p:nvSpPr>
        <p:spPr bwMode="auto">
          <a:xfrm>
            <a:off x="152400" y="2393950"/>
            <a:ext cx="297815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FF0000"/>
                </a:solidFill>
                <a:latin typeface="楷体_GB2312" pitchFamily="49" charset="-122"/>
                <a:ea typeface="楷体_GB2312" pitchFamily="49" charset="-122"/>
              </a:rPr>
              <a:t>初始条件：</a:t>
            </a:r>
          </a:p>
          <a:p>
            <a:endParaRPr lang="zh-CN" altLang="en-US" sz="4400">
              <a:latin typeface="楷体_GB2312" pitchFamily="49" charset="-122"/>
              <a:ea typeface="楷体_GB2312" pitchFamily="49" charset="-122"/>
            </a:endParaRPr>
          </a:p>
          <a:p>
            <a:r>
              <a:rPr lang="zh-CN" altLang="en-US" sz="4400">
                <a:solidFill>
                  <a:srgbClr val="FF0000"/>
                </a:solidFill>
                <a:latin typeface="楷体_GB2312" pitchFamily="49" charset="-122"/>
                <a:ea typeface="楷体_GB2312" pitchFamily="49" charset="-122"/>
              </a:rPr>
              <a:t>操作结果：</a:t>
            </a:r>
            <a:endParaRPr lang="zh-CN" altLang="en-US" sz="2400">
              <a:solidFill>
                <a:srgbClr val="FF0000"/>
              </a:solidFill>
              <a:latin typeface="楷体_GB2312" pitchFamily="49" charset="-122"/>
              <a:ea typeface="楷体_GB2312" pitchFamily="49" charset="-122"/>
            </a:endParaRPr>
          </a:p>
        </p:txBody>
      </p:sp>
      <p:sp>
        <p:nvSpPr>
          <p:cNvPr id="7172" name="Text Box 4"/>
          <p:cNvSpPr txBox="1">
            <a:spLocks noChangeArrowheads="1"/>
          </p:cNvSpPr>
          <p:nvPr/>
        </p:nvSpPr>
        <p:spPr bwMode="auto">
          <a:xfrm>
            <a:off x="2895600" y="2482850"/>
            <a:ext cx="3663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itchFamily="49" charset="-122"/>
                <a:ea typeface="楷体_GB2312" pitchFamily="49" charset="-122"/>
              </a:rPr>
              <a:t>线性表</a:t>
            </a:r>
            <a:r>
              <a:rPr lang="en-US" altLang="zh-CN">
                <a:ea typeface="楷体_GB2312" pitchFamily="49" charset="-122"/>
              </a:rPr>
              <a:t>L</a:t>
            </a:r>
            <a:r>
              <a:rPr lang="zh-CN" altLang="en-US">
                <a:latin typeface="楷体_GB2312" pitchFamily="49" charset="-122"/>
                <a:ea typeface="楷体_GB2312" pitchFamily="49" charset="-122"/>
              </a:rPr>
              <a:t>已存在。</a:t>
            </a:r>
            <a:endParaRPr lang="zh-CN" altLang="en-US" sz="2400">
              <a:latin typeface="楷体_GB2312" pitchFamily="49" charset="-122"/>
              <a:ea typeface="楷体_GB2312" pitchFamily="49" charset="-122"/>
            </a:endParaRPr>
          </a:p>
        </p:txBody>
      </p:sp>
      <p:sp>
        <p:nvSpPr>
          <p:cNvPr id="7174" name="Text Box 6"/>
          <p:cNvSpPr txBox="1">
            <a:spLocks noChangeArrowheads="1"/>
          </p:cNvSpPr>
          <p:nvPr/>
        </p:nvSpPr>
        <p:spPr bwMode="auto">
          <a:xfrm>
            <a:off x="2819400" y="3749675"/>
            <a:ext cx="6019800"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a:latin typeface="楷体_GB2312" pitchFamily="49" charset="-122"/>
                <a:ea typeface="楷体_GB2312" pitchFamily="49" charset="-122"/>
              </a:rPr>
              <a:t>若</a:t>
            </a:r>
            <a:r>
              <a:rPr lang="en-US" altLang="zh-CN">
                <a:ea typeface="楷体_GB2312" pitchFamily="49" charset="-122"/>
              </a:rPr>
              <a:t>cur_e</a:t>
            </a:r>
            <a:r>
              <a:rPr lang="zh-CN" altLang="en-US">
                <a:latin typeface="楷体_GB2312" pitchFamily="49" charset="-122"/>
                <a:ea typeface="楷体_GB2312" pitchFamily="49" charset="-122"/>
              </a:rPr>
              <a:t>是</a:t>
            </a:r>
            <a:r>
              <a:rPr lang="en-US" altLang="zh-CN">
                <a:ea typeface="楷体_GB2312" pitchFamily="49" charset="-122"/>
              </a:rPr>
              <a:t>L</a:t>
            </a:r>
            <a:r>
              <a:rPr lang="zh-CN" altLang="en-US">
                <a:latin typeface="楷体_GB2312" pitchFamily="49" charset="-122"/>
                <a:ea typeface="楷体_GB2312" pitchFamily="49" charset="-122"/>
              </a:rPr>
              <a:t>的元素，但不是第一个，则用</a:t>
            </a:r>
            <a:r>
              <a:rPr lang="en-US" altLang="zh-CN">
                <a:ea typeface="楷体_GB2312" pitchFamily="49" charset="-122"/>
              </a:rPr>
              <a:t>pre_e </a:t>
            </a:r>
            <a:r>
              <a:rPr lang="zh-CN" altLang="en-US">
                <a:latin typeface="楷体_GB2312" pitchFamily="49" charset="-122"/>
                <a:ea typeface="楷体_GB2312" pitchFamily="49" charset="-122"/>
              </a:rPr>
              <a:t>返回它的前驱，否则操作失败，</a:t>
            </a:r>
            <a:r>
              <a:rPr lang="en-US" altLang="zh-CN">
                <a:ea typeface="楷体_GB2312" pitchFamily="49" charset="-122"/>
              </a:rPr>
              <a:t>pre_e</a:t>
            </a:r>
            <a:r>
              <a:rPr lang="zh-CN" altLang="en-US">
                <a:latin typeface="楷体_GB2312" pitchFamily="49" charset="-122"/>
                <a:ea typeface="楷体_GB2312" pitchFamily="49" charset="-122"/>
              </a:rPr>
              <a:t>无定义。</a:t>
            </a:r>
            <a:endParaRPr lang="zh-CN" altLang="en-US" sz="4000"/>
          </a:p>
        </p:txBody>
      </p:sp>
      <p:sp>
        <p:nvSpPr>
          <p:cNvPr id="7176" name="AutoShape 8">
            <a:hlinkClick r:id="" action="ppaction://hlinkshowjump?jump=lastslideviewed" highlightClick="1"/>
          </p:cNvPr>
          <p:cNvSpPr>
            <a:spLocks noChangeArrowheads="1"/>
          </p:cNvSpPr>
          <p:nvPr/>
        </p:nvSpPr>
        <p:spPr bwMode="auto">
          <a:xfrm>
            <a:off x="8458200" y="6172200"/>
            <a:ext cx="381000" cy="3810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 name="Text Box 9"/>
          <p:cNvSpPr txBox="1">
            <a:spLocks noChangeArrowheads="1"/>
          </p:cNvSpPr>
          <p:nvPr/>
        </p:nvSpPr>
        <p:spPr bwMode="auto">
          <a:xfrm>
            <a:off x="1517650" y="1431925"/>
            <a:ext cx="526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660066"/>
                </a:solidFill>
                <a:ea typeface="隶书" pitchFamily="49" charset="-122"/>
              </a:rPr>
              <a:t>（求数据元素的前驱）</a:t>
            </a:r>
            <a:endParaRPr lang="zh-CN" altLang="en-US"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arn(outHorizontal)">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left)">
                                      <p:cBhvr>
                                        <p:cTn id="12" dur="500"/>
                                        <p:tgtEl>
                                          <p:spTgt spid="71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wipe(left)">
                                      <p:cBhvr>
                                        <p:cTn id="17" dur="500"/>
                                        <p:tgtEl>
                                          <p:spTgt spid="7174"/>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7176"/>
                                        </p:tgtEl>
                                        <p:attrNameLst>
                                          <p:attrName>style.visibility</p:attrName>
                                        </p:attrNameLst>
                                      </p:cBhvr>
                                      <p:to>
                                        <p:strVal val="visible"/>
                                      </p:to>
                                    </p:set>
                                    <p:anim calcmode="lin" valueType="num">
                                      <p:cBhvr additive="base">
                                        <p:cTn id="21" dur="500" fill="hold"/>
                                        <p:tgtEl>
                                          <p:spTgt spid="7176"/>
                                        </p:tgtEl>
                                        <p:attrNameLst>
                                          <p:attrName>ppt_x</p:attrName>
                                        </p:attrNameLst>
                                      </p:cBhvr>
                                      <p:tavLst>
                                        <p:tav tm="0">
                                          <p:val>
                                            <p:strVal val="1+#ppt_w/2"/>
                                          </p:val>
                                        </p:tav>
                                        <p:tav tm="100000">
                                          <p:val>
                                            <p:strVal val="#ppt_x"/>
                                          </p:val>
                                        </p:tav>
                                      </p:tavLst>
                                    </p:anim>
                                    <p:anim calcmode="lin" valueType="num">
                                      <p:cBhvr additive="base">
                                        <p:cTn id="22"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74" grpId="0" autoUpdateAnimBg="0"/>
      <p:bldP spid="71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908050" y="533400"/>
            <a:ext cx="74739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333399"/>
                </a:solidFill>
                <a:ea typeface="楷体_GB2312" pitchFamily="49" charset="-122"/>
              </a:rPr>
              <a:t>NextElem( L, cur_e, &amp;next_e )</a:t>
            </a:r>
            <a:endParaRPr lang="en-US" altLang="zh-CN" sz="4400"/>
          </a:p>
        </p:txBody>
      </p:sp>
      <p:sp>
        <p:nvSpPr>
          <p:cNvPr id="16387" name="Text Box 3"/>
          <p:cNvSpPr txBox="1">
            <a:spLocks noChangeArrowheads="1"/>
          </p:cNvSpPr>
          <p:nvPr/>
        </p:nvSpPr>
        <p:spPr bwMode="auto">
          <a:xfrm>
            <a:off x="0" y="2362200"/>
            <a:ext cx="297815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FF0000"/>
                </a:solidFill>
                <a:latin typeface="楷体_GB2312" pitchFamily="49" charset="-122"/>
                <a:ea typeface="楷体_GB2312" pitchFamily="49" charset="-122"/>
              </a:rPr>
              <a:t>初始条件：</a:t>
            </a:r>
          </a:p>
          <a:p>
            <a:endParaRPr lang="zh-CN" altLang="en-US" sz="4400">
              <a:latin typeface="楷体_GB2312" pitchFamily="49" charset="-122"/>
              <a:ea typeface="楷体_GB2312" pitchFamily="49" charset="-122"/>
            </a:endParaRPr>
          </a:p>
          <a:p>
            <a:r>
              <a:rPr lang="zh-CN" altLang="en-US" sz="4400">
                <a:solidFill>
                  <a:srgbClr val="FF0000"/>
                </a:solidFill>
                <a:latin typeface="楷体_GB2312" pitchFamily="49" charset="-122"/>
                <a:ea typeface="楷体_GB2312" pitchFamily="49" charset="-122"/>
              </a:rPr>
              <a:t>操作结果：</a:t>
            </a:r>
          </a:p>
        </p:txBody>
      </p:sp>
      <p:sp>
        <p:nvSpPr>
          <p:cNvPr id="16388" name="Text Box 4"/>
          <p:cNvSpPr txBox="1">
            <a:spLocks noChangeArrowheads="1"/>
          </p:cNvSpPr>
          <p:nvPr/>
        </p:nvSpPr>
        <p:spPr bwMode="auto">
          <a:xfrm>
            <a:off x="2584450" y="2514600"/>
            <a:ext cx="36639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itchFamily="49" charset="-122"/>
                <a:ea typeface="楷体_GB2312" pitchFamily="49" charset="-122"/>
              </a:rPr>
              <a:t>线性表</a:t>
            </a:r>
            <a:r>
              <a:rPr lang="en-US" altLang="zh-CN">
                <a:ea typeface="楷体_GB2312" pitchFamily="49" charset="-122"/>
              </a:rPr>
              <a:t>L</a:t>
            </a:r>
            <a:r>
              <a:rPr lang="zh-CN" altLang="en-US">
                <a:latin typeface="楷体_GB2312" pitchFamily="49" charset="-122"/>
                <a:ea typeface="楷体_GB2312" pitchFamily="49" charset="-122"/>
              </a:rPr>
              <a:t>已存在。</a:t>
            </a:r>
          </a:p>
          <a:p>
            <a:endParaRPr lang="en-US" altLang="zh-CN"/>
          </a:p>
        </p:txBody>
      </p:sp>
      <p:sp>
        <p:nvSpPr>
          <p:cNvPr id="16389" name="Text Box 5">
            <a:hlinkClick r:id="rId2" action="ppaction://hlinksldjump"/>
          </p:cNvPr>
          <p:cNvSpPr txBox="1">
            <a:spLocks noChangeArrowheads="1"/>
          </p:cNvSpPr>
          <p:nvPr/>
        </p:nvSpPr>
        <p:spPr bwMode="auto">
          <a:xfrm>
            <a:off x="2590800" y="3749675"/>
            <a:ext cx="6019800"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a:latin typeface="楷体_GB2312" pitchFamily="49" charset="-122"/>
                <a:ea typeface="楷体_GB2312" pitchFamily="49" charset="-122"/>
              </a:rPr>
              <a:t>若</a:t>
            </a:r>
            <a:r>
              <a:rPr lang="en-US" altLang="zh-CN">
                <a:ea typeface="楷体_GB2312" pitchFamily="49" charset="-122"/>
              </a:rPr>
              <a:t>cur_e</a:t>
            </a:r>
            <a:r>
              <a:rPr lang="zh-CN" altLang="en-US">
                <a:ea typeface="楷体_GB2312" pitchFamily="49" charset="-122"/>
              </a:rPr>
              <a:t>是</a:t>
            </a:r>
            <a:r>
              <a:rPr lang="en-US" altLang="zh-CN">
                <a:ea typeface="楷体_GB2312" pitchFamily="49" charset="-122"/>
              </a:rPr>
              <a:t>L</a:t>
            </a:r>
            <a:r>
              <a:rPr lang="zh-CN" altLang="en-US">
                <a:latin typeface="楷体_GB2312" pitchFamily="49" charset="-122"/>
                <a:ea typeface="楷体_GB2312" pitchFamily="49" charset="-122"/>
              </a:rPr>
              <a:t>的元素，但不是最后一个，则用</a:t>
            </a:r>
            <a:r>
              <a:rPr lang="en-US" altLang="zh-CN">
                <a:ea typeface="楷体_GB2312" pitchFamily="49" charset="-122"/>
              </a:rPr>
              <a:t>next_e</a:t>
            </a:r>
            <a:r>
              <a:rPr lang="zh-CN" altLang="en-US">
                <a:latin typeface="楷体_GB2312" pitchFamily="49" charset="-122"/>
                <a:ea typeface="楷体_GB2312" pitchFamily="49" charset="-122"/>
              </a:rPr>
              <a:t>返回它的后继，否则操作失败，</a:t>
            </a:r>
            <a:r>
              <a:rPr lang="en-US" altLang="zh-CN">
                <a:ea typeface="楷体_GB2312" pitchFamily="49" charset="-122"/>
              </a:rPr>
              <a:t>next_e</a:t>
            </a:r>
            <a:r>
              <a:rPr lang="zh-CN" altLang="en-US">
                <a:latin typeface="楷体_GB2312" pitchFamily="49" charset="-122"/>
                <a:ea typeface="楷体_GB2312" pitchFamily="49" charset="-122"/>
              </a:rPr>
              <a:t>无定义。</a:t>
            </a:r>
            <a:endParaRPr lang="zh-CN" altLang="en-US"/>
          </a:p>
        </p:txBody>
      </p:sp>
      <p:sp>
        <p:nvSpPr>
          <p:cNvPr id="16391" name="AutoShape 7">
            <a:hlinkClick r:id="" action="ppaction://hlinkshowjump?jump=lastslideviewed" highlightClick="1"/>
          </p:cNvPr>
          <p:cNvSpPr>
            <a:spLocks noChangeArrowheads="1"/>
          </p:cNvSpPr>
          <p:nvPr/>
        </p:nvSpPr>
        <p:spPr bwMode="auto">
          <a:xfrm>
            <a:off x="8458200" y="6172200"/>
            <a:ext cx="381000" cy="3810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2" name="Text Box 8"/>
          <p:cNvSpPr txBox="1">
            <a:spLocks noChangeArrowheads="1"/>
          </p:cNvSpPr>
          <p:nvPr/>
        </p:nvSpPr>
        <p:spPr bwMode="auto">
          <a:xfrm>
            <a:off x="1670050" y="1219200"/>
            <a:ext cx="526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660066"/>
                </a:solidFill>
                <a:ea typeface="隶书" pitchFamily="49" charset="-122"/>
              </a:rPr>
              <a:t>（求数据元素的后继）</a:t>
            </a:r>
            <a:endParaRPr lang="zh-CN" altLang="en-US"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barn(outHorizontal)">
                                      <p:cBhvr>
                                        <p:cTn id="7" dur="500"/>
                                        <p:tgtEl>
                                          <p:spTgt spid="16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wipe(left)">
                                      <p:cBhvr>
                                        <p:cTn id="12" dur="500"/>
                                        <p:tgtEl>
                                          <p:spTgt spid="16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9"/>
                                        </p:tgtEl>
                                        <p:attrNameLst>
                                          <p:attrName>style.visibility</p:attrName>
                                        </p:attrNameLst>
                                      </p:cBhvr>
                                      <p:to>
                                        <p:strVal val="visible"/>
                                      </p:to>
                                    </p:set>
                                    <p:animEffect transition="in" filter="wipe(left)">
                                      <p:cBhvr>
                                        <p:cTn id="17" dur="500"/>
                                        <p:tgtEl>
                                          <p:spTgt spid="16389"/>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16391"/>
                                        </p:tgtEl>
                                        <p:attrNameLst>
                                          <p:attrName>style.visibility</p:attrName>
                                        </p:attrNameLst>
                                      </p:cBhvr>
                                      <p:to>
                                        <p:strVal val="visible"/>
                                      </p:to>
                                    </p:set>
                                    <p:anim calcmode="lin" valueType="num">
                                      <p:cBhvr additive="base">
                                        <p:cTn id="21" dur="500" fill="hold"/>
                                        <p:tgtEl>
                                          <p:spTgt spid="16391"/>
                                        </p:tgtEl>
                                        <p:attrNameLst>
                                          <p:attrName>ppt_x</p:attrName>
                                        </p:attrNameLst>
                                      </p:cBhvr>
                                      <p:tavLst>
                                        <p:tav tm="0">
                                          <p:val>
                                            <p:strVal val="1+#ppt_w/2"/>
                                          </p:val>
                                        </p:tav>
                                        <p:tav tm="100000">
                                          <p:val>
                                            <p:strVal val="#ppt_x"/>
                                          </p:val>
                                        </p:tav>
                                      </p:tavLst>
                                    </p:anim>
                                    <p:anim calcmode="lin" valueType="num">
                                      <p:cBhvr additive="base">
                                        <p:cTn id="22" dur="500" fill="hold"/>
                                        <p:tgtEl>
                                          <p:spTgt spid="163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8" grpId="0" autoUpdateAnimBg="0"/>
      <p:bldP spid="16389" grpId="0" autoUpdateAnimBg="0"/>
      <p:bldP spid="1639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1981200" y="701675"/>
            <a:ext cx="47450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333399"/>
                </a:solidFill>
                <a:ea typeface="楷体_GB2312" pitchFamily="49" charset="-122"/>
              </a:rPr>
              <a:t>GetElem( L, i, &amp;e )</a:t>
            </a:r>
            <a:endParaRPr lang="en-US" altLang="zh-CN" sz="2400"/>
          </a:p>
        </p:txBody>
      </p:sp>
      <p:sp>
        <p:nvSpPr>
          <p:cNvPr id="17414" name="Text Box 6"/>
          <p:cNvSpPr txBox="1">
            <a:spLocks noChangeArrowheads="1"/>
          </p:cNvSpPr>
          <p:nvPr/>
        </p:nvSpPr>
        <p:spPr bwMode="auto">
          <a:xfrm>
            <a:off x="0" y="2667000"/>
            <a:ext cx="325755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0000"/>
                </a:solidFill>
                <a:latin typeface="楷体_GB2312" pitchFamily="49" charset="-122"/>
                <a:ea typeface="楷体_GB2312" pitchFamily="49" charset="-122"/>
              </a:rPr>
              <a:t> </a:t>
            </a:r>
            <a:r>
              <a:rPr lang="zh-CN" altLang="en-US" sz="4400">
                <a:solidFill>
                  <a:srgbClr val="FF0000"/>
                </a:solidFill>
                <a:latin typeface="楷体_GB2312" pitchFamily="49" charset="-122"/>
                <a:ea typeface="楷体_GB2312" pitchFamily="49" charset="-122"/>
              </a:rPr>
              <a:t>初始条件：</a:t>
            </a:r>
          </a:p>
          <a:p>
            <a:endParaRPr lang="zh-CN" altLang="en-US" sz="4400">
              <a:solidFill>
                <a:srgbClr val="FF0000"/>
              </a:solidFill>
              <a:latin typeface="楷体_GB2312" pitchFamily="49" charset="-122"/>
              <a:ea typeface="楷体_GB2312" pitchFamily="49" charset="-122"/>
            </a:endParaRPr>
          </a:p>
          <a:p>
            <a:endParaRPr lang="zh-CN" altLang="en-US" sz="4400">
              <a:solidFill>
                <a:srgbClr val="FF0000"/>
              </a:solidFill>
              <a:latin typeface="楷体_GB2312" pitchFamily="49" charset="-122"/>
              <a:ea typeface="楷体_GB2312" pitchFamily="49" charset="-122"/>
            </a:endParaRPr>
          </a:p>
          <a:p>
            <a:r>
              <a:rPr lang="zh-CN" altLang="en-US" sz="4400">
                <a:latin typeface="楷体_GB2312" pitchFamily="49" charset="-122"/>
                <a:ea typeface="楷体_GB2312" pitchFamily="49" charset="-122"/>
              </a:rPr>
              <a:t> </a:t>
            </a:r>
            <a:r>
              <a:rPr lang="zh-CN" altLang="en-US" sz="4400">
                <a:solidFill>
                  <a:srgbClr val="FF0000"/>
                </a:solidFill>
                <a:latin typeface="楷体_GB2312" pitchFamily="49" charset="-122"/>
                <a:ea typeface="楷体_GB2312" pitchFamily="49" charset="-122"/>
              </a:rPr>
              <a:t>操作结果：</a:t>
            </a:r>
          </a:p>
        </p:txBody>
      </p:sp>
      <p:sp>
        <p:nvSpPr>
          <p:cNvPr id="17415" name="Text Box 7"/>
          <p:cNvSpPr txBox="1">
            <a:spLocks noChangeArrowheads="1"/>
          </p:cNvSpPr>
          <p:nvPr/>
        </p:nvSpPr>
        <p:spPr bwMode="auto">
          <a:xfrm>
            <a:off x="2667000" y="2667000"/>
            <a:ext cx="53657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a:latin typeface="楷体_GB2312" pitchFamily="49" charset="-122"/>
                <a:ea typeface="楷体_GB2312" pitchFamily="49" charset="-122"/>
              </a:rPr>
              <a:t>线性表</a:t>
            </a:r>
            <a:r>
              <a:rPr lang="en-US" altLang="zh-CN" b="1">
                <a:solidFill>
                  <a:srgbClr val="660066"/>
                </a:solidFill>
                <a:ea typeface="楷体_GB2312" pitchFamily="49" charset="-122"/>
              </a:rPr>
              <a:t>L</a:t>
            </a:r>
            <a:r>
              <a:rPr lang="zh-CN" altLang="en-US">
                <a:latin typeface="楷体_GB2312" pitchFamily="49" charset="-122"/>
                <a:ea typeface="楷体_GB2312" pitchFamily="49" charset="-122"/>
              </a:rPr>
              <a:t>已存在，</a:t>
            </a:r>
          </a:p>
          <a:p>
            <a:pPr>
              <a:lnSpc>
                <a:spcPct val="125000"/>
              </a:lnSpc>
            </a:pPr>
            <a:r>
              <a:rPr lang="zh-CN" altLang="en-US">
                <a:latin typeface="楷体_GB2312" pitchFamily="49" charset="-122"/>
                <a:ea typeface="楷体_GB2312" pitchFamily="49" charset="-122"/>
              </a:rPr>
              <a:t>且 </a:t>
            </a:r>
            <a:r>
              <a:rPr lang="en-US" altLang="zh-CN" b="1">
                <a:ea typeface="楷体_GB2312" pitchFamily="49" charset="-122"/>
              </a:rPr>
              <a:t>1≤i≤LengthList(L)</a:t>
            </a:r>
            <a:r>
              <a:rPr lang="zh-CN" altLang="en-US" b="1">
                <a:ea typeface="楷体_GB2312" pitchFamily="49" charset="-122"/>
              </a:rPr>
              <a:t>。</a:t>
            </a:r>
          </a:p>
        </p:txBody>
      </p:sp>
      <p:sp>
        <p:nvSpPr>
          <p:cNvPr id="17416" name="Text Box 8"/>
          <p:cNvSpPr txBox="1">
            <a:spLocks noChangeArrowheads="1"/>
          </p:cNvSpPr>
          <p:nvPr/>
        </p:nvSpPr>
        <p:spPr bwMode="auto">
          <a:xfrm>
            <a:off x="2819400" y="4800600"/>
            <a:ext cx="653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itchFamily="49" charset="-122"/>
                <a:ea typeface="楷体_GB2312" pitchFamily="49" charset="-122"/>
              </a:rPr>
              <a:t>用</a:t>
            </a:r>
            <a:r>
              <a:rPr lang="zh-CN" altLang="en-US">
                <a:solidFill>
                  <a:srgbClr val="660066"/>
                </a:solidFill>
                <a:latin typeface="楷体_GB2312" pitchFamily="49" charset="-122"/>
                <a:ea typeface="楷体_GB2312" pitchFamily="49" charset="-122"/>
              </a:rPr>
              <a:t> </a:t>
            </a:r>
            <a:r>
              <a:rPr lang="en-US" altLang="zh-CN">
                <a:solidFill>
                  <a:srgbClr val="660066"/>
                </a:solidFill>
                <a:ea typeface="楷体_GB2312" pitchFamily="49" charset="-122"/>
              </a:rPr>
              <a:t>e </a:t>
            </a:r>
            <a:r>
              <a:rPr lang="zh-CN" altLang="en-US">
                <a:latin typeface="楷体_GB2312" pitchFamily="49" charset="-122"/>
                <a:ea typeface="楷体_GB2312" pitchFamily="49" charset="-122"/>
              </a:rPr>
              <a:t>返回</a:t>
            </a:r>
            <a:r>
              <a:rPr lang="en-US" altLang="zh-CN" b="1">
                <a:solidFill>
                  <a:srgbClr val="003399"/>
                </a:solidFill>
                <a:ea typeface="楷体_GB2312" pitchFamily="49" charset="-122"/>
              </a:rPr>
              <a:t>L</a:t>
            </a:r>
            <a:r>
              <a:rPr lang="zh-CN" altLang="en-US">
                <a:latin typeface="楷体_GB2312" pitchFamily="49" charset="-122"/>
                <a:ea typeface="楷体_GB2312" pitchFamily="49" charset="-122"/>
              </a:rPr>
              <a:t>中第 </a:t>
            </a:r>
            <a:r>
              <a:rPr lang="en-US" altLang="zh-CN">
                <a:solidFill>
                  <a:srgbClr val="660066"/>
                </a:solidFill>
                <a:ea typeface="楷体_GB2312" pitchFamily="49" charset="-122"/>
              </a:rPr>
              <a:t>i</a:t>
            </a:r>
            <a:r>
              <a:rPr lang="en-US" altLang="zh-CN">
                <a:ea typeface="楷体_GB2312" pitchFamily="49" charset="-122"/>
              </a:rPr>
              <a:t> </a:t>
            </a:r>
            <a:r>
              <a:rPr lang="zh-CN" altLang="en-US">
                <a:latin typeface="楷体_GB2312" pitchFamily="49" charset="-122"/>
                <a:ea typeface="楷体_GB2312" pitchFamily="49" charset="-122"/>
              </a:rPr>
              <a:t>个元素的值。</a:t>
            </a:r>
          </a:p>
        </p:txBody>
      </p:sp>
      <p:sp>
        <p:nvSpPr>
          <p:cNvPr id="17418" name="AutoShape 10">
            <a:hlinkClick r:id="" action="ppaction://hlinkshowjump?jump=lastslideviewed" highlightClick="1"/>
          </p:cNvPr>
          <p:cNvSpPr>
            <a:spLocks noChangeArrowheads="1"/>
          </p:cNvSpPr>
          <p:nvPr/>
        </p:nvSpPr>
        <p:spPr bwMode="auto">
          <a:xfrm>
            <a:off x="8458200" y="6172200"/>
            <a:ext cx="381000" cy="3810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9" name="Text Box 11"/>
          <p:cNvSpPr txBox="1">
            <a:spLocks noChangeArrowheads="1"/>
          </p:cNvSpPr>
          <p:nvPr/>
        </p:nvSpPr>
        <p:spPr bwMode="auto">
          <a:xfrm>
            <a:off x="914400" y="1371600"/>
            <a:ext cx="678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660066"/>
                </a:solidFill>
                <a:ea typeface="隶书" pitchFamily="49" charset="-122"/>
              </a:rPr>
              <a:t>（求线性表中某个数据元素）</a:t>
            </a:r>
            <a:endParaRPr lang="zh-CN" altLang="en-US"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barn(outHorizontal)">
                                      <p:cBhvr>
                                        <p:cTn id="7" dur="500"/>
                                        <p:tgtEl>
                                          <p:spTgt spid="17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5"/>
                                        </p:tgtEl>
                                        <p:attrNameLst>
                                          <p:attrName>style.visibility</p:attrName>
                                        </p:attrNameLst>
                                      </p:cBhvr>
                                      <p:to>
                                        <p:strVal val="visible"/>
                                      </p:to>
                                    </p:set>
                                    <p:animEffect transition="in" filter="wipe(left)">
                                      <p:cBhvr>
                                        <p:cTn id="12" dur="500"/>
                                        <p:tgtEl>
                                          <p:spTgt spid="174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6"/>
                                        </p:tgtEl>
                                        <p:attrNameLst>
                                          <p:attrName>style.visibility</p:attrName>
                                        </p:attrNameLst>
                                      </p:cBhvr>
                                      <p:to>
                                        <p:strVal val="visible"/>
                                      </p:to>
                                    </p:set>
                                    <p:animEffect transition="in" filter="wipe(left)">
                                      <p:cBhvr>
                                        <p:cTn id="17" dur="500"/>
                                        <p:tgtEl>
                                          <p:spTgt spid="17416"/>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17418"/>
                                        </p:tgtEl>
                                        <p:attrNameLst>
                                          <p:attrName>style.visibility</p:attrName>
                                        </p:attrNameLst>
                                      </p:cBhvr>
                                      <p:to>
                                        <p:strVal val="visible"/>
                                      </p:to>
                                    </p:set>
                                    <p:anim calcmode="lin" valueType="num">
                                      <p:cBhvr additive="base">
                                        <p:cTn id="21" dur="500" fill="hold"/>
                                        <p:tgtEl>
                                          <p:spTgt spid="17418"/>
                                        </p:tgtEl>
                                        <p:attrNameLst>
                                          <p:attrName>ppt_x</p:attrName>
                                        </p:attrNameLst>
                                      </p:cBhvr>
                                      <p:tavLst>
                                        <p:tav tm="0">
                                          <p:val>
                                            <p:strVal val="1+#ppt_w/2"/>
                                          </p:val>
                                        </p:tav>
                                        <p:tav tm="100000">
                                          <p:val>
                                            <p:strVal val="#ppt_x"/>
                                          </p:val>
                                        </p:tav>
                                      </p:tavLst>
                                    </p:anim>
                                    <p:anim calcmode="lin" valueType="num">
                                      <p:cBhvr additive="base">
                                        <p:cTn id="22" dur="500" fill="hold"/>
                                        <p:tgtEl>
                                          <p:spTgt spid="174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utoUpdateAnimBg="0"/>
      <p:bldP spid="17415" grpId="0" autoUpdateAnimBg="0"/>
      <p:bldP spid="17416" grpId="0" autoUpdateAnimBg="0"/>
      <p:bldP spid="174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847725" y="457200"/>
            <a:ext cx="7458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333399"/>
                </a:solidFill>
                <a:ea typeface="楷体_GB2312" pitchFamily="49" charset="-122"/>
              </a:rPr>
              <a:t>LocateElem( L, e, compare( ) )</a:t>
            </a:r>
            <a:endParaRPr lang="en-US" altLang="zh-CN" sz="4400">
              <a:ea typeface="楷体_GB2312" pitchFamily="49" charset="-122"/>
            </a:endParaRPr>
          </a:p>
        </p:txBody>
      </p:sp>
      <p:sp>
        <p:nvSpPr>
          <p:cNvPr id="18436" name="Text Box 4"/>
          <p:cNvSpPr txBox="1">
            <a:spLocks noChangeArrowheads="1"/>
          </p:cNvSpPr>
          <p:nvPr/>
        </p:nvSpPr>
        <p:spPr bwMode="auto">
          <a:xfrm>
            <a:off x="76200" y="2012950"/>
            <a:ext cx="297815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FF0000"/>
                </a:solidFill>
                <a:latin typeface="楷体_GB2312" pitchFamily="49" charset="-122"/>
                <a:ea typeface="楷体_GB2312" pitchFamily="49" charset="-122"/>
              </a:rPr>
              <a:t>初始条件：</a:t>
            </a:r>
          </a:p>
          <a:p>
            <a:endParaRPr lang="zh-CN" altLang="en-US" sz="4400">
              <a:solidFill>
                <a:srgbClr val="FF0000"/>
              </a:solidFill>
              <a:latin typeface="楷体_GB2312" pitchFamily="49" charset="-122"/>
              <a:ea typeface="楷体_GB2312" pitchFamily="49" charset="-122"/>
            </a:endParaRPr>
          </a:p>
          <a:p>
            <a:r>
              <a:rPr lang="zh-CN" altLang="en-US" sz="4400">
                <a:solidFill>
                  <a:srgbClr val="FF0000"/>
                </a:solidFill>
                <a:latin typeface="楷体_GB2312" pitchFamily="49" charset="-122"/>
                <a:ea typeface="楷体_GB2312" pitchFamily="49" charset="-122"/>
              </a:rPr>
              <a:t>操作结果：</a:t>
            </a:r>
            <a:endParaRPr lang="zh-CN" altLang="en-US" sz="2400">
              <a:solidFill>
                <a:srgbClr val="FF0000"/>
              </a:solidFill>
              <a:latin typeface="楷体_GB2312" pitchFamily="49" charset="-122"/>
              <a:ea typeface="楷体_GB2312" pitchFamily="49" charset="-122"/>
            </a:endParaRPr>
          </a:p>
        </p:txBody>
      </p:sp>
      <p:sp>
        <p:nvSpPr>
          <p:cNvPr id="18437" name="Text Box 5"/>
          <p:cNvSpPr txBox="1">
            <a:spLocks noChangeArrowheads="1"/>
          </p:cNvSpPr>
          <p:nvPr/>
        </p:nvSpPr>
        <p:spPr bwMode="auto">
          <a:xfrm>
            <a:off x="2774950" y="2019300"/>
            <a:ext cx="62928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a:latin typeface="楷体_GB2312" pitchFamily="49" charset="-122"/>
                <a:ea typeface="楷体_GB2312" pitchFamily="49" charset="-122"/>
              </a:rPr>
              <a:t>线性表</a:t>
            </a:r>
            <a:r>
              <a:rPr lang="en-US" altLang="zh-CN" b="1">
                <a:solidFill>
                  <a:srgbClr val="003399"/>
                </a:solidFill>
                <a:ea typeface="楷体_GB2312" pitchFamily="49" charset="-122"/>
              </a:rPr>
              <a:t>L</a:t>
            </a:r>
            <a:r>
              <a:rPr lang="zh-CN" altLang="en-US">
                <a:latin typeface="楷体_GB2312" pitchFamily="49" charset="-122"/>
                <a:ea typeface="楷体_GB2312" pitchFamily="49" charset="-122"/>
              </a:rPr>
              <a:t>已存在，</a:t>
            </a:r>
            <a:r>
              <a:rPr lang="en-US" altLang="zh-CN">
                <a:latin typeface="楷体_GB2312" pitchFamily="49" charset="-122"/>
                <a:ea typeface="楷体_GB2312" pitchFamily="49" charset="-122"/>
              </a:rPr>
              <a:t>e</a:t>
            </a:r>
            <a:r>
              <a:rPr lang="zh-CN" altLang="en-US">
                <a:latin typeface="楷体_GB2312" pitchFamily="49" charset="-122"/>
                <a:ea typeface="楷体_GB2312" pitchFamily="49" charset="-122"/>
              </a:rPr>
              <a:t>为给定值，</a:t>
            </a:r>
          </a:p>
          <a:p>
            <a:pPr>
              <a:lnSpc>
                <a:spcPct val="120000"/>
              </a:lnSpc>
            </a:pPr>
            <a:r>
              <a:rPr lang="zh-CN" altLang="en-US">
                <a:latin typeface="楷体_GB2312" pitchFamily="49" charset="-122"/>
                <a:ea typeface="楷体_GB2312" pitchFamily="49" charset="-122"/>
              </a:rPr>
              <a:t>  </a:t>
            </a:r>
            <a:r>
              <a:rPr lang="en-US" altLang="zh-CN">
                <a:ea typeface="楷体_GB2312" pitchFamily="49" charset="-122"/>
              </a:rPr>
              <a:t>compare( )</a:t>
            </a:r>
            <a:r>
              <a:rPr lang="zh-CN" altLang="en-US">
                <a:latin typeface="楷体_GB2312" pitchFamily="49" charset="-122"/>
                <a:ea typeface="楷体_GB2312" pitchFamily="49" charset="-122"/>
              </a:rPr>
              <a:t>是元素判定函数。</a:t>
            </a:r>
            <a:endParaRPr lang="zh-CN" altLang="en-US"/>
          </a:p>
        </p:txBody>
      </p:sp>
      <p:sp>
        <p:nvSpPr>
          <p:cNvPr id="18438" name="Text Box 6"/>
          <p:cNvSpPr txBox="1">
            <a:spLocks noChangeArrowheads="1"/>
          </p:cNvSpPr>
          <p:nvPr/>
        </p:nvSpPr>
        <p:spPr bwMode="auto">
          <a:xfrm>
            <a:off x="2749550" y="3444875"/>
            <a:ext cx="5508625"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a:latin typeface="楷体_GB2312" pitchFamily="49" charset="-122"/>
                <a:ea typeface="楷体_GB2312" pitchFamily="49" charset="-122"/>
              </a:rPr>
              <a:t>返回</a:t>
            </a:r>
            <a:r>
              <a:rPr lang="en-US" altLang="zh-CN" b="1">
                <a:solidFill>
                  <a:srgbClr val="003399"/>
                </a:solidFill>
                <a:ea typeface="楷体_GB2312" pitchFamily="49" charset="-122"/>
              </a:rPr>
              <a:t>L</a:t>
            </a:r>
            <a:r>
              <a:rPr lang="zh-CN" altLang="en-US" b="1">
                <a:solidFill>
                  <a:srgbClr val="003399"/>
                </a:solidFill>
                <a:latin typeface="楷体_GB2312" pitchFamily="49" charset="-122"/>
                <a:ea typeface="楷体_GB2312" pitchFamily="49" charset="-122"/>
              </a:rPr>
              <a:t>中第</a:t>
            </a:r>
            <a:r>
              <a:rPr lang="en-US" altLang="zh-CN" b="1">
                <a:solidFill>
                  <a:srgbClr val="003399"/>
                </a:solidFill>
                <a:ea typeface="楷体_GB2312" pitchFamily="49" charset="-122"/>
              </a:rPr>
              <a:t>1</a:t>
            </a:r>
            <a:r>
              <a:rPr lang="zh-CN" altLang="en-US" b="1">
                <a:solidFill>
                  <a:srgbClr val="003399"/>
                </a:solidFill>
                <a:latin typeface="楷体_GB2312" pitchFamily="49" charset="-122"/>
                <a:ea typeface="楷体_GB2312" pitchFamily="49" charset="-122"/>
              </a:rPr>
              <a:t>个</a:t>
            </a:r>
            <a:r>
              <a:rPr lang="zh-CN" altLang="en-US">
                <a:latin typeface="楷体_GB2312" pitchFamily="49" charset="-122"/>
                <a:ea typeface="楷体_GB2312" pitchFamily="49" charset="-122"/>
              </a:rPr>
              <a:t>与</a:t>
            </a:r>
            <a:r>
              <a:rPr lang="en-US" altLang="zh-CN">
                <a:solidFill>
                  <a:srgbClr val="660066"/>
                </a:solidFill>
                <a:ea typeface="楷体_GB2312" pitchFamily="49" charset="-122"/>
              </a:rPr>
              <a:t>e</a:t>
            </a:r>
            <a:r>
              <a:rPr lang="zh-CN" altLang="en-US" b="1">
                <a:solidFill>
                  <a:srgbClr val="660066"/>
                </a:solidFill>
                <a:latin typeface="楷体_GB2312" pitchFamily="49" charset="-122"/>
                <a:ea typeface="楷体_GB2312" pitchFamily="49" charset="-122"/>
              </a:rPr>
              <a:t>满足</a:t>
            </a:r>
            <a:r>
              <a:rPr lang="zh-CN" altLang="en-US">
                <a:solidFill>
                  <a:srgbClr val="660066"/>
                </a:solidFill>
                <a:latin typeface="楷体_GB2312" pitchFamily="49" charset="-122"/>
                <a:ea typeface="楷体_GB2312" pitchFamily="49" charset="-122"/>
              </a:rPr>
              <a:t>关系</a:t>
            </a:r>
            <a:endParaRPr lang="zh-CN" altLang="en-US">
              <a:latin typeface="楷体_GB2312" pitchFamily="49" charset="-122"/>
              <a:ea typeface="楷体_GB2312" pitchFamily="49" charset="-122"/>
            </a:endParaRPr>
          </a:p>
          <a:p>
            <a:pPr>
              <a:lnSpc>
                <a:spcPct val="120000"/>
              </a:lnSpc>
            </a:pPr>
            <a:r>
              <a:rPr lang="en-US" altLang="zh-CN">
                <a:ea typeface="楷体_GB2312" pitchFamily="49" charset="-122"/>
              </a:rPr>
              <a:t>compare( )</a:t>
            </a:r>
            <a:r>
              <a:rPr lang="zh-CN" altLang="en-US">
                <a:latin typeface="楷体_GB2312" pitchFamily="49" charset="-122"/>
                <a:ea typeface="楷体_GB2312" pitchFamily="49" charset="-122"/>
              </a:rPr>
              <a:t>的元素的位序。</a:t>
            </a:r>
          </a:p>
          <a:p>
            <a:pPr>
              <a:lnSpc>
                <a:spcPct val="120000"/>
              </a:lnSpc>
            </a:pPr>
            <a:r>
              <a:rPr lang="zh-CN" altLang="en-US">
                <a:latin typeface="楷体_GB2312" pitchFamily="49" charset="-122"/>
                <a:ea typeface="楷体_GB2312" pitchFamily="49" charset="-122"/>
              </a:rPr>
              <a:t>若这样的元素不存在，</a:t>
            </a:r>
          </a:p>
          <a:p>
            <a:pPr>
              <a:lnSpc>
                <a:spcPct val="120000"/>
              </a:lnSpc>
            </a:pPr>
            <a:r>
              <a:rPr lang="zh-CN" altLang="en-US">
                <a:latin typeface="楷体_GB2312" pitchFamily="49" charset="-122"/>
                <a:ea typeface="楷体_GB2312" pitchFamily="49" charset="-122"/>
              </a:rPr>
              <a:t>则返回值为</a:t>
            </a:r>
            <a:r>
              <a:rPr lang="en-US" altLang="zh-CN">
                <a:ea typeface="楷体_GB2312" pitchFamily="49" charset="-122"/>
              </a:rPr>
              <a:t>0</a:t>
            </a:r>
            <a:r>
              <a:rPr lang="zh-CN" altLang="en-US">
                <a:latin typeface="楷体_GB2312" pitchFamily="49" charset="-122"/>
                <a:ea typeface="楷体_GB2312" pitchFamily="49" charset="-122"/>
              </a:rPr>
              <a:t>。</a:t>
            </a:r>
            <a:endParaRPr lang="zh-CN" altLang="en-US"/>
          </a:p>
        </p:txBody>
      </p:sp>
      <p:sp>
        <p:nvSpPr>
          <p:cNvPr id="18440" name="AutoShape 8">
            <a:hlinkClick r:id="" action="ppaction://hlinkshowjump?jump=lastslideviewed" highlightClick="1"/>
          </p:cNvPr>
          <p:cNvSpPr>
            <a:spLocks noChangeArrowheads="1"/>
          </p:cNvSpPr>
          <p:nvPr/>
        </p:nvSpPr>
        <p:spPr bwMode="auto">
          <a:xfrm>
            <a:off x="8458200" y="6172200"/>
            <a:ext cx="381000" cy="3810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1" name="Text Box 9"/>
          <p:cNvSpPr txBox="1">
            <a:spLocks noChangeArrowheads="1"/>
          </p:cNvSpPr>
          <p:nvPr/>
        </p:nvSpPr>
        <p:spPr bwMode="auto">
          <a:xfrm>
            <a:off x="1339850" y="1050925"/>
            <a:ext cx="323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660066"/>
                </a:solidFill>
                <a:ea typeface="隶书" pitchFamily="49" charset="-122"/>
              </a:rPr>
              <a:t>（定位函数）</a:t>
            </a:r>
            <a:endParaRPr lang="zh-CN" altLang="en-US"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arn(outHorizontal)">
                                      <p:cBhvr>
                                        <p:cTn id="7" dur="500"/>
                                        <p:tgtEl>
                                          <p:spTgt spid="18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wipe(left)">
                                      <p:cBhvr>
                                        <p:cTn id="12" dur="500"/>
                                        <p:tgtEl>
                                          <p:spTgt spid="18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8"/>
                                        </p:tgtEl>
                                        <p:attrNameLst>
                                          <p:attrName>style.visibility</p:attrName>
                                        </p:attrNameLst>
                                      </p:cBhvr>
                                      <p:to>
                                        <p:strVal val="visible"/>
                                      </p:to>
                                    </p:set>
                                    <p:animEffect transition="in" filter="wipe(left)">
                                      <p:cBhvr>
                                        <p:cTn id="17" dur="500"/>
                                        <p:tgtEl>
                                          <p:spTgt spid="18438"/>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18440"/>
                                        </p:tgtEl>
                                        <p:attrNameLst>
                                          <p:attrName>style.visibility</p:attrName>
                                        </p:attrNameLst>
                                      </p:cBhvr>
                                      <p:to>
                                        <p:strVal val="visible"/>
                                      </p:to>
                                    </p:set>
                                    <p:anim calcmode="lin" valueType="num">
                                      <p:cBhvr additive="base">
                                        <p:cTn id="21" dur="500" fill="hold"/>
                                        <p:tgtEl>
                                          <p:spTgt spid="18440"/>
                                        </p:tgtEl>
                                        <p:attrNameLst>
                                          <p:attrName>ppt_x</p:attrName>
                                        </p:attrNameLst>
                                      </p:cBhvr>
                                      <p:tavLst>
                                        <p:tav tm="0">
                                          <p:val>
                                            <p:strVal val="1+#ppt_w/2"/>
                                          </p:val>
                                        </p:tav>
                                        <p:tav tm="100000">
                                          <p:val>
                                            <p:strVal val="#ppt_x"/>
                                          </p:val>
                                        </p:tav>
                                      </p:tavLst>
                                    </p:anim>
                                    <p:anim calcmode="lin" valueType="num">
                                      <p:cBhvr additive="base">
                                        <p:cTn id="22" dur="500" fill="hold"/>
                                        <p:tgtEl>
                                          <p:spTgt spid="184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P spid="18437" grpId="0" autoUpdateAnimBg="0"/>
      <p:bldP spid="18438" grpId="0" autoUpdateAnimBg="0"/>
      <p:bldP spid="184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30350" y="533400"/>
            <a:ext cx="5937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楷体_GB2312" pitchFamily="49" charset="-122"/>
                <a:ea typeface="楷体_GB2312" pitchFamily="49" charset="-122"/>
              </a:rPr>
              <a:t> </a:t>
            </a:r>
            <a:r>
              <a:rPr lang="en-US" altLang="zh-CN" sz="4400" b="1">
                <a:solidFill>
                  <a:srgbClr val="333399"/>
                </a:solidFill>
                <a:ea typeface="楷体_GB2312" pitchFamily="49" charset="-122"/>
              </a:rPr>
              <a:t>ListTraverse(L, visit( ))</a:t>
            </a:r>
            <a:endParaRPr lang="en-US" altLang="zh-CN" sz="4400"/>
          </a:p>
        </p:txBody>
      </p:sp>
      <p:sp>
        <p:nvSpPr>
          <p:cNvPr id="19459" name="Text Box 3"/>
          <p:cNvSpPr txBox="1">
            <a:spLocks noChangeArrowheads="1"/>
          </p:cNvSpPr>
          <p:nvPr/>
        </p:nvSpPr>
        <p:spPr bwMode="auto">
          <a:xfrm>
            <a:off x="228600" y="2209800"/>
            <a:ext cx="297815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FF0000"/>
                </a:solidFill>
                <a:latin typeface="楷体_GB2312" pitchFamily="49" charset="-122"/>
                <a:ea typeface="楷体_GB2312" pitchFamily="49" charset="-122"/>
              </a:rPr>
              <a:t>初始条件：</a:t>
            </a:r>
          </a:p>
          <a:p>
            <a:endParaRPr lang="zh-CN" altLang="en-US" sz="4400">
              <a:latin typeface="楷体_GB2312" pitchFamily="49" charset="-122"/>
              <a:ea typeface="楷体_GB2312" pitchFamily="49" charset="-122"/>
            </a:endParaRPr>
          </a:p>
          <a:p>
            <a:r>
              <a:rPr lang="zh-CN" altLang="en-US" sz="4400">
                <a:solidFill>
                  <a:srgbClr val="FF0000"/>
                </a:solidFill>
                <a:latin typeface="楷体_GB2312" pitchFamily="49" charset="-122"/>
                <a:ea typeface="楷体_GB2312" pitchFamily="49" charset="-122"/>
              </a:rPr>
              <a:t>操作结果：</a:t>
            </a:r>
          </a:p>
        </p:txBody>
      </p:sp>
      <p:sp>
        <p:nvSpPr>
          <p:cNvPr id="19460" name="Text Box 4"/>
          <p:cNvSpPr txBox="1">
            <a:spLocks noChangeArrowheads="1"/>
          </p:cNvSpPr>
          <p:nvPr/>
        </p:nvSpPr>
        <p:spPr bwMode="auto">
          <a:xfrm>
            <a:off x="2895600" y="2362200"/>
            <a:ext cx="5149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itchFamily="49" charset="-122"/>
                <a:ea typeface="楷体_GB2312" pitchFamily="49" charset="-122"/>
              </a:rPr>
              <a:t>线性表</a:t>
            </a:r>
            <a:r>
              <a:rPr lang="en-US" altLang="zh-CN" b="1">
                <a:solidFill>
                  <a:srgbClr val="003399"/>
                </a:solidFill>
                <a:ea typeface="楷体_GB2312" pitchFamily="49" charset="-122"/>
              </a:rPr>
              <a:t>L</a:t>
            </a:r>
            <a:r>
              <a:rPr lang="zh-CN" altLang="en-US">
                <a:latin typeface="楷体_GB2312" pitchFamily="49" charset="-122"/>
                <a:ea typeface="楷体_GB2312" pitchFamily="49" charset="-122"/>
              </a:rPr>
              <a:t>已存在，</a:t>
            </a:r>
          </a:p>
          <a:p>
            <a:r>
              <a:rPr lang="en-US" altLang="zh-CN">
                <a:ea typeface="楷体_GB2312" pitchFamily="49" charset="-122"/>
              </a:rPr>
              <a:t>Visit() </a:t>
            </a:r>
            <a:r>
              <a:rPr lang="zh-CN" altLang="en-US">
                <a:latin typeface="楷体_GB2312" pitchFamily="49" charset="-122"/>
                <a:ea typeface="楷体_GB2312" pitchFamily="49" charset="-122"/>
              </a:rPr>
              <a:t>为某个访问函数。</a:t>
            </a:r>
            <a:endParaRPr lang="zh-CN" altLang="en-US" sz="2400">
              <a:latin typeface="楷体_GB2312" pitchFamily="49" charset="-122"/>
              <a:ea typeface="楷体_GB2312" pitchFamily="49" charset="-122"/>
            </a:endParaRPr>
          </a:p>
        </p:txBody>
      </p:sp>
      <p:sp>
        <p:nvSpPr>
          <p:cNvPr id="19461" name="Text Box 5"/>
          <p:cNvSpPr txBox="1">
            <a:spLocks noChangeArrowheads="1"/>
          </p:cNvSpPr>
          <p:nvPr/>
        </p:nvSpPr>
        <p:spPr bwMode="auto">
          <a:xfrm>
            <a:off x="2819400" y="3657600"/>
            <a:ext cx="5943600" cy="20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a:solidFill>
                  <a:srgbClr val="003399"/>
                </a:solidFill>
                <a:latin typeface="楷体_GB2312" pitchFamily="49" charset="-122"/>
                <a:ea typeface="楷体_GB2312" pitchFamily="49" charset="-122"/>
              </a:rPr>
              <a:t>依次</a:t>
            </a:r>
            <a:r>
              <a:rPr lang="zh-CN" altLang="en-US">
                <a:latin typeface="楷体_GB2312" pitchFamily="49" charset="-122"/>
                <a:ea typeface="楷体_GB2312" pitchFamily="49" charset="-122"/>
              </a:rPr>
              <a:t>对</a:t>
            </a:r>
            <a:r>
              <a:rPr lang="en-US" altLang="zh-CN" b="1">
                <a:solidFill>
                  <a:srgbClr val="003399"/>
                </a:solidFill>
                <a:ea typeface="楷体_GB2312" pitchFamily="49" charset="-122"/>
              </a:rPr>
              <a:t>L</a:t>
            </a:r>
            <a:r>
              <a:rPr lang="zh-CN" altLang="en-US">
                <a:latin typeface="楷体_GB2312" pitchFamily="49" charset="-122"/>
                <a:ea typeface="楷体_GB2312" pitchFamily="49" charset="-122"/>
              </a:rPr>
              <a:t>的每个元素调用</a:t>
            </a:r>
          </a:p>
          <a:p>
            <a:pPr>
              <a:lnSpc>
                <a:spcPct val="120000"/>
              </a:lnSpc>
            </a:pPr>
            <a:r>
              <a:rPr lang="zh-CN" altLang="en-US">
                <a:latin typeface="楷体_GB2312" pitchFamily="49" charset="-122"/>
                <a:ea typeface="楷体_GB2312" pitchFamily="49" charset="-122"/>
              </a:rPr>
              <a:t>函数</a:t>
            </a:r>
            <a:r>
              <a:rPr lang="en-US" altLang="zh-CN">
                <a:ea typeface="楷体_GB2312" pitchFamily="49" charset="-122"/>
              </a:rPr>
              <a:t>visit( )</a:t>
            </a:r>
            <a:r>
              <a:rPr lang="zh-CN" altLang="en-US">
                <a:latin typeface="楷体_GB2312" pitchFamily="49" charset="-122"/>
                <a:ea typeface="楷体_GB2312" pitchFamily="49" charset="-122"/>
              </a:rPr>
              <a:t>。一旦</a:t>
            </a:r>
            <a:r>
              <a:rPr lang="en-US" altLang="zh-CN">
                <a:ea typeface="楷体_GB2312" pitchFamily="49" charset="-122"/>
              </a:rPr>
              <a:t>visit( )</a:t>
            </a:r>
            <a:r>
              <a:rPr lang="zh-CN" altLang="en-US">
                <a:latin typeface="楷体_GB2312" pitchFamily="49" charset="-122"/>
                <a:ea typeface="楷体_GB2312" pitchFamily="49" charset="-122"/>
              </a:rPr>
              <a:t>失败，则操作失败。</a:t>
            </a:r>
            <a:endParaRPr lang="zh-CN" altLang="en-US" sz="2400">
              <a:latin typeface="楷体_GB2312" pitchFamily="49" charset="-122"/>
              <a:ea typeface="楷体_GB2312" pitchFamily="49" charset="-122"/>
            </a:endParaRPr>
          </a:p>
        </p:txBody>
      </p:sp>
      <p:sp>
        <p:nvSpPr>
          <p:cNvPr id="19463" name="AutoShape 7">
            <a:hlinkClick r:id="" action="ppaction://hlinkshowjump?jump=lastslideviewed" highlightClick="1"/>
          </p:cNvPr>
          <p:cNvSpPr>
            <a:spLocks noChangeArrowheads="1"/>
          </p:cNvSpPr>
          <p:nvPr/>
        </p:nvSpPr>
        <p:spPr bwMode="auto">
          <a:xfrm>
            <a:off x="8458200" y="6172200"/>
            <a:ext cx="381000" cy="3810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4" name="Text Box 8"/>
          <p:cNvSpPr txBox="1">
            <a:spLocks noChangeArrowheads="1"/>
          </p:cNvSpPr>
          <p:nvPr/>
        </p:nvSpPr>
        <p:spPr bwMode="auto">
          <a:xfrm>
            <a:off x="2051050" y="1219200"/>
            <a:ext cx="374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660066"/>
                </a:solidFill>
                <a:ea typeface="隶书" pitchFamily="49" charset="-122"/>
              </a:rPr>
              <a:t>（遍历线性表）</a:t>
            </a:r>
            <a:endParaRPr lang="zh-CN" altLang="en-US"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barn(outHorizontal)">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wipe(left)">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wipe(left)">
                                      <p:cBhvr>
                                        <p:cTn id="17" dur="500"/>
                                        <p:tgtEl>
                                          <p:spTgt spid="19461"/>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19463"/>
                                        </p:tgtEl>
                                        <p:attrNameLst>
                                          <p:attrName>style.visibility</p:attrName>
                                        </p:attrNameLst>
                                      </p:cBhvr>
                                      <p:to>
                                        <p:strVal val="visible"/>
                                      </p:to>
                                    </p:set>
                                    <p:anim calcmode="lin" valueType="num">
                                      <p:cBhvr additive="base">
                                        <p:cTn id="21" dur="500" fill="hold"/>
                                        <p:tgtEl>
                                          <p:spTgt spid="19463"/>
                                        </p:tgtEl>
                                        <p:attrNameLst>
                                          <p:attrName>ppt_x</p:attrName>
                                        </p:attrNameLst>
                                      </p:cBhvr>
                                      <p:tavLst>
                                        <p:tav tm="0">
                                          <p:val>
                                            <p:strVal val="1+#ppt_w/2"/>
                                          </p:val>
                                        </p:tav>
                                        <p:tav tm="100000">
                                          <p:val>
                                            <p:strVal val="#ppt_x"/>
                                          </p:val>
                                        </p:tav>
                                      </p:tavLst>
                                    </p:anim>
                                    <p:anim calcmode="lin" valueType="num">
                                      <p:cBhvr additive="base">
                                        <p:cTn id="22"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460" grpId="0" autoUpdateAnimBg="0"/>
      <p:bldP spid="19461" grpId="0" autoUpdateAnimBg="0"/>
      <p:bldP spid="1946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026"/>
          <p:cNvSpPr txBox="1">
            <a:spLocks noChangeArrowheads="1"/>
          </p:cNvSpPr>
          <p:nvPr/>
        </p:nvSpPr>
        <p:spPr bwMode="auto">
          <a:xfrm>
            <a:off x="990600" y="609600"/>
            <a:ext cx="4330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6000" b="1">
                <a:solidFill>
                  <a:srgbClr val="660033"/>
                </a:solidFill>
                <a:latin typeface="隶书" pitchFamily="49" charset="-122"/>
                <a:ea typeface="隶书" pitchFamily="49" charset="-122"/>
              </a:rPr>
              <a:t>加工型操作</a:t>
            </a:r>
            <a:r>
              <a:rPr lang="zh-CN" altLang="en-US" sz="2400">
                <a:latin typeface="楷体_GB2312" pitchFamily="49" charset="-122"/>
                <a:ea typeface="楷体_GB2312" pitchFamily="49" charset="-122"/>
              </a:rPr>
              <a:t>  </a:t>
            </a:r>
            <a:endParaRPr lang="zh-CN" altLang="en-US" sz="4800">
              <a:ea typeface="楷体_GB2312" pitchFamily="49" charset="-122"/>
            </a:endParaRPr>
          </a:p>
        </p:txBody>
      </p:sp>
      <p:sp>
        <p:nvSpPr>
          <p:cNvPr id="80900" name="Text Box 1028">
            <a:hlinkClick r:id="" action="ppaction://hlinkshowjump?jump=nextslide"/>
          </p:cNvPr>
          <p:cNvSpPr txBox="1">
            <a:spLocks noChangeArrowheads="1"/>
          </p:cNvSpPr>
          <p:nvPr/>
        </p:nvSpPr>
        <p:spPr bwMode="auto">
          <a:xfrm>
            <a:off x="1752600" y="1905000"/>
            <a:ext cx="42799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rgbClr val="333399"/>
                </a:solidFill>
                <a:ea typeface="楷体_GB2312" pitchFamily="49" charset="-122"/>
              </a:rPr>
              <a:t>ClearList( &amp;L )</a:t>
            </a:r>
            <a:endParaRPr lang="en-US" altLang="zh-CN" sz="2400"/>
          </a:p>
        </p:txBody>
      </p:sp>
      <p:sp>
        <p:nvSpPr>
          <p:cNvPr id="80901" name="Text Box 1029">
            <a:hlinkClick r:id="rId2" action="ppaction://hlinksldjump"/>
          </p:cNvPr>
          <p:cNvSpPr txBox="1">
            <a:spLocks noChangeArrowheads="1"/>
          </p:cNvSpPr>
          <p:nvPr/>
        </p:nvSpPr>
        <p:spPr bwMode="auto">
          <a:xfrm>
            <a:off x="1752600" y="2895600"/>
            <a:ext cx="563721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rgbClr val="333399"/>
                </a:solidFill>
                <a:ea typeface="楷体_GB2312" pitchFamily="49" charset="-122"/>
              </a:rPr>
              <a:t>PutElem( &amp;L, i, &amp;e )</a:t>
            </a:r>
            <a:endParaRPr lang="en-US" altLang="zh-CN" sz="2400"/>
          </a:p>
        </p:txBody>
      </p:sp>
      <p:sp>
        <p:nvSpPr>
          <p:cNvPr id="80902" name="Text Box 1030">
            <a:hlinkClick r:id="rId3" action="ppaction://hlinksldjump"/>
          </p:cNvPr>
          <p:cNvSpPr txBox="1">
            <a:spLocks noChangeArrowheads="1"/>
          </p:cNvSpPr>
          <p:nvPr/>
        </p:nvSpPr>
        <p:spPr bwMode="auto">
          <a:xfrm>
            <a:off x="1752600" y="3886200"/>
            <a:ext cx="5430838"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rgbClr val="333399"/>
                </a:solidFill>
                <a:ea typeface="楷体_GB2312" pitchFamily="49" charset="-122"/>
              </a:rPr>
              <a:t>ListInsert( &amp;L, i, e )</a:t>
            </a:r>
            <a:endParaRPr lang="en-US" altLang="zh-CN" sz="4800">
              <a:ea typeface="楷体_GB2312" pitchFamily="49" charset="-122"/>
            </a:endParaRPr>
          </a:p>
          <a:p>
            <a:endParaRPr lang="en-US" altLang="zh-CN" sz="2400"/>
          </a:p>
        </p:txBody>
      </p:sp>
      <p:sp>
        <p:nvSpPr>
          <p:cNvPr id="80903" name="Text Box 1031">
            <a:hlinkClick r:id="rId4" action="ppaction://hlinksldjump"/>
          </p:cNvPr>
          <p:cNvSpPr txBox="1">
            <a:spLocks noChangeArrowheads="1"/>
          </p:cNvSpPr>
          <p:nvPr/>
        </p:nvSpPr>
        <p:spPr bwMode="auto">
          <a:xfrm>
            <a:off x="1752600" y="4937125"/>
            <a:ext cx="600551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rgbClr val="333399"/>
                </a:solidFill>
                <a:ea typeface="楷体_GB2312" pitchFamily="49" charset="-122"/>
              </a:rPr>
              <a:t>ListDelete(&amp;L, i, &amp;e)</a:t>
            </a:r>
            <a:r>
              <a:rPr lang="en-US" altLang="zh-CN" sz="4800"/>
              <a:t>  </a:t>
            </a:r>
            <a:endParaRPr lang="en-US" altLang="zh-CN" sz="2400"/>
          </a:p>
        </p:txBody>
      </p:sp>
      <p:sp>
        <p:nvSpPr>
          <p:cNvPr id="80905" name="AutoShape 1033">
            <a:hlinkClick r:id="rId5"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dissolve">
                                      <p:cBhvr>
                                        <p:cTn id="7" dur="500"/>
                                        <p:tgtEl>
                                          <p:spTgt spid="8090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0901"/>
                                        </p:tgtEl>
                                        <p:attrNameLst>
                                          <p:attrName>style.visibility</p:attrName>
                                        </p:attrNameLst>
                                      </p:cBhvr>
                                      <p:to>
                                        <p:strVal val="visible"/>
                                      </p:to>
                                    </p:set>
                                    <p:animEffect transition="in" filter="dissolve">
                                      <p:cBhvr>
                                        <p:cTn id="11" dur="500"/>
                                        <p:tgtEl>
                                          <p:spTgt spid="80901"/>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0902"/>
                                        </p:tgtEl>
                                        <p:attrNameLst>
                                          <p:attrName>style.visibility</p:attrName>
                                        </p:attrNameLst>
                                      </p:cBhvr>
                                      <p:to>
                                        <p:strVal val="visible"/>
                                      </p:to>
                                    </p:set>
                                    <p:animEffect transition="in" filter="dissolve">
                                      <p:cBhvr>
                                        <p:cTn id="15" dur="500"/>
                                        <p:tgtEl>
                                          <p:spTgt spid="80902"/>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0903"/>
                                        </p:tgtEl>
                                        <p:attrNameLst>
                                          <p:attrName>style.visibility</p:attrName>
                                        </p:attrNameLst>
                                      </p:cBhvr>
                                      <p:to>
                                        <p:strVal val="visible"/>
                                      </p:to>
                                    </p:set>
                                    <p:animEffect transition="in" filter="dissolve">
                                      <p:cBhvr>
                                        <p:cTn id="19" dur="500"/>
                                        <p:tgtEl>
                                          <p:spTgt spid="80903"/>
                                        </p:tgtEl>
                                      </p:cBhvr>
                                    </p:animEffect>
                                  </p:childTnLst>
                                </p:cTn>
                              </p:par>
                            </p:childTnLst>
                          </p:cTn>
                        </p:par>
                        <p:par>
                          <p:cTn id="20" fill="hold" nodeType="afterGroup">
                            <p:stCondLst>
                              <p:cond delay="2000"/>
                            </p:stCondLst>
                            <p:childTnLst>
                              <p:par>
                                <p:cTn id="21" presetID="2" presetClass="entr" presetSubtype="6" fill="hold" grpId="0" nodeType="afterEffect">
                                  <p:stCondLst>
                                    <p:cond delay="0"/>
                                  </p:stCondLst>
                                  <p:childTnLst>
                                    <p:set>
                                      <p:cBhvr>
                                        <p:cTn id="22" dur="1" fill="hold">
                                          <p:stCondLst>
                                            <p:cond delay="0"/>
                                          </p:stCondLst>
                                        </p:cTn>
                                        <p:tgtEl>
                                          <p:spTgt spid="80905"/>
                                        </p:tgtEl>
                                        <p:attrNameLst>
                                          <p:attrName>style.visibility</p:attrName>
                                        </p:attrNameLst>
                                      </p:cBhvr>
                                      <p:to>
                                        <p:strVal val="visible"/>
                                      </p:to>
                                    </p:set>
                                    <p:anim calcmode="lin" valueType="num">
                                      <p:cBhvr additive="base">
                                        <p:cTn id="23" dur="500" fill="hold"/>
                                        <p:tgtEl>
                                          <p:spTgt spid="80905"/>
                                        </p:tgtEl>
                                        <p:attrNameLst>
                                          <p:attrName>ppt_x</p:attrName>
                                        </p:attrNameLst>
                                      </p:cBhvr>
                                      <p:tavLst>
                                        <p:tav tm="0">
                                          <p:val>
                                            <p:strVal val="1+#ppt_w/2"/>
                                          </p:val>
                                        </p:tav>
                                        <p:tav tm="100000">
                                          <p:val>
                                            <p:strVal val="#ppt_x"/>
                                          </p:val>
                                        </p:tav>
                                      </p:tavLst>
                                    </p:anim>
                                    <p:anim calcmode="lin" valueType="num">
                                      <p:cBhvr additive="base">
                                        <p:cTn id="24" dur="500" fill="hold"/>
                                        <p:tgtEl>
                                          <p:spTgt spid="80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utoUpdateAnimBg="0"/>
      <p:bldP spid="80901" grpId="0" autoUpdateAnimBg="0"/>
      <p:bldP spid="80902" grpId="0" autoUpdateAnimBg="0"/>
      <p:bldP spid="80903" grpId="0" autoUpdateAnimBg="0"/>
      <p:bldP spid="8090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2386013" y="1371600"/>
            <a:ext cx="39385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333399"/>
                </a:solidFill>
                <a:ea typeface="楷体_GB2312" pitchFamily="49" charset="-122"/>
              </a:rPr>
              <a:t>ClearList( &amp;L )</a:t>
            </a:r>
            <a:endParaRPr lang="en-US" altLang="zh-CN" sz="2400"/>
          </a:p>
        </p:txBody>
      </p:sp>
      <p:sp>
        <p:nvSpPr>
          <p:cNvPr id="20485" name="Text Box 5"/>
          <p:cNvSpPr txBox="1">
            <a:spLocks noChangeArrowheads="1"/>
          </p:cNvSpPr>
          <p:nvPr/>
        </p:nvSpPr>
        <p:spPr bwMode="auto">
          <a:xfrm>
            <a:off x="1371600" y="3505200"/>
            <a:ext cx="297815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FF0000"/>
                </a:solidFill>
                <a:latin typeface="楷体_GB2312" pitchFamily="49" charset="-122"/>
                <a:ea typeface="楷体_GB2312" pitchFamily="49" charset="-122"/>
              </a:rPr>
              <a:t>初始条件：</a:t>
            </a:r>
          </a:p>
          <a:p>
            <a:endParaRPr lang="zh-CN" altLang="en-US" sz="4400">
              <a:latin typeface="楷体_GB2312" pitchFamily="49" charset="-122"/>
              <a:ea typeface="楷体_GB2312" pitchFamily="49" charset="-122"/>
            </a:endParaRPr>
          </a:p>
          <a:p>
            <a:r>
              <a:rPr lang="zh-CN" altLang="en-US" sz="4400">
                <a:solidFill>
                  <a:srgbClr val="FF0000"/>
                </a:solidFill>
                <a:latin typeface="楷体_GB2312" pitchFamily="49" charset="-122"/>
                <a:ea typeface="楷体_GB2312" pitchFamily="49" charset="-122"/>
              </a:rPr>
              <a:t>操作结果：</a:t>
            </a:r>
            <a:endParaRPr lang="zh-CN" altLang="en-US" sz="2400">
              <a:solidFill>
                <a:srgbClr val="FF0000"/>
              </a:solidFill>
              <a:latin typeface="楷体_GB2312" pitchFamily="49" charset="-122"/>
              <a:ea typeface="楷体_GB2312" pitchFamily="49" charset="-122"/>
            </a:endParaRPr>
          </a:p>
        </p:txBody>
      </p:sp>
      <p:sp>
        <p:nvSpPr>
          <p:cNvPr id="20486" name="Text Box 6"/>
          <p:cNvSpPr txBox="1">
            <a:spLocks noChangeArrowheads="1"/>
          </p:cNvSpPr>
          <p:nvPr/>
        </p:nvSpPr>
        <p:spPr bwMode="auto">
          <a:xfrm>
            <a:off x="4343400" y="3581400"/>
            <a:ext cx="4078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latin typeface="楷体_GB2312" pitchFamily="49" charset="-122"/>
                <a:ea typeface="楷体_GB2312" pitchFamily="49" charset="-122"/>
              </a:rPr>
              <a:t>线性表</a:t>
            </a:r>
            <a:r>
              <a:rPr lang="en-US" altLang="zh-CN" sz="4000" b="1">
                <a:solidFill>
                  <a:srgbClr val="003399"/>
                </a:solidFill>
                <a:ea typeface="楷体_GB2312" pitchFamily="49" charset="-122"/>
              </a:rPr>
              <a:t>L</a:t>
            </a:r>
            <a:r>
              <a:rPr lang="zh-CN" altLang="en-US" sz="4000">
                <a:latin typeface="楷体_GB2312" pitchFamily="49" charset="-122"/>
                <a:ea typeface="楷体_GB2312" pitchFamily="49" charset="-122"/>
              </a:rPr>
              <a:t>已存在。</a:t>
            </a:r>
            <a:endParaRPr lang="zh-CN" altLang="en-US" sz="2400">
              <a:latin typeface="楷体_GB2312" pitchFamily="49" charset="-122"/>
              <a:ea typeface="楷体_GB2312" pitchFamily="49" charset="-122"/>
            </a:endParaRPr>
          </a:p>
        </p:txBody>
      </p:sp>
      <p:sp>
        <p:nvSpPr>
          <p:cNvPr id="20487" name="Text Box 7"/>
          <p:cNvSpPr txBox="1">
            <a:spLocks noChangeArrowheads="1"/>
          </p:cNvSpPr>
          <p:nvPr/>
        </p:nvSpPr>
        <p:spPr bwMode="auto">
          <a:xfrm>
            <a:off x="4419600" y="4876800"/>
            <a:ext cx="40782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latin typeface="楷体_GB2312" pitchFamily="49" charset="-122"/>
                <a:ea typeface="楷体_GB2312" pitchFamily="49" charset="-122"/>
              </a:rPr>
              <a:t>将</a:t>
            </a:r>
            <a:r>
              <a:rPr lang="en-US" altLang="zh-CN" sz="4000" b="1">
                <a:solidFill>
                  <a:srgbClr val="003399"/>
                </a:solidFill>
                <a:ea typeface="楷体_GB2312" pitchFamily="49" charset="-122"/>
              </a:rPr>
              <a:t>L</a:t>
            </a:r>
            <a:r>
              <a:rPr lang="zh-CN" altLang="en-US" sz="4000">
                <a:latin typeface="楷体_GB2312" pitchFamily="49" charset="-122"/>
                <a:ea typeface="楷体_GB2312" pitchFamily="49" charset="-122"/>
              </a:rPr>
              <a:t>重置为空表。</a:t>
            </a:r>
          </a:p>
          <a:p>
            <a:endParaRPr lang="en-US" altLang="zh-CN" sz="2400"/>
          </a:p>
        </p:txBody>
      </p:sp>
      <p:sp>
        <p:nvSpPr>
          <p:cNvPr id="20492" name="Text Box 12"/>
          <p:cNvSpPr txBox="1">
            <a:spLocks noChangeArrowheads="1"/>
          </p:cNvSpPr>
          <p:nvPr/>
        </p:nvSpPr>
        <p:spPr bwMode="auto">
          <a:xfrm>
            <a:off x="2432050" y="2041525"/>
            <a:ext cx="374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660066"/>
                </a:solidFill>
                <a:ea typeface="隶书" pitchFamily="49" charset="-122"/>
              </a:rPr>
              <a:t>（线性表置空）</a:t>
            </a:r>
            <a:endParaRPr lang="zh-CN" altLang="en-US" sz="2400"/>
          </a:p>
        </p:txBody>
      </p:sp>
      <p:sp>
        <p:nvSpPr>
          <p:cNvPr id="20493" name="AutoShape 13">
            <a:hlinkClick r:id="" action="ppaction://hlinkshowjump?jump=lastslideviewed" highlightClick="1"/>
          </p:cNvPr>
          <p:cNvSpPr>
            <a:spLocks noChangeArrowheads="1"/>
          </p:cNvSpPr>
          <p:nvPr/>
        </p:nvSpPr>
        <p:spPr bwMode="auto">
          <a:xfrm>
            <a:off x="8305800" y="6172200"/>
            <a:ext cx="381000" cy="3810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arn(outHorizontal)">
                                      <p:cBhvr>
                                        <p:cTn id="7" dur="500"/>
                                        <p:tgtEl>
                                          <p:spTgt spid="20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7"/>
                                        </p:tgtEl>
                                        <p:attrNameLst>
                                          <p:attrName>style.visibility</p:attrName>
                                        </p:attrNameLst>
                                      </p:cBhvr>
                                      <p:to>
                                        <p:strVal val="visible"/>
                                      </p:to>
                                    </p:set>
                                    <p:animEffect transition="in" filter="wipe(left)">
                                      <p:cBhvr>
                                        <p:cTn id="17" dur="500"/>
                                        <p:tgtEl>
                                          <p:spTgt spid="20487"/>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20493"/>
                                        </p:tgtEl>
                                        <p:attrNameLst>
                                          <p:attrName>style.visibility</p:attrName>
                                        </p:attrNameLst>
                                      </p:cBhvr>
                                      <p:to>
                                        <p:strVal val="visible"/>
                                      </p:to>
                                    </p:set>
                                    <p:anim calcmode="lin" valueType="num">
                                      <p:cBhvr additive="base">
                                        <p:cTn id="21" dur="500" fill="hold"/>
                                        <p:tgtEl>
                                          <p:spTgt spid="20493"/>
                                        </p:tgtEl>
                                        <p:attrNameLst>
                                          <p:attrName>ppt_x</p:attrName>
                                        </p:attrNameLst>
                                      </p:cBhvr>
                                      <p:tavLst>
                                        <p:tav tm="0">
                                          <p:val>
                                            <p:strVal val="1+#ppt_w/2"/>
                                          </p:val>
                                        </p:tav>
                                        <p:tav tm="100000">
                                          <p:val>
                                            <p:strVal val="#ppt_x"/>
                                          </p:val>
                                        </p:tav>
                                      </p:tavLst>
                                    </p:anim>
                                    <p:anim calcmode="lin" valueType="num">
                                      <p:cBhvr additive="base">
                                        <p:cTn id="22" dur="500" fill="hold"/>
                                        <p:tgtEl>
                                          <p:spTgt spid="204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utoUpdateAnimBg="0"/>
      <p:bldP spid="20486" grpId="0" autoUpdateAnimBg="0"/>
      <p:bldP spid="20487" grpId="0" autoUpdateAnimBg="0"/>
      <p:bldP spid="2049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endParaRPr lang="zh-CN" altLang="zh-CN"/>
          </a:p>
        </p:txBody>
      </p:sp>
      <p:sp>
        <p:nvSpPr>
          <p:cNvPr id="153603" name="Rectangle 3"/>
          <p:cNvSpPr>
            <a:spLocks noGrp="1" noChangeArrowheads="1"/>
          </p:cNvSpPr>
          <p:nvPr>
            <p:ph type="body" idx="1"/>
          </p:nvPr>
        </p:nvSpPr>
        <p:spPr/>
        <p:txBody>
          <a:bodyPr/>
          <a:lstStyle/>
          <a:p>
            <a:endParaRPr lang="zh-CN" altLang="zh-CN"/>
          </a:p>
        </p:txBody>
      </p:sp>
      <p:sp>
        <p:nvSpPr>
          <p:cNvPr id="153605" name="Rectangle 5"/>
          <p:cNvSpPr>
            <a:spLocks noChangeArrowheads="1"/>
          </p:cNvSpPr>
          <p:nvPr/>
        </p:nvSpPr>
        <p:spPr bwMode="auto">
          <a:xfrm>
            <a:off x="0" y="151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3604" name="Object 4"/>
          <p:cNvGraphicFramePr>
            <a:graphicFrameLocks noChangeAspect="1"/>
          </p:cNvGraphicFramePr>
          <p:nvPr/>
        </p:nvGraphicFramePr>
        <p:xfrm>
          <a:off x="0" y="188913"/>
          <a:ext cx="9144000" cy="6669087"/>
        </p:xfrm>
        <a:graphic>
          <a:graphicData uri="http://schemas.openxmlformats.org/presentationml/2006/ole">
            <mc:AlternateContent xmlns:mc="http://schemas.openxmlformats.org/markup-compatibility/2006">
              <mc:Choice xmlns:v="urn:schemas-microsoft-com:vml" Requires="v">
                <p:oleObj spid="_x0000_s153613" name="Visio" r:id="rId3" imgW="6886956" imgH="5463921" progId="Visio.Drawing.11">
                  <p:embed/>
                </p:oleObj>
              </mc:Choice>
              <mc:Fallback>
                <p:oleObj name="Visio" r:id="rId3" imgW="6886956" imgH="546392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8913"/>
                        <a:ext cx="9144000" cy="666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752600" y="914400"/>
            <a:ext cx="51800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333399"/>
                </a:solidFill>
                <a:ea typeface="楷体_GB2312" pitchFamily="49" charset="-122"/>
              </a:rPr>
              <a:t>PutElem( &amp;L, i, &amp;e )</a:t>
            </a:r>
            <a:endParaRPr lang="en-US" altLang="zh-CN" sz="2400"/>
          </a:p>
        </p:txBody>
      </p:sp>
      <p:sp>
        <p:nvSpPr>
          <p:cNvPr id="21507" name="Text Box 3"/>
          <p:cNvSpPr txBox="1">
            <a:spLocks noChangeArrowheads="1"/>
          </p:cNvSpPr>
          <p:nvPr/>
        </p:nvSpPr>
        <p:spPr bwMode="auto">
          <a:xfrm>
            <a:off x="685800" y="3048000"/>
            <a:ext cx="297815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FF0000"/>
                </a:solidFill>
                <a:latin typeface="楷体_GB2312" pitchFamily="49" charset="-122"/>
                <a:ea typeface="楷体_GB2312" pitchFamily="49" charset="-122"/>
              </a:rPr>
              <a:t>初始条件：</a:t>
            </a:r>
          </a:p>
          <a:p>
            <a:endParaRPr lang="zh-CN" altLang="en-US" sz="4400">
              <a:latin typeface="楷体_GB2312" pitchFamily="49" charset="-122"/>
              <a:ea typeface="楷体_GB2312" pitchFamily="49" charset="-122"/>
            </a:endParaRPr>
          </a:p>
          <a:p>
            <a:endParaRPr lang="zh-CN" altLang="en-US" sz="4400">
              <a:solidFill>
                <a:srgbClr val="FF0000"/>
              </a:solidFill>
              <a:latin typeface="楷体_GB2312" pitchFamily="49" charset="-122"/>
              <a:ea typeface="楷体_GB2312" pitchFamily="49" charset="-122"/>
            </a:endParaRPr>
          </a:p>
          <a:p>
            <a:r>
              <a:rPr lang="zh-CN" altLang="en-US" sz="4400">
                <a:solidFill>
                  <a:srgbClr val="FF0000"/>
                </a:solidFill>
                <a:latin typeface="楷体_GB2312" pitchFamily="49" charset="-122"/>
                <a:ea typeface="楷体_GB2312" pitchFamily="49" charset="-122"/>
              </a:rPr>
              <a:t>操作结果：</a:t>
            </a:r>
            <a:endParaRPr lang="zh-CN" altLang="en-US" sz="2400">
              <a:solidFill>
                <a:srgbClr val="FF0000"/>
              </a:solidFill>
              <a:latin typeface="楷体_GB2312" pitchFamily="49" charset="-122"/>
              <a:ea typeface="楷体_GB2312" pitchFamily="49" charset="-122"/>
            </a:endParaRPr>
          </a:p>
        </p:txBody>
      </p:sp>
      <p:sp>
        <p:nvSpPr>
          <p:cNvPr id="21508" name="Text Box 4"/>
          <p:cNvSpPr txBox="1">
            <a:spLocks noChangeArrowheads="1"/>
          </p:cNvSpPr>
          <p:nvPr/>
        </p:nvSpPr>
        <p:spPr bwMode="auto">
          <a:xfrm>
            <a:off x="3276600" y="3127375"/>
            <a:ext cx="54800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itchFamily="49" charset="-122"/>
                <a:ea typeface="楷体_GB2312" pitchFamily="49" charset="-122"/>
              </a:rPr>
              <a:t>线性表</a:t>
            </a:r>
            <a:r>
              <a:rPr lang="en-US" altLang="zh-CN" b="1">
                <a:solidFill>
                  <a:srgbClr val="3333CC"/>
                </a:solidFill>
                <a:ea typeface="楷体_GB2312" pitchFamily="49" charset="-122"/>
              </a:rPr>
              <a:t>L</a:t>
            </a:r>
            <a:r>
              <a:rPr lang="zh-CN" altLang="en-US">
                <a:latin typeface="楷体_GB2312" pitchFamily="49" charset="-122"/>
                <a:ea typeface="楷体_GB2312" pitchFamily="49" charset="-122"/>
              </a:rPr>
              <a:t>已存在，</a:t>
            </a:r>
          </a:p>
          <a:p>
            <a:r>
              <a:rPr lang="zh-CN" altLang="en-US">
                <a:latin typeface="楷体_GB2312" pitchFamily="49" charset="-122"/>
                <a:ea typeface="楷体_GB2312" pitchFamily="49" charset="-122"/>
              </a:rPr>
              <a:t>且 </a:t>
            </a:r>
            <a:r>
              <a:rPr lang="en-US" altLang="zh-CN" b="1">
                <a:solidFill>
                  <a:srgbClr val="3333CC"/>
                </a:solidFill>
                <a:ea typeface="楷体_GB2312" pitchFamily="49" charset="-122"/>
              </a:rPr>
              <a:t>1≤i≤LengthList(L) </a:t>
            </a:r>
            <a:r>
              <a:rPr lang="zh-CN" altLang="en-US">
                <a:latin typeface="楷体_GB2312" pitchFamily="49" charset="-122"/>
                <a:ea typeface="楷体_GB2312" pitchFamily="49" charset="-122"/>
              </a:rPr>
              <a:t>。</a:t>
            </a:r>
          </a:p>
          <a:p>
            <a:endParaRPr lang="en-US" altLang="zh-CN" sz="2400"/>
          </a:p>
        </p:txBody>
      </p:sp>
      <p:sp>
        <p:nvSpPr>
          <p:cNvPr id="21509" name="Text Box 5"/>
          <p:cNvSpPr txBox="1">
            <a:spLocks noChangeArrowheads="1"/>
          </p:cNvSpPr>
          <p:nvPr/>
        </p:nvSpPr>
        <p:spPr bwMode="auto">
          <a:xfrm>
            <a:off x="3295650" y="5105400"/>
            <a:ext cx="5848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CC"/>
                </a:solidFill>
                <a:ea typeface="楷体_GB2312" pitchFamily="49" charset="-122"/>
              </a:rPr>
              <a:t>L</a:t>
            </a:r>
            <a:r>
              <a:rPr lang="zh-CN" altLang="en-US">
                <a:latin typeface="楷体_GB2312" pitchFamily="49" charset="-122"/>
                <a:ea typeface="楷体_GB2312" pitchFamily="49" charset="-122"/>
              </a:rPr>
              <a:t>中第</a:t>
            </a:r>
            <a:r>
              <a:rPr lang="en-US" altLang="zh-CN">
                <a:solidFill>
                  <a:srgbClr val="3333CC"/>
                </a:solidFill>
                <a:ea typeface="楷体_GB2312" pitchFamily="49" charset="-122"/>
              </a:rPr>
              <a:t>i</a:t>
            </a:r>
            <a:r>
              <a:rPr lang="zh-CN" altLang="en-US">
                <a:latin typeface="楷体_GB2312" pitchFamily="49" charset="-122"/>
                <a:ea typeface="楷体_GB2312" pitchFamily="49" charset="-122"/>
              </a:rPr>
              <a:t>个元素赋值同</a:t>
            </a:r>
            <a:r>
              <a:rPr lang="en-US" altLang="zh-CN">
                <a:latin typeface="楷体_GB2312" pitchFamily="49" charset="-122"/>
                <a:ea typeface="楷体_GB2312" pitchFamily="49" charset="-122"/>
              </a:rPr>
              <a:t>e</a:t>
            </a:r>
            <a:r>
              <a:rPr lang="zh-CN" altLang="en-US">
                <a:latin typeface="楷体_GB2312" pitchFamily="49" charset="-122"/>
                <a:ea typeface="楷体_GB2312" pitchFamily="49" charset="-122"/>
              </a:rPr>
              <a:t>的值。</a:t>
            </a:r>
            <a:endParaRPr lang="zh-CN" altLang="en-US" sz="2400"/>
          </a:p>
        </p:txBody>
      </p:sp>
      <p:sp>
        <p:nvSpPr>
          <p:cNvPr id="21512" name="Text Box 8"/>
          <p:cNvSpPr txBox="1">
            <a:spLocks noChangeArrowheads="1"/>
          </p:cNvSpPr>
          <p:nvPr/>
        </p:nvSpPr>
        <p:spPr bwMode="auto">
          <a:xfrm>
            <a:off x="1752600" y="1584325"/>
            <a:ext cx="526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660066"/>
                </a:solidFill>
                <a:ea typeface="隶书" pitchFamily="49" charset="-122"/>
              </a:rPr>
              <a:t>（改变数据元素的值）</a:t>
            </a:r>
            <a:endParaRPr lang="zh-CN" altLang="en-US" sz="2400"/>
          </a:p>
        </p:txBody>
      </p:sp>
      <p:sp>
        <p:nvSpPr>
          <p:cNvPr id="21514" name="AutoShape 10">
            <a:hlinkClick r:id="" action="ppaction://hlinkshowjump?jump=lastslideviewed" highlightClick="1"/>
          </p:cNvPr>
          <p:cNvSpPr>
            <a:spLocks noChangeArrowheads="1"/>
          </p:cNvSpPr>
          <p:nvPr/>
        </p:nvSpPr>
        <p:spPr bwMode="auto">
          <a:xfrm>
            <a:off x="8305800" y="6172200"/>
            <a:ext cx="381000" cy="3810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arn(outHorizontal)">
                                      <p:cBhvr>
                                        <p:cTn id="7" dur="500"/>
                                        <p:tgtEl>
                                          <p:spTgt spid="2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wipe(left)">
                                      <p:cBhvr>
                                        <p:cTn id="12" dur="500"/>
                                        <p:tgtEl>
                                          <p:spTgt spid="21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wipe(left)">
                                      <p:cBhvr>
                                        <p:cTn id="17" dur="500"/>
                                        <p:tgtEl>
                                          <p:spTgt spid="21509"/>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21514"/>
                                        </p:tgtEl>
                                        <p:attrNameLst>
                                          <p:attrName>style.visibility</p:attrName>
                                        </p:attrNameLst>
                                      </p:cBhvr>
                                      <p:to>
                                        <p:strVal val="visible"/>
                                      </p:to>
                                    </p:set>
                                    <p:anim calcmode="lin" valueType="num">
                                      <p:cBhvr additive="base">
                                        <p:cTn id="21" dur="500" fill="hold"/>
                                        <p:tgtEl>
                                          <p:spTgt spid="21514"/>
                                        </p:tgtEl>
                                        <p:attrNameLst>
                                          <p:attrName>ppt_x</p:attrName>
                                        </p:attrNameLst>
                                      </p:cBhvr>
                                      <p:tavLst>
                                        <p:tav tm="0">
                                          <p:val>
                                            <p:strVal val="1+#ppt_w/2"/>
                                          </p:val>
                                        </p:tav>
                                        <p:tav tm="100000">
                                          <p:val>
                                            <p:strVal val="#ppt_x"/>
                                          </p:val>
                                        </p:tav>
                                      </p:tavLst>
                                    </p:anim>
                                    <p:anim calcmode="lin" valueType="num">
                                      <p:cBhvr additive="base">
                                        <p:cTn id="22" dur="500" fill="hold"/>
                                        <p:tgtEl>
                                          <p:spTgt spid="215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08" grpId="0" autoUpdateAnimBg="0"/>
      <p:bldP spid="21509" grpId="0" autoUpdateAnimBg="0"/>
      <p:bldP spid="215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863725" y="609600"/>
            <a:ext cx="51466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楷体_GB2312" pitchFamily="49" charset="-122"/>
                <a:ea typeface="楷体_GB2312" pitchFamily="49" charset="-122"/>
              </a:rPr>
              <a:t> </a:t>
            </a:r>
            <a:r>
              <a:rPr lang="en-US" altLang="zh-CN" sz="4400" b="1">
                <a:solidFill>
                  <a:srgbClr val="333399"/>
                </a:solidFill>
                <a:ea typeface="楷体_GB2312" pitchFamily="49" charset="-122"/>
              </a:rPr>
              <a:t>ListInsert( &amp;L, i, e )</a:t>
            </a:r>
            <a:endParaRPr lang="en-US" altLang="zh-CN" sz="2400">
              <a:ea typeface="楷体_GB2312" pitchFamily="49" charset="-122"/>
            </a:endParaRPr>
          </a:p>
        </p:txBody>
      </p:sp>
      <p:sp>
        <p:nvSpPr>
          <p:cNvPr id="22531" name="Text Box 3"/>
          <p:cNvSpPr txBox="1">
            <a:spLocks noChangeArrowheads="1"/>
          </p:cNvSpPr>
          <p:nvPr/>
        </p:nvSpPr>
        <p:spPr bwMode="auto">
          <a:xfrm>
            <a:off x="457200" y="2743200"/>
            <a:ext cx="29781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FF0000"/>
                </a:solidFill>
                <a:latin typeface="楷体_GB2312" pitchFamily="49" charset="-122"/>
                <a:ea typeface="楷体_GB2312" pitchFamily="49" charset="-122"/>
              </a:rPr>
              <a:t>初始条件：</a:t>
            </a:r>
          </a:p>
          <a:p>
            <a:endParaRPr lang="zh-CN" altLang="en-US" sz="4000">
              <a:solidFill>
                <a:srgbClr val="FF0000"/>
              </a:solidFill>
              <a:latin typeface="楷体_GB2312" pitchFamily="49" charset="-122"/>
              <a:ea typeface="楷体_GB2312" pitchFamily="49" charset="-122"/>
            </a:endParaRPr>
          </a:p>
          <a:p>
            <a:endParaRPr lang="zh-CN" altLang="en-US" sz="4000" b="1">
              <a:latin typeface="楷体_GB2312" pitchFamily="49" charset="-122"/>
              <a:ea typeface="楷体_GB2312" pitchFamily="49" charset="-122"/>
            </a:endParaRPr>
          </a:p>
          <a:p>
            <a:r>
              <a:rPr lang="zh-CN" altLang="en-US" sz="4400">
                <a:solidFill>
                  <a:srgbClr val="FF0000"/>
                </a:solidFill>
                <a:latin typeface="楷体_GB2312" pitchFamily="49" charset="-122"/>
                <a:ea typeface="楷体_GB2312" pitchFamily="49" charset="-122"/>
              </a:rPr>
              <a:t>操作结果：</a:t>
            </a:r>
          </a:p>
        </p:txBody>
      </p:sp>
      <p:sp>
        <p:nvSpPr>
          <p:cNvPr id="22532" name="Text Box 4"/>
          <p:cNvSpPr txBox="1">
            <a:spLocks noChangeArrowheads="1"/>
          </p:cNvSpPr>
          <p:nvPr/>
        </p:nvSpPr>
        <p:spPr bwMode="auto">
          <a:xfrm>
            <a:off x="2895600" y="2895600"/>
            <a:ext cx="6197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itchFamily="49" charset="-122"/>
                <a:ea typeface="楷体_GB2312" pitchFamily="49" charset="-122"/>
              </a:rPr>
              <a:t>线性表</a:t>
            </a:r>
            <a:r>
              <a:rPr lang="en-US" altLang="zh-CN" b="1">
                <a:solidFill>
                  <a:srgbClr val="003399"/>
                </a:solidFill>
                <a:ea typeface="楷体_GB2312" pitchFamily="49" charset="-122"/>
              </a:rPr>
              <a:t>L</a:t>
            </a:r>
            <a:r>
              <a:rPr lang="zh-CN" altLang="en-US">
                <a:latin typeface="楷体_GB2312" pitchFamily="49" charset="-122"/>
                <a:ea typeface="楷体_GB2312" pitchFamily="49" charset="-122"/>
              </a:rPr>
              <a:t>已存在</a:t>
            </a:r>
            <a:r>
              <a:rPr lang="zh-CN" altLang="en-US">
                <a:ea typeface="楷体_GB2312" pitchFamily="49" charset="-122"/>
              </a:rPr>
              <a:t>，</a:t>
            </a:r>
          </a:p>
          <a:p>
            <a:r>
              <a:rPr lang="zh-CN" altLang="en-US">
                <a:ea typeface="楷体_GB2312" pitchFamily="49" charset="-122"/>
              </a:rPr>
              <a:t> 且   </a:t>
            </a:r>
            <a:r>
              <a:rPr lang="en-US" altLang="zh-CN" b="1">
                <a:solidFill>
                  <a:srgbClr val="660066"/>
                </a:solidFill>
                <a:ea typeface="楷体_GB2312" pitchFamily="49" charset="-122"/>
              </a:rPr>
              <a:t>1≤i≤LengthList(L)+1 </a:t>
            </a:r>
            <a:r>
              <a:rPr lang="zh-CN" altLang="en-US">
                <a:latin typeface="楷体_GB2312" pitchFamily="49" charset="-122"/>
                <a:ea typeface="楷体_GB2312" pitchFamily="49" charset="-122"/>
              </a:rPr>
              <a:t>。</a:t>
            </a:r>
          </a:p>
        </p:txBody>
      </p:sp>
      <p:sp>
        <p:nvSpPr>
          <p:cNvPr id="22533" name="Text Box 5"/>
          <p:cNvSpPr txBox="1">
            <a:spLocks noChangeArrowheads="1"/>
          </p:cNvSpPr>
          <p:nvPr/>
        </p:nvSpPr>
        <p:spPr bwMode="auto">
          <a:xfrm>
            <a:off x="2971800" y="4724400"/>
            <a:ext cx="54673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itchFamily="49" charset="-122"/>
                <a:ea typeface="楷体_GB2312" pitchFamily="49" charset="-122"/>
              </a:rPr>
              <a:t>在</a:t>
            </a:r>
            <a:r>
              <a:rPr lang="en-US" altLang="zh-CN" b="1">
                <a:solidFill>
                  <a:srgbClr val="003399"/>
                </a:solidFill>
                <a:ea typeface="楷体_GB2312" pitchFamily="49" charset="-122"/>
              </a:rPr>
              <a:t>L</a:t>
            </a:r>
            <a:r>
              <a:rPr lang="zh-CN" altLang="en-US">
                <a:latin typeface="楷体_GB2312" pitchFamily="49" charset="-122"/>
                <a:ea typeface="楷体_GB2312" pitchFamily="49" charset="-122"/>
              </a:rPr>
              <a:t>的第</a:t>
            </a:r>
            <a:r>
              <a:rPr lang="en-US" altLang="zh-CN" b="1">
                <a:solidFill>
                  <a:srgbClr val="003399"/>
                </a:solidFill>
                <a:ea typeface="楷体_GB2312" pitchFamily="49" charset="-122"/>
              </a:rPr>
              <a:t>i</a:t>
            </a:r>
            <a:r>
              <a:rPr lang="zh-CN" altLang="en-US">
                <a:latin typeface="楷体_GB2312" pitchFamily="49" charset="-122"/>
                <a:ea typeface="楷体_GB2312" pitchFamily="49" charset="-122"/>
              </a:rPr>
              <a:t>个元素之前</a:t>
            </a:r>
            <a:r>
              <a:rPr lang="zh-CN" altLang="en-US" b="1">
                <a:solidFill>
                  <a:srgbClr val="660066"/>
                </a:solidFill>
                <a:latin typeface="楷体_GB2312" pitchFamily="49" charset="-122"/>
                <a:ea typeface="楷体_GB2312" pitchFamily="49" charset="-122"/>
              </a:rPr>
              <a:t>插入</a:t>
            </a:r>
            <a:endParaRPr lang="zh-CN" altLang="en-US">
              <a:latin typeface="楷体_GB2312" pitchFamily="49" charset="-122"/>
              <a:ea typeface="楷体_GB2312" pitchFamily="49" charset="-122"/>
            </a:endParaRPr>
          </a:p>
          <a:p>
            <a:r>
              <a:rPr lang="zh-CN" altLang="en-US">
                <a:solidFill>
                  <a:srgbClr val="660066"/>
                </a:solidFill>
                <a:latin typeface="楷体_GB2312" pitchFamily="49" charset="-122"/>
                <a:ea typeface="楷体_GB2312" pitchFamily="49" charset="-122"/>
              </a:rPr>
              <a:t>新的元素</a:t>
            </a:r>
            <a:r>
              <a:rPr lang="en-US" altLang="zh-CN">
                <a:solidFill>
                  <a:srgbClr val="660066"/>
                </a:solidFill>
                <a:ea typeface="楷体_GB2312" pitchFamily="49" charset="-122"/>
              </a:rPr>
              <a:t>e</a:t>
            </a:r>
            <a:r>
              <a:rPr lang="zh-CN" altLang="en-US">
                <a:ea typeface="楷体_GB2312" pitchFamily="49" charset="-122"/>
              </a:rPr>
              <a:t>，</a:t>
            </a:r>
            <a:r>
              <a:rPr lang="en-US" altLang="zh-CN">
                <a:solidFill>
                  <a:srgbClr val="660066"/>
                </a:solidFill>
                <a:ea typeface="楷体_GB2312" pitchFamily="49" charset="-122"/>
              </a:rPr>
              <a:t>L</a:t>
            </a:r>
            <a:r>
              <a:rPr lang="zh-CN" altLang="en-US">
                <a:solidFill>
                  <a:srgbClr val="660066"/>
                </a:solidFill>
                <a:latin typeface="楷体_GB2312" pitchFamily="49" charset="-122"/>
                <a:ea typeface="楷体_GB2312" pitchFamily="49" charset="-122"/>
              </a:rPr>
              <a:t>的长度增</a:t>
            </a:r>
            <a:r>
              <a:rPr lang="en-US" altLang="zh-CN">
                <a:solidFill>
                  <a:srgbClr val="660066"/>
                </a:solidFill>
                <a:ea typeface="楷体_GB2312" pitchFamily="49" charset="-122"/>
              </a:rPr>
              <a:t>1</a:t>
            </a:r>
            <a:r>
              <a:rPr lang="zh-CN" altLang="en-US">
                <a:latin typeface="楷体_GB2312" pitchFamily="49" charset="-122"/>
                <a:ea typeface="楷体_GB2312" pitchFamily="49" charset="-122"/>
              </a:rPr>
              <a:t>。</a:t>
            </a:r>
          </a:p>
        </p:txBody>
      </p:sp>
      <p:sp>
        <p:nvSpPr>
          <p:cNvPr id="22536" name="Text Box 8"/>
          <p:cNvSpPr txBox="1">
            <a:spLocks noChangeArrowheads="1"/>
          </p:cNvSpPr>
          <p:nvPr/>
        </p:nvSpPr>
        <p:spPr bwMode="auto">
          <a:xfrm>
            <a:off x="2362200" y="1295400"/>
            <a:ext cx="424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660066"/>
                </a:solidFill>
                <a:ea typeface="隶书" pitchFamily="49" charset="-122"/>
              </a:rPr>
              <a:t>（插入数据元素）</a:t>
            </a:r>
            <a:endParaRPr lang="zh-CN" altLang="en-US" sz="2400"/>
          </a:p>
        </p:txBody>
      </p:sp>
      <p:sp>
        <p:nvSpPr>
          <p:cNvPr id="22537" name="AutoShape 9">
            <a:hlinkClick r:id="" action="ppaction://hlinkshowjump?jump=lastslideviewed" highlightClick="1"/>
          </p:cNvPr>
          <p:cNvSpPr>
            <a:spLocks noChangeArrowheads="1"/>
          </p:cNvSpPr>
          <p:nvPr/>
        </p:nvSpPr>
        <p:spPr bwMode="auto">
          <a:xfrm>
            <a:off x="8305800" y="6172200"/>
            <a:ext cx="381000" cy="3810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0-#ppt_w/2"/>
                                          </p:val>
                                        </p:tav>
                                        <p:tav tm="100000">
                                          <p:val>
                                            <p:strVal val="#ppt_x"/>
                                          </p:val>
                                        </p:tav>
                                      </p:tavLst>
                                    </p:anim>
                                    <p:anim calcmode="lin" valueType="num">
                                      <p:cBhvr additive="base">
                                        <p:cTn id="8" dur="500" fill="hold"/>
                                        <p:tgtEl>
                                          <p:spTgt spid="225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2532"/>
                                        </p:tgtEl>
                                        <p:attrNameLst>
                                          <p:attrName>style.visibility</p:attrName>
                                        </p:attrNameLst>
                                      </p:cBhvr>
                                      <p:to>
                                        <p:strVal val="visible"/>
                                      </p:to>
                                    </p:set>
                                    <p:animEffect transition="in" filter="wipe(left)">
                                      <p:cBhvr>
                                        <p:cTn id="13" dur="500"/>
                                        <p:tgtEl>
                                          <p:spTgt spid="225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left)">
                                      <p:cBhvr>
                                        <p:cTn id="18" dur="500"/>
                                        <p:tgtEl>
                                          <p:spTgt spid="22533"/>
                                        </p:tgtEl>
                                      </p:cBhvr>
                                    </p:animEffect>
                                  </p:childTnLst>
                                </p:cTn>
                              </p:par>
                            </p:childTnLst>
                          </p:cTn>
                        </p:par>
                        <p:par>
                          <p:cTn id="19" fill="hold" nodeType="afterGroup">
                            <p:stCondLst>
                              <p:cond delay="500"/>
                            </p:stCondLst>
                            <p:childTnLst>
                              <p:par>
                                <p:cTn id="20" presetID="2" presetClass="entr" presetSubtype="6" fill="hold" grpId="0" nodeType="afterEffect">
                                  <p:stCondLst>
                                    <p:cond delay="0"/>
                                  </p:stCondLst>
                                  <p:childTnLst>
                                    <p:set>
                                      <p:cBhvr>
                                        <p:cTn id="21" dur="1" fill="hold">
                                          <p:stCondLst>
                                            <p:cond delay="0"/>
                                          </p:stCondLst>
                                        </p:cTn>
                                        <p:tgtEl>
                                          <p:spTgt spid="22537"/>
                                        </p:tgtEl>
                                        <p:attrNameLst>
                                          <p:attrName>style.visibility</p:attrName>
                                        </p:attrNameLst>
                                      </p:cBhvr>
                                      <p:to>
                                        <p:strVal val="visible"/>
                                      </p:to>
                                    </p:set>
                                    <p:anim calcmode="lin" valueType="num">
                                      <p:cBhvr additive="base">
                                        <p:cTn id="22" dur="500" fill="hold"/>
                                        <p:tgtEl>
                                          <p:spTgt spid="22537"/>
                                        </p:tgtEl>
                                        <p:attrNameLst>
                                          <p:attrName>ppt_x</p:attrName>
                                        </p:attrNameLst>
                                      </p:cBhvr>
                                      <p:tavLst>
                                        <p:tav tm="0">
                                          <p:val>
                                            <p:strVal val="1+#ppt_w/2"/>
                                          </p:val>
                                        </p:tav>
                                        <p:tav tm="100000">
                                          <p:val>
                                            <p:strVal val="#ppt_x"/>
                                          </p:val>
                                        </p:tav>
                                      </p:tavLst>
                                    </p:anim>
                                    <p:anim calcmode="lin" valueType="num">
                                      <p:cBhvr additive="base">
                                        <p:cTn id="23" dur="500" fill="hold"/>
                                        <p:tgtEl>
                                          <p:spTgt spid="22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P spid="22532" grpId="0" autoUpdateAnimBg="0"/>
      <p:bldP spid="22533" grpId="0" autoUpdateAnimBg="0"/>
      <p:bldP spid="225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930400" y="838200"/>
            <a:ext cx="5156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333399"/>
                </a:solidFill>
                <a:ea typeface="楷体_GB2312" pitchFamily="49" charset="-122"/>
              </a:rPr>
              <a:t>ListDelete(&amp;L, i, &amp;e</a:t>
            </a:r>
            <a:r>
              <a:rPr lang="en-US" altLang="zh-CN" sz="2400" b="1">
                <a:solidFill>
                  <a:srgbClr val="333399"/>
                </a:solidFill>
                <a:ea typeface="楷体_GB2312" pitchFamily="49" charset="-122"/>
              </a:rPr>
              <a:t>)</a:t>
            </a:r>
            <a:endParaRPr lang="en-US" altLang="zh-CN" sz="2400"/>
          </a:p>
        </p:txBody>
      </p:sp>
      <p:sp>
        <p:nvSpPr>
          <p:cNvPr id="23555" name="Text Box 3"/>
          <p:cNvSpPr txBox="1">
            <a:spLocks noChangeArrowheads="1"/>
          </p:cNvSpPr>
          <p:nvPr/>
        </p:nvSpPr>
        <p:spPr bwMode="auto">
          <a:xfrm>
            <a:off x="838200" y="2895600"/>
            <a:ext cx="297815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FF0000"/>
                </a:solidFill>
                <a:latin typeface="楷体_GB2312" pitchFamily="49" charset="-122"/>
                <a:ea typeface="楷体_GB2312" pitchFamily="49" charset="-122"/>
              </a:rPr>
              <a:t>初始条件：</a:t>
            </a:r>
          </a:p>
          <a:p>
            <a:endParaRPr lang="zh-CN" altLang="en-US" sz="4400">
              <a:solidFill>
                <a:srgbClr val="FF0000"/>
              </a:solidFill>
              <a:latin typeface="楷体_GB2312" pitchFamily="49" charset="-122"/>
              <a:ea typeface="楷体_GB2312" pitchFamily="49" charset="-122"/>
            </a:endParaRPr>
          </a:p>
          <a:p>
            <a:r>
              <a:rPr lang="zh-CN" altLang="en-US" sz="4400">
                <a:solidFill>
                  <a:srgbClr val="FF0000"/>
                </a:solidFill>
                <a:latin typeface="楷体_GB2312" pitchFamily="49" charset="-122"/>
                <a:ea typeface="楷体_GB2312" pitchFamily="49" charset="-122"/>
              </a:rPr>
              <a:t>操作结果：</a:t>
            </a:r>
            <a:endParaRPr lang="zh-CN" altLang="en-US" sz="2400">
              <a:solidFill>
                <a:srgbClr val="FF0000"/>
              </a:solidFill>
              <a:latin typeface="楷体_GB2312" pitchFamily="49" charset="-122"/>
              <a:ea typeface="楷体_GB2312" pitchFamily="49" charset="-122"/>
            </a:endParaRPr>
          </a:p>
        </p:txBody>
      </p:sp>
      <p:sp>
        <p:nvSpPr>
          <p:cNvPr id="23556" name="Text Box 4"/>
          <p:cNvSpPr txBox="1">
            <a:spLocks noChangeArrowheads="1"/>
          </p:cNvSpPr>
          <p:nvPr/>
        </p:nvSpPr>
        <p:spPr bwMode="auto">
          <a:xfrm>
            <a:off x="3352800" y="3048000"/>
            <a:ext cx="50355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itchFamily="49" charset="-122"/>
                <a:ea typeface="楷体_GB2312" pitchFamily="49" charset="-122"/>
              </a:rPr>
              <a:t>线性表</a:t>
            </a:r>
            <a:r>
              <a:rPr lang="en-US" altLang="zh-CN">
                <a:ea typeface="楷体_GB2312" pitchFamily="49" charset="-122"/>
              </a:rPr>
              <a:t>L</a:t>
            </a:r>
            <a:r>
              <a:rPr lang="zh-CN" altLang="en-US">
                <a:latin typeface="楷体_GB2312" pitchFamily="49" charset="-122"/>
                <a:ea typeface="楷体_GB2312" pitchFamily="49" charset="-122"/>
              </a:rPr>
              <a:t>已存在且非空，</a:t>
            </a:r>
          </a:p>
          <a:p>
            <a:r>
              <a:rPr lang="zh-CN" altLang="en-US">
                <a:latin typeface="楷体_GB2312" pitchFamily="49" charset="-122"/>
                <a:ea typeface="楷体_GB2312" pitchFamily="49" charset="-122"/>
              </a:rPr>
              <a:t> </a:t>
            </a:r>
            <a:r>
              <a:rPr lang="en-US" altLang="zh-CN" b="1">
                <a:ea typeface="楷体_GB2312" pitchFamily="49" charset="-122"/>
              </a:rPr>
              <a:t>1≤i≤LengthList(L) </a:t>
            </a:r>
            <a:r>
              <a:rPr lang="zh-CN" altLang="en-US">
                <a:latin typeface="楷体_GB2312" pitchFamily="49" charset="-122"/>
                <a:ea typeface="楷体_GB2312" pitchFamily="49" charset="-122"/>
              </a:rPr>
              <a:t>。</a:t>
            </a:r>
          </a:p>
        </p:txBody>
      </p:sp>
      <p:sp>
        <p:nvSpPr>
          <p:cNvPr id="23557" name="Text Box 5"/>
          <p:cNvSpPr txBox="1">
            <a:spLocks noChangeArrowheads="1"/>
          </p:cNvSpPr>
          <p:nvPr/>
        </p:nvSpPr>
        <p:spPr bwMode="auto">
          <a:xfrm>
            <a:off x="3505200" y="4419600"/>
            <a:ext cx="5181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楷体_GB2312" pitchFamily="49" charset="-122"/>
                <a:ea typeface="楷体_GB2312" pitchFamily="49" charset="-122"/>
              </a:rPr>
              <a:t>删除</a:t>
            </a:r>
            <a:r>
              <a:rPr lang="en-US" altLang="zh-CN">
                <a:ea typeface="楷体_GB2312" pitchFamily="49" charset="-122"/>
              </a:rPr>
              <a:t>L</a:t>
            </a:r>
            <a:r>
              <a:rPr lang="zh-CN" altLang="en-US">
                <a:latin typeface="楷体_GB2312" pitchFamily="49" charset="-122"/>
                <a:ea typeface="楷体_GB2312" pitchFamily="49" charset="-122"/>
              </a:rPr>
              <a:t>的第</a:t>
            </a:r>
            <a:r>
              <a:rPr lang="en-US" altLang="zh-CN">
                <a:ea typeface="楷体_GB2312" pitchFamily="49" charset="-122"/>
              </a:rPr>
              <a:t>i</a:t>
            </a:r>
            <a:r>
              <a:rPr lang="zh-CN" altLang="en-US">
                <a:latin typeface="楷体_GB2312" pitchFamily="49" charset="-122"/>
                <a:ea typeface="楷体_GB2312" pitchFamily="49" charset="-122"/>
              </a:rPr>
              <a:t>个元素，并用</a:t>
            </a:r>
            <a:r>
              <a:rPr lang="en-US" altLang="zh-CN">
                <a:ea typeface="楷体_GB2312" pitchFamily="49" charset="-122"/>
              </a:rPr>
              <a:t>e</a:t>
            </a:r>
            <a:r>
              <a:rPr lang="zh-CN" altLang="en-US">
                <a:latin typeface="楷体_GB2312" pitchFamily="49" charset="-122"/>
                <a:ea typeface="楷体_GB2312" pitchFamily="49" charset="-122"/>
              </a:rPr>
              <a:t>返回其值，</a:t>
            </a:r>
            <a:r>
              <a:rPr lang="en-US" altLang="zh-CN">
                <a:ea typeface="楷体_GB2312" pitchFamily="49" charset="-122"/>
              </a:rPr>
              <a:t>L</a:t>
            </a:r>
            <a:r>
              <a:rPr lang="zh-CN" altLang="en-US">
                <a:latin typeface="楷体_GB2312" pitchFamily="49" charset="-122"/>
                <a:ea typeface="楷体_GB2312" pitchFamily="49" charset="-122"/>
              </a:rPr>
              <a:t>的长度减</a:t>
            </a:r>
            <a:r>
              <a:rPr lang="en-US" altLang="zh-CN">
                <a:ea typeface="楷体_GB2312" pitchFamily="49" charset="-122"/>
              </a:rPr>
              <a:t>1</a:t>
            </a:r>
            <a:r>
              <a:rPr lang="zh-CN" altLang="en-US">
                <a:latin typeface="楷体_GB2312" pitchFamily="49" charset="-122"/>
                <a:ea typeface="楷体_GB2312" pitchFamily="49" charset="-122"/>
              </a:rPr>
              <a:t>。</a:t>
            </a:r>
            <a:endParaRPr lang="zh-CN" altLang="en-US" sz="2400">
              <a:latin typeface="楷体_GB2312" pitchFamily="49" charset="-122"/>
              <a:ea typeface="楷体_GB2312" pitchFamily="49" charset="-122"/>
            </a:endParaRPr>
          </a:p>
        </p:txBody>
      </p:sp>
      <p:sp>
        <p:nvSpPr>
          <p:cNvPr id="23561" name="Text Box 9"/>
          <p:cNvSpPr txBox="1">
            <a:spLocks noChangeArrowheads="1"/>
          </p:cNvSpPr>
          <p:nvPr/>
        </p:nvSpPr>
        <p:spPr bwMode="auto">
          <a:xfrm>
            <a:off x="2381250" y="1508125"/>
            <a:ext cx="424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660066"/>
                </a:solidFill>
                <a:ea typeface="隶书" pitchFamily="49" charset="-122"/>
              </a:rPr>
              <a:t>（删除数据元素）</a:t>
            </a:r>
            <a:endParaRPr lang="zh-CN" altLang="en-US" sz="2400"/>
          </a:p>
        </p:txBody>
      </p:sp>
      <p:sp>
        <p:nvSpPr>
          <p:cNvPr id="23562" name="AutoShape 10">
            <a:hlinkClick r:id="" action="ppaction://hlinkshowjump?jump=lastslideviewed" highlightClick="1"/>
          </p:cNvPr>
          <p:cNvSpPr>
            <a:spLocks noChangeArrowheads="1"/>
          </p:cNvSpPr>
          <p:nvPr/>
        </p:nvSpPr>
        <p:spPr bwMode="auto">
          <a:xfrm>
            <a:off x="8305800" y="6172200"/>
            <a:ext cx="381000" cy="3810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arn(outHorizontal)">
                                      <p:cBhvr>
                                        <p:cTn id="7" dur="500"/>
                                        <p:tgtEl>
                                          <p:spTgt spid="23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wipe(left)">
                                      <p:cBhvr>
                                        <p:cTn id="12" dur="500"/>
                                        <p:tgtEl>
                                          <p:spTgt spid="2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wipe(left)">
                                      <p:cBhvr>
                                        <p:cTn id="17" dur="500"/>
                                        <p:tgtEl>
                                          <p:spTgt spid="23557"/>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23562"/>
                                        </p:tgtEl>
                                        <p:attrNameLst>
                                          <p:attrName>style.visibility</p:attrName>
                                        </p:attrNameLst>
                                      </p:cBhvr>
                                      <p:to>
                                        <p:strVal val="visible"/>
                                      </p:to>
                                    </p:set>
                                    <p:anim calcmode="lin" valueType="num">
                                      <p:cBhvr additive="base">
                                        <p:cTn id="21" dur="500" fill="hold"/>
                                        <p:tgtEl>
                                          <p:spTgt spid="23562"/>
                                        </p:tgtEl>
                                        <p:attrNameLst>
                                          <p:attrName>ppt_x</p:attrName>
                                        </p:attrNameLst>
                                      </p:cBhvr>
                                      <p:tavLst>
                                        <p:tav tm="0">
                                          <p:val>
                                            <p:strVal val="1+#ppt_w/2"/>
                                          </p:val>
                                        </p:tav>
                                        <p:tav tm="100000">
                                          <p:val>
                                            <p:strVal val="#ppt_x"/>
                                          </p:val>
                                        </p:tav>
                                      </p:tavLst>
                                    </p:anim>
                                    <p:anim calcmode="lin" valueType="num">
                                      <p:cBhvr additive="base">
                                        <p:cTn id="22" dur="500" fill="hold"/>
                                        <p:tgtEl>
                                          <p:spTgt spid="235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utoUpdateAnimBg="0"/>
      <p:bldP spid="23556" grpId="0" autoUpdateAnimBg="0"/>
      <p:bldP spid="23557" grpId="0" autoUpdateAnimBg="0"/>
      <p:bldP spid="235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026"/>
          <p:cNvSpPr txBox="1">
            <a:spLocks noChangeArrowheads="1"/>
          </p:cNvSpPr>
          <p:nvPr/>
        </p:nvSpPr>
        <p:spPr bwMode="auto">
          <a:xfrm>
            <a:off x="304800" y="304800"/>
            <a:ext cx="841375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4800">
                <a:solidFill>
                  <a:srgbClr val="660033"/>
                </a:solidFill>
                <a:latin typeface="楷体_GB2312" pitchFamily="49" charset="-122"/>
                <a:ea typeface="楷体_GB2312" pitchFamily="49" charset="-122"/>
              </a:rPr>
              <a:t>利用上述定义的</a:t>
            </a:r>
            <a:r>
              <a:rPr lang="zh-CN" altLang="en-US" sz="4800" b="1">
                <a:solidFill>
                  <a:srgbClr val="FF0000"/>
                </a:solidFill>
                <a:latin typeface="楷体_GB2312" pitchFamily="49" charset="-122"/>
                <a:ea typeface="楷体_GB2312" pitchFamily="49" charset="-122"/>
              </a:rPr>
              <a:t>线性表</a:t>
            </a:r>
            <a:endParaRPr lang="zh-CN" altLang="en-US" sz="4800">
              <a:solidFill>
                <a:srgbClr val="660033"/>
              </a:solidFill>
              <a:latin typeface="楷体_GB2312" pitchFamily="49" charset="-122"/>
              <a:ea typeface="楷体_GB2312" pitchFamily="49" charset="-122"/>
            </a:endParaRPr>
          </a:p>
          <a:p>
            <a:pPr>
              <a:lnSpc>
                <a:spcPct val="140000"/>
              </a:lnSpc>
            </a:pPr>
            <a:r>
              <a:rPr lang="zh-CN" altLang="en-US" sz="4800">
                <a:solidFill>
                  <a:srgbClr val="660033"/>
                </a:solidFill>
                <a:latin typeface="楷体_GB2312" pitchFamily="49" charset="-122"/>
                <a:ea typeface="楷体_GB2312" pitchFamily="49" charset="-122"/>
              </a:rPr>
              <a:t>   可以实现其它更复杂的操作</a:t>
            </a:r>
            <a:endParaRPr lang="zh-CN" altLang="en-US" sz="2400"/>
          </a:p>
        </p:txBody>
      </p:sp>
      <p:sp>
        <p:nvSpPr>
          <p:cNvPr id="25604" name="Text Box 1028">
            <a:hlinkClick r:id="rId2" action="ppaction://hlinksldjump"/>
          </p:cNvPr>
          <p:cNvSpPr txBox="1">
            <a:spLocks noChangeArrowheads="1"/>
          </p:cNvSpPr>
          <p:nvPr/>
        </p:nvSpPr>
        <p:spPr bwMode="auto">
          <a:xfrm>
            <a:off x="2057400" y="3886200"/>
            <a:ext cx="21590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6000" b="1">
                <a:solidFill>
                  <a:srgbClr val="008080"/>
                </a:solidFill>
                <a:ea typeface="隶书" pitchFamily="49" charset="-122"/>
              </a:rPr>
              <a:t>例</a:t>
            </a:r>
            <a:r>
              <a:rPr lang="zh-CN" altLang="en-US" sz="6000" b="1">
                <a:solidFill>
                  <a:srgbClr val="008080"/>
                </a:solidFill>
                <a:ea typeface="楷体_GB2312" pitchFamily="49" charset="-122"/>
              </a:rPr>
              <a:t> </a:t>
            </a:r>
            <a:r>
              <a:rPr lang="en-US" altLang="zh-CN" sz="6000" b="1">
                <a:solidFill>
                  <a:srgbClr val="008080"/>
                </a:solidFill>
                <a:ea typeface="楷体_GB2312" pitchFamily="49" charset="-122"/>
              </a:rPr>
              <a:t>2-2</a:t>
            </a:r>
            <a:endParaRPr lang="en-US" altLang="zh-CN" sz="2400"/>
          </a:p>
        </p:txBody>
      </p:sp>
      <p:sp>
        <p:nvSpPr>
          <p:cNvPr id="25605" name="Text Box 1029">
            <a:hlinkClick r:id="rId3" action="ppaction://hlinksldjump"/>
          </p:cNvPr>
          <p:cNvSpPr txBox="1">
            <a:spLocks noChangeArrowheads="1"/>
          </p:cNvSpPr>
          <p:nvPr/>
        </p:nvSpPr>
        <p:spPr bwMode="auto">
          <a:xfrm>
            <a:off x="3175000" y="5257800"/>
            <a:ext cx="21590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6000" b="1">
                <a:solidFill>
                  <a:srgbClr val="008080"/>
                </a:solidFill>
                <a:ea typeface="隶书" pitchFamily="49" charset="-122"/>
              </a:rPr>
              <a:t>例</a:t>
            </a:r>
            <a:r>
              <a:rPr lang="zh-CN" altLang="en-US" sz="6000" b="1">
                <a:solidFill>
                  <a:srgbClr val="008080"/>
                </a:solidFill>
                <a:ea typeface="楷体_GB2312" pitchFamily="49" charset="-122"/>
              </a:rPr>
              <a:t> </a:t>
            </a:r>
            <a:r>
              <a:rPr lang="en-US" altLang="zh-CN" sz="6000" b="1">
                <a:solidFill>
                  <a:srgbClr val="008080"/>
                </a:solidFill>
                <a:ea typeface="楷体_GB2312" pitchFamily="49" charset="-122"/>
              </a:rPr>
              <a:t>2-3</a:t>
            </a:r>
            <a:endParaRPr lang="en-US" altLang="zh-CN" sz="2400"/>
          </a:p>
        </p:txBody>
      </p:sp>
      <p:sp>
        <p:nvSpPr>
          <p:cNvPr id="25606" name="Text Box 1030">
            <a:hlinkClick r:id="" action="ppaction://hlinkshowjump?jump=nextslide"/>
          </p:cNvPr>
          <p:cNvSpPr txBox="1">
            <a:spLocks noChangeArrowheads="1"/>
          </p:cNvSpPr>
          <p:nvPr/>
        </p:nvSpPr>
        <p:spPr bwMode="auto">
          <a:xfrm>
            <a:off x="889000" y="2697163"/>
            <a:ext cx="215900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6000" b="1">
                <a:solidFill>
                  <a:srgbClr val="008080"/>
                </a:solidFill>
                <a:ea typeface="隶书" pitchFamily="49" charset="-122"/>
              </a:rPr>
              <a:t>例</a:t>
            </a:r>
            <a:r>
              <a:rPr lang="zh-CN" altLang="en-US" sz="6000" b="1">
                <a:solidFill>
                  <a:srgbClr val="008080"/>
                </a:solidFill>
                <a:ea typeface="楷体_GB2312" pitchFamily="49" charset="-122"/>
              </a:rPr>
              <a:t> </a:t>
            </a:r>
            <a:r>
              <a:rPr lang="en-US" altLang="zh-CN" sz="6000" b="1">
                <a:solidFill>
                  <a:srgbClr val="008080"/>
                </a:solidFill>
                <a:ea typeface="楷体_GB2312" pitchFamily="49" charset="-122"/>
              </a:rPr>
              <a:t>2-1</a:t>
            </a:r>
            <a:endParaRPr lang="en-US" altLang="zh-CN" sz="2400"/>
          </a:p>
        </p:txBody>
      </p:sp>
      <p:sp>
        <p:nvSpPr>
          <p:cNvPr id="25609" name="AutoShape 1033">
            <a:hlinkClick r:id="rId4" action="ppaction://hlinksldjump" highlightClick="1"/>
          </p:cNvPr>
          <p:cNvSpPr>
            <a:spLocks noChangeArrowheads="1"/>
          </p:cNvSpPr>
          <p:nvPr/>
        </p:nvSpPr>
        <p:spPr bwMode="auto">
          <a:xfrm>
            <a:off x="8153400" y="6096000"/>
            <a:ext cx="685800" cy="381000"/>
          </a:xfrm>
          <a:prstGeom prst="actionButtonBeginning">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25602"/>
                                        </p:tgtEl>
                                        <p:attrNameLst>
                                          <p:attrName>style.visibility</p:attrName>
                                        </p:attrNameLst>
                                      </p:cBhvr>
                                      <p:to>
                                        <p:strVal val="visible"/>
                                      </p:to>
                                    </p:set>
                                    <p:animEffect transition="in" filter="strips(downRight)">
                                      <p:cBhvr>
                                        <p:cTn id="7" dur="3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checkerboard(across)">
                                      <p:cBhvr>
                                        <p:cTn id="12" dur="500"/>
                                        <p:tgtEl>
                                          <p:spTgt spid="25606"/>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25604"/>
                                        </p:tgtEl>
                                        <p:attrNameLst>
                                          <p:attrName>style.visibility</p:attrName>
                                        </p:attrNameLst>
                                      </p:cBhvr>
                                      <p:to>
                                        <p:strVal val="visible"/>
                                      </p:to>
                                    </p:set>
                                    <p:animEffect transition="in" filter="checkerboard(across)">
                                      <p:cBhvr>
                                        <p:cTn id="16" dur="500"/>
                                        <p:tgtEl>
                                          <p:spTgt spid="25604"/>
                                        </p:tgtEl>
                                      </p:cBhvr>
                                    </p:animEffect>
                                  </p:childTnLst>
                                </p:cTn>
                              </p:par>
                            </p:childTnLst>
                          </p:cTn>
                        </p:par>
                        <p:par>
                          <p:cTn id="17" fill="hold" nodeType="afterGroup">
                            <p:stCondLst>
                              <p:cond delay="1000"/>
                            </p:stCondLst>
                            <p:childTnLst>
                              <p:par>
                                <p:cTn id="18" presetID="5" presetClass="entr" presetSubtype="10" fill="hold" grpId="0" nodeType="afterEffect">
                                  <p:stCondLst>
                                    <p:cond delay="0"/>
                                  </p:stCondLst>
                                  <p:childTnLst>
                                    <p:set>
                                      <p:cBhvr>
                                        <p:cTn id="19" dur="1" fill="hold">
                                          <p:stCondLst>
                                            <p:cond delay="0"/>
                                          </p:stCondLst>
                                        </p:cTn>
                                        <p:tgtEl>
                                          <p:spTgt spid="25605"/>
                                        </p:tgtEl>
                                        <p:attrNameLst>
                                          <p:attrName>style.visibility</p:attrName>
                                        </p:attrNameLst>
                                      </p:cBhvr>
                                      <p:to>
                                        <p:strVal val="visible"/>
                                      </p:to>
                                    </p:set>
                                    <p:animEffect transition="in" filter="checkerboard(across)">
                                      <p:cBhvr>
                                        <p:cTn id="20" dur="500"/>
                                        <p:tgtEl>
                                          <p:spTgt spid="25605"/>
                                        </p:tgtEl>
                                      </p:cBhvr>
                                    </p:animEffect>
                                  </p:childTnLst>
                                </p:cTn>
                              </p:par>
                            </p:childTnLst>
                          </p:cTn>
                        </p:par>
                        <p:par>
                          <p:cTn id="21" fill="hold" nodeType="afterGroup">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25609"/>
                                        </p:tgtEl>
                                        <p:attrNameLst>
                                          <p:attrName>style.visibility</p:attrName>
                                        </p:attrNameLst>
                                      </p:cBhvr>
                                      <p:to>
                                        <p:strVal val="visible"/>
                                      </p:to>
                                    </p:set>
                                    <p:anim calcmode="lin" valueType="num">
                                      <p:cBhvr additive="base">
                                        <p:cTn id="24" dur="500" fill="hold"/>
                                        <p:tgtEl>
                                          <p:spTgt spid="25609"/>
                                        </p:tgtEl>
                                        <p:attrNameLst>
                                          <p:attrName>ppt_x</p:attrName>
                                        </p:attrNameLst>
                                      </p:cBhvr>
                                      <p:tavLst>
                                        <p:tav tm="0">
                                          <p:val>
                                            <p:strVal val="0-#ppt_w/2"/>
                                          </p:val>
                                        </p:tav>
                                        <p:tav tm="100000">
                                          <p:val>
                                            <p:strVal val="#ppt_x"/>
                                          </p:val>
                                        </p:tav>
                                      </p:tavLst>
                                    </p:anim>
                                    <p:anim calcmode="lin" valueType="num">
                                      <p:cBhvr additive="base">
                                        <p:cTn id="25" dur="500" fill="hold"/>
                                        <p:tgtEl>
                                          <p:spTgt spid="256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4" grpId="0" autoUpdateAnimBg="0"/>
      <p:bldP spid="25605" grpId="0" autoUpdateAnimBg="0"/>
      <p:bldP spid="25606" grpId="0" autoUpdateAnimBg="0"/>
      <p:bldP spid="2560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611188" y="1341438"/>
            <a:ext cx="81375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3200">
                <a:latin typeface="楷体_GB2312" pitchFamily="49" charset="-122"/>
                <a:ea typeface="楷体_GB2312" pitchFamily="49" charset="-122"/>
              </a:rPr>
              <a:t>  </a:t>
            </a:r>
            <a:r>
              <a:rPr lang="zh-CN" altLang="en-US" sz="4000">
                <a:solidFill>
                  <a:srgbClr val="008080"/>
                </a:solidFill>
                <a:latin typeface="楷体_GB2312" pitchFamily="49" charset="-122"/>
                <a:ea typeface="楷体_GB2312" pitchFamily="49" charset="-122"/>
              </a:rPr>
              <a:t>假设</a:t>
            </a:r>
            <a:r>
              <a:rPr lang="en-US" altLang="zh-CN" sz="4000">
                <a:solidFill>
                  <a:srgbClr val="008080"/>
                </a:solidFill>
                <a:latin typeface="楷体_GB2312" pitchFamily="49" charset="-122"/>
                <a:ea typeface="楷体_GB2312" pitchFamily="49" charset="-122"/>
              </a:rPr>
              <a:t>:</a:t>
            </a:r>
            <a:r>
              <a:rPr lang="zh-CN" altLang="en-US" sz="4000">
                <a:solidFill>
                  <a:srgbClr val="008080"/>
                </a:solidFill>
                <a:latin typeface="楷体_GB2312" pitchFamily="49" charset="-122"/>
                <a:ea typeface="楷体_GB2312" pitchFamily="49" charset="-122"/>
              </a:rPr>
              <a:t>有两个</a:t>
            </a:r>
            <a:r>
              <a:rPr lang="zh-CN" altLang="en-US" sz="4000" b="1">
                <a:solidFill>
                  <a:srgbClr val="008080"/>
                </a:solidFill>
                <a:latin typeface="楷体_GB2312" pitchFamily="49" charset="-122"/>
                <a:ea typeface="楷体_GB2312" pitchFamily="49" charset="-122"/>
              </a:rPr>
              <a:t>集合 </a:t>
            </a:r>
            <a:r>
              <a:rPr lang="en-US" altLang="zh-CN" sz="4000" b="1">
                <a:solidFill>
                  <a:srgbClr val="008080"/>
                </a:solidFill>
                <a:ea typeface="楷体_GB2312" pitchFamily="49" charset="-122"/>
              </a:rPr>
              <a:t>A </a:t>
            </a:r>
            <a:r>
              <a:rPr lang="zh-CN" altLang="en-US" sz="4000" b="1">
                <a:solidFill>
                  <a:srgbClr val="008080"/>
                </a:solidFill>
                <a:ea typeface="楷体_GB2312" pitchFamily="49" charset="-122"/>
              </a:rPr>
              <a:t>和 </a:t>
            </a:r>
            <a:r>
              <a:rPr lang="en-US" altLang="zh-CN" sz="4000" b="1">
                <a:solidFill>
                  <a:srgbClr val="008080"/>
                </a:solidFill>
                <a:ea typeface="楷体_GB2312" pitchFamily="49" charset="-122"/>
              </a:rPr>
              <a:t>B </a:t>
            </a:r>
            <a:r>
              <a:rPr lang="zh-CN" altLang="en-US" sz="4000">
                <a:solidFill>
                  <a:srgbClr val="008080"/>
                </a:solidFill>
                <a:ea typeface="楷体_GB2312" pitchFamily="49" charset="-122"/>
              </a:rPr>
              <a:t>分别用两个</a:t>
            </a:r>
            <a:r>
              <a:rPr lang="zh-CN" altLang="en-US" sz="4000" b="1">
                <a:solidFill>
                  <a:srgbClr val="008080"/>
                </a:solidFill>
                <a:ea typeface="楷体_GB2312" pitchFamily="49" charset="-122"/>
              </a:rPr>
              <a:t>线性表 </a:t>
            </a:r>
            <a:r>
              <a:rPr lang="en-US" altLang="zh-CN" sz="4000" b="1">
                <a:solidFill>
                  <a:srgbClr val="008080"/>
                </a:solidFill>
                <a:ea typeface="楷体_GB2312" pitchFamily="49" charset="-122"/>
              </a:rPr>
              <a:t>LA </a:t>
            </a:r>
            <a:r>
              <a:rPr lang="zh-CN" altLang="en-US" sz="4000" b="1">
                <a:solidFill>
                  <a:srgbClr val="008080"/>
                </a:solidFill>
                <a:ea typeface="楷体_GB2312" pitchFamily="49" charset="-122"/>
              </a:rPr>
              <a:t>和 </a:t>
            </a:r>
            <a:r>
              <a:rPr lang="en-US" altLang="zh-CN" sz="4000" b="1">
                <a:solidFill>
                  <a:srgbClr val="008080"/>
                </a:solidFill>
                <a:ea typeface="楷体_GB2312" pitchFamily="49" charset="-122"/>
              </a:rPr>
              <a:t>LB </a:t>
            </a:r>
            <a:r>
              <a:rPr lang="zh-CN" altLang="en-US" sz="4000">
                <a:solidFill>
                  <a:srgbClr val="008080"/>
                </a:solidFill>
                <a:latin typeface="楷体_GB2312" pitchFamily="49" charset="-122"/>
                <a:ea typeface="楷体_GB2312" pitchFamily="49" charset="-122"/>
              </a:rPr>
              <a:t>表示，即：线性表中的数据元素即为集合中的成员。</a:t>
            </a:r>
          </a:p>
          <a:p>
            <a:pPr>
              <a:lnSpc>
                <a:spcPct val="140000"/>
              </a:lnSpc>
            </a:pPr>
            <a:r>
              <a:rPr lang="zh-CN" altLang="en-US" sz="4000">
                <a:solidFill>
                  <a:srgbClr val="008080"/>
                </a:solidFill>
                <a:latin typeface="楷体_GB2312" pitchFamily="49" charset="-122"/>
                <a:ea typeface="楷体_GB2312" pitchFamily="49" charset="-122"/>
              </a:rPr>
              <a:t>  </a:t>
            </a:r>
            <a:r>
              <a:rPr lang="zh-CN" altLang="en-US" sz="4000" b="1">
                <a:solidFill>
                  <a:srgbClr val="008080"/>
                </a:solidFill>
                <a:latin typeface="楷体_GB2312" pitchFamily="49" charset="-122"/>
                <a:ea typeface="楷体_GB2312" pitchFamily="49" charset="-122"/>
              </a:rPr>
              <a:t>现要求一个新的集合</a:t>
            </a:r>
            <a:r>
              <a:rPr lang="en-US" altLang="zh-CN" sz="4000" b="1">
                <a:solidFill>
                  <a:srgbClr val="008080"/>
                </a:solidFill>
                <a:ea typeface="楷体_GB2312" pitchFamily="49" charset="-122"/>
              </a:rPr>
              <a:t>A</a:t>
            </a:r>
            <a:r>
              <a:rPr lang="zh-CN" altLang="en-US" sz="4000" b="1">
                <a:solidFill>
                  <a:srgbClr val="008080"/>
                </a:solidFill>
                <a:ea typeface="楷体_GB2312" pitchFamily="49" charset="-122"/>
              </a:rPr>
              <a:t>＝</a:t>
            </a:r>
            <a:r>
              <a:rPr lang="en-US" altLang="zh-CN" sz="4000" b="1">
                <a:solidFill>
                  <a:srgbClr val="008080"/>
                </a:solidFill>
                <a:ea typeface="楷体_GB2312" pitchFamily="49" charset="-122"/>
              </a:rPr>
              <a:t>A∪B</a:t>
            </a:r>
            <a:r>
              <a:rPr lang="zh-CN" altLang="en-US" sz="4000">
                <a:solidFill>
                  <a:srgbClr val="008080"/>
                </a:solidFill>
                <a:latin typeface="楷体_GB2312" pitchFamily="49" charset="-122"/>
                <a:ea typeface="楷体_GB2312" pitchFamily="49" charset="-122"/>
              </a:rPr>
              <a:t>。</a:t>
            </a:r>
            <a:endParaRPr lang="zh-CN" altLang="en-US"/>
          </a:p>
        </p:txBody>
      </p:sp>
      <p:sp>
        <p:nvSpPr>
          <p:cNvPr id="24579" name="Text Box 3"/>
          <p:cNvSpPr txBox="1">
            <a:spLocks noChangeArrowheads="1"/>
          </p:cNvSpPr>
          <p:nvPr/>
        </p:nvSpPr>
        <p:spPr bwMode="auto">
          <a:xfrm>
            <a:off x="685800" y="457200"/>
            <a:ext cx="2051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008080"/>
                </a:solidFill>
                <a:latin typeface="隶书" pitchFamily="49" charset="-122"/>
                <a:ea typeface="隶书" pitchFamily="49" charset="-122"/>
              </a:rPr>
              <a:t>例 </a:t>
            </a:r>
            <a:r>
              <a:rPr lang="en-US" altLang="zh-CN" sz="4400" b="1">
                <a:solidFill>
                  <a:srgbClr val="008080"/>
                </a:solidFill>
                <a:ea typeface="隶书" pitchFamily="49" charset="-122"/>
              </a:rPr>
              <a:t>2-1</a:t>
            </a:r>
            <a:r>
              <a:rPr lang="en-US" altLang="zh-CN" sz="4400">
                <a:solidFill>
                  <a:srgbClr val="008080"/>
                </a:solidFill>
                <a:latin typeface="楷体_GB2312" pitchFamily="49" charset="-122"/>
                <a:ea typeface="楷体_GB2312" pitchFamily="49" charset="-122"/>
              </a:rPr>
              <a:t>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4578"/>
                                        </p:tgtEl>
                                        <p:attrNameLst>
                                          <p:attrName>style.visibility</p:attrName>
                                        </p:attrNameLst>
                                      </p:cBhvr>
                                      <p:to>
                                        <p:strVal val="visible"/>
                                      </p:to>
                                    </p:set>
                                    <p:animEffect transition="in" filter="wipe(left)">
                                      <p:cBhvr>
                                        <p:cTn id="11"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85800" y="1600200"/>
            <a:ext cx="80010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4000">
                <a:latin typeface="楷体_GB2312" pitchFamily="49" charset="-122"/>
                <a:ea typeface="楷体_GB2312" pitchFamily="49" charset="-122"/>
              </a:rPr>
              <a:t>    </a:t>
            </a:r>
            <a:r>
              <a:rPr lang="zh-CN" altLang="en-US" sz="4000">
                <a:latin typeface="楷体_GB2312" pitchFamily="49" charset="-122"/>
                <a:ea typeface="楷体_GB2312" pitchFamily="49" charset="-122"/>
              </a:rPr>
              <a:t>要求对线性表作如下操作：</a:t>
            </a:r>
          </a:p>
          <a:p>
            <a:pPr>
              <a:lnSpc>
                <a:spcPct val="150000"/>
              </a:lnSpc>
            </a:pPr>
            <a:r>
              <a:rPr lang="zh-CN" altLang="en-US" sz="4000">
                <a:solidFill>
                  <a:srgbClr val="9A009A"/>
                </a:solidFill>
                <a:latin typeface="楷体_GB2312" pitchFamily="49" charset="-122"/>
                <a:ea typeface="楷体_GB2312" pitchFamily="49" charset="-122"/>
              </a:rPr>
              <a:t>扩大线性表 </a:t>
            </a:r>
            <a:r>
              <a:rPr lang="en-US" altLang="zh-CN" sz="4000">
                <a:solidFill>
                  <a:srgbClr val="9A009A"/>
                </a:solidFill>
                <a:ea typeface="楷体_GB2312" pitchFamily="49" charset="-122"/>
              </a:rPr>
              <a:t>LA</a:t>
            </a:r>
            <a:r>
              <a:rPr lang="zh-CN" altLang="en-US" sz="4000">
                <a:solidFill>
                  <a:srgbClr val="9A009A"/>
                </a:solidFill>
                <a:latin typeface="楷体_GB2312" pitchFamily="49" charset="-122"/>
                <a:ea typeface="楷体_GB2312" pitchFamily="49" charset="-122"/>
              </a:rPr>
              <a:t>，将</a:t>
            </a:r>
            <a:r>
              <a:rPr lang="zh-CN" altLang="en-US" sz="4000" b="1">
                <a:solidFill>
                  <a:srgbClr val="660066"/>
                </a:solidFill>
                <a:latin typeface="楷体_GB2312" pitchFamily="49" charset="-122"/>
                <a:ea typeface="楷体_GB2312" pitchFamily="49" charset="-122"/>
              </a:rPr>
              <a:t>存在于线性表</a:t>
            </a:r>
            <a:r>
              <a:rPr lang="en-US" altLang="zh-CN" sz="4000" b="1">
                <a:solidFill>
                  <a:srgbClr val="660066"/>
                </a:solidFill>
                <a:ea typeface="楷体_GB2312" pitchFamily="49" charset="-122"/>
              </a:rPr>
              <a:t>LB </a:t>
            </a:r>
            <a:r>
              <a:rPr lang="zh-CN" altLang="en-US" sz="4000" b="1">
                <a:solidFill>
                  <a:srgbClr val="660066"/>
                </a:solidFill>
                <a:latin typeface="楷体_GB2312" pitchFamily="49" charset="-122"/>
                <a:ea typeface="楷体_GB2312" pitchFamily="49" charset="-122"/>
              </a:rPr>
              <a:t>中</a:t>
            </a:r>
            <a:r>
              <a:rPr lang="zh-CN" altLang="en-US" sz="4000">
                <a:solidFill>
                  <a:srgbClr val="9A009A"/>
                </a:solidFill>
                <a:latin typeface="楷体_GB2312" pitchFamily="49" charset="-122"/>
                <a:ea typeface="楷体_GB2312" pitchFamily="49" charset="-122"/>
              </a:rPr>
              <a:t>而</a:t>
            </a:r>
            <a:r>
              <a:rPr lang="zh-CN" altLang="en-US" sz="4000" b="1">
                <a:solidFill>
                  <a:srgbClr val="660066"/>
                </a:solidFill>
                <a:latin typeface="楷体_GB2312" pitchFamily="49" charset="-122"/>
                <a:ea typeface="楷体_GB2312" pitchFamily="49" charset="-122"/>
              </a:rPr>
              <a:t>不存在于线性表</a:t>
            </a:r>
            <a:r>
              <a:rPr lang="zh-CN" altLang="en-US" sz="4000" b="1">
                <a:solidFill>
                  <a:srgbClr val="333399"/>
                </a:solidFill>
                <a:latin typeface="楷体_GB2312" pitchFamily="49" charset="-122"/>
                <a:ea typeface="楷体_GB2312" pitchFamily="49" charset="-122"/>
              </a:rPr>
              <a:t> </a:t>
            </a:r>
            <a:r>
              <a:rPr lang="en-US" altLang="zh-CN" sz="4000" b="1">
                <a:solidFill>
                  <a:srgbClr val="660066"/>
                </a:solidFill>
                <a:ea typeface="楷体_GB2312" pitchFamily="49" charset="-122"/>
              </a:rPr>
              <a:t>LA </a:t>
            </a:r>
            <a:r>
              <a:rPr lang="zh-CN" altLang="en-US" sz="4000" b="1">
                <a:solidFill>
                  <a:srgbClr val="660066"/>
                </a:solidFill>
                <a:ea typeface="楷体_GB2312" pitchFamily="49" charset="-122"/>
              </a:rPr>
              <a:t>中</a:t>
            </a:r>
            <a:r>
              <a:rPr lang="zh-CN" altLang="en-US" sz="4000">
                <a:solidFill>
                  <a:srgbClr val="9A009A"/>
                </a:solidFill>
                <a:ea typeface="楷体_GB2312" pitchFamily="49" charset="-122"/>
              </a:rPr>
              <a:t>的数据元素</a:t>
            </a:r>
            <a:r>
              <a:rPr lang="zh-CN" altLang="en-US" sz="4000" b="1">
                <a:solidFill>
                  <a:srgbClr val="660066"/>
                </a:solidFill>
                <a:ea typeface="楷体_GB2312" pitchFamily="49" charset="-122"/>
              </a:rPr>
              <a:t>插入到线性表 </a:t>
            </a:r>
            <a:r>
              <a:rPr lang="en-US" altLang="zh-CN" sz="4000" b="1">
                <a:solidFill>
                  <a:srgbClr val="660066"/>
                </a:solidFill>
                <a:ea typeface="楷体_GB2312" pitchFamily="49" charset="-122"/>
              </a:rPr>
              <a:t>LA</a:t>
            </a:r>
            <a:r>
              <a:rPr lang="en-US" altLang="zh-CN" sz="4000" b="1">
                <a:solidFill>
                  <a:srgbClr val="333399"/>
                </a:solidFill>
                <a:ea typeface="楷体_GB2312" pitchFamily="49" charset="-122"/>
              </a:rPr>
              <a:t> </a:t>
            </a:r>
            <a:r>
              <a:rPr lang="zh-CN" altLang="en-US" sz="4000" b="1">
                <a:solidFill>
                  <a:srgbClr val="660066"/>
                </a:solidFill>
                <a:latin typeface="楷体_GB2312" pitchFamily="49" charset="-122"/>
                <a:ea typeface="楷体_GB2312" pitchFamily="49" charset="-122"/>
              </a:rPr>
              <a:t>中</a:t>
            </a:r>
            <a:r>
              <a:rPr lang="zh-CN" altLang="en-US" sz="4000">
                <a:solidFill>
                  <a:srgbClr val="9A009A"/>
                </a:solidFill>
                <a:latin typeface="楷体_GB2312" pitchFamily="49" charset="-122"/>
                <a:ea typeface="楷体_GB2312" pitchFamily="49" charset="-122"/>
              </a:rPr>
              <a:t>去。</a:t>
            </a:r>
            <a:endParaRPr lang="zh-CN" altLang="en-US" sz="4000"/>
          </a:p>
        </p:txBody>
      </p:sp>
      <p:sp>
        <p:nvSpPr>
          <p:cNvPr id="26627" name="Text Box 3"/>
          <p:cNvSpPr txBox="1">
            <a:spLocks noChangeArrowheads="1"/>
          </p:cNvSpPr>
          <p:nvPr/>
        </p:nvSpPr>
        <p:spPr bwMode="auto">
          <a:xfrm>
            <a:off x="425450" y="695325"/>
            <a:ext cx="52133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3333CC"/>
                </a:solidFill>
                <a:latin typeface="楷体_GB2312" pitchFamily="49" charset="-122"/>
                <a:ea typeface="楷体_GB2312" pitchFamily="49" charset="-122"/>
              </a:rPr>
              <a:t>上述问题可演绎为：</a:t>
            </a:r>
            <a:endParaRPr lang="zh-CN" altLang="en-US" sz="4000">
              <a:latin typeface="楷体_GB2312" pitchFamily="49" charset="-122"/>
              <a:ea typeface="楷体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arn(outVertical)">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28600" y="1187450"/>
            <a:ext cx="8442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楷体_GB2312" pitchFamily="49" charset="-122"/>
              </a:rPr>
              <a:t>1</a:t>
            </a:r>
            <a:r>
              <a:rPr lang="zh-CN" altLang="en-US" b="1">
                <a:ea typeface="楷体_GB2312" pitchFamily="49" charset="-122"/>
              </a:rPr>
              <a:t>．</a:t>
            </a:r>
            <a:r>
              <a:rPr lang="zh-CN" altLang="en-US">
                <a:ea typeface="楷体_GB2312" pitchFamily="49" charset="-122"/>
              </a:rPr>
              <a:t>从线性表</a:t>
            </a:r>
            <a:r>
              <a:rPr lang="en-US" altLang="zh-CN">
                <a:ea typeface="楷体_GB2312" pitchFamily="49" charset="-122"/>
              </a:rPr>
              <a:t>LB</a:t>
            </a:r>
            <a:r>
              <a:rPr lang="zh-CN" altLang="en-US">
                <a:ea typeface="楷体_GB2312" pitchFamily="49" charset="-122"/>
              </a:rPr>
              <a:t>中依次察看每个数据元素</a:t>
            </a:r>
            <a:r>
              <a:rPr lang="en-US" altLang="zh-CN">
                <a:ea typeface="楷体_GB2312" pitchFamily="49" charset="-122"/>
              </a:rPr>
              <a:t>;</a:t>
            </a:r>
          </a:p>
        </p:txBody>
      </p:sp>
      <p:sp>
        <p:nvSpPr>
          <p:cNvPr id="27651" name="Text Box 3"/>
          <p:cNvSpPr txBox="1">
            <a:spLocks noChangeArrowheads="1"/>
          </p:cNvSpPr>
          <p:nvPr/>
        </p:nvSpPr>
        <p:spPr bwMode="auto">
          <a:xfrm>
            <a:off x="304800" y="2863850"/>
            <a:ext cx="6753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楷体_GB2312" pitchFamily="49" charset="-122"/>
              </a:rPr>
              <a:t>2</a:t>
            </a:r>
            <a:r>
              <a:rPr lang="zh-CN" altLang="en-US" b="1">
                <a:ea typeface="楷体_GB2312" pitchFamily="49" charset="-122"/>
              </a:rPr>
              <a:t>．</a:t>
            </a:r>
            <a:r>
              <a:rPr lang="zh-CN" altLang="en-US">
                <a:ea typeface="楷体_GB2312" pitchFamily="49" charset="-122"/>
              </a:rPr>
              <a:t>依值在线性表</a:t>
            </a:r>
            <a:r>
              <a:rPr lang="en-US" altLang="zh-CN">
                <a:ea typeface="楷体_GB2312" pitchFamily="49" charset="-122"/>
              </a:rPr>
              <a:t>LA</a:t>
            </a:r>
            <a:r>
              <a:rPr lang="zh-CN" altLang="en-US">
                <a:ea typeface="楷体_GB2312" pitchFamily="49" charset="-122"/>
              </a:rPr>
              <a:t>中进行查访</a:t>
            </a:r>
            <a:r>
              <a:rPr lang="en-US" altLang="zh-CN">
                <a:ea typeface="楷体_GB2312" pitchFamily="49" charset="-122"/>
              </a:rPr>
              <a:t>; </a:t>
            </a:r>
          </a:p>
        </p:txBody>
      </p:sp>
      <p:sp>
        <p:nvSpPr>
          <p:cNvPr id="27652" name="Text Box 4"/>
          <p:cNvSpPr txBox="1">
            <a:spLocks noChangeArrowheads="1"/>
          </p:cNvSpPr>
          <p:nvPr/>
        </p:nvSpPr>
        <p:spPr bwMode="auto">
          <a:xfrm>
            <a:off x="304800" y="4572000"/>
            <a:ext cx="5445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楷体_GB2312" pitchFamily="49" charset="-122"/>
              </a:rPr>
              <a:t>3</a:t>
            </a:r>
            <a:r>
              <a:rPr lang="zh-CN" altLang="en-US" b="1">
                <a:ea typeface="楷体_GB2312" pitchFamily="49" charset="-122"/>
              </a:rPr>
              <a:t>．</a:t>
            </a:r>
            <a:r>
              <a:rPr lang="zh-CN" altLang="en-US">
                <a:latin typeface="楷体_GB2312" pitchFamily="49" charset="-122"/>
                <a:ea typeface="楷体_GB2312" pitchFamily="49" charset="-122"/>
              </a:rPr>
              <a:t>若不存在，则插入之。</a:t>
            </a:r>
            <a:endParaRPr lang="zh-CN" altLang="en-US" sz="2400">
              <a:latin typeface="楷体_GB2312" pitchFamily="49" charset="-122"/>
              <a:ea typeface="楷体_GB2312" pitchFamily="49" charset="-122"/>
            </a:endParaRPr>
          </a:p>
        </p:txBody>
      </p:sp>
      <p:sp>
        <p:nvSpPr>
          <p:cNvPr id="27653" name="Text Box 5"/>
          <p:cNvSpPr txBox="1">
            <a:spLocks noChangeArrowheads="1"/>
          </p:cNvSpPr>
          <p:nvPr/>
        </p:nvSpPr>
        <p:spPr bwMode="auto">
          <a:xfrm>
            <a:off x="1489075" y="1889125"/>
            <a:ext cx="38449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333399"/>
                </a:solidFill>
                <a:ea typeface="楷体_GB2312" pitchFamily="49" charset="-122"/>
              </a:rPr>
              <a:t>GetElem(LB, i)</a:t>
            </a:r>
            <a:r>
              <a:rPr lang="en-US" altLang="zh-CN" b="1">
                <a:solidFill>
                  <a:srgbClr val="333399"/>
                </a:solidFill>
                <a:latin typeface="楷体_GB2312" pitchFamily="49" charset="-122"/>
                <a:ea typeface="楷体_GB2312" pitchFamily="49" charset="-122"/>
              </a:rPr>
              <a:t>→</a:t>
            </a:r>
            <a:r>
              <a:rPr lang="en-US" altLang="zh-CN" b="1">
                <a:solidFill>
                  <a:srgbClr val="333399"/>
                </a:solidFill>
                <a:ea typeface="楷体_GB2312" pitchFamily="49" charset="-122"/>
              </a:rPr>
              <a:t>e</a:t>
            </a:r>
            <a:endParaRPr lang="en-US" altLang="zh-CN">
              <a:ea typeface="楷体_GB2312" pitchFamily="49" charset="-122"/>
            </a:endParaRPr>
          </a:p>
          <a:p>
            <a:endParaRPr lang="en-US" altLang="zh-CN" sz="2400"/>
          </a:p>
        </p:txBody>
      </p:sp>
      <p:sp>
        <p:nvSpPr>
          <p:cNvPr id="27654" name="Text Box 6"/>
          <p:cNvSpPr txBox="1">
            <a:spLocks noChangeArrowheads="1"/>
          </p:cNvSpPr>
          <p:nvPr/>
        </p:nvSpPr>
        <p:spPr bwMode="auto">
          <a:xfrm>
            <a:off x="1447800" y="3489325"/>
            <a:ext cx="5683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楷体_GB2312" pitchFamily="49" charset="-122"/>
              </a:rPr>
              <a:t> </a:t>
            </a:r>
            <a:r>
              <a:rPr lang="en-US" altLang="zh-CN" b="1">
                <a:solidFill>
                  <a:srgbClr val="333399"/>
                </a:solidFill>
                <a:ea typeface="楷体_GB2312" pitchFamily="49" charset="-122"/>
              </a:rPr>
              <a:t>LocateElem(LA, e, equal( ))</a:t>
            </a:r>
            <a:endParaRPr lang="en-US" altLang="zh-CN" sz="2400">
              <a:ea typeface="楷体_GB2312" pitchFamily="49" charset="-122"/>
            </a:endParaRPr>
          </a:p>
          <a:p>
            <a:endParaRPr lang="en-US" altLang="zh-CN" sz="2400"/>
          </a:p>
        </p:txBody>
      </p:sp>
      <p:sp>
        <p:nvSpPr>
          <p:cNvPr id="27655" name="Text Box 7"/>
          <p:cNvSpPr txBox="1">
            <a:spLocks noChangeArrowheads="1"/>
          </p:cNvSpPr>
          <p:nvPr/>
        </p:nvSpPr>
        <p:spPr bwMode="auto">
          <a:xfrm>
            <a:off x="1447800" y="5257800"/>
            <a:ext cx="46101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楷体_GB2312" pitchFamily="49" charset="-122"/>
                <a:ea typeface="楷体_GB2312" pitchFamily="49" charset="-122"/>
              </a:rPr>
              <a:t> </a:t>
            </a:r>
            <a:r>
              <a:rPr lang="en-US" altLang="zh-CN" b="1">
                <a:solidFill>
                  <a:srgbClr val="333399"/>
                </a:solidFill>
                <a:ea typeface="楷体_GB2312" pitchFamily="49" charset="-122"/>
              </a:rPr>
              <a:t>ListInsert(LA, n+1, e)</a:t>
            </a:r>
            <a:endParaRPr lang="en-US" altLang="zh-CN" sz="2400">
              <a:latin typeface="楷体_GB2312" pitchFamily="49" charset="-122"/>
              <a:ea typeface="楷体_GB2312" pitchFamily="49" charset="-122"/>
            </a:endParaRPr>
          </a:p>
          <a:p>
            <a:endParaRPr lang="en-US" altLang="zh-CN" sz="2400"/>
          </a:p>
        </p:txBody>
      </p:sp>
      <p:sp>
        <p:nvSpPr>
          <p:cNvPr id="27656" name="Text Box 8"/>
          <p:cNvSpPr txBox="1">
            <a:spLocks noChangeArrowheads="1"/>
          </p:cNvSpPr>
          <p:nvPr/>
        </p:nvSpPr>
        <p:spPr bwMode="auto">
          <a:xfrm>
            <a:off x="365125" y="136525"/>
            <a:ext cx="2747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660066"/>
                </a:solidFill>
                <a:ea typeface="隶书" pitchFamily="49" charset="-122"/>
              </a:rPr>
              <a:t>操作步骤：</a:t>
            </a:r>
            <a:endParaRPr lang="zh-CN" altLang="en-US"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slide(fromBottom)">
                                      <p:cBhvr>
                                        <p:cTn id="7" dur="500"/>
                                        <p:tgtEl>
                                          <p:spTgt spid="27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slide(fromBottom)">
                                      <p:cBhvr>
                                        <p:cTn id="12" dur="500"/>
                                        <p:tgtEl>
                                          <p:spTgt spid="276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slide(fromBottom)">
                                      <p:cBhvr>
                                        <p:cTn id="17" dur="500"/>
                                        <p:tgtEl>
                                          <p:spTgt spid="276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27653"/>
                                        </p:tgtEl>
                                        <p:attrNameLst>
                                          <p:attrName>style.visibility</p:attrName>
                                        </p:attrNameLst>
                                      </p:cBhvr>
                                      <p:to>
                                        <p:strVal val="visible"/>
                                      </p:to>
                                    </p:set>
                                    <p:animEffect transition="in" filter="slide(fromRight)">
                                      <p:cBhvr>
                                        <p:cTn id="22" dur="500"/>
                                        <p:tgtEl>
                                          <p:spTgt spid="276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27654"/>
                                        </p:tgtEl>
                                        <p:attrNameLst>
                                          <p:attrName>style.visibility</p:attrName>
                                        </p:attrNameLst>
                                      </p:cBhvr>
                                      <p:to>
                                        <p:strVal val="visible"/>
                                      </p:to>
                                    </p:set>
                                    <p:animEffect transition="in" filter="slide(fromRight)">
                                      <p:cBhvr>
                                        <p:cTn id="27" dur="500"/>
                                        <p:tgtEl>
                                          <p:spTgt spid="276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27655"/>
                                        </p:tgtEl>
                                        <p:attrNameLst>
                                          <p:attrName>style.visibility</p:attrName>
                                        </p:attrNameLst>
                                      </p:cBhvr>
                                      <p:to>
                                        <p:strVal val="visible"/>
                                      </p:to>
                                    </p:set>
                                    <p:animEffect transition="in" filter="slide(fromRight)">
                                      <p:cBhvr>
                                        <p:cTn id="32"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utoUpdateAnimBg="0"/>
      <p:bldP spid="27652" grpId="0" autoUpdateAnimBg="0"/>
      <p:bldP spid="27653" grpId="0" autoUpdateAnimBg="0"/>
      <p:bldP spid="27654" grpId="0" autoUpdateAnimBg="0"/>
      <p:bldP spid="2765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28663" y="2770188"/>
            <a:ext cx="8024812"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a:ea typeface="楷体_GB2312" pitchFamily="49" charset="-122"/>
              </a:rPr>
              <a:t>    </a:t>
            </a:r>
            <a:r>
              <a:rPr lang="en-US" altLang="zh-CN">
                <a:solidFill>
                  <a:srgbClr val="333399"/>
                </a:solidFill>
                <a:ea typeface="楷体_GB2312" pitchFamily="49" charset="-122"/>
              </a:rPr>
              <a:t>GetElem(Lb, i, e)</a:t>
            </a:r>
            <a:r>
              <a:rPr lang="en-US" altLang="zh-CN">
                <a:ea typeface="楷体_GB2312" pitchFamily="49" charset="-122"/>
              </a:rPr>
              <a:t>; </a:t>
            </a:r>
            <a:r>
              <a:rPr lang="en-US" altLang="zh-CN" sz="2400">
                <a:ea typeface="楷体_GB2312" pitchFamily="49" charset="-122"/>
              </a:rPr>
              <a:t>// </a:t>
            </a:r>
            <a:r>
              <a:rPr lang="zh-CN" altLang="en-US" sz="2400" b="1">
                <a:ea typeface="楷体_GB2312" pitchFamily="49" charset="-122"/>
              </a:rPr>
              <a:t>取</a:t>
            </a:r>
            <a:r>
              <a:rPr lang="en-US" altLang="zh-CN" sz="2400" b="1">
                <a:ea typeface="楷体_GB2312" pitchFamily="49" charset="-122"/>
              </a:rPr>
              <a:t>Lb</a:t>
            </a:r>
            <a:r>
              <a:rPr lang="zh-CN" altLang="en-US" sz="2400" b="1">
                <a:ea typeface="楷体_GB2312" pitchFamily="49" charset="-122"/>
              </a:rPr>
              <a:t>中第</a:t>
            </a:r>
            <a:r>
              <a:rPr lang="en-US" altLang="zh-CN" sz="2400" b="1">
                <a:ea typeface="楷体_GB2312" pitchFamily="49" charset="-122"/>
              </a:rPr>
              <a:t>i</a:t>
            </a:r>
            <a:r>
              <a:rPr lang="zh-CN" altLang="en-US" sz="2400" b="1">
                <a:ea typeface="楷体_GB2312" pitchFamily="49" charset="-122"/>
              </a:rPr>
              <a:t>个数据元素赋给</a:t>
            </a:r>
            <a:r>
              <a:rPr lang="en-US" altLang="zh-CN" sz="2400" b="1">
                <a:ea typeface="楷体_GB2312" pitchFamily="49" charset="-122"/>
              </a:rPr>
              <a:t>e</a:t>
            </a:r>
            <a:endParaRPr lang="en-US" altLang="zh-CN" sz="2400">
              <a:ea typeface="楷体_GB2312" pitchFamily="49" charset="-122"/>
            </a:endParaRPr>
          </a:p>
          <a:p>
            <a:pPr>
              <a:lnSpc>
                <a:spcPct val="120000"/>
              </a:lnSpc>
            </a:pPr>
            <a:r>
              <a:rPr lang="en-US" altLang="zh-CN">
                <a:ea typeface="楷体_GB2312" pitchFamily="49" charset="-122"/>
              </a:rPr>
              <a:t>    </a:t>
            </a:r>
            <a:r>
              <a:rPr lang="en-US" altLang="zh-CN" b="1">
                <a:ea typeface="楷体_GB2312" pitchFamily="49" charset="-122"/>
              </a:rPr>
              <a:t>if </a:t>
            </a:r>
            <a:r>
              <a:rPr lang="en-US" altLang="zh-CN">
                <a:ea typeface="楷体_GB2312" pitchFamily="49" charset="-122"/>
              </a:rPr>
              <a:t>(</a:t>
            </a:r>
            <a:r>
              <a:rPr lang="en-US" altLang="zh-CN" b="1">
                <a:ea typeface="楷体_GB2312" pitchFamily="49" charset="-122"/>
              </a:rPr>
              <a:t>!</a:t>
            </a:r>
            <a:r>
              <a:rPr lang="en-US" altLang="zh-CN">
                <a:solidFill>
                  <a:srgbClr val="333399"/>
                </a:solidFill>
                <a:ea typeface="楷体_GB2312" pitchFamily="49" charset="-122"/>
              </a:rPr>
              <a:t>LocateElem(La, e, equal( )) </a:t>
            </a:r>
            <a:r>
              <a:rPr lang="en-US" altLang="zh-CN">
                <a:ea typeface="楷体_GB2312" pitchFamily="49" charset="-122"/>
              </a:rPr>
              <a:t>)</a:t>
            </a:r>
            <a:r>
              <a:rPr lang="en-US" altLang="zh-CN">
                <a:solidFill>
                  <a:srgbClr val="333399"/>
                </a:solidFill>
                <a:ea typeface="楷体_GB2312" pitchFamily="49" charset="-122"/>
              </a:rPr>
              <a:t> </a:t>
            </a:r>
            <a:endParaRPr lang="en-US" altLang="zh-CN">
              <a:ea typeface="楷体_GB2312" pitchFamily="49" charset="-122"/>
            </a:endParaRPr>
          </a:p>
          <a:p>
            <a:pPr>
              <a:lnSpc>
                <a:spcPct val="120000"/>
              </a:lnSpc>
            </a:pPr>
            <a:r>
              <a:rPr lang="en-US" altLang="zh-CN">
                <a:ea typeface="楷体_GB2312" pitchFamily="49" charset="-122"/>
              </a:rPr>
              <a:t>       </a:t>
            </a:r>
            <a:r>
              <a:rPr lang="en-US" altLang="zh-CN">
                <a:solidFill>
                  <a:srgbClr val="333399"/>
                </a:solidFill>
                <a:ea typeface="楷体_GB2312" pitchFamily="49" charset="-122"/>
              </a:rPr>
              <a:t>ListInsert(La, ++La_len, e)</a:t>
            </a:r>
            <a:r>
              <a:rPr lang="en-US" altLang="zh-CN">
                <a:ea typeface="楷体_GB2312" pitchFamily="49" charset="-122"/>
              </a:rPr>
              <a:t>;</a:t>
            </a:r>
          </a:p>
          <a:p>
            <a:pPr>
              <a:lnSpc>
                <a:spcPct val="120000"/>
              </a:lnSpc>
            </a:pPr>
            <a:r>
              <a:rPr lang="en-US" altLang="zh-CN">
                <a:ea typeface="楷体_GB2312" pitchFamily="49" charset="-122"/>
              </a:rPr>
              <a:t>      </a:t>
            </a:r>
            <a:r>
              <a:rPr lang="en-US" altLang="zh-CN" sz="2400">
                <a:ea typeface="楷体_GB2312" pitchFamily="49" charset="-122"/>
              </a:rPr>
              <a:t>// </a:t>
            </a:r>
            <a:r>
              <a:rPr lang="en-US" altLang="zh-CN" sz="2400" b="1">
                <a:ea typeface="楷体_GB2312" pitchFamily="49" charset="-122"/>
              </a:rPr>
              <a:t>La</a:t>
            </a:r>
            <a:r>
              <a:rPr lang="zh-CN" altLang="en-US" sz="2400" b="1">
                <a:ea typeface="楷体_GB2312" pitchFamily="49" charset="-122"/>
              </a:rPr>
              <a:t>中不存在和 </a:t>
            </a:r>
            <a:r>
              <a:rPr lang="en-US" altLang="zh-CN" sz="2400" b="1">
                <a:ea typeface="楷体_GB2312" pitchFamily="49" charset="-122"/>
              </a:rPr>
              <a:t>e </a:t>
            </a:r>
            <a:r>
              <a:rPr lang="zh-CN" altLang="en-US" sz="2400" b="1">
                <a:ea typeface="楷体_GB2312" pitchFamily="49" charset="-122"/>
              </a:rPr>
              <a:t>相同的数据元素，则插入之</a:t>
            </a:r>
            <a:endParaRPr lang="zh-CN" altLang="en-US" b="1"/>
          </a:p>
        </p:txBody>
      </p:sp>
      <p:sp>
        <p:nvSpPr>
          <p:cNvPr id="28676" name="Text Box 4"/>
          <p:cNvSpPr txBox="1">
            <a:spLocks noChangeArrowheads="1"/>
          </p:cNvSpPr>
          <p:nvPr/>
        </p:nvSpPr>
        <p:spPr bwMode="auto">
          <a:xfrm>
            <a:off x="228600" y="141288"/>
            <a:ext cx="8175625" cy="206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solidFill>
                  <a:schemeClr val="tx2"/>
                </a:solidFill>
                <a:ea typeface="楷体_GB2312" pitchFamily="49" charset="-122"/>
              </a:rPr>
              <a:t>void</a:t>
            </a:r>
            <a:r>
              <a:rPr lang="en-US" altLang="zh-CN">
                <a:solidFill>
                  <a:schemeClr val="tx2"/>
                </a:solidFill>
                <a:ea typeface="楷体_GB2312" pitchFamily="49" charset="-122"/>
              </a:rPr>
              <a:t> union(List </a:t>
            </a:r>
            <a:r>
              <a:rPr lang="en-US" altLang="zh-CN" b="1">
                <a:solidFill>
                  <a:schemeClr val="tx2"/>
                </a:solidFill>
                <a:ea typeface="楷体_GB2312" pitchFamily="49" charset="-122"/>
              </a:rPr>
              <a:t>&amp;</a:t>
            </a:r>
            <a:r>
              <a:rPr lang="en-US" altLang="zh-CN">
                <a:solidFill>
                  <a:schemeClr val="tx2"/>
                </a:solidFill>
                <a:ea typeface="楷体_GB2312" pitchFamily="49" charset="-122"/>
              </a:rPr>
              <a:t>La, List Lb) </a:t>
            </a:r>
            <a:r>
              <a:rPr lang="en-US" altLang="zh-CN" b="1">
                <a:solidFill>
                  <a:schemeClr val="tx2"/>
                </a:solidFill>
                <a:ea typeface="楷体_GB2312" pitchFamily="49" charset="-122"/>
              </a:rPr>
              <a:t>{</a:t>
            </a:r>
            <a:endParaRPr lang="en-US" altLang="zh-CN">
              <a:ea typeface="楷体_GB2312" pitchFamily="49" charset="-122"/>
            </a:endParaRPr>
          </a:p>
          <a:p>
            <a:pPr>
              <a:lnSpc>
                <a:spcPct val="120000"/>
              </a:lnSpc>
            </a:pPr>
            <a:r>
              <a:rPr lang="en-US" altLang="zh-CN">
                <a:ea typeface="楷体_GB2312" pitchFamily="49" charset="-122"/>
              </a:rPr>
              <a:t>    La_len = </a:t>
            </a:r>
            <a:r>
              <a:rPr lang="en-US" altLang="zh-CN">
                <a:solidFill>
                  <a:srgbClr val="333399"/>
                </a:solidFill>
                <a:ea typeface="楷体_GB2312" pitchFamily="49" charset="-122"/>
              </a:rPr>
              <a:t>ListLength(La)</a:t>
            </a:r>
            <a:r>
              <a:rPr lang="en-US" altLang="zh-CN">
                <a:ea typeface="楷体_GB2312" pitchFamily="49" charset="-122"/>
              </a:rPr>
              <a:t>;    </a:t>
            </a:r>
            <a:r>
              <a:rPr lang="en-US" altLang="zh-CN" sz="2400">
                <a:ea typeface="楷体_GB2312" pitchFamily="49" charset="-122"/>
              </a:rPr>
              <a:t>// </a:t>
            </a:r>
            <a:r>
              <a:rPr lang="zh-CN" altLang="en-US" sz="2400" b="1">
                <a:ea typeface="楷体_GB2312" pitchFamily="49" charset="-122"/>
              </a:rPr>
              <a:t>求线性表的长度</a:t>
            </a:r>
            <a:endParaRPr lang="zh-CN" altLang="en-US">
              <a:ea typeface="楷体_GB2312" pitchFamily="49" charset="-122"/>
            </a:endParaRPr>
          </a:p>
          <a:p>
            <a:pPr>
              <a:lnSpc>
                <a:spcPct val="120000"/>
              </a:lnSpc>
            </a:pPr>
            <a:r>
              <a:rPr lang="zh-CN" altLang="en-US">
                <a:ea typeface="楷体_GB2312" pitchFamily="49" charset="-122"/>
              </a:rPr>
              <a:t>    </a:t>
            </a:r>
            <a:r>
              <a:rPr lang="en-US" altLang="zh-CN">
                <a:ea typeface="楷体_GB2312" pitchFamily="49" charset="-122"/>
              </a:rPr>
              <a:t>Lb_len = </a:t>
            </a:r>
            <a:r>
              <a:rPr lang="en-US" altLang="zh-CN">
                <a:solidFill>
                  <a:srgbClr val="333399"/>
                </a:solidFill>
                <a:ea typeface="楷体_GB2312" pitchFamily="49" charset="-122"/>
              </a:rPr>
              <a:t>ListLength(Lb)</a:t>
            </a:r>
            <a:r>
              <a:rPr lang="en-US" altLang="zh-CN">
                <a:ea typeface="楷体_GB2312" pitchFamily="49" charset="-122"/>
              </a:rPr>
              <a:t>;   </a:t>
            </a:r>
          </a:p>
        </p:txBody>
      </p:sp>
      <p:sp>
        <p:nvSpPr>
          <p:cNvPr id="28677" name="Text Box 5"/>
          <p:cNvSpPr txBox="1">
            <a:spLocks noChangeArrowheads="1"/>
          </p:cNvSpPr>
          <p:nvPr/>
        </p:nvSpPr>
        <p:spPr bwMode="auto">
          <a:xfrm>
            <a:off x="788988" y="2166938"/>
            <a:ext cx="5840412"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solidFill>
                  <a:srgbClr val="660066"/>
                </a:solidFill>
                <a:ea typeface="楷体_GB2312" pitchFamily="49" charset="-122"/>
              </a:rPr>
              <a:t>for</a:t>
            </a:r>
            <a:r>
              <a:rPr lang="en-US" altLang="zh-CN">
                <a:solidFill>
                  <a:srgbClr val="660066"/>
                </a:solidFill>
                <a:ea typeface="楷体_GB2312" pitchFamily="49" charset="-122"/>
              </a:rPr>
              <a:t> (i = 1;  i &lt;= Lb_len;  i++)</a:t>
            </a:r>
            <a:r>
              <a:rPr lang="en-US" altLang="zh-CN" b="1">
                <a:solidFill>
                  <a:srgbClr val="660066"/>
                </a:solidFill>
                <a:ea typeface="楷体_GB2312" pitchFamily="49" charset="-122"/>
              </a:rPr>
              <a:t> {</a:t>
            </a:r>
            <a:endParaRPr lang="en-US" altLang="zh-CN" sz="2400"/>
          </a:p>
        </p:txBody>
      </p:sp>
      <p:sp>
        <p:nvSpPr>
          <p:cNvPr id="28678" name="Text Box 6"/>
          <p:cNvSpPr txBox="1">
            <a:spLocks noChangeArrowheads="1"/>
          </p:cNvSpPr>
          <p:nvPr/>
        </p:nvSpPr>
        <p:spPr bwMode="auto">
          <a:xfrm>
            <a:off x="779463" y="5181600"/>
            <a:ext cx="363537"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solidFill>
                  <a:srgbClr val="660066"/>
                </a:solidFill>
                <a:ea typeface="楷体_GB2312" pitchFamily="49" charset="-122"/>
              </a:rPr>
              <a:t>}</a:t>
            </a:r>
            <a:endParaRPr lang="en-US" altLang="zh-CN">
              <a:ea typeface="楷体_GB2312" pitchFamily="49" charset="-122"/>
            </a:endParaRPr>
          </a:p>
        </p:txBody>
      </p:sp>
      <p:sp>
        <p:nvSpPr>
          <p:cNvPr id="28679" name="Text Box 7"/>
          <p:cNvSpPr txBox="1">
            <a:spLocks noChangeArrowheads="1"/>
          </p:cNvSpPr>
          <p:nvPr/>
        </p:nvSpPr>
        <p:spPr bwMode="auto">
          <a:xfrm>
            <a:off x="228600" y="5943600"/>
            <a:ext cx="18875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ea typeface="楷体_GB2312" pitchFamily="49" charset="-122"/>
              </a:rPr>
              <a:t>}</a:t>
            </a:r>
            <a:r>
              <a:rPr lang="en-US" altLang="zh-CN">
                <a:solidFill>
                  <a:schemeClr val="tx2"/>
                </a:solidFill>
                <a:ea typeface="楷体_GB2312" pitchFamily="49" charset="-122"/>
              </a:rPr>
              <a:t> // union</a:t>
            </a:r>
            <a:endParaRPr lang="en-US" altLang="zh-CN">
              <a:ea typeface="楷体_GB2312" pitchFamily="49" charset="-122"/>
            </a:endParaRPr>
          </a:p>
        </p:txBody>
      </p:sp>
      <p:sp>
        <p:nvSpPr>
          <p:cNvPr id="28684" name="AutoShape 12">
            <a:hlinkClick r:id="rId2"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8677"/>
                                        </p:tgtEl>
                                        <p:attrNameLst>
                                          <p:attrName>style.visibility</p:attrName>
                                        </p:attrNameLst>
                                      </p:cBhvr>
                                      <p:to>
                                        <p:strVal val="visible"/>
                                      </p:to>
                                    </p:set>
                                    <p:animEffect transition="in" filter="wipe(left)">
                                      <p:cBhvr>
                                        <p:cTn id="7" dur="300"/>
                                        <p:tgtEl>
                                          <p:spTgt spid="28677"/>
                                        </p:tgtEl>
                                      </p:cBhvr>
                                    </p:animEffect>
                                  </p:childTnLst>
                                </p:cTn>
                              </p:par>
                            </p:childTnLst>
                          </p:cTn>
                        </p:par>
                        <p:par>
                          <p:cTn id="8" fill="hold" nodeType="afterGroup">
                            <p:stCondLst>
                              <p:cond delay="3900"/>
                            </p:stCondLst>
                            <p:childTnLst>
                              <p:par>
                                <p:cTn id="9" presetID="22" presetClass="entr" presetSubtype="8" fill="hold" grpId="0" nodeType="afterEffect">
                                  <p:stCondLst>
                                    <p:cond delay="0"/>
                                  </p:stCondLst>
                                  <p:iterate type="wd">
                                    <p:tmPct val="100000"/>
                                  </p:iterate>
                                  <p:childTnLst>
                                    <p:set>
                                      <p:cBhvr>
                                        <p:cTn id="10" dur="1" fill="hold">
                                          <p:stCondLst>
                                            <p:cond delay="0"/>
                                          </p:stCondLst>
                                        </p:cTn>
                                        <p:tgtEl>
                                          <p:spTgt spid="28678"/>
                                        </p:tgtEl>
                                        <p:attrNameLst>
                                          <p:attrName>style.visibility</p:attrName>
                                        </p:attrNameLst>
                                      </p:cBhvr>
                                      <p:to>
                                        <p:strVal val="visible"/>
                                      </p:to>
                                    </p:set>
                                    <p:animEffect transition="in" filter="wipe(left)">
                                      <p:cBhvr>
                                        <p:cTn id="11" dur="300"/>
                                        <p:tgtEl>
                                          <p:spTgt spid="286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wd">
                                    <p:tmPct val="100000"/>
                                  </p:iterate>
                                  <p:childTnLst>
                                    <p:set>
                                      <p:cBhvr>
                                        <p:cTn id="15" dur="1" fill="hold">
                                          <p:stCondLst>
                                            <p:cond delay="0"/>
                                          </p:stCondLst>
                                        </p:cTn>
                                        <p:tgtEl>
                                          <p:spTgt spid="28676"/>
                                        </p:tgtEl>
                                        <p:attrNameLst>
                                          <p:attrName>style.visibility</p:attrName>
                                        </p:attrNameLst>
                                      </p:cBhvr>
                                      <p:to>
                                        <p:strVal val="visible"/>
                                      </p:to>
                                    </p:set>
                                    <p:animEffect transition="in" filter="wipe(left)">
                                      <p:cBhvr>
                                        <p:cTn id="16" dur="300"/>
                                        <p:tgtEl>
                                          <p:spTgt spid="28676"/>
                                        </p:tgtEl>
                                      </p:cBhvr>
                                    </p:animEffect>
                                  </p:childTnLst>
                                </p:cTn>
                              </p:par>
                            </p:childTnLst>
                          </p:cTn>
                        </p:par>
                        <p:par>
                          <p:cTn id="17" fill="hold" nodeType="afterGroup">
                            <p:stCondLst>
                              <p:cond delay="6900"/>
                            </p:stCondLst>
                            <p:childTnLst>
                              <p:par>
                                <p:cTn id="18" presetID="22" presetClass="entr" presetSubtype="8" fill="hold" grpId="0" nodeType="afterEffect">
                                  <p:stCondLst>
                                    <p:cond delay="0"/>
                                  </p:stCondLst>
                                  <p:iterate type="wd">
                                    <p:tmPct val="100000"/>
                                  </p:iterate>
                                  <p:childTnLst>
                                    <p:set>
                                      <p:cBhvr>
                                        <p:cTn id="19" dur="1" fill="hold">
                                          <p:stCondLst>
                                            <p:cond delay="0"/>
                                          </p:stCondLst>
                                        </p:cTn>
                                        <p:tgtEl>
                                          <p:spTgt spid="28679"/>
                                        </p:tgtEl>
                                        <p:attrNameLst>
                                          <p:attrName>style.visibility</p:attrName>
                                        </p:attrNameLst>
                                      </p:cBhvr>
                                      <p:to>
                                        <p:strVal val="visible"/>
                                      </p:to>
                                    </p:set>
                                    <p:animEffect transition="in" filter="wipe(left)">
                                      <p:cBhvr>
                                        <p:cTn id="20" dur="300"/>
                                        <p:tgtEl>
                                          <p:spTgt spid="28679"/>
                                        </p:tgtEl>
                                      </p:cBhvr>
                                    </p:animEffect>
                                  </p:childTnLst>
                                </p:cTn>
                              </p:par>
                            </p:childTnLst>
                          </p:cTn>
                        </p:par>
                        <p:par>
                          <p:cTn id="21" fill="hold" nodeType="afterGroup">
                            <p:stCondLst>
                              <p:cond delay="7800"/>
                            </p:stCondLst>
                            <p:childTnLst>
                              <p:par>
                                <p:cTn id="22" presetID="2" presetClass="entr" presetSubtype="6" fill="hold" grpId="0" nodeType="afterEffect">
                                  <p:stCondLst>
                                    <p:cond delay="0"/>
                                  </p:stCondLst>
                                  <p:childTnLst>
                                    <p:set>
                                      <p:cBhvr>
                                        <p:cTn id="23" dur="1" fill="hold">
                                          <p:stCondLst>
                                            <p:cond delay="0"/>
                                          </p:stCondLst>
                                        </p:cTn>
                                        <p:tgtEl>
                                          <p:spTgt spid="28684"/>
                                        </p:tgtEl>
                                        <p:attrNameLst>
                                          <p:attrName>style.visibility</p:attrName>
                                        </p:attrNameLst>
                                      </p:cBhvr>
                                      <p:to>
                                        <p:strVal val="visible"/>
                                      </p:to>
                                    </p:set>
                                    <p:anim calcmode="lin" valueType="num">
                                      <p:cBhvr additive="base">
                                        <p:cTn id="24" dur="500" fill="hold"/>
                                        <p:tgtEl>
                                          <p:spTgt spid="28684"/>
                                        </p:tgtEl>
                                        <p:attrNameLst>
                                          <p:attrName>ppt_x</p:attrName>
                                        </p:attrNameLst>
                                      </p:cBhvr>
                                      <p:tavLst>
                                        <p:tav tm="0">
                                          <p:val>
                                            <p:strVal val="1+#ppt_w/2"/>
                                          </p:val>
                                        </p:tav>
                                        <p:tav tm="100000">
                                          <p:val>
                                            <p:strVal val="#ppt_x"/>
                                          </p:val>
                                        </p:tav>
                                      </p:tavLst>
                                    </p:anim>
                                    <p:anim calcmode="lin" valueType="num">
                                      <p:cBhvr additive="base">
                                        <p:cTn id="25" dur="500" fill="hold"/>
                                        <p:tgtEl>
                                          <p:spTgt spid="286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7" grpId="0" autoUpdateAnimBg="0"/>
      <p:bldP spid="28678" grpId="0" autoUpdateAnimBg="0"/>
      <p:bldP spid="28679" grpId="0" autoUpdateAnimBg="0"/>
      <p:bldP spid="286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28600" y="1676400"/>
            <a:ext cx="8915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4000" b="1">
                <a:ea typeface="楷体_GB2312" pitchFamily="49" charset="-122"/>
              </a:rPr>
              <a:t>       </a:t>
            </a:r>
            <a:r>
              <a:rPr lang="zh-CN" altLang="en-US" sz="4000" b="1">
                <a:solidFill>
                  <a:srgbClr val="008080"/>
                </a:solidFill>
                <a:ea typeface="楷体_GB2312" pitchFamily="49" charset="-122"/>
              </a:rPr>
              <a:t>已知</a:t>
            </a:r>
            <a:r>
              <a:rPr lang="zh-CN" altLang="en-US" sz="4000">
                <a:solidFill>
                  <a:srgbClr val="008080"/>
                </a:solidFill>
                <a:ea typeface="楷体_GB2312" pitchFamily="49" charset="-122"/>
              </a:rPr>
              <a:t>一个</a:t>
            </a:r>
            <a:r>
              <a:rPr lang="zh-CN" altLang="en-US" sz="4000" b="1">
                <a:solidFill>
                  <a:srgbClr val="008080"/>
                </a:solidFill>
                <a:ea typeface="楷体_GB2312" pitchFamily="49" charset="-122"/>
              </a:rPr>
              <a:t>非纯集合 </a:t>
            </a:r>
            <a:r>
              <a:rPr lang="en-US" altLang="zh-CN" sz="4000">
                <a:solidFill>
                  <a:srgbClr val="008080"/>
                </a:solidFill>
                <a:ea typeface="楷体_GB2312" pitchFamily="49" charset="-122"/>
              </a:rPr>
              <a:t>B</a:t>
            </a:r>
            <a:r>
              <a:rPr lang="zh-CN" altLang="en-US" sz="4000">
                <a:solidFill>
                  <a:srgbClr val="008080"/>
                </a:solidFill>
                <a:ea typeface="楷体_GB2312" pitchFamily="49" charset="-122"/>
              </a:rPr>
              <a:t>，试</a:t>
            </a:r>
            <a:r>
              <a:rPr lang="zh-CN" altLang="en-US" sz="4000" b="1">
                <a:solidFill>
                  <a:srgbClr val="008080"/>
                </a:solidFill>
                <a:ea typeface="楷体_GB2312" pitchFamily="49" charset="-122"/>
              </a:rPr>
              <a:t>构造</a:t>
            </a:r>
            <a:r>
              <a:rPr lang="zh-CN" altLang="en-US" sz="4000">
                <a:solidFill>
                  <a:srgbClr val="008080"/>
                </a:solidFill>
                <a:ea typeface="楷体_GB2312" pitchFamily="49" charset="-122"/>
              </a:rPr>
              <a:t>一个</a:t>
            </a:r>
            <a:r>
              <a:rPr lang="zh-CN" altLang="en-US" sz="4000" b="1">
                <a:solidFill>
                  <a:srgbClr val="008080"/>
                </a:solidFill>
                <a:ea typeface="楷体_GB2312" pitchFamily="49" charset="-122"/>
              </a:rPr>
              <a:t>纯集合 </a:t>
            </a:r>
            <a:r>
              <a:rPr lang="en-US" altLang="zh-CN" sz="4000">
                <a:solidFill>
                  <a:srgbClr val="008080"/>
                </a:solidFill>
                <a:ea typeface="楷体_GB2312" pitchFamily="49" charset="-122"/>
              </a:rPr>
              <a:t>A</a:t>
            </a:r>
            <a:r>
              <a:rPr lang="zh-CN" altLang="en-US" sz="4000">
                <a:solidFill>
                  <a:srgbClr val="008080"/>
                </a:solidFill>
                <a:ea typeface="楷体_GB2312" pitchFamily="49" charset="-122"/>
              </a:rPr>
              <a:t>，</a:t>
            </a:r>
            <a:r>
              <a:rPr lang="zh-CN" altLang="en-US" sz="4000" b="1">
                <a:solidFill>
                  <a:srgbClr val="008080"/>
                </a:solidFill>
                <a:ea typeface="楷体_GB2312" pitchFamily="49" charset="-122"/>
              </a:rPr>
              <a:t>使 </a:t>
            </a:r>
            <a:r>
              <a:rPr lang="en-US" altLang="zh-CN" sz="4000" b="1">
                <a:solidFill>
                  <a:srgbClr val="008080"/>
                </a:solidFill>
                <a:ea typeface="楷体_GB2312" pitchFamily="49" charset="-122"/>
              </a:rPr>
              <a:t>A</a:t>
            </a:r>
            <a:r>
              <a:rPr lang="zh-CN" altLang="en-US" sz="4000" b="1">
                <a:solidFill>
                  <a:srgbClr val="008080"/>
                </a:solidFill>
                <a:ea typeface="楷体_GB2312" pitchFamily="49" charset="-122"/>
              </a:rPr>
              <a:t>中只包含 </a:t>
            </a:r>
            <a:r>
              <a:rPr lang="en-US" altLang="zh-CN" sz="4000" b="1">
                <a:solidFill>
                  <a:srgbClr val="008080"/>
                </a:solidFill>
                <a:ea typeface="楷体_GB2312" pitchFamily="49" charset="-122"/>
              </a:rPr>
              <a:t>B </a:t>
            </a:r>
            <a:r>
              <a:rPr lang="zh-CN" altLang="en-US" sz="4000" b="1">
                <a:solidFill>
                  <a:srgbClr val="008080"/>
                </a:solidFill>
                <a:ea typeface="楷体_GB2312" pitchFamily="49" charset="-122"/>
              </a:rPr>
              <a:t>中所有值各不相 同的数据元素</a:t>
            </a:r>
            <a:r>
              <a:rPr lang="zh-CN" altLang="en-US" sz="4000">
                <a:solidFill>
                  <a:srgbClr val="008080"/>
                </a:solidFill>
                <a:ea typeface="楷体_GB2312" pitchFamily="49" charset="-122"/>
              </a:rPr>
              <a:t>。</a:t>
            </a:r>
            <a:endParaRPr lang="zh-CN" altLang="en-US" sz="2400">
              <a:solidFill>
                <a:srgbClr val="008080"/>
              </a:solidFill>
            </a:endParaRPr>
          </a:p>
        </p:txBody>
      </p:sp>
      <p:sp>
        <p:nvSpPr>
          <p:cNvPr id="29700" name="Text Box 4"/>
          <p:cNvSpPr txBox="1">
            <a:spLocks noChangeArrowheads="1"/>
          </p:cNvSpPr>
          <p:nvPr/>
        </p:nvSpPr>
        <p:spPr bwMode="auto">
          <a:xfrm>
            <a:off x="806450" y="4819650"/>
            <a:ext cx="5772150" cy="701675"/>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9A009A"/>
                </a:solidFill>
                <a:ea typeface="楷体_GB2312" pitchFamily="49" charset="-122"/>
              </a:rPr>
              <a:t>仍选用</a:t>
            </a:r>
            <a:r>
              <a:rPr lang="zh-CN" altLang="en-US" sz="4000" b="1">
                <a:solidFill>
                  <a:srgbClr val="660066"/>
                </a:solidFill>
                <a:ea typeface="楷体_GB2312" pitchFamily="49" charset="-122"/>
              </a:rPr>
              <a:t>线性表</a:t>
            </a:r>
            <a:r>
              <a:rPr lang="zh-CN" altLang="en-US" sz="4000">
                <a:solidFill>
                  <a:srgbClr val="9A009A"/>
                </a:solidFill>
                <a:ea typeface="楷体_GB2312" pitchFamily="49" charset="-122"/>
              </a:rPr>
              <a:t>表示集合。</a:t>
            </a:r>
            <a:endParaRPr lang="zh-CN" altLang="en-US" sz="2400"/>
          </a:p>
        </p:txBody>
      </p:sp>
      <p:sp>
        <p:nvSpPr>
          <p:cNvPr id="29701" name="Text Box 5"/>
          <p:cNvSpPr txBox="1">
            <a:spLocks noChangeArrowheads="1"/>
          </p:cNvSpPr>
          <p:nvPr/>
        </p:nvSpPr>
        <p:spPr bwMode="auto">
          <a:xfrm>
            <a:off x="685800" y="533400"/>
            <a:ext cx="16319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4400" b="1">
                <a:solidFill>
                  <a:srgbClr val="008080"/>
                </a:solidFill>
                <a:ea typeface="隶书" pitchFamily="49" charset="-122"/>
              </a:rPr>
              <a:t>例</a:t>
            </a:r>
            <a:r>
              <a:rPr lang="zh-CN" altLang="en-US" sz="4400" b="1">
                <a:solidFill>
                  <a:srgbClr val="008080"/>
                </a:solidFill>
                <a:ea typeface="楷体_GB2312" pitchFamily="49" charset="-122"/>
              </a:rPr>
              <a:t> </a:t>
            </a:r>
            <a:r>
              <a:rPr lang="en-US" altLang="zh-CN" sz="4400" b="1">
                <a:solidFill>
                  <a:srgbClr val="008080"/>
                </a:solidFill>
                <a:ea typeface="楷体_GB2312" pitchFamily="49" charset="-122"/>
              </a:rPr>
              <a:t>2-2</a:t>
            </a:r>
            <a:endParaRPr lang="en-US" altLang="zh-CN"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arn(outVertical)">
                                      <p:cBhvr>
                                        <p:cTn id="7" dur="500"/>
                                        <p:tgtEl>
                                          <p:spTgt spid="29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9700"/>
                                        </p:tgtEl>
                                        <p:attrNameLst>
                                          <p:attrName>style.visibility</p:attrName>
                                        </p:attrNameLst>
                                      </p:cBhvr>
                                      <p:to>
                                        <p:strVal val="visible"/>
                                      </p:to>
                                    </p:set>
                                    <p:anim calcmode="lin" valueType="num">
                                      <p:cBhvr additive="base">
                                        <p:cTn id="12" dur="500" fill="hold"/>
                                        <p:tgtEl>
                                          <p:spTgt spid="29700"/>
                                        </p:tgtEl>
                                        <p:attrNameLst>
                                          <p:attrName>ppt_x</p:attrName>
                                        </p:attrNameLst>
                                      </p:cBhvr>
                                      <p:tavLst>
                                        <p:tav tm="0">
                                          <p:val>
                                            <p:strVal val="#ppt_x"/>
                                          </p:val>
                                        </p:tav>
                                        <p:tav tm="100000">
                                          <p:val>
                                            <p:strVal val="#ppt_x"/>
                                          </p:val>
                                        </p:tav>
                                      </p:tavLst>
                                    </p:anim>
                                    <p:anim calcmode="lin" valueType="num">
                                      <p:cBhvr additive="base">
                                        <p:cTn id="13"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70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Object 2050"/>
          <p:cNvGraphicFramePr>
            <a:graphicFrameLocks noChangeAspect="1"/>
          </p:cNvGraphicFramePr>
          <p:nvPr/>
        </p:nvGraphicFramePr>
        <p:xfrm>
          <a:off x="1143000" y="457200"/>
          <a:ext cx="2667000" cy="2667000"/>
        </p:xfrm>
        <a:graphic>
          <a:graphicData uri="http://schemas.openxmlformats.org/presentationml/2006/ole">
            <mc:AlternateContent xmlns:mc="http://schemas.openxmlformats.org/markup-compatibility/2006">
              <mc:Choice xmlns:v="urn:schemas-microsoft-com:vml" Requires="v">
                <p:oleObj spid="_x0000_s112680" name="剪辑" r:id="rId3" imgW="887400" imgH="1293480" progId="MS_ClipArt_Gallery.2">
                  <p:embed/>
                </p:oleObj>
              </mc:Choice>
              <mc:Fallback>
                <p:oleObj name="剪辑" r:id="rId3" imgW="887400" imgH="1293480" progId="MS_ClipArt_Gallery.2">
                  <p:embed/>
                  <p:pic>
                    <p:nvPicPr>
                      <p:cNvPr id="0" name="Object 20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57200"/>
                        <a:ext cx="26670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87" name="Object 2051"/>
          <p:cNvGraphicFramePr>
            <a:graphicFrameLocks noChangeAspect="1"/>
          </p:cNvGraphicFramePr>
          <p:nvPr/>
        </p:nvGraphicFramePr>
        <p:xfrm>
          <a:off x="5334000" y="457200"/>
          <a:ext cx="2667000" cy="2667000"/>
        </p:xfrm>
        <a:graphic>
          <a:graphicData uri="http://schemas.openxmlformats.org/presentationml/2006/ole">
            <mc:AlternateContent xmlns:mc="http://schemas.openxmlformats.org/markup-compatibility/2006">
              <mc:Choice xmlns:v="urn:schemas-microsoft-com:vml" Requires="v">
                <p:oleObj spid="_x0000_s112681" name="剪辑" r:id="rId5" imgW="739440" imgH="1077480" progId="MS_ClipArt_Gallery.2">
                  <p:embed/>
                </p:oleObj>
              </mc:Choice>
              <mc:Fallback>
                <p:oleObj name="剪辑" r:id="rId5" imgW="739440" imgH="1077480" progId="MS_ClipArt_Gallery.2">
                  <p:embed/>
                  <p:pic>
                    <p:nvPicPr>
                      <p:cNvPr id="0" name="Object 20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57200"/>
                        <a:ext cx="26670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88" name="Text Box 2052"/>
          <p:cNvSpPr txBox="1">
            <a:spLocks noChangeArrowheads="1"/>
          </p:cNvSpPr>
          <p:nvPr/>
        </p:nvSpPr>
        <p:spPr bwMode="auto">
          <a:xfrm>
            <a:off x="1828800" y="3276600"/>
            <a:ext cx="1508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0033"/>
                </a:solidFill>
              </a:rPr>
              <a:t>集合 </a:t>
            </a:r>
            <a:r>
              <a:rPr lang="en-US" altLang="zh-CN" b="1">
                <a:solidFill>
                  <a:srgbClr val="660033"/>
                </a:solidFill>
              </a:rPr>
              <a:t>B</a:t>
            </a:r>
          </a:p>
        </p:txBody>
      </p:sp>
      <p:sp>
        <p:nvSpPr>
          <p:cNvPr id="118789" name="Text Box 2053"/>
          <p:cNvSpPr txBox="1">
            <a:spLocks noChangeArrowheads="1"/>
          </p:cNvSpPr>
          <p:nvPr/>
        </p:nvSpPr>
        <p:spPr bwMode="auto">
          <a:xfrm>
            <a:off x="6000750" y="3276600"/>
            <a:ext cx="1533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CC0000"/>
                </a:solidFill>
              </a:rPr>
              <a:t>集合 </a:t>
            </a:r>
            <a:r>
              <a:rPr lang="en-US" altLang="zh-CN" b="1">
                <a:solidFill>
                  <a:srgbClr val="CC0000"/>
                </a:solidFill>
              </a:rPr>
              <a:t>A</a:t>
            </a:r>
            <a:endParaRPr lang="en-US" altLang="zh-CN" b="1">
              <a:solidFill>
                <a:srgbClr val="660033"/>
              </a:solidFill>
            </a:endParaRPr>
          </a:p>
        </p:txBody>
      </p:sp>
      <p:graphicFrame>
        <p:nvGraphicFramePr>
          <p:cNvPr id="118790" name="Object 2054"/>
          <p:cNvGraphicFramePr>
            <a:graphicFrameLocks noChangeAspect="1"/>
          </p:cNvGraphicFramePr>
          <p:nvPr/>
        </p:nvGraphicFramePr>
        <p:xfrm>
          <a:off x="1676400" y="1143000"/>
          <a:ext cx="814388" cy="581025"/>
        </p:xfrm>
        <a:graphic>
          <a:graphicData uri="http://schemas.openxmlformats.org/presentationml/2006/ole">
            <mc:AlternateContent xmlns:mc="http://schemas.openxmlformats.org/markup-compatibility/2006">
              <mc:Choice xmlns:v="urn:schemas-microsoft-com:vml" Requires="v">
                <p:oleObj spid="_x0000_s112682" name="剪辑" r:id="rId7" imgW="815040" imgH="582120" progId="MS_ClipArt_Gallery.2">
                  <p:embed/>
                </p:oleObj>
              </mc:Choice>
              <mc:Fallback>
                <p:oleObj name="剪辑" r:id="rId7" imgW="815040" imgH="582120" progId="MS_ClipArt_Gallery.2">
                  <p:embed/>
                  <p:pic>
                    <p:nvPicPr>
                      <p:cNvPr id="0" name="Object 20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1143000"/>
                        <a:ext cx="8143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1" name="Object 2055"/>
          <p:cNvGraphicFramePr>
            <a:graphicFrameLocks noChangeAspect="1"/>
          </p:cNvGraphicFramePr>
          <p:nvPr/>
        </p:nvGraphicFramePr>
        <p:xfrm>
          <a:off x="6248400" y="1552575"/>
          <a:ext cx="814388" cy="581025"/>
        </p:xfrm>
        <a:graphic>
          <a:graphicData uri="http://schemas.openxmlformats.org/presentationml/2006/ole">
            <mc:AlternateContent xmlns:mc="http://schemas.openxmlformats.org/markup-compatibility/2006">
              <mc:Choice xmlns:v="urn:schemas-microsoft-com:vml" Requires="v">
                <p:oleObj spid="_x0000_s112683" name="剪辑" r:id="rId9" imgW="815040" imgH="582120" progId="MS_ClipArt_Gallery.2">
                  <p:embed/>
                </p:oleObj>
              </mc:Choice>
              <mc:Fallback>
                <p:oleObj name="剪辑" r:id="rId9" imgW="815040" imgH="582120" progId="MS_ClipArt_Gallery.2">
                  <p:embed/>
                  <p:pic>
                    <p:nvPicPr>
                      <p:cNvPr id="0" name="Object 20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1552575"/>
                        <a:ext cx="8143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useBgFill="1">
        <p:nvSpPr>
          <p:cNvPr id="118795" name="Freeform 2059"/>
          <p:cNvSpPr>
            <a:spLocks/>
          </p:cNvSpPr>
          <p:nvPr/>
        </p:nvSpPr>
        <p:spPr bwMode="auto">
          <a:xfrm>
            <a:off x="1809750" y="1162050"/>
            <a:ext cx="714375" cy="533400"/>
          </a:xfrm>
          <a:custGeom>
            <a:avLst/>
            <a:gdLst>
              <a:gd name="T0" fmla="*/ 48 w 450"/>
              <a:gd name="T1" fmla="*/ 24 h 336"/>
              <a:gd name="T2" fmla="*/ 0 w 450"/>
              <a:gd name="T3" fmla="*/ 132 h 336"/>
              <a:gd name="T4" fmla="*/ 60 w 450"/>
              <a:gd name="T5" fmla="*/ 240 h 336"/>
              <a:gd name="T6" fmla="*/ 72 w 450"/>
              <a:gd name="T7" fmla="*/ 276 h 336"/>
              <a:gd name="T8" fmla="*/ 120 w 450"/>
              <a:gd name="T9" fmla="*/ 288 h 336"/>
              <a:gd name="T10" fmla="*/ 300 w 450"/>
              <a:gd name="T11" fmla="*/ 336 h 336"/>
              <a:gd name="T12" fmla="*/ 336 w 450"/>
              <a:gd name="T13" fmla="*/ 324 h 336"/>
              <a:gd name="T14" fmla="*/ 408 w 450"/>
              <a:gd name="T15" fmla="*/ 276 h 336"/>
              <a:gd name="T16" fmla="*/ 444 w 450"/>
              <a:gd name="T17" fmla="*/ 204 h 336"/>
              <a:gd name="T18" fmla="*/ 372 w 450"/>
              <a:gd name="T19" fmla="*/ 168 h 336"/>
              <a:gd name="T20" fmla="*/ 384 w 450"/>
              <a:gd name="T21" fmla="*/ 132 h 336"/>
              <a:gd name="T22" fmla="*/ 252 w 450"/>
              <a:gd name="T23" fmla="*/ 96 h 336"/>
              <a:gd name="T24" fmla="*/ 156 w 450"/>
              <a:gd name="T25" fmla="*/ 96 h 336"/>
              <a:gd name="T26" fmla="*/ 144 w 450"/>
              <a:gd name="T27" fmla="*/ 60 h 336"/>
              <a:gd name="T28" fmla="*/ 72 w 450"/>
              <a:gd name="T29" fmla="*/ 0 h 336"/>
              <a:gd name="T30" fmla="*/ 48 w 450"/>
              <a:gd name="T31" fmla="*/ 2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0" h="336">
                <a:moveTo>
                  <a:pt x="48" y="24"/>
                </a:moveTo>
                <a:cubicBezTo>
                  <a:pt x="35" y="63"/>
                  <a:pt x="13" y="93"/>
                  <a:pt x="0" y="132"/>
                </a:cubicBezTo>
                <a:cubicBezTo>
                  <a:pt x="13" y="171"/>
                  <a:pt x="47" y="201"/>
                  <a:pt x="60" y="240"/>
                </a:cubicBezTo>
                <a:cubicBezTo>
                  <a:pt x="64" y="252"/>
                  <a:pt x="62" y="268"/>
                  <a:pt x="72" y="276"/>
                </a:cubicBezTo>
                <a:cubicBezTo>
                  <a:pt x="85" y="286"/>
                  <a:pt x="104" y="283"/>
                  <a:pt x="120" y="288"/>
                </a:cubicBezTo>
                <a:cubicBezTo>
                  <a:pt x="181" y="306"/>
                  <a:pt x="239" y="321"/>
                  <a:pt x="300" y="336"/>
                </a:cubicBezTo>
                <a:cubicBezTo>
                  <a:pt x="312" y="332"/>
                  <a:pt x="325" y="330"/>
                  <a:pt x="336" y="324"/>
                </a:cubicBezTo>
                <a:cubicBezTo>
                  <a:pt x="361" y="310"/>
                  <a:pt x="408" y="276"/>
                  <a:pt x="408" y="276"/>
                </a:cubicBezTo>
                <a:cubicBezTo>
                  <a:pt x="413" y="268"/>
                  <a:pt x="450" y="220"/>
                  <a:pt x="444" y="204"/>
                </a:cubicBezTo>
                <a:cubicBezTo>
                  <a:pt x="437" y="186"/>
                  <a:pt x="387" y="173"/>
                  <a:pt x="372" y="168"/>
                </a:cubicBezTo>
                <a:cubicBezTo>
                  <a:pt x="376" y="156"/>
                  <a:pt x="389" y="144"/>
                  <a:pt x="384" y="132"/>
                </a:cubicBezTo>
                <a:cubicBezTo>
                  <a:pt x="370" y="96"/>
                  <a:pt x="254" y="96"/>
                  <a:pt x="252" y="96"/>
                </a:cubicBezTo>
                <a:cubicBezTo>
                  <a:pt x="222" y="104"/>
                  <a:pt x="186" y="120"/>
                  <a:pt x="156" y="96"/>
                </a:cubicBezTo>
                <a:cubicBezTo>
                  <a:pt x="146" y="88"/>
                  <a:pt x="151" y="71"/>
                  <a:pt x="144" y="60"/>
                </a:cubicBezTo>
                <a:cubicBezTo>
                  <a:pt x="139" y="53"/>
                  <a:pt x="87" y="0"/>
                  <a:pt x="72" y="0"/>
                </a:cubicBezTo>
                <a:cubicBezTo>
                  <a:pt x="61" y="0"/>
                  <a:pt x="56" y="16"/>
                  <a:pt x="48" y="24"/>
                </a:cubicBezTo>
                <a:close/>
              </a:path>
            </a:pathLst>
          </a:cu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6" name="Text Box 2060"/>
          <p:cNvSpPr txBox="1">
            <a:spLocks noChangeArrowheads="1"/>
          </p:cNvSpPr>
          <p:nvPr/>
        </p:nvSpPr>
        <p:spPr bwMode="auto">
          <a:xfrm>
            <a:off x="685800" y="3933825"/>
            <a:ext cx="78644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a:solidFill>
                  <a:srgbClr val="660033"/>
                </a:solidFill>
                <a:latin typeface="楷体_GB2312" pitchFamily="49" charset="-122"/>
                <a:ea typeface="楷体_GB2312" pitchFamily="49" charset="-122"/>
              </a:rPr>
              <a:t>从集合 </a:t>
            </a:r>
            <a:r>
              <a:rPr lang="en-US" altLang="zh-CN">
                <a:solidFill>
                  <a:srgbClr val="660033"/>
                </a:solidFill>
                <a:ea typeface="楷体_GB2312" pitchFamily="49" charset="-122"/>
              </a:rPr>
              <a:t>B</a:t>
            </a:r>
            <a:r>
              <a:rPr lang="en-US" altLang="zh-CN">
                <a:solidFill>
                  <a:srgbClr val="660033"/>
                </a:solidFill>
                <a:latin typeface="楷体_GB2312" pitchFamily="49" charset="-122"/>
                <a:ea typeface="楷体_GB2312" pitchFamily="49" charset="-122"/>
              </a:rPr>
              <a:t> </a:t>
            </a:r>
            <a:r>
              <a:rPr lang="zh-CN" altLang="en-US">
                <a:solidFill>
                  <a:srgbClr val="660033"/>
                </a:solidFill>
                <a:latin typeface="楷体_GB2312" pitchFamily="49" charset="-122"/>
                <a:ea typeface="楷体_GB2312" pitchFamily="49" charset="-122"/>
              </a:rPr>
              <a:t>取出物件放入集合 </a:t>
            </a:r>
            <a:r>
              <a:rPr lang="en-US" altLang="zh-CN">
                <a:solidFill>
                  <a:srgbClr val="660033"/>
                </a:solidFill>
                <a:ea typeface="楷体_GB2312" pitchFamily="49" charset="-122"/>
              </a:rPr>
              <a:t>A</a:t>
            </a:r>
          </a:p>
          <a:p>
            <a:pPr>
              <a:lnSpc>
                <a:spcPct val="140000"/>
              </a:lnSpc>
            </a:pPr>
            <a:r>
              <a:rPr lang="zh-CN" altLang="en-US">
                <a:solidFill>
                  <a:srgbClr val="660033"/>
                </a:solidFill>
                <a:ea typeface="楷体_GB2312" pitchFamily="49" charset="-122"/>
              </a:rPr>
              <a:t>要求集合</a:t>
            </a:r>
            <a:r>
              <a:rPr lang="en-US" altLang="zh-CN">
                <a:solidFill>
                  <a:srgbClr val="660033"/>
                </a:solidFill>
                <a:ea typeface="楷体_GB2312" pitchFamily="49" charset="-122"/>
              </a:rPr>
              <a:t>A</a:t>
            </a:r>
            <a:r>
              <a:rPr lang="zh-CN" altLang="en-US">
                <a:solidFill>
                  <a:srgbClr val="660033"/>
                </a:solidFill>
                <a:ea typeface="楷体_GB2312" pitchFamily="49" charset="-122"/>
              </a:rPr>
              <a:t>中</a:t>
            </a:r>
            <a:r>
              <a:rPr lang="zh-CN" altLang="en-US" b="1">
                <a:solidFill>
                  <a:srgbClr val="CC3300"/>
                </a:solidFill>
                <a:ea typeface="楷体_GB2312" pitchFamily="49" charset="-122"/>
              </a:rPr>
              <a:t>同样物件不能有两件以上</a:t>
            </a:r>
            <a:endParaRPr lang="zh-CN" altLang="en-US"/>
          </a:p>
        </p:txBody>
      </p:sp>
      <p:graphicFrame>
        <p:nvGraphicFramePr>
          <p:cNvPr id="118798" name="Object 2062"/>
          <p:cNvGraphicFramePr>
            <a:graphicFrameLocks noChangeAspect="1"/>
          </p:cNvGraphicFramePr>
          <p:nvPr/>
        </p:nvGraphicFramePr>
        <p:xfrm>
          <a:off x="2514600" y="1295400"/>
          <a:ext cx="814388" cy="581025"/>
        </p:xfrm>
        <a:graphic>
          <a:graphicData uri="http://schemas.openxmlformats.org/presentationml/2006/ole">
            <mc:AlternateContent xmlns:mc="http://schemas.openxmlformats.org/markup-compatibility/2006">
              <mc:Choice xmlns:v="urn:schemas-microsoft-com:vml" Requires="v">
                <p:oleObj spid="_x0000_s112684" name="剪辑" r:id="rId10" imgW="815040" imgH="582120" progId="MS_ClipArt_Gallery.2">
                  <p:embed/>
                </p:oleObj>
              </mc:Choice>
              <mc:Fallback>
                <p:oleObj name="剪辑" r:id="rId10" imgW="815040" imgH="582120" progId="MS_ClipArt_Gallery.2">
                  <p:embed/>
                  <p:pic>
                    <p:nvPicPr>
                      <p:cNvPr id="0" name="Object 20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295400"/>
                        <a:ext cx="8143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useBgFill="1">
        <p:nvSpPr>
          <p:cNvPr id="118797" name="Freeform 2061"/>
          <p:cNvSpPr>
            <a:spLocks/>
          </p:cNvSpPr>
          <p:nvPr/>
        </p:nvSpPr>
        <p:spPr bwMode="auto">
          <a:xfrm>
            <a:off x="2638425" y="1295400"/>
            <a:ext cx="714375" cy="533400"/>
          </a:xfrm>
          <a:custGeom>
            <a:avLst/>
            <a:gdLst>
              <a:gd name="T0" fmla="*/ 48 w 450"/>
              <a:gd name="T1" fmla="*/ 24 h 336"/>
              <a:gd name="T2" fmla="*/ 0 w 450"/>
              <a:gd name="T3" fmla="*/ 132 h 336"/>
              <a:gd name="T4" fmla="*/ 60 w 450"/>
              <a:gd name="T5" fmla="*/ 240 h 336"/>
              <a:gd name="T6" fmla="*/ 72 w 450"/>
              <a:gd name="T7" fmla="*/ 276 h 336"/>
              <a:gd name="T8" fmla="*/ 120 w 450"/>
              <a:gd name="T9" fmla="*/ 288 h 336"/>
              <a:gd name="T10" fmla="*/ 300 w 450"/>
              <a:gd name="T11" fmla="*/ 336 h 336"/>
              <a:gd name="T12" fmla="*/ 336 w 450"/>
              <a:gd name="T13" fmla="*/ 324 h 336"/>
              <a:gd name="T14" fmla="*/ 408 w 450"/>
              <a:gd name="T15" fmla="*/ 276 h 336"/>
              <a:gd name="T16" fmla="*/ 444 w 450"/>
              <a:gd name="T17" fmla="*/ 204 h 336"/>
              <a:gd name="T18" fmla="*/ 372 w 450"/>
              <a:gd name="T19" fmla="*/ 168 h 336"/>
              <a:gd name="T20" fmla="*/ 384 w 450"/>
              <a:gd name="T21" fmla="*/ 132 h 336"/>
              <a:gd name="T22" fmla="*/ 252 w 450"/>
              <a:gd name="T23" fmla="*/ 96 h 336"/>
              <a:gd name="T24" fmla="*/ 156 w 450"/>
              <a:gd name="T25" fmla="*/ 96 h 336"/>
              <a:gd name="T26" fmla="*/ 144 w 450"/>
              <a:gd name="T27" fmla="*/ 60 h 336"/>
              <a:gd name="T28" fmla="*/ 72 w 450"/>
              <a:gd name="T29" fmla="*/ 0 h 336"/>
              <a:gd name="T30" fmla="*/ 48 w 450"/>
              <a:gd name="T31" fmla="*/ 2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0" h="336">
                <a:moveTo>
                  <a:pt x="48" y="24"/>
                </a:moveTo>
                <a:cubicBezTo>
                  <a:pt x="35" y="63"/>
                  <a:pt x="13" y="93"/>
                  <a:pt x="0" y="132"/>
                </a:cubicBezTo>
                <a:cubicBezTo>
                  <a:pt x="13" y="171"/>
                  <a:pt x="47" y="201"/>
                  <a:pt x="60" y="240"/>
                </a:cubicBezTo>
                <a:cubicBezTo>
                  <a:pt x="64" y="252"/>
                  <a:pt x="62" y="268"/>
                  <a:pt x="72" y="276"/>
                </a:cubicBezTo>
                <a:cubicBezTo>
                  <a:pt x="85" y="286"/>
                  <a:pt x="104" y="283"/>
                  <a:pt x="120" y="288"/>
                </a:cubicBezTo>
                <a:cubicBezTo>
                  <a:pt x="181" y="306"/>
                  <a:pt x="239" y="321"/>
                  <a:pt x="300" y="336"/>
                </a:cubicBezTo>
                <a:cubicBezTo>
                  <a:pt x="312" y="332"/>
                  <a:pt x="325" y="330"/>
                  <a:pt x="336" y="324"/>
                </a:cubicBezTo>
                <a:cubicBezTo>
                  <a:pt x="361" y="310"/>
                  <a:pt x="408" y="276"/>
                  <a:pt x="408" y="276"/>
                </a:cubicBezTo>
                <a:cubicBezTo>
                  <a:pt x="413" y="268"/>
                  <a:pt x="450" y="220"/>
                  <a:pt x="444" y="204"/>
                </a:cubicBezTo>
                <a:cubicBezTo>
                  <a:pt x="437" y="186"/>
                  <a:pt x="387" y="173"/>
                  <a:pt x="372" y="168"/>
                </a:cubicBezTo>
                <a:cubicBezTo>
                  <a:pt x="376" y="156"/>
                  <a:pt x="389" y="144"/>
                  <a:pt x="384" y="132"/>
                </a:cubicBezTo>
                <a:cubicBezTo>
                  <a:pt x="370" y="96"/>
                  <a:pt x="254" y="96"/>
                  <a:pt x="252" y="96"/>
                </a:cubicBezTo>
                <a:cubicBezTo>
                  <a:pt x="222" y="104"/>
                  <a:pt x="186" y="120"/>
                  <a:pt x="156" y="96"/>
                </a:cubicBezTo>
                <a:cubicBezTo>
                  <a:pt x="146" y="88"/>
                  <a:pt x="151" y="71"/>
                  <a:pt x="144" y="60"/>
                </a:cubicBezTo>
                <a:cubicBezTo>
                  <a:pt x="139" y="53"/>
                  <a:pt x="87" y="0"/>
                  <a:pt x="72" y="0"/>
                </a:cubicBezTo>
                <a:cubicBezTo>
                  <a:pt x="61" y="0"/>
                  <a:pt x="56" y="16"/>
                  <a:pt x="48" y="24"/>
                </a:cubicBezTo>
                <a:close/>
              </a:path>
            </a:pathLst>
          </a:cu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9" name="Text Box 2063"/>
          <p:cNvSpPr txBox="1">
            <a:spLocks noChangeArrowheads="1"/>
          </p:cNvSpPr>
          <p:nvPr/>
        </p:nvSpPr>
        <p:spPr bwMode="auto">
          <a:xfrm>
            <a:off x="669925" y="5759450"/>
            <a:ext cx="7229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a typeface="楷体_GB2312" pitchFamily="49" charset="-122"/>
              </a:rPr>
              <a:t>因此，</a:t>
            </a:r>
            <a:r>
              <a:rPr lang="zh-CN" altLang="en-US" b="1">
                <a:solidFill>
                  <a:srgbClr val="9900CC"/>
                </a:solidFill>
              </a:rPr>
              <a:t>算法的策略应该和例</a:t>
            </a:r>
            <a:r>
              <a:rPr lang="en-US" altLang="zh-CN" b="1">
                <a:solidFill>
                  <a:srgbClr val="9900CC"/>
                </a:solidFill>
              </a:rPr>
              <a:t>2-1</a:t>
            </a:r>
            <a:r>
              <a:rPr lang="zh-CN" altLang="en-US" b="1">
                <a:solidFill>
                  <a:srgbClr val="9900CC"/>
                </a:solidFill>
              </a:rPr>
              <a:t>相同</a:t>
            </a:r>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118796"/>
                                        </p:tgtEl>
                                        <p:attrNameLst>
                                          <p:attrName>style.visibility</p:attrName>
                                        </p:attrNameLst>
                                      </p:cBhvr>
                                      <p:to>
                                        <p:strVal val="visible"/>
                                      </p:to>
                                    </p:set>
                                    <p:animEffect transition="in" filter="strips(downRight)">
                                      <p:cBhvr>
                                        <p:cTn id="7" dur="300"/>
                                        <p:tgtEl>
                                          <p:spTgt spid="118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8795"/>
                                        </p:tgtEl>
                                        <p:attrNameLst>
                                          <p:attrName>style.visibility</p:attrName>
                                        </p:attrNameLst>
                                      </p:cBhvr>
                                      <p:to>
                                        <p:strVal val="visible"/>
                                      </p:to>
                                    </p:set>
                                    <p:animEffect transition="in" filter="wipe(down)">
                                      <p:cBhvr>
                                        <p:cTn id="12" dur="500"/>
                                        <p:tgtEl>
                                          <p:spTgt spid="118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118791"/>
                                        </p:tgtEl>
                                        <p:attrNameLst>
                                          <p:attrName>style.visibility</p:attrName>
                                        </p:attrNameLst>
                                      </p:cBhvr>
                                      <p:to>
                                        <p:strVal val="visible"/>
                                      </p:to>
                                    </p:set>
                                    <p:animEffect transition="in" filter="slide(fromTop)">
                                      <p:cBhvr>
                                        <p:cTn id="17" dur="500"/>
                                        <p:tgtEl>
                                          <p:spTgt spid="1187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8797"/>
                                        </p:tgtEl>
                                        <p:attrNameLst>
                                          <p:attrName>style.visibility</p:attrName>
                                        </p:attrNameLst>
                                      </p:cBhvr>
                                      <p:to>
                                        <p:strVal val="visible"/>
                                      </p:to>
                                    </p:set>
                                    <p:animEffect transition="in" filter="dissolve">
                                      <p:cBhvr>
                                        <p:cTn id="22" dur="500"/>
                                        <p:tgtEl>
                                          <p:spTgt spid="1187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18799"/>
                                        </p:tgtEl>
                                        <p:attrNameLst>
                                          <p:attrName>style.visibility</p:attrName>
                                        </p:attrNameLst>
                                      </p:cBhvr>
                                      <p:to>
                                        <p:strVal val="visible"/>
                                      </p:to>
                                    </p:set>
                                    <p:animEffect transition="in" filter="wipe(left)">
                                      <p:cBhvr>
                                        <p:cTn id="27" dur="75"/>
                                        <p:tgtEl>
                                          <p:spTgt spid="118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5" grpId="0" animBg="1"/>
      <p:bldP spid="118796" grpId="0" autoUpdateAnimBg="0"/>
      <p:bldP spid="118797" grpId="0" animBg="1"/>
      <p:bldP spid="11879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1219200"/>
            <a:ext cx="7391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4400" b="1">
                <a:latin typeface="楷体_GB2312" pitchFamily="49" charset="-122"/>
                <a:ea typeface="楷体_GB2312" pitchFamily="49" charset="-122"/>
              </a:rPr>
              <a:t>线性结构的</a:t>
            </a:r>
            <a:r>
              <a:rPr lang="zh-CN" altLang="en-US" sz="4400" b="1">
                <a:solidFill>
                  <a:srgbClr val="FF0000"/>
                </a:solidFill>
                <a:latin typeface="楷体_GB2312" pitchFamily="49" charset="-122"/>
                <a:ea typeface="楷体_GB2312" pitchFamily="49" charset="-122"/>
              </a:rPr>
              <a:t>基本特征</a:t>
            </a:r>
            <a:r>
              <a:rPr lang="zh-CN" altLang="en-US" sz="4400" b="1">
                <a:latin typeface="楷体_GB2312" pitchFamily="49" charset="-122"/>
                <a:ea typeface="楷体_GB2312" pitchFamily="49" charset="-122"/>
              </a:rPr>
              <a:t>为</a:t>
            </a:r>
            <a:r>
              <a:rPr lang="en-US" altLang="zh-CN" sz="4400" b="1">
                <a:latin typeface="楷体_GB2312" pitchFamily="49" charset="-122"/>
                <a:ea typeface="楷体_GB2312" pitchFamily="49" charset="-122"/>
              </a:rPr>
              <a:t>:</a:t>
            </a:r>
            <a:endParaRPr lang="en-US" altLang="zh-CN" sz="4400"/>
          </a:p>
        </p:txBody>
      </p:sp>
      <p:sp>
        <p:nvSpPr>
          <p:cNvPr id="5123" name="Text Box 3"/>
          <p:cNvSpPr txBox="1">
            <a:spLocks noChangeArrowheads="1"/>
          </p:cNvSpPr>
          <p:nvPr/>
        </p:nvSpPr>
        <p:spPr bwMode="auto">
          <a:xfrm>
            <a:off x="228600" y="3657600"/>
            <a:ext cx="9220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ea typeface="楷体_GB2312" pitchFamily="49" charset="-122"/>
              </a:rPr>
              <a:t>1</a:t>
            </a:r>
            <a:r>
              <a:rPr lang="zh-CN" altLang="en-US" b="1">
                <a:ea typeface="楷体_GB2312" pitchFamily="49" charset="-122"/>
              </a:rPr>
              <a:t>．集合中必存在唯一的一个</a:t>
            </a:r>
            <a:r>
              <a:rPr lang="zh-CN" altLang="en-US" b="1">
                <a:solidFill>
                  <a:srgbClr val="FF0000"/>
                </a:solidFill>
                <a:ea typeface="楷体_GB2312" pitchFamily="49" charset="-122"/>
              </a:rPr>
              <a:t>“第一元素”</a:t>
            </a:r>
            <a:r>
              <a:rPr lang="zh-CN" altLang="en-US" b="1">
                <a:ea typeface="楷体_GB2312" pitchFamily="49" charset="-122"/>
              </a:rPr>
              <a:t>；</a:t>
            </a:r>
          </a:p>
        </p:txBody>
      </p:sp>
      <p:sp>
        <p:nvSpPr>
          <p:cNvPr id="5124" name="Text Box 4"/>
          <p:cNvSpPr txBox="1">
            <a:spLocks noChangeArrowheads="1"/>
          </p:cNvSpPr>
          <p:nvPr/>
        </p:nvSpPr>
        <p:spPr bwMode="auto">
          <a:xfrm>
            <a:off x="228600" y="4464050"/>
            <a:ext cx="9220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ea typeface="楷体_GB2312" pitchFamily="49" charset="-122"/>
              </a:rPr>
              <a:t>2</a:t>
            </a:r>
            <a:r>
              <a:rPr lang="zh-CN" altLang="en-US" b="1">
                <a:ea typeface="楷体_GB2312" pitchFamily="49" charset="-122"/>
              </a:rPr>
              <a:t>．集合中必存在唯一的一个 </a:t>
            </a:r>
            <a:r>
              <a:rPr lang="zh-CN" altLang="en-US" b="1">
                <a:solidFill>
                  <a:srgbClr val="FF0000"/>
                </a:solidFill>
                <a:ea typeface="楷体_GB2312" pitchFamily="49" charset="-122"/>
              </a:rPr>
              <a:t>“最后元素” </a:t>
            </a:r>
            <a:r>
              <a:rPr lang="zh-CN" altLang="en-US" b="1">
                <a:ea typeface="楷体_GB2312" pitchFamily="49" charset="-122"/>
              </a:rPr>
              <a:t>；</a:t>
            </a:r>
          </a:p>
        </p:txBody>
      </p:sp>
      <p:sp>
        <p:nvSpPr>
          <p:cNvPr id="5125" name="Text Box 5"/>
          <p:cNvSpPr txBox="1">
            <a:spLocks noChangeArrowheads="1"/>
          </p:cNvSpPr>
          <p:nvPr/>
        </p:nvSpPr>
        <p:spPr bwMode="auto">
          <a:xfrm>
            <a:off x="228600" y="5226050"/>
            <a:ext cx="853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ea typeface="楷体_GB2312" pitchFamily="49" charset="-122"/>
              </a:rPr>
              <a:t>3</a:t>
            </a:r>
            <a:r>
              <a:rPr lang="zh-CN" altLang="en-US" b="1">
                <a:ea typeface="楷体_GB2312" pitchFamily="49" charset="-122"/>
              </a:rPr>
              <a:t>．除最后元素在外，均有 </a:t>
            </a:r>
            <a:r>
              <a:rPr lang="zh-CN" altLang="en-US" b="1">
                <a:solidFill>
                  <a:srgbClr val="FF0000"/>
                </a:solidFill>
                <a:ea typeface="楷体_GB2312" pitchFamily="49" charset="-122"/>
              </a:rPr>
              <a:t>唯一的后继</a:t>
            </a:r>
            <a:r>
              <a:rPr lang="zh-CN" altLang="en-US" b="1">
                <a:ea typeface="楷体_GB2312" pitchFamily="49" charset="-122"/>
              </a:rPr>
              <a:t>；</a:t>
            </a:r>
          </a:p>
        </p:txBody>
      </p:sp>
      <p:sp>
        <p:nvSpPr>
          <p:cNvPr id="5126" name="Text Box 6"/>
          <p:cNvSpPr txBox="1">
            <a:spLocks noChangeArrowheads="1"/>
          </p:cNvSpPr>
          <p:nvPr/>
        </p:nvSpPr>
        <p:spPr bwMode="auto">
          <a:xfrm>
            <a:off x="228600" y="5988050"/>
            <a:ext cx="853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ea typeface="楷体_GB2312" pitchFamily="49" charset="-122"/>
              </a:rPr>
              <a:t>4</a:t>
            </a:r>
            <a:r>
              <a:rPr lang="zh-CN" altLang="en-US" b="1">
                <a:ea typeface="楷体_GB2312" pitchFamily="49" charset="-122"/>
              </a:rPr>
              <a:t>．除第一元素之外，均有 </a:t>
            </a:r>
            <a:r>
              <a:rPr lang="zh-CN" altLang="en-US" b="1">
                <a:solidFill>
                  <a:srgbClr val="FF0000"/>
                </a:solidFill>
                <a:ea typeface="楷体_GB2312" pitchFamily="49" charset="-122"/>
              </a:rPr>
              <a:t>唯一的前驱</a:t>
            </a:r>
            <a:r>
              <a:rPr lang="zh-CN" altLang="en-US" b="1">
                <a:ea typeface="楷体_GB2312" pitchFamily="49" charset="-122"/>
              </a:rPr>
              <a:t>。</a:t>
            </a:r>
            <a:endParaRPr lang="zh-CN" altLang="en-US"/>
          </a:p>
        </p:txBody>
      </p:sp>
      <p:sp>
        <p:nvSpPr>
          <p:cNvPr id="5127" name="Text Box 7"/>
          <p:cNvSpPr txBox="1">
            <a:spLocks noChangeArrowheads="1"/>
          </p:cNvSpPr>
          <p:nvPr/>
        </p:nvSpPr>
        <p:spPr bwMode="auto">
          <a:xfrm>
            <a:off x="381000" y="2133600"/>
            <a:ext cx="76168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chemeClr val="bg2"/>
                </a:solidFill>
                <a:latin typeface="楷体_GB2312" pitchFamily="49" charset="-122"/>
                <a:ea typeface="楷体_GB2312" pitchFamily="49" charset="-122"/>
              </a:rPr>
              <a:t>   </a:t>
            </a:r>
            <a:r>
              <a:rPr lang="zh-CN" altLang="en-US" sz="4000" b="1">
                <a:solidFill>
                  <a:schemeClr val="bg2"/>
                </a:solidFill>
                <a:latin typeface="楷体_GB2312" pitchFamily="49" charset="-122"/>
                <a:ea typeface="楷体_GB2312" pitchFamily="49" charset="-122"/>
              </a:rPr>
              <a:t>线性结构</a:t>
            </a:r>
            <a:r>
              <a:rPr lang="zh-CN" altLang="en-US" sz="4000" b="1">
                <a:solidFill>
                  <a:schemeClr val="accent1"/>
                </a:solidFill>
                <a:latin typeface="楷体_GB2312" pitchFamily="49" charset="-122"/>
                <a:ea typeface="楷体_GB2312" pitchFamily="49" charset="-122"/>
              </a:rPr>
              <a:t> </a:t>
            </a:r>
            <a:r>
              <a:rPr lang="zh-CN" altLang="en-US" sz="4000" b="1">
                <a:latin typeface="楷体_GB2312" pitchFamily="49" charset="-122"/>
                <a:ea typeface="楷体_GB2312" pitchFamily="49" charset="-122"/>
              </a:rPr>
              <a:t>是</a:t>
            </a:r>
          </a:p>
          <a:p>
            <a:r>
              <a:rPr lang="zh-CN" altLang="en-US" sz="4000" b="1">
                <a:latin typeface="楷体_GB2312" pitchFamily="49" charset="-122"/>
                <a:ea typeface="楷体_GB2312" pitchFamily="49" charset="-122"/>
              </a:rPr>
              <a:t> 一个数据元素的</a:t>
            </a:r>
            <a:r>
              <a:rPr lang="zh-CN" altLang="en-US" sz="4000" b="1">
                <a:solidFill>
                  <a:srgbClr val="FF0000"/>
                </a:solidFill>
                <a:latin typeface="楷体_GB2312" pitchFamily="49" charset="-122"/>
                <a:ea typeface="楷体_GB2312" pitchFamily="49" charset="-122"/>
              </a:rPr>
              <a:t>有序（次序）集</a:t>
            </a:r>
            <a:endParaRPr lang="zh-CN" altLang="en-US" sz="2400" b="1">
              <a:solidFill>
                <a:srgbClr val="FF0000"/>
              </a:solidFill>
              <a:latin typeface="楷体_GB2312" pitchFamily="49" charset="-122"/>
              <a:ea typeface="楷体_GB2312" pitchFamily="49" charset="-122"/>
            </a:endParaRPr>
          </a:p>
        </p:txBody>
      </p:sp>
      <p:sp>
        <p:nvSpPr>
          <p:cNvPr id="5128" name="Text Box 8"/>
          <p:cNvSpPr txBox="1">
            <a:spLocks noChangeArrowheads="1"/>
          </p:cNvSpPr>
          <p:nvPr/>
        </p:nvSpPr>
        <p:spPr bwMode="auto">
          <a:xfrm>
            <a:off x="685800" y="152400"/>
            <a:ext cx="80406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003399"/>
                </a:solidFill>
                <a:ea typeface="楷体_GB2312" pitchFamily="49" charset="-122"/>
              </a:rPr>
              <a:t>线性表</a:t>
            </a:r>
            <a:r>
              <a:rPr lang="zh-CN" altLang="en-US" sz="4400">
                <a:ea typeface="楷体_GB2312" pitchFamily="49" charset="-122"/>
              </a:rPr>
              <a:t>是一种最简单的</a:t>
            </a:r>
            <a:r>
              <a:rPr lang="zh-CN" altLang="en-US" sz="4400" b="1">
                <a:solidFill>
                  <a:srgbClr val="CC0000"/>
                </a:solidFill>
                <a:ea typeface="楷体_GB2312" pitchFamily="49" charset="-122"/>
              </a:rPr>
              <a:t>线性结构</a:t>
            </a:r>
            <a:endParaRPr lang="zh-CN" altLang="en-US"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7"/>
                                        </p:tgtEl>
                                        <p:attrNameLst>
                                          <p:attrName>style.visibility</p:attrName>
                                        </p:attrNameLst>
                                      </p:cBhvr>
                                      <p:to>
                                        <p:strVal val="visible"/>
                                      </p:to>
                                    </p:set>
                                    <p:animEffect transition="in" filter="wipe(left)">
                                      <p:cBhvr>
                                        <p:cTn id="12" dur="500"/>
                                        <p:tgtEl>
                                          <p:spTgt spid="51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wipe(left)">
                                      <p:cBhvr>
                                        <p:cTn id="17" dur="500"/>
                                        <p:tgtEl>
                                          <p:spTgt spid="51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wipe(left)">
                                      <p:cBhvr>
                                        <p:cTn id="22" dur="500"/>
                                        <p:tgtEl>
                                          <p:spTgt spid="51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5"/>
                                        </p:tgtEl>
                                        <p:attrNameLst>
                                          <p:attrName>style.visibility</p:attrName>
                                        </p:attrNameLst>
                                      </p:cBhvr>
                                      <p:to>
                                        <p:strVal val="visible"/>
                                      </p:to>
                                    </p:set>
                                    <p:animEffect transition="in" filter="wipe(left)">
                                      <p:cBhvr>
                                        <p:cTn id="27" dur="500"/>
                                        <p:tgtEl>
                                          <p:spTgt spid="51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6"/>
                                        </p:tgtEl>
                                        <p:attrNameLst>
                                          <p:attrName>style.visibility</p:attrName>
                                        </p:attrNameLst>
                                      </p:cBhvr>
                                      <p:to>
                                        <p:strVal val="visible"/>
                                      </p:to>
                                    </p:set>
                                    <p:animEffect transition="in" filter="wipe(left)">
                                      <p:cBhvr>
                                        <p:cTn id="32"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autoUpdateAnimBg="0"/>
      <p:bldP spid="5124" grpId="0" autoUpdateAnimBg="0"/>
      <p:bldP spid="5125" grpId="0" autoUpdateAnimBg="0"/>
      <p:bldP spid="5126" grpId="0" autoUpdateAnimBg="0"/>
      <p:bldP spid="512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Text Box 5"/>
          <p:cNvSpPr txBox="1">
            <a:spLocks noChangeArrowheads="1"/>
          </p:cNvSpPr>
          <p:nvPr/>
        </p:nvSpPr>
        <p:spPr bwMode="auto">
          <a:xfrm>
            <a:off x="225425" y="0"/>
            <a:ext cx="8880475" cy="681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solidFill>
                  <a:schemeClr val="tx2"/>
                </a:solidFill>
                <a:ea typeface="楷体_GB2312" pitchFamily="49" charset="-122"/>
              </a:rPr>
              <a:t>void</a:t>
            </a:r>
            <a:r>
              <a:rPr lang="en-US" altLang="zh-CN">
                <a:solidFill>
                  <a:schemeClr val="tx2"/>
                </a:solidFill>
                <a:ea typeface="楷体_GB2312" pitchFamily="49" charset="-122"/>
              </a:rPr>
              <a:t> union(List </a:t>
            </a:r>
            <a:r>
              <a:rPr lang="en-US" altLang="zh-CN" b="1">
                <a:solidFill>
                  <a:schemeClr val="tx2"/>
                </a:solidFill>
                <a:ea typeface="楷体_GB2312" pitchFamily="49" charset="-122"/>
              </a:rPr>
              <a:t>&amp;</a:t>
            </a:r>
            <a:r>
              <a:rPr lang="en-US" altLang="zh-CN">
                <a:solidFill>
                  <a:schemeClr val="tx2"/>
                </a:solidFill>
                <a:ea typeface="楷体_GB2312" pitchFamily="49" charset="-122"/>
              </a:rPr>
              <a:t>La, List Lb) </a:t>
            </a:r>
            <a:r>
              <a:rPr lang="en-US" altLang="zh-CN" b="1">
                <a:solidFill>
                  <a:schemeClr val="tx2"/>
                </a:solidFill>
                <a:ea typeface="楷体_GB2312" pitchFamily="49" charset="-122"/>
              </a:rPr>
              <a:t>{</a:t>
            </a:r>
            <a:endParaRPr lang="en-US" altLang="zh-CN">
              <a:ea typeface="楷体_GB2312" pitchFamily="49" charset="-122"/>
            </a:endParaRPr>
          </a:p>
          <a:p>
            <a:pPr>
              <a:lnSpc>
                <a:spcPct val="120000"/>
              </a:lnSpc>
            </a:pPr>
            <a:r>
              <a:rPr lang="en-US" altLang="zh-CN">
                <a:ea typeface="楷体_GB2312" pitchFamily="49" charset="-122"/>
              </a:rPr>
              <a:t>    </a:t>
            </a:r>
          </a:p>
          <a:p>
            <a:pPr>
              <a:lnSpc>
                <a:spcPct val="120000"/>
              </a:lnSpc>
            </a:pPr>
            <a:r>
              <a:rPr lang="en-US" altLang="zh-CN">
                <a:ea typeface="楷体_GB2312" pitchFamily="49" charset="-122"/>
              </a:rPr>
              <a:t>   </a:t>
            </a:r>
            <a:r>
              <a:rPr lang="en-US" altLang="zh-CN" sz="3200">
                <a:ea typeface="楷体_GB2312" pitchFamily="49" charset="-122"/>
              </a:rPr>
              <a:t>La_len=</a:t>
            </a:r>
            <a:r>
              <a:rPr lang="en-US" altLang="zh-CN" sz="3200">
                <a:solidFill>
                  <a:srgbClr val="333399"/>
                </a:solidFill>
                <a:ea typeface="楷体_GB2312" pitchFamily="49" charset="-122"/>
              </a:rPr>
              <a:t>ListLength(La)</a:t>
            </a:r>
            <a:r>
              <a:rPr lang="en-US" altLang="zh-CN" sz="3200">
                <a:ea typeface="楷体_GB2312" pitchFamily="49" charset="-122"/>
              </a:rPr>
              <a:t>;   Lb_len=</a:t>
            </a:r>
            <a:r>
              <a:rPr lang="en-US" altLang="zh-CN" sz="3200">
                <a:solidFill>
                  <a:srgbClr val="333399"/>
                </a:solidFill>
                <a:ea typeface="楷体_GB2312" pitchFamily="49" charset="-122"/>
              </a:rPr>
              <a:t>ListLength(Lb)</a:t>
            </a:r>
            <a:r>
              <a:rPr lang="en-US" altLang="zh-CN" sz="3200">
                <a:ea typeface="楷体_GB2312" pitchFamily="49" charset="-122"/>
              </a:rPr>
              <a:t>; </a:t>
            </a:r>
          </a:p>
          <a:p>
            <a:pPr>
              <a:lnSpc>
                <a:spcPct val="120000"/>
              </a:lnSpc>
            </a:pPr>
            <a:endParaRPr lang="en-US" altLang="zh-CN" sz="3200">
              <a:ea typeface="楷体_GB2312" pitchFamily="49" charset="-122"/>
            </a:endParaRPr>
          </a:p>
          <a:p>
            <a:pPr>
              <a:lnSpc>
                <a:spcPct val="120000"/>
              </a:lnSpc>
            </a:pPr>
            <a:endParaRPr lang="en-US" altLang="zh-CN" sz="3200">
              <a:ea typeface="楷体_GB2312" pitchFamily="49" charset="-122"/>
            </a:endParaRPr>
          </a:p>
          <a:p>
            <a:pPr>
              <a:lnSpc>
                <a:spcPct val="120000"/>
              </a:lnSpc>
            </a:pPr>
            <a:endParaRPr lang="en-US" altLang="zh-CN" sz="3200">
              <a:ea typeface="楷体_GB2312" pitchFamily="49" charset="-122"/>
            </a:endParaRPr>
          </a:p>
          <a:p>
            <a:pPr>
              <a:lnSpc>
                <a:spcPct val="120000"/>
              </a:lnSpc>
            </a:pPr>
            <a:endParaRPr lang="en-US" altLang="zh-CN" sz="3200">
              <a:ea typeface="楷体_GB2312" pitchFamily="49" charset="-122"/>
            </a:endParaRPr>
          </a:p>
          <a:p>
            <a:pPr>
              <a:lnSpc>
                <a:spcPct val="120000"/>
              </a:lnSpc>
            </a:pPr>
            <a:endParaRPr lang="en-US" altLang="zh-CN" sz="3200">
              <a:ea typeface="楷体_GB2312" pitchFamily="49" charset="-122"/>
            </a:endParaRPr>
          </a:p>
          <a:p>
            <a:pPr>
              <a:lnSpc>
                <a:spcPct val="120000"/>
              </a:lnSpc>
            </a:pPr>
            <a:endParaRPr lang="en-US" altLang="zh-CN" sz="3200">
              <a:ea typeface="楷体_GB2312" pitchFamily="49" charset="-122"/>
            </a:endParaRPr>
          </a:p>
          <a:p>
            <a:pPr>
              <a:lnSpc>
                <a:spcPct val="120000"/>
              </a:lnSpc>
            </a:pPr>
            <a:endParaRPr lang="en-US" altLang="zh-CN" sz="3200">
              <a:ea typeface="楷体_GB2312" pitchFamily="49" charset="-122"/>
            </a:endParaRPr>
          </a:p>
          <a:p>
            <a:pPr>
              <a:lnSpc>
                <a:spcPct val="120000"/>
              </a:lnSpc>
            </a:pPr>
            <a:r>
              <a:rPr lang="en-US" altLang="zh-CN" b="1">
                <a:solidFill>
                  <a:schemeClr val="tx2"/>
                </a:solidFill>
                <a:ea typeface="楷体_GB2312" pitchFamily="49" charset="-122"/>
              </a:rPr>
              <a:t>}</a:t>
            </a:r>
            <a:r>
              <a:rPr lang="en-US" altLang="zh-CN">
                <a:solidFill>
                  <a:schemeClr val="tx2"/>
                </a:solidFill>
                <a:ea typeface="楷体_GB2312" pitchFamily="49" charset="-122"/>
              </a:rPr>
              <a:t> // union</a:t>
            </a:r>
          </a:p>
        </p:txBody>
      </p:sp>
      <p:sp>
        <p:nvSpPr>
          <p:cNvPr id="92162" name="Text Box 2"/>
          <p:cNvSpPr txBox="1">
            <a:spLocks noChangeArrowheads="1"/>
          </p:cNvSpPr>
          <p:nvPr/>
        </p:nvSpPr>
        <p:spPr bwMode="auto">
          <a:xfrm>
            <a:off x="609600" y="2835275"/>
            <a:ext cx="8253413"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a:ea typeface="楷体_GB2312" pitchFamily="49" charset="-122"/>
              </a:rPr>
              <a:t>    </a:t>
            </a:r>
            <a:r>
              <a:rPr lang="en-US" altLang="zh-CN">
                <a:solidFill>
                  <a:srgbClr val="333399"/>
                </a:solidFill>
                <a:ea typeface="楷体_GB2312" pitchFamily="49" charset="-122"/>
              </a:rPr>
              <a:t>GetElem(Lb, i, e)</a:t>
            </a:r>
            <a:r>
              <a:rPr lang="en-US" altLang="zh-CN">
                <a:ea typeface="楷体_GB2312" pitchFamily="49" charset="-122"/>
              </a:rPr>
              <a:t>; </a:t>
            </a:r>
            <a:r>
              <a:rPr lang="en-US" altLang="zh-CN" sz="2400">
                <a:ea typeface="楷体_GB2312" pitchFamily="49" charset="-122"/>
              </a:rPr>
              <a:t>// </a:t>
            </a:r>
            <a:r>
              <a:rPr lang="zh-CN" altLang="en-US" sz="2400" b="1">
                <a:ea typeface="楷体_GB2312" pitchFamily="49" charset="-122"/>
              </a:rPr>
              <a:t>取</a:t>
            </a:r>
            <a:r>
              <a:rPr lang="en-US" altLang="zh-CN" sz="2400" b="1">
                <a:ea typeface="楷体_GB2312" pitchFamily="49" charset="-122"/>
              </a:rPr>
              <a:t>Lb</a:t>
            </a:r>
            <a:r>
              <a:rPr lang="zh-CN" altLang="en-US" sz="2400" b="1">
                <a:ea typeface="楷体_GB2312" pitchFamily="49" charset="-122"/>
              </a:rPr>
              <a:t>中第 </a:t>
            </a:r>
            <a:r>
              <a:rPr lang="en-US" altLang="zh-CN" sz="2400" b="1">
                <a:ea typeface="楷体_GB2312" pitchFamily="49" charset="-122"/>
              </a:rPr>
              <a:t>i </a:t>
            </a:r>
            <a:r>
              <a:rPr lang="zh-CN" altLang="en-US" sz="2400" b="1">
                <a:ea typeface="楷体_GB2312" pitchFamily="49" charset="-122"/>
              </a:rPr>
              <a:t>个数据元素赋给 </a:t>
            </a:r>
            <a:r>
              <a:rPr lang="en-US" altLang="zh-CN" sz="2400" b="1">
                <a:ea typeface="楷体_GB2312" pitchFamily="49" charset="-122"/>
              </a:rPr>
              <a:t>e</a:t>
            </a:r>
            <a:endParaRPr lang="en-US" altLang="zh-CN" sz="2400">
              <a:ea typeface="楷体_GB2312" pitchFamily="49" charset="-122"/>
            </a:endParaRPr>
          </a:p>
          <a:p>
            <a:pPr>
              <a:lnSpc>
                <a:spcPct val="120000"/>
              </a:lnSpc>
            </a:pPr>
            <a:r>
              <a:rPr lang="en-US" altLang="zh-CN">
                <a:ea typeface="楷体_GB2312" pitchFamily="49" charset="-122"/>
              </a:rPr>
              <a:t>    </a:t>
            </a:r>
            <a:r>
              <a:rPr lang="en-US" altLang="zh-CN" b="1">
                <a:ea typeface="楷体_GB2312" pitchFamily="49" charset="-122"/>
              </a:rPr>
              <a:t>if </a:t>
            </a:r>
            <a:r>
              <a:rPr lang="en-US" altLang="zh-CN">
                <a:ea typeface="楷体_GB2312" pitchFamily="49" charset="-122"/>
              </a:rPr>
              <a:t>(</a:t>
            </a:r>
            <a:r>
              <a:rPr lang="en-US" altLang="zh-CN" b="1">
                <a:ea typeface="楷体_GB2312" pitchFamily="49" charset="-122"/>
              </a:rPr>
              <a:t>!</a:t>
            </a:r>
            <a:r>
              <a:rPr lang="en-US" altLang="zh-CN">
                <a:solidFill>
                  <a:srgbClr val="333399"/>
                </a:solidFill>
                <a:ea typeface="楷体_GB2312" pitchFamily="49" charset="-122"/>
              </a:rPr>
              <a:t>LocateElem(La, e, equal( )) </a:t>
            </a:r>
            <a:r>
              <a:rPr lang="en-US" altLang="zh-CN">
                <a:ea typeface="楷体_GB2312" pitchFamily="49" charset="-122"/>
              </a:rPr>
              <a:t>)</a:t>
            </a:r>
            <a:r>
              <a:rPr lang="en-US" altLang="zh-CN">
                <a:solidFill>
                  <a:srgbClr val="333399"/>
                </a:solidFill>
                <a:ea typeface="楷体_GB2312" pitchFamily="49" charset="-122"/>
              </a:rPr>
              <a:t> </a:t>
            </a:r>
            <a:endParaRPr lang="en-US" altLang="zh-CN">
              <a:ea typeface="楷体_GB2312" pitchFamily="49" charset="-122"/>
            </a:endParaRPr>
          </a:p>
          <a:p>
            <a:pPr>
              <a:lnSpc>
                <a:spcPct val="120000"/>
              </a:lnSpc>
            </a:pPr>
            <a:r>
              <a:rPr lang="en-US" altLang="zh-CN">
                <a:ea typeface="楷体_GB2312" pitchFamily="49" charset="-122"/>
              </a:rPr>
              <a:t>       </a:t>
            </a:r>
            <a:r>
              <a:rPr lang="en-US" altLang="zh-CN">
                <a:solidFill>
                  <a:srgbClr val="333399"/>
                </a:solidFill>
                <a:ea typeface="楷体_GB2312" pitchFamily="49" charset="-122"/>
              </a:rPr>
              <a:t>ListInsert(La, ++La_len, e)</a:t>
            </a:r>
            <a:r>
              <a:rPr lang="en-US" altLang="zh-CN">
                <a:ea typeface="楷体_GB2312" pitchFamily="49" charset="-122"/>
              </a:rPr>
              <a:t>;</a:t>
            </a:r>
          </a:p>
          <a:p>
            <a:pPr>
              <a:lnSpc>
                <a:spcPct val="120000"/>
              </a:lnSpc>
            </a:pPr>
            <a:r>
              <a:rPr lang="en-US" altLang="zh-CN">
                <a:ea typeface="楷体_GB2312" pitchFamily="49" charset="-122"/>
              </a:rPr>
              <a:t>            </a:t>
            </a:r>
            <a:r>
              <a:rPr lang="en-US" altLang="zh-CN" sz="2400">
                <a:ea typeface="楷体_GB2312" pitchFamily="49" charset="-122"/>
              </a:rPr>
              <a:t>// </a:t>
            </a:r>
            <a:r>
              <a:rPr lang="en-US" altLang="zh-CN" sz="2400" b="1">
                <a:ea typeface="楷体_GB2312" pitchFamily="49" charset="-122"/>
              </a:rPr>
              <a:t>La</a:t>
            </a:r>
            <a:r>
              <a:rPr lang="zh-CN" altLang="en-US" sz="2400" b="1">
                <a:ea typeface="楷体_GB2312" pitchFamily="49" charset="-122"/>
              </a:rPr>
              <a:t>中不存在和 </a:t>
            </a:r>
            <a:r>
              <a:rPr lang="en-US" altLang="zh-CN" sz="2400" b="1">
                <a:ea typeface="楷体_GB2312" pitchFamily="49" charset="-122"/>
              </a:rPr>
              <a:t>e </a:t>
            </a:r>
            <a:r>
              <a:rPr lang="zh-CN" altLang="en-US" sz="2400" b="1">
                <a:ea typeface="楷体_GB2312" pitchFamily="49" charset="-122"/>
              </a:rPr>
              <a:t>相同的数据元素，则插入之</a:t>
            </a:r>
            <a:endParaRPr lang="zh-CN" altLang="en-US"/>
          </a:p>
        </p:txBody>
      </p:sp>
      <p:sp>
        <p:nvSpPr>
          <p:cNvPr id="92163" name="Text Box 3"/>
          <p:cNvSpPr txBox="1">
            <a:spLocks noChangeArrowheads="1"/>
          </p:cNvSpPr>
          <p:nvPr/>
        </p:nvSpPr>
        <p:spPr bwMode="auto">
          <a:xfrm>
            <a:off x="609600" y="2057400"/>
            <a:ext cx="5840413" cy="404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solidFill>
                  <a:srgbClr val="660066"/>
                </a:solidFill>
                <a:ea typeface="楷体_GB2312" pitchFamily="49" charset="-122"/>
              </a:rPr>
              <a:t>for</a:t>
            </a:r>
            <a:r>
              <a:rPr lang="en-US" altLang="zh-CN">
                <a:solidFill>
                  <a:srgbClr val="660066"/>
                </a:solidFill>
                <a:ea typeface="楷体_GB2312" pitchFamily="49" charset="-122"/>
              </a:rPr>
              <a:t> (i = 1;  i &lt;= Lb_len;  i++)</a:t>
            </a:r>
            <a:r>
              <a:rPr lang="en-US" altLang="zh-CN" b="1">
                <a:solidFill>
                  <a:srgbClr val="660066"/>
                </a:solidFill>
                <a:ea typeface="楷体_GB2312" pitchFamily="49" charset="-122"/>
              </a:rPr>
              <a:t> {</a:t>
            </a:r>
          </a:p>
          <a:p>
            <a:pPr>
              <a:lnSpc>
                <a:spcPct val="120000"/>
              </a:lnSpc>
            </a:pPr>
            <a:endParaRPr lang="en-US" altLang="zh-CN" b="1">
              <a:solidFill>
                <a:srgbClr val="660066"/>
              </a:solidFill>
              <a:ea typeface="楷体_GB2312" pitchFamily="49" charset="-122"/>
            </a:endParaRPr>
          </a:p>
          <a:p>
            <a:pPr>
              <a:lnSpc>
                <a:spcPct val="120000"/>
              </a:lnSpc>
            </a:pPr>
            <a:endParaRPr lang="en-US" altLang="zh-CN" b="1">
              <a:solidFill>
                <a:srgbClr val="660066"/>
              </a:solidFill>
              <a:ea typeface="楷体_GB2312" pitchFamily="49" charset="-122"/>
            </a:endParaRPr>
          </a:p>
          <a:p>
            <a:pPr>
              <a:lnSpc>
                <a:spcPct val="120000"/>
              </a:lnSpc>
            </a:pPr>
            <a:endParaRPr lang="en-US" altLang="zh-CN" b="1">
              <a:solidFill>
                <a:srgbClr val="660066"/>
              </a:solidFill>
              <a:ea typeface="楷体_GB2312" pitchFamily="49" charset="-122"/>
            </a:endParaRPr>
          </a:p>
          <a:p>
            <a:pPr>
              <a:lnSpc>
                <a:spcPct val="120000"/>
              </a:lnSpc>
            </a:pPr>
            <a:endParaRPr lang="en-US" altLang="zh-CN" b="1">
              <a:solidFill>
                <a:srgbClr val="660066"/>
              </a:solidFill>
              <a:ea typeface="楷体_GB2312" pitchFamily="49" charset="-122"/>
            </a:endParaRPr>
          </a:p>
          <a:p>
            <a:pPr>
              <a:lnSpc>
                <a:spcPct val="120000"/>
              </a:lnSpc>
            </a:pPr>
            <a:r>
              <a:rPr lang="en-US" altLang="zh-CN" b="1">
                <a:solidFill>
                  <a:srgbClr val="660066"/>
                </a:solidFill>
                <a:ea typeface="楷体_GB2312" pitchFamily="49" charset="-122"/>
              </a:rPr>
              <a:t>}</a:t>
            </a:r>
          </a:p>
        </p:txBody>
      </p:sp>
      <p:sp>
        <p:nvSpPr>
          <p:cNvPr id="92167" name="Text Box 7"/>
          <p:cNvSpPr txBox="1">
            <a:spLocks noChangeArrowheads="1"/>
          </p:cNvSpPr>
          <p:nvPr/>
        </p:nvSpPr>
        <p:spPr bwMode="auto">
          <a:xfrm>
            <a:off x="552450" y="762000"/>
            <a:ext cx="762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33"/>
                </a:solidFill>
              </a:rPr>
              <a:t>InitList(La);   </a:t>
            </a:r>
            <a:r>
              <a:rPr lang="en-US" altLang="zh-CN">
                <a:solidFill>
                  <a:srgbClr val="990033"/>
                </a:solidFill>
              </a:rPr>
              <a:t>// </a:t>
            </a:r>
            <a:r>
              <a:rPr lang="zh-CN" altLang="en-US">
                <a:solidFill>
                  <a:srgbClr val="990033"/>
                </a:solidFill>
                <a:latin typeface="楷体_GB2312" pitchFamily="49" charset="-122"/>
                <a:ea typeface="楷体_GB2312" pitchFamily="49" charset="-122"/>
              </a:rPr>
              <a:t>构造</a:t>
            </a:r>
            <a:r>
              <a:rPr lang="en-US" altLang="zh-CN">
                <a:solidFill>
                  <a:srgbClr val="990033"/>
                </a:solidFill>
                <a:latin typeface="楷体_GB2312" pitchFamily="49" charset="-122"/>
                <a:ea typeface="楷体_GB2312" pitchFamily="49" charset="-122"/>
              </a:rPr>
              <a:t>(</a:t>
            </a:r>
            <a:r>
              <a:rPr lang="zh-CN" altLang="en-US">
                <a:solidFill>
                  <a:srgbClr val="990033"/>
                </a:solidFill>
                <a:latin typeface="楷体_GB2312" pitchFamily="49" charset="-122"/>
                <a:ea typeface="楷体_GB2312" pitchFamily="49" charset="-122"/>
              </a:rPr>
              <a:t>空的</a:t>
            </a:r>
            <a:r>
              <a:rPr lang="en-US" altLang="zh-CN">
                <a:solidFill>
                  <a:srgbClr val="990033"/>
                </a:solidFill>
                <a:latin typeface="楷体_GB2312" pitchFamily="49" charset="-122"/>
                <a:ea typeface="楷体_GB2312" pitchFamily="49" charset="-122"/>
              </a:rPr>
              <a:t>)</a:t>
            </a:r>
            <a:r>
              <a:rPr lang="zh-CN" altLang="en-US">
                <a:solidFill>
                  <a:srgbClr val="990033"/>
                </a:solidFill>
                <a:latin typeface="楷体_GB2312" pitchFamily="49" charset="-122"/>
                <a:ea typeface="楷体_GB2312" pitchFamily="49" charset="-122"/>
              </a:rPr>
              <a:t>线性表</a:t>
            </a:r>
            <a:r>
              <a:rPr lang="en-US" altLang="zh-CN">
                <a:solidFill>
                  <a:srgbClr val="990033"/>
                </a:solidFill>
              </a:rPr>
              <a:t>LA</a:t>
            </a:r>
            <a:endParaRPr lang="en-US" altLang="zh-CN"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92163"/>
                                        </p:tgtEl>
                                        <p:attrNameLst>
                                          <p:attrName>style.visibility</p:attrName>
                                        </p:attrNameLst>
                                      </p:cBhvr>
                                      <p:to>
                                        <p:strVal val="visible"/>
                                      </p:to>
                                    </p:set>
                                    <p:animEffect transition="in" filter="wipe(left)">
                                      <p:cBhvr>
                                        <p:cTn id="7" dur="300"/>
                                        <p:tgtEl>
                                          <p:spTgt spid="92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92165"/>
                                        </p:tgtEl>
                                        <p:attrNameLst>
                                          <p:attrName>style.visibility</p:attrName>
                                        </p:attrNameLst>
                                      </p:cBhvr>
                                      <p:to>
                                        <p:strVal val="visible"/>
                                      </p:to>
                                    </p:set>
                                    <p:animEffect transition="in" filter="wipe(left)">
                                      <p:cBhvr>
                                        <p:cTn id="12" dur="300"/>
                                        <p:tgtEl>
                                          <p:spTgt spid="92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92167"/>
                                        </p:tgtEl>
                                        <p:attrNameLst>
                                          <p:attrName>style.visibility</p:attrName>
                                        </p:attrNameLst>
                                      </p:cBhvr>
                                      <p:to>
                                        <p:strVal val="visible"/>
                                      </p:to>
                                    </p:set>
                                    <p:animEffect transition="in" filter="wipe(left)">
                                      <p:cBhvr>
                                        <p:cTn id="17" dur="3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autoUpdateAnimBg="0"/>
      <p:bldP spid="92163" grpId="0" autoUpdateAnimBg="0"/>
      <p:bldP spid="9216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4" name="Text Box 6"/>
          <p:cNvSpPr txBox="1">
            <a:spLocks noChangeArrowheads="1"/>
          </p:cNvSpPr>
          <p:nvPr/>
        </p:nvSpPr>
        <p:spPr bwMode="auto">
          <a:xfrm>
            <a:off x="395288" y="1771650"/>
            <a:ext cx="8497887" cy="394335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a:solidFill>
                  <a:srgbClr val="660033"/>
                </a:solidFill>
                <a:latin typeface="宋体" pitchFamily="2" charset="-122"/>
              </a:rPr>
              <a:t>若线性表中的数据元素相互之间可以</a:t>
            </a:r>
            <a:r>
              <a:rPr lang="zh-CN" altLang="en-US" b="1">
                <a:solidFill>
                  <a:srgbClr val="660033"/>
                </a:solidFill>
                <a:latin typeface="宋体" pitchFamily="2" charset="-122"/>
              </a:rPr>
              <a:t>比较</a:t>
            </a:r>
            <a:r>
              <a:rPr lang="zh-CN" altLang="en-US">
                <a:solidFill>
                  <a:srgbClr val="660033"/>
                </a:solidFill>
                <a:latin typeface="宋体" pitchFamily="2" charset="-122"/>
              </a:rPr>
              <a:t>，并且数据元素在线性表中</a:t>
            </a:r>
            <a:r>
              <a:rPr lang="zh-CN" altLang="en-US" b="1">
                <a:solidFill>
                  <a:srgbClr val="660033"/>
                </a:solidFill>
                <a:latin typeface="宋体" pitchFamily="2" charset="-122"/>
              </a:rPr>
              <a:t>依值非递减或非递增有序</a:t>
            </a:r>
            <a:r>
              <a:rPr lang="zh-CN" altLang="en-US">
                <a:solidFill>
                  <a:srgbClr val="660033"/>
                </a:solidFill>
                <a:latin typeface="宋体" pitchFamily="2" charset="-122"/>
              </a:rPr>
              <a:t>排列，即 </a:t>
            </a:r>
          </a:p>
          <a:p>
            <a:pPr>
              <a:lnSpc>
                <a:spcPct val="140000"/>
              </a:lnSpc>
            </a:pPr>
            <a:r>
              <a:rPr lang="en-US" altLang="zh-CN">
                <a:solidFill>
                  <a:srgbClr val="660033"/>
                </a:solidFill>
                <a:latin typeface="宋体" pitchFamily="2" charset="-122"/>
              </a:rPr>
              <a:t>a</a:t>
            </a:r>
            <a:r>
              <a:rPr lang="en-US" altLang="zh-CN" baseline="-25000">
                <a:solidFill>
                  <a:srgbClr val="660033"/>
                </a:solidFill>
                <a:latin typeface="宋体" pitchFamily="2" charset="-122"/>
              </a:rPr>
              <a:t>i</a:t>
            </a:r>
            <a:r>
              <a:rPr lang="en-US" altLang="zh-CN">
                <a:solidFill>
                  <a:srgbClr val="660033"/>
                </a:solidFill>
                <a:latin typeface="宋体" pitchFamily="2" charset="-122"/>
              </a:rPr>
              <a:t>≥a</a:t>
            </a:r>
            <a:r>
              <a:rPr lang="en-US" altLang="zh-CN" baseline="-25000">
                <a:solidFill>
                  <a:srgbClr val="660033"/>
                </a:solidFill>
                <a:latin typeface="宋体" pitchFamily="2" charset="-122"/>
              </a:rPr>
              <a:t>i-1</a:t>
            </a:r>
            <a:r>
              <a:rPr lang="en-US" altLang="zh-CN">
                <a:solidFill>
                  <a:srgbClr val="660033"/>
                </a:solidFill>
                <a:latin typeface="宋体" pitchFamily="2" charset="-122"/>
              </a:rPr>
              <a:t> </a:t>
            </a:r>
            <a:r>
              <a:rPr lang="zh-CN" altLang="en-US">
                <a:solidFill>
                  <a:srgbClr val="660033"/>
                </a:solidFill>
                <a:latin typeface="宋体" pitchFamily="2" charset="-122"/>
              </a:rPr>
              <a:t>或 </a:t>
            </a:r>
            <a:r>
              <a:rPr lang="en-US" altLang="zh-CN">
                <a:solidFill>
                  <a:srgbClr val="660033"/>
                </a:solidFill>
                <a:latin typeface="宋体" pitchFamily="2" charset="-122"/>
              </a:rPr>
              <a:t>a</a:t>
            </a:r>
            <a:r>
              <a:rPr lang="en-US" altLang="zh-CN" baseline="-25000">
                <a:solidFill>
                  <a:srgbClr val="660033"/>
                </a:solidFill>
                <a:latin typeface="宋体" pitchFamily="2" charset="-122"/>
              </a:rPr>
              <a:t>i</a:t>
            </a:r>
            <a:r>
              <a:rPr lang="en-US" altLang="zh-CN">
                <a:solidFill>
                  <a:srgbClr val="660033"/>
                </a:solidFill>
                <a:latin typeface="宋体" pitchFamily="2" charset="-122"/>
              </a:rPr>
              <a:t>≤a</a:t>
            </a:r>
            <a:r>
              <a:rPr lang="en-US" altLang="zh-CN" baseline="-25000">
                <a:solidFill>
                  <a:srgbClr val="660033"/>
                </a:solidFill>
                <a:latin typeface="宋体" pitchFamily="2" charset="-122"/>
              </a:rPr>
              <a:t>i-1</a:t>
            </a:r>
            <a:r>
              <a:rPr lang="en-US" altLang="zh-CN">
                <a:solidFill>
                  <a:srgbClr val="660033"/>
                </a:solidFill>
                <a:latin typeface="宋体" pitchFamily="2" charset="-122"/>
              </a:rPr>
              <a:t>(i = 2,3,</a:t>
            </a:r>
            <a:r>
              <a:rPr lang="en-US" altLang="zh-CN">
                <a:solidFill>
                  <a:srgbClr val="660033"/>
                </a:solidFill>
                <a:latin typeface="Times New Roman"/>
              </a:rPr>
              <a:t>…</a:t>
            </a:r>
            <a:r>
              <a:rPr lang="en-US" altLang="zh-CN">
                <a:solidFill>
                  <a:srgbClr val="660033"/>
                </a:solidFill>
                <a:latin typeface="宋体" pitchFamily="2" charset="-122"/>
              </a:rPr>
              <a:t>, n)</a:t>
            </a:r>
            <a:r>
              <a:rPr lang="zh-CN" altLang="en-US">
                <a:solidFill>
                  <a:srgbClr val="660033"/>
                </a:solidFill>
                <a:latin typeface="宋体" pitchFamily="2" charset="-122"/>
              </a:rPr>
              <a:t>，则称该线性表为</a:t>
            </a:r>
            <a:r>
              <a:rPr lang="zh-CN" altLang="en-US" b="1">
                <a:solidFill>
                  <a:srgbClr val="CC0000"/>
                </a:solidFill>
                <a:latin typeface="宋体" pitchFamily="2" charset="-122"/>
              </a:rPr>
              <a:t>有序表</a:t>
            </a:r>
            <a:r>
              <a:rPr lang="en-US" altLang="zh-CN" b="1">
                <a:solidFill>
                  <a:srgbClr val="660033"/>
                </a:solidFill>
                <a:latin typeface="宋体" pitchFamily="2" charset="-122"/>
              </a:rPr>
              <a:t>(Ordered List)</a:t>
            </a:r>
            <a:r>
              <a:rPr lang="zh-CN" altLang="en-US">
                <a:solidFill>
                  <a:srgbClr val="660033"/>
                </a:solidFill>
                <a:ea typeface="楷体_GB2312" pitchFamily="49" charset="-122"/>
              </a:rPr>
              <a:t>。</a:t>
            </a:r>
          </a:p>
        </p:txBody>
      </p:sp>
      <p:sp>
        <p:nvSpPr>
          <p:cNvPr id="94216" name="Text Box 8"/>
          <p:cNvSpPr txBox="1">
            <a:spLocks noChangeArrowheads="1"/>
          </p:cNvSpPr>
          <p:nvPr/>
        </p:nvSpPr>
        <p:spPr bwMode="auto">
          <a:xfrm>
            <a:off x="1025525" y="577850"/>
            <a:ext cx="7051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a typeface="楷体_GB2312" pitchFamily="49" charset="-122"/>
              </a:rPr>
              <a:t>试改变结构，以</a:t>
            </a:r>
            <a:r>
              <a:rPr lang="zh-CN" altLang="en-US" b="1">
                <a:solidFill>
                  <a:srgbClr val="CC0000"/>
                </a:solidFill>
                <a:ea typeface="楷体_GB2312" pitchFamily="49" charset="-122"/>
              </a:rPr>
              <a:t>有序表</a:t>
            </a:r>
            <a:r>
              <a:rPr lang="zh-CN" altLang="en-US">
                <a:ea typeface="楷体_GB2312" pitchFamily="49" charset="-122"/>
              </a:rPr>
              <a:t>表示集合。</a:t>
            </a:r>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94216"/>
                                        </p:tgtEl>
                                        <p:attrNameLst>
                                          <p:attrName>style.visibility</p:attrName>
                                        </p:attrNameLst>
                                      </p:cBhvr>
                                      <p:to>
                                        <p:strVal val="visible"/>
                                      </p:to>
                                    </p:set>
                                    <p:animEffect transition="in" filter="wipe(left)">
                                      <p:cBhvr>
                                        <p:cTn id="7" dur="300"/>
                                        <p:tgtEl>
                                          <p:spTgt spid="942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94214"/>
                                        </p:tgtEl>
                                        <p:attrNameLst>
                                          <p:attrName>style.visibility</p:attrName>
                                        </p:attrNameLst>
                                      </p:cBhvr>
                                      <p:to>
                                        <p:strVal val="visible"/>
                                      </p:to>
                                    </p:set>
                                    <p:animEffect transition="in" filter="strips(downRight)">
                                      <p:cBhvr>
                                        <p:cTn id="12" dur="300"/>
                                        <p:tgtEl>
                                          <p:spTgt spid="94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4" grpId="0" animBg="1" autoUpdateAnimBg="0"/>
      <p:bldP spid="9421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366713" y="152400"/>
            <a:ext cx="41290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663300"/>
                </a:solidFill>
                <a:ea typeface="隶书" pitchFamily="49" charset="-122"/>
              </a:rPr>
              <a:t>六、有序表类型</a:t>
            </a:r>
            <a:endParaRPr lang="zh-CN" altLang="en-US" sz="4800" b="1">
              <a:ea typeface="楷体_GB2312" pitchFamily="49" charset="-122"/>
            </a:endParaRPr>
          </a:p>
        </p:txBody>
      </p:sp>
      <p:sp>
        <p:nvSpPr>
          <p:cNvPr id="148483" name="Text Box 3"/>
          <p:cNvSpPr txBox="1">
            <a:spLocks noChangeArrowheads="1"/>
          </p:cNvSpPr>
          <p:nvPr/>
        </p:nvSpPr>
        <p:spPr bwMode="auto">
          <a:xfrm>
            <a:off x="228600" y="2209800"/>
            <a:ext cx="83820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t>ADT</a:t>
            </a:r>
            <a:r>
              <a:rPr lang="en-US" altLang="zh-CN" sz="4000"/>
              <a:t> </a:t>
            </a:r>
            <a:r>
              <a:rPr lang="en-US" altLang="zh-CN" sz="4000">
                <a:solidFill>
                  <a:srgbClr val="CC0066"/>
                </a:solidFill>
              </a:rPr>
              <a:t>Ordered_List</a:t>
            </a:r>
            <a:r>
              <a:rPr lang="en-US" altLang="zh-CN" sz="4000"/>
              <a:t> {</a:t>
            </a:r>
          </a:p>
          <a:p>
            <a:pPr>
              <a:lnSpc>
                <a:spcPct val="115000"/>
              </a:lnSpc>
            </a:pPr>
            <a:r>
              <a:rPr lang="en-US" altLang="zh-CN">
                <a:ea typeface="楷体_GB2312" pitchFamily="49" charset="-122"/>
              </a:rPr>
              <a:t>    </a:t>
            </a:r>
            <a:r>
              <a:rPr lang="zh-CN" altLang="en-US" b="1">
                <a:solidFill>
                  <a:srgbClr val="FF5050"/>
                </a:solidFill>
                <a:ea typeface="楷体_GB2312" pitchFamily="49" charset="-122"/>
              </a:rPr>
              <a:t>数据对象</a:t>
            </a:r>
            <a:r>
              <a:rPr lang="en-US" altLang="zh-CN" b="1">
                <a:ea typeface="楷体_GB2312" pitchFamily="49" charset="-122"/>
              </a:rPr>
              <a:t>:</a:t>
            </a:r>
            <a:r>
              <a:rPr lang="en-US" altLang="zh-CN">
                <a:ea typeface="楷体_GB2312" pitchFamily="49" charset="-122"/>
              </a:rPr>
              <a:t>  </a:t>
            </a:r>
            <a:r>
              <a:rPr lang="en-US" altLang="zh-CN" sz="4000"/>
              <a:t>S = { x</a:t>
            </a:r>
            <a:r>
              <a:rPr lang="en-US" altLang="zh-CN" sz="4000" baseline="-25000"/>
              <a:t>i</a:t>
            </a:r>
            <a:r>
              <a:rPr lang="en-US" altLang="zh-CN" sz="4000"/>
              <a:t>|x</a:t>
            </a:r>
            <a:r>
              <a:rPr lang="en-US" altLang="zh-CN" sz="4000" baseline="-25000"/>
              <a:t>i </a:t>
            </a:r>
            <a:r>
              <a:rPr lang="en-US" altLang="zh-CN" sz="4000">
                <a:sym typeface="Symbol" pitchFamily="18" charset="2"/>
              </a:rPr>
              <a:t> </a:t>
            </a:r>
            <a:r>
              <a:rPr lang="en-US" altLang="zh-CN" sz="4000">
                <a:solidFill>
                  <a:srgbClr val="CC0066"/>
                </a:solidFill>
                <a:sym typeface="Symbol" pitchFamily="18" charset="2"/>
              </a:rPr>
              <a:t>OrderedSet </a:t>
            </a:r>
            <a:r>
              <a:rPr lang="zh-CN" altLang="en-US" sz="4000">
                <a:sym typeface="Symbol" pitchFamily="18" charset="2"/>
              </a:rPr>
              <a:t>，</a:t>
            </a:r>
          </a:p>
          <a:p>
            <a:pPr>
              <a:lnSpc>
                <a:spcPct val="115000"/>
              </a:lnSpc>
            </a:pPr>
            <a:r>
              <a:rPr lang="zh-CN" altLang="en-US" sz="4000">
                <a:sym typeface="Symbol" pitchFamily="18" charset="2"/>
              </a:rPr>
              <a:t>                                 </a:t>
            </a:r>
            <a:r>
              <a:rPr lang="en-US" altLang="zh-CN" sz="4000">
                <a:sym typeface="Symbol" pitchFamily="18" charset="2"/>
              </a:rPr>
              <a:t>i=1,2,…,n, n</a:t>
            </a:r>
            <a:r>
              <a:rPr lang="en-US" altLang="zh-CN">
                <a:sym typeface="Symbol" pitchFamily="18" charset="2"/>
              </a:rPr>
              <a:t>≥</a:t>
            </a:r>
            <a:r>
              <a:rPr lang="en-US" altLang="zh-CN" sz="4000">
                <a:sym typeface="Symbol" pitchFamily="18" charset="2"/>
              </a:rPr>
              <a:t>0 }</a:t>
            </a:r>
            <a:endParaRPr lang="en-US" altLang="zh-CN" sz="2400"/>
          </a:p>
        </p:txBody>
      </p:sp>
      <p:sp>
        <p:nvSpPr>
          <p:cNvPr id="148484" name="AutoShape 4"/>
          <p:cNvSpPr>
            <a:spLocks noChangeArrowheads="1"/>
          </p:cNvSpPr>
          <p:nvPr/>
        </p:nvSpPr>
        <p:spPr bwMode="auto">
          <a:xfrm>
            <a:off x="6629400" y="381000"/>
            <a:ext cx="2057400" cy="2133600"/>
          </a:xfrm>
          <a:prstGeom prst="wedgeRoundRectCallout">
            <a:avLst>
              <a:gd name="adj1" fmla="val -70602"/>
              <a:gd name="adj2" fmla="val 73588"/>
              <a:gd name="adj3" fmla="val 16667"/>
            </a:avLst>
          </a:prstGeom>
          <a:solidFill>
            <a:srgbClr val="D0EC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chemeClr val="tx2"/>
                </a:solidFill>
                <a:ea typeface="楷体_GB2312" pitchFamily="49" charset="-122"/>
              </a:rPr>
              <a:t>集合中</a:t>
            </a:r>
          </a:p>
          <a:p>
            <a:pPr algn="ctr"/>
            <a:r>
              <a:rPr lang="zh-CN" altLang="en-US" sz="2800">
                <a:solidFill>
                  <a:schemeClr val="tx2"/>
                </a:solidFill>
                <a:ea typeface="楷体_GB2312" pitchFamily="49" charset="-122"/>
              </a:rPr>
              <a:t>任意两个</a:t>
            </a:r>
          </a:p>
          <a:p>
            <a:pPr algn="ctr"/>
            <a:r>
              <a:rPr lang="zh-CN" altLang="en-US" sz="2800">
                <a:solidFill>
                  <a:schemeClr val="tx2"/>
                </a:solidFill>
                <a:ea typeface="楷体_GB2312" pitchFamily="49" charset="-122"/>
              </a:rPr>
              <a:t>元素之间</a:t>
            </a:r>
          </a:p>
          <a:p>
            <a:pPr algn="ctr"/>
            <a:r>
              <a:rPr lang="zh-CN" altLang="en-US" sz="2800">
                <a:solidFill>
                  <a:schemeClr val="tx2"/>
                </a:solidFill>
                <a:ea typeface="楷体_GB2312" pitchFamily="49" charset="-122"/>
              </a:rPr>
              <a:t>均可以</a:t>
            </a:r>
          </a:p>
          <a:p>
            <a:pPr algn="ctr"/>
            <a:r>
              <a:rPr lang="zh-CN" altLang="en-US" sz="2800">
                <a:solidFill>
                  <a:schemeClr val="tx2"/>
                </a:solidFill>
                <a:ea typeface="楷体_GB2312" pitchFamily="49" charset="-122"/>
              </a:rPr>
              <a:t>进行比较</a:t>
            </a:r>
          </a:p>
        </p:txBody>
      </p:sp>
      <p:sp>
        <p:nvSpPr>
          <p:cNvPr id="148485" name="Text Box 5"/>
          <p:cNvSpPr txBox="1">
            <a:spLocks noChangeArrowheads="1"/>
          </p:cNvSpPr>
          <p:nvPr/>
        </p:nvSpPr>
        <p:spPr bwMode="auto">
          <a:xfrm>
            <a:off x="738188" y="4351338"/>
            <a:ext cx="8253412"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b="1">
                <a:solidFill>
                  <a:srgbClr val="FF5050"/>
                </a:solidFill>
                <a:latin typeface="楷体_GB2312" pitchFamily="49" charset="-122"/>
                <a:ea typeface="楷体_GB2312" pitchFamily="49" charset="-122"/>
              </a:rPr>
              <a:t>数据关系</a:t>
            </a:r>
            <a:r>
              <a:rPr lang="en-US" altLang="zh-CN" sz="4400" b="1">
                <a:latin typeface="楷体_GB2312" pitchFamily="49" charset="-122"/>
                <a:ea typeface="楷体_GB2312" pitchFamily="49" charset="-122"/>
              </a:rPr>
              <a:t>:</a:t>
            </a:r>
            <a:r>
              <a:rPr lang="en-US" altLang="zh-CN" sz="4000"/>
              <a:t>R = {&lt;x</a:t>
            </a:r>
            <a:r>
              <a:rPr lang="en-US" altLang="zh-CN" sz="4000" baseline="-25000"/>
              <a:t>i-1</a:t>
            </a:r>
            <a:r>
              <a:rPr lang="en-US" altLang="zh-CN" sz="4000"/>
              <a:t>, x</a:t>
            </a:r>
            <a:r>
              <a:rPr lang="en-US" altLang="zh-CN" sz="4000" baseline="-25000"/>
              <a:t>i</a:t>
            </a:r>
            <a:r>
              <a:rPr lang="en-US" altLang="zh-CN" sz="4000"/>
              <a:t>&gt; | x</a:t>
            </a:r>
            <a:r>
              <a:rPr lang="en-US" altLang="zh-CN" sz="4000" baseline="-25000"/>
              <a:t>i-1</a:t>
            </a:r>
            <a:r>
              <a:rPr lang="en-US" altLang="zh-CN" sz="4000"/>
              <a:t>, x</a:t>
            </a:r>
            <a:r>
              <a:rPr lang="en-US" altLang="zh-CN" sz="4000" baseline="-25000"/>
              <a:t>i</a:t>
            </a:r>
            <a:r>
              <a:rPr lang="en-US" altLang="zh-CN" sz="4000"/>
              <a:t> </a:t>
            </a:r>
            <a:r>
              <a:rPr lang="en-US" altLang="zh-CN" sz="4000">
                <a:sym typeface="Symbol" pitchFamily="18" charset="2"/>
              </a:rPr>
              <a:t> S,</a:t>
            </a:r>
          </a:p>
          <a:p>
            <a:pPr>
              <a:lnSpc>
                <a:spcPct val="115000"/>
              </a:lnSpc>
            </a:pPr>
            <a:r>
              <a:rPr lang="en-US" altLang="zh-CN" sz="4000">
                <a:sym typeface="Symbol" pitchFamily="18" charset="2"/>
              </a:rPr>
              <a:t>                              </a:t>
            </a:r>
            <a:r>
              <a:rPr lang="en-US" altLang="zh-CN" sz="4000">
                <a:solidFill>
                  <a:srgbClr val="CC0066"/>
                </a:solidFill>
                <a:sym typeface="Symbol" pitchFamily="18" charset="2"/>
              </a:rPr>
              <a:t>x</a:t>
            </a:r>
            <a:r>
              <a:rPr lang="en-US" altLang="zh-CN" sz="4000" baseline="-25000">
                <a:solidFill>
                  <a:srgbClr val="CC0066"/>
                </a:solidFill>
                <a:sym typeface="Symbol" pitchFamily="18" charset="2"/>
              </a:rPr>
              <a:t>i-1</a:t>
            </a:r>
            <a:r>
              <a:rPr lang="en-US" altLang="zh-CN">
                <a:solidFill>
                  <a:srgbClr val="CC0066"/>
                </a:solidFill>
                <a:sym typeface="Symbol" pitchFamily="18" charset="2"/>
              </a:rPr>
              <a:t>≤ </a:t>
            </a:r>
            <a:r>
              <a:rPr lang="en-US" altLang="zh-CN" sz="4000">
                <a:solidFill>
                  <a:srgbClr val="CC0066"/>
                </a:solidFill>
                <a:sym typeface="Symbol" pitchFamily="18" charset="2"/>
              </a:rPr>
              <a:t>x</a:t>
            </a:r>
            <a:r>
              <a:rPr lang="en-US" altLang="zh-CN" sz="4000" baseline="-25000">
                <a:solidFill>
                  <a:srgbClr val="CC0066"/>
                </a:solidFill>
                <a:sym typeface="Symbol" pitchFamily="18" charset="2"/>
              </a:rPr>
              <a:t>i</a:t>
            </a:r>
            <a:r>
              <a:rPr lang="en-US" altLang="zh-CN" sz="4000">
                <a:sym typeface="Symbol" pitchFamily="18" charset="2"/>
              </a:rPr>
              <a:t>, i=2,3,…,n }</a:t>
            </a:r>
            <a:endParaRPr lang="en-US" altLang="zh-CN" sz="2400"/>
          </a:p>
        </p:txBody>
      </p:sp>
      <p:sp>
        <p:nvSpPr>
          <p:cNvPr id="148486" name="Comment 6">
            <a:hlinkClick r:id="rId2" action="ppaction://hlinksldjump"/>
          </p:cNvPr>
          <p:cNvSpPr>
            <a:spLocks noChangeArrowheads="1"/>
          </p:cNvSpPr>
          <p:nvPr/>
        </p:nvSpPr>
        <p:spPr bwMode="auto">
          <a:xfrm>
            <a:off x="609600" y="1143000"/>
            <a:ext cx="4556125"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spcBef>
                <a:spcPct val="50000"/>
              </a:spcBef>
            </a:pPr>
            <a:r>
              <a:rPr kumimoji="0" lang="zh-CN" altLang="en-US" b="1">
                <a:solidFill>
                  <a:srgbClr val="996600"/>
                </a:solidFill>
                <a:latin typeface="Arial" charset="0"/>
                <a:ea typeface="楷体_GB2312" pitchFamily="49" charset="-122"/>
              </a:rPr>
              <a:t>回顾例</a:t>
            </a:r>
            <a:r>
              <a:rPr kumimoji="0" lang="en-US" altLang="zh-CN" b="1">
                <a:solidFill>
                  <a:srgbClr val="996600"/>
                </a:solidFill>
                <a:latin typeface="Arial" charset="0"/>
              </a:rPr>
              <a:t>2-2</a:t>
            </a:r>
            <a:r>
              <a:rPr kumimoji="0" lang="zh-CN" altLang="en-US" b="1">
                <a:solidFill>
                  <a:srgbClr val="996600"/>
                </a:solidFill>
                <a:latin typeface="Arial" charset="0"/>
                <a:ea typeface="楷体_GB2312" pitchFamily="49" charset="-122"/>
              </a:rPr>
              <a:t>的两个算法</a:t>
            </a:r>
            <a:endParaRPr lang="zh-CN" altLang="en-US" sz="1600">
              <a:solidFill>
                <a:srgbClr val="000000"/>
              </a:solidFill>
              <a:latin typeface="Arial"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48486"/>
                                        </p:tgtEl>
                                        <p:attrNameLst>
                                          <p:attrName>style.visibility</p:attrName>
                                        </p:attrNameLst>
                                      </p:cBhvr>
                                      <p:to>
                                        <p:strVal val="visible"/>
                                      </p:to>
                                    </p:set>
                                    <p:animEffect transition="in" filter="slide(fromRight)">
                                      <p:cBhvr>
                                        <p:cTn id="7" dur="500"/>
                                        <p:tgtEl>
                                          <p:spTgt spid="148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3"/>
                                        </p:tgtEl>
                                        <p:attrNameLst>
                                          <p:attrName>style.visibility</p:attrName>
                                        </p:attrNameLst>
                                      </p:cBhvr>
                                      <p:to>
                                        <p:strVal val="visible"/>
                                      </p:to>
                                    </p:set>
                                    <p:animEffect transition="in" filter="wipe(left)">
                                      <p:cBhvr>
                                        <p:cTn id="12" dur="500"/>
                                        <p:tgtEl>
                                          <p:spTgt spid="148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48484"/>
                                        </p:tgtEl>
                                        <p:attrNameLst>
                                          <p:attrName>style.visibility</p:attrName>
                                        </p:attrNameLst>
                                      </p:cBhvr>
                                      <p:to>
                                        <p:strVal val="visible"/>
                                      </p:to>
                                    </p:set>
                                    <p:animEffect transition="in" filter="slide(fromTop)">
                                      <p:cBhvr>
                                        <p:cTn id="17" dur="500"/>
                                        <p:tgtEl>
                                          <p:spTgt spid="1484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8485"/>
                                        </p:tgtEl>
                                        <p:attrNameLst>
                                          <p:attrName>style.visibility</p:attrName>
                                        </p:attrNameLst>
                                      </p:cBhvr>
                                      <p:to>
                                        <p:strVal val="visible"/>
                                      </p:to>
                                    </p:set>
                                    <p:animEffect transition="in" filter="wipe(left)">
                                      <p:cBhvr>
                                        <p:cTn id="22" dur="500"/>
                                        <p:tgtEl>
                                          <p:spTgt spid="148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autoUpdateAnimBg="0"/>
      <p:bldP spid="148484" grpId="0" animBg="1" autoUpdateAnimBg="0"/>
      <p:bldP spid="148485" grpId="0" autoUpdateAnimBg="0"/>
      <p:bldP spid="14848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a:hlinkClick r:id="" action="ppaction://hlinkshowjump?jump=nextslide"/>
          </p:cNvPr>
          <p:cNvSpPr txBox="1">
            <a:spLocks noChangeArrowheads="1"/>
          </p:cNvSpPr>
          <p:nvPr/>
        </p:nvSpPr>
        <p:spPr bwMode="auto">
          <a:xfrm>
            <a:off x="228600" y="1295400"/>
            <a:ext cx="87630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a:t>     </a:t>
            </a:r>
            <a:r>
              <a:rPr lang="en-US" altLang="zh-CN" b="1">
                <a:solidFill>
                  <a:srgbClr val="663300"/>
                </a:solidFill>
              </a:rPr>
              <a:t>LocateElem( L, e, &amp;q, </a:t>
            </a:r>
          </a:p>
          <a:p>
            <a:pPr>
              <a:lnSpc>
                <a:spcPct val="120000"/>
              </a:lnSpc>
            </a:pPr>
            <a:r>
              <a:rPr lang="en-US" altLang="zh-CN" b="1">
                <a:solidFill>
                  <a:srgbClr val="663300"/>
                </a:solidFill>
              </a:rPr>
              <a:t>         int(*compare)(ElemType,ElemType) )</a:t>
            </a:r>
            <a:endParaRPr lang="en-US" altLang="zh-CN"/>
          </a:p>
          <a:p>
            <a:pPr>
              <a:lnSpc>
                <a:spcPct val="120000"/>
              </a:lnSpc>
            </a:pPr>
            <a:r>
              <a:rPr lang="zh-CN" altLang="en-US" b="1">
                <a:solidFill>
                  <a:srgbClr val="3333CC"/>
                </a:solidFill>
                <a:latin typeface="楷体_GB2312" pitchFamily="49" charset="-122"/>
                <a:ea typeface="楷体_GB2312" pitchFamily="49" charset="-122"/>
              </a:rPr>
              <a:t>初始条件</a:t>
            </a:r>
            <a:r>
              <a:rPr lang="zh-CN" altLang="en-US">
                <a:latin typeface="楷体_GB2312" pitchFamily="49" charset="-122"/>
                <a:ea typeface="楷体_GB2312" pitchFamily="49" charset="-122"/>
              </a:rPr>
              <a:t>：有序表</a:t>
            </a:r>
            <a:r>
              <a:rPr lang="en-US" altLang="zh-CN">
                <a:ea typeface="楷体_GB2312" pitchFamily="49" charset="-122"/>
              </a:rPr>
              <a:t>L</a:t>
            </a:r>
            <a:r>
              <a:rPr lang="zh-CN" altLang="en-US">
                <a:latin typeface="楷体_GB2312" pitchFamily="49" charset="-122"/>
                <a:ea typeface="楷体_GB2312" pitchFamily="49" charset="-122"/>
              </a:rPr>
              <a:t>已存在。</a:t>
            </a:r>
          </a:p>
          <a:p>
            <a:pPr>
              <a:lnSpc>
                <a:spcPct val="120000"/>
              </a:lnSpc>
            </a:pPr>
            <a:r>
              <a:rPr lang="zh-CN" altLang="en-US" b="1">
                <a:solidFill>
                  <a:srgbClr val="3333CC"/>
                </a:solidFill>
                <a:latin typeface="楷体_GB2312" pitchFamily="49" charset="-122"/>
                <a:ea typeface="楷体_GB2312" pitchFamily="49" charset="-122"/>
              </a:rPr>
              <a:t>操作结果</a:t>
            </a:r>
            <a:r>
              <a:rPr lang="zh-CN" altLang="en-US">
                <a:latin typeface="楷体_GB2312" pitchFamily="49" charset="-122"/>
                <a:ea typeface="楷体_GB2312" pitchFamily="49" charset="-122"/>
              </a:rPr>
              <a:t>：若有序表</a:t>
            </a:r>
            <a:r>
              <a:rPr lang="en-US" altLang="zh-CN">
                <a:ea typeface="楷体_GB2312" pitchFamily="49" charset="-122"/>
              </a:rPr>
              <a:t>L</a:t>
            </a:r>
            <a:r>
              <a:rPr lang="zh-CN" altLang="en-US">
                <a:latin typeface="楷体_GB2312" pitchFamily="49" charset="-122"/>
                <a:ea typeface="楷体_GB2312" pitchFamily="49" charset="-122"/>
              </a:rPr>
              <a:t>中存在元素</a:t>
            </a:r>
            <a:r>
              <a:rPr lang="en-US" altLang="zh-CN">
                <a:latin typeface="楷体_GB2312" pitchFamily="49" charset="-122"/>
                <a:ea typeface="楷体_GB2312" pitchFamily="49" charset="-122"/>
              </a:rPr>
              <a:t>e</a:t>
            </a:r>
            <a:r>
              <a:rPr lang="zh-CN" altLang="en-US">
                <a:latin typeface="楷体_GB2312" pitchFamily="49" charset="-122"/>
                <a:ea typeface="楷体_GB2312" pitchFamily="49" charset="-122"/>
              </a:rPr>
              <a:t>，则 </a:t>
            </a:r>
            <a:r>
              <a:rPr lang="en-US" altLang="zh-CN">
                <a:solidFill>
                  <a:srgbClr val="CC0000"/>
                </a:solidFill>
                <a:ea typeface="楷体_GB2312" pitchFamily="49" charset="-122"/>
              </a:rPr>
              <a:t>q</a:t>
            </a:r>
            <a:r>
              <a:rPr lang="zh-CN" altLang="en-US">
                <a:solidFill>
                  <a:srgbClr val="CC0000"/>
                </a:solidFill>
                <a:latin typeface="楷体_GB2312" pitchFamily="49" charset="-122"/>
                <a:ea typeface="楷体_GB2312" pitchFamily="49" charset="-122"/>
              </a:rPr>
              <a:t>指示</a:t>
            </a:r>
            <a:r>
              <a:rPr lang="en-US" altLang="zh-CN">
                <a:solidFill>
                  <a:srgbClr val="CC0000"/>
                </a:solidFill>
                <a:ea typeface="楷体_GB2312" pitchFamily="49" charset="-122"/>
              </a:rPr>
              <a:t>L</a:t>
            </a:r>
            <a:r>
              <a:rPr lang="zh-CN" altLang="en-US">
                <a:solidFill>
                  <a:srgbClr val="CC0000"/>
                </a:solidFill>
                <a:latin typeface="楷体_GB2312" pitchFamily="49" charset="-122"/>
                <a:ea typeface="楷体_GB2312" pitchFamily="49" charset="-122"/>
              </a:rPr>
              <a:t>中</a:t>
            </a:r>
            <a:r>
              <a:rPr lang="zh-CN" altLang="en-US" b="1">
                <a:solidFill>
                  <a:srgbClr val="CC0000"/>
                </a:solidFill>
                <a:latin typeface="楷体_GB2312" pitchFamily="49" charset="-122"/>
                <a:ea typeface="楷体_GB2312" pitchFamily="49" charset="-122"/>
              </a:rPr>
              <a:t>第一个值为 </a:t>
            </a:r>
            <a:r>
              <a:rPr lang="en-US" altLang="zh-CN" b="1">
                <a:solidFill>
                  <a:srgbClr val="CC0000"/>
                </a:solidFill>
                <a:ea typeface="楷体_GB2312" pitchFamily="49" charset="-122"/>
              </a:rPr>
              <a:t>e </a:t>
            </a:r>
            <a:r>
              <a:rPr lang="zh-CN" altLang="en-US" b="1">
                <a:solidFill>
                  <a:srgbClr val="CC0000"/>
                </a:solidFill>
                <a:latin typeface="楷体_GB2312" pitchFamily="49" charset="-122"/>
                <a:ea typeface="楷体_GB2312" pitchFamily="49" charset="-122"/>
              </a:rPr>
              <a:t>的元素</a:t>
            </a:r>
            <a:r>
              <a:rPr lang="zh-CN" altLang="en-US">
                <a:solidFill>
                  <a:srgbClr val="CC0000"/>
                </a:solidFill>
                <a:latin typeface="楷体_GB2312" pitchFamily="49" charset="-122"/>
                <a:ea typeface="楷体_GB2312" pitchFamily="49" charset="-122"/>
              </a:rPr>
              <a:t>的位置</a:t>
            </a:r>
            <a:r>
              <a:rPr lang="zh-CN" altLang="en-US">
                <a:latin typeface="楷体_GB2312" pitchFamily="49" charset="-122"/>
                <a:ea typeface="楷体_GB2312" pitchFamily="49" charset="-122"/>
              </a:rPr>
              <a:t>，并返回函数值</a:t>
            </a:r>
            <a:r>
              <a:rPr lang="en-US" altLang="zh-CN">
                <a:ea typeface="楷体_GB2312" pitchFamily="49" charset="-122"/>
              </a:rPr>
              <a:t>TRUE</a:t>
            </a:r>
            <a:r>
              <a:rPr lang="zh-CN" altLang="en-US">
                <a:latin typeface="楷体_GB2312" pitchFamily="49" charset="-122"/>
                <a:ea typeface="楷体_GB2312" pitchFamily="49" charset="-122"/>
              </a:rPr>
              <a:t>；否则 </a:t>
            </a:r>
            <a:r>
              <a:rPr lang="en-US" altLang="zh-CN">
                <a:solidFill>
                  <a:srgbClr val="CC0000"/>
                </a:solidFill>
                <a:ea typeface="楷体_GB2312" pitchFamily="49" charset="-122"/>
              </a:rPr>
              <a:t>q </a:t>
            </a:r>
            <a:r>
              <a:rPr lang="zh-CN" altLang="en-US">
                <a:solidFill>
                  <a:srgbClr val="CC0000"/>
                </a:solidFill>
                <a:latin typeface="楷体_GB2312" pitchFamily="49" charset="-122"/>
                <a:ea typeface="楷体_GB2312" pitchFamily="49" charset="-122"/>
              </a:rPr>
              <a:t>指示</a:t>
            </a:r>
            <a:r>
              <a:rPr lang="zh-CN" altLang="en-US" b="1">
                <a:solidFill>
                  <a:srgbClr val="CC0000"/>
                </a:solidFill>
                <a:latin typeface="楷体_GB2312" pitchFamily="49" charset="-122"/>
                <a:ea typeface="楷体_GB2312" pitchFamily="49" charset="-122"/>
              </a:rPr>
              <a:t>第一个大于 </a:t>
            </a:r>
            <a:r>
              <a:rPr lang="en-US" altLang="zh-CN" b="1">
                <a:solidFill>
                  <a:srgbClr val="CC0000"/>
                </a:solidFill>
                <a:ea typeface="楷体_GB2312" pitchFamily="49" charset="-122"/>
              </a:rPr>
              <a:t>e </a:t>
            </a:r>
            <a:r>
              <a:rPr lang="zh-CN" altLang="en-US" b="1">
                <a:solidFill>
                  <a:srgbClr val="CC0000"/>
                </a:solidFill>
                <a:latin typeface="楷体_GB2312" pitchFamily="49" charset="-122"/>
                <a:ea typeface="楷体_GB2312" pitchFamily="49" charset="-122"/>
              </a:rPr>
              <a:t>的元素的前驱</a:t>
            </a:r>
            <a:r>
              <a:rPr lang="zh-CN" altLang="en-US">
                <a:solidFill>
                  <a:srgbClr val="CC0000"/>
                </a:solidFill>
                <a:latin typeface="楷体_GB2312" pitchFamily="49" charset="-122"/>
                <a:ea typeface="楷体_GB2312" pitchFamily="49" charset="-122"/>
              </a:rPr>
              <a:t>的位置</a:t>
            </a:r>
            <a:r>
              <a:rPr lang="zh-CN" altLang="en-US">
                <a:latin typeface="楷体_GB2312" pitchFamily="49" charset="-122"/>
                <a:ea typeface="楷体_GB2312" pitchFamily="49" charset="-122"/>
              </a:rPr>
              <a:t>，并返回函数值</a:t>
            </a:r>
            <a:r>
              <a:rPr lang="en-US" altLang="zh-CN">
                <a:ea typeface="楷体_GB2312" pitchFamily="49" charset="-122"/>
              </a:rPr>
              <a:t>FALSE</a:t>
            </a:r>
            <a:r>
              <a:rPr lang="zh-CN" altLang="en-US">
                <a:latin typeface="楷体_GB2312" pitchFamily="49" charset="-122"/>
                <a:ea typeface="楷体_GB2312" pitchFamily="49" charset="-122"/>
              </a:rPr>
              <a:t>。</a:t>
            </a:r>
          </a:p>
        </p:txBody>
      </p:sp>
      <p:sp>
        <p:nvSpPr>
          <p:cNvPr id="149507" name="Text Box 3"/>
          <p:cNvSpPr txBox="1">
            <a:spLocks noChangeArrowheads="1"/>
          </p:cNvSpPr>
          <p:nvPr/>
        </p:nvSpPr>
        <p:spPr bwMode="auto">
          <a:xfrm>
            <a:off x="457200" y="152400"/>
            <a:ext cx="31543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楷体_GB2312" pitchFamily="49" charset="-122"/>
                <a:ea typeface="楷体_GB2312" pitchFamily="49" charset="-122"/>
              </a:rPr>
              <a:t> </a:t>
            </a:r>
            <a:r>
              <a:rPr lang="zh-CN" altLang="en-US" sz="4400" b="1">
                <a:solidFill>
                  <a:srgbClr val="FB415C"/>
                </a:solidFill>
                <a:latin typeface="楷体_GB2312" pitchFamily="49" charset="-122"/>
                <a:ea typeface="楷体_GB2312" pitchFamily="49" charset="-122"/>
              </a:rPr>
              <a:t>基本操作：</a:t>
            </a:r>
            <a:endParaRPr lang="zh-CN" altLang="en-US" sz="2400"/>
          </a:p>
        </p:txBody>
      </p:sp>
      <p:sp>
        <p:nvSpPr>
          <p:cNvPr id="149508" name="Text Box 4"/>
          <p:cNvSpPr txBox="1">
            <a:spLocks noChangeArrowheads="1"/>
          </p:cNvSpPr>
          <p:nvPr/>
        </p:nvSpPr>
        <p:spPr bwMode="auto">
          <a:xfrm>
            <a:off x="914400" y="762000"/>
            <a:ext cx="4930775" cy="576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zh-CN" sz="4000" b="1"/>
              <a:t>          …  …</a:t>
            </a:r>
          </a:p>
          <a:p>
            <a:pPr>
              <a:lnSpc>
                <a:spcPct val="90000"/>
              </a:lnSpc>
              <a:spcBef>
                <a:spcPct val="50000"/>
              </a:spcBef>
            </a:pPr>
            <a:endParaRPr lang="en-US" altLang="zh-CN" sz="4000" b="1"/>
          </a:p>
          <a:p>
            <a:pPr>
              <a:lnSpc>
                <a:spcPct val="90000"/>
              </a:lnSpc>
              <a:spcBef>
                <a:spcPct val="50000"/>
              </a:spcBef>
            </a:pPr>
            <a:endParaRPr lang="en-US" altLang="zh-CN" sz="4000" b="1"/>
          </a:p>
          <a:p>
            <a:pPr>
              <a:lnSpc>
                <a:spcPct val="90000"/>
              </a:lnSpc>
              <a:spcBef>
                <a:spcPct val="50000"/>
              </a:spcBef>
            </a:pPr>
            <a:endParaRPr lang="en-US" altLang="zh-CN" sz="4000" b="1"/>
          </a:p>
          <a:p>
            <a:pPr>
              <a:lnSpc>
                <a:spcPct val="90000"/>
              </a:lnSpc>
              <a:spcBef>
                <a:spcPct val="50000"/>
              </a:spcBef>
            </a:pPr>
            <a:endParaRPr lang="en-US" altLang="zh-CN" sz="4000" b="1"/>
          </a:p>
          <a:p>
            <a:pPr>
              <a:lnSpc>
                <a:spcPct val="90000"/>
              </a:lnSpc>
              <a:spcBef>
                <a:spcPct val="50000"/>
              </a:spcBef>
            </a:pPr>
            <a:endParaRPr lang="en-US" altLang="zh-CN" sz="4000" b="1"/>
          </a:p>
          <a:p>
            <a:pPr>
              <a:lnSpc>
                <a:spcPct val="90000"/>
              </a:lnSpc>
              <a:spcBef>
                <a:spcPct val="50000"/>
              </a:spcBef>
            </a:pPr>
            <a:r>
              <a:rPr lang="en-US" altLang="zh-CN" sz="4000" b="1"/>
              <a:t>          …  …</a:t>
            </a:r>
            <a:endParaRPr lang="en-US" altLang="zh-CN" sz="2400"/>
          </a:p>
        </p:txBody>
      </p:sp>
      <p:sp>
        <p:nvSpPr>
          <p:cNvPr id="149509" name="Comment 5"/>
          <p:cNvSpPr>
            <a:spLocks noChangeArrowheads="1"/>
          </p:cNvSpPr>
          <p:nvPr/>
        </p:nvSpPr>
        <p:spPr bwMode="auto">
          <a:xfrm>
            <a:off x="5410200" y="381000"/>
            <a:ext cx="3505200" cy="1200150"/>
          </a:xfrm>
          <a:prstGeom prst="rect">
            <a:avLst/>
          </a:prstGeom>
          <a:solidFill>
            <a:srgbClr val="FCFDC6"/>
          </a:solidFill>
          <a:ln w="9525">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spcBef>
                <a:spcPct val="50000"/>
              </a:spcBef>
            </a:pPr>
            <a:r>
              <a:rPr kumimoji="0" lang="en-US" altLang="zh-CN" sz="3200" b="1">
                <a:solidFill>
                  <a:srgbClr val="800000"/>
                </a:solidFill>
                <a:latin typeface="Arial" charset="0"/>
              </a:rPr>
              <a:t>Compare</a:t>
            </a:r>
            <a:r>
              <a:rPr kumimoji="0" lang="zh-CN" altLang="en-US" b="1">
                <a:solidFill>
                  <a:srgbClr val="800000"/>
                </a:solidFill>
                <a:latin typeface="Arial" charset="0"/>
                <a:ea typeface="隶书" pitchFamily="49" charset="-122"/>
              </a:rPr>
              <a:t>是一个有序判定函数</a:t>
            </a:r>
            <a:endParaRPr lang="zh-CN" altLang="en-US" sz="3200">
              <a:solidFill>
                <a:srgbClr val="800000"/>
              </a:solidFill>
              <a:latin typeface="Arial" charset="0"/>
            </a:endParaRPr>
          </a:p>
        </p:txBody>
      </p:sp>
      <p:sp>
        <p:nvSpPr>
          <p:cNvPr id="149510" name="AutoShape 6">
            <a:hlinkClick r:id="rId2"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3" fill="hold" grpId="0" nodeType="clickEffect">
                                  <p:stCondLst>
                                    <p:cond delay="0"/>
                                  </p:stCondLst>
                                  <p:childTnLst>
                                    <p:set>
                                      <p:cBhvr>
                                        <p:cTn id="10" dur="1" fill="hold">
                                          <p:stCondLst>
                                            <p:cond delay="0"/>
                                          </p:stCondLst>
                                        </p:cTn>
                                        <p:tgtEl>
                                          <p:spTgt spid="149506"/>
                                        </p:tgtEl>
                                        <p:attrNameLst>
                                          <p:attrName>style.visibility</p:attrName>
                                        </p:attrNameLst>
                                      </p:cBhvr>
                                      <p:to>
                                        <p:strVal val="visible"/>
                                      </p:to>
                                    </p:set>
                                    <p:animEffect transition="in" filter="strips(upRight)">
                                      <p:cBhvr>
                                        <p:cTn id="11" dur="500"/>
                                        <p:tgtEl>
                                          <p:spTgt spid="1495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3" fill="hold" grpId="0" nodeType="clickEffect">
                                  <p:stCondLst>
                                    <p:cond delay="0"/>
                                  </p:stCondLst>
                                  <p:childTnLst>
                                    <p:set>
                                      <p:cBhvr>
                                        <p:cTn id="15" dur="1" fill="hold">
                                          <p:stCondLst>
                                            <p:cond delay="0"/>
                                          </p:stCondLst>
                                        </p:cTn>
                                        <p:tgtEl>
                                          <p:spTgt spid="149509"/>
                                        </p:tgtEl>
                                        <p:attrNameLst>
                                          <p:attrName>style.visibility</p:attrName>
                                        </p:attrNameLst>
                                      </p:cBhvr>
                                      <p:to>
                                        <p:strVal val="visible"/>
                                      </p:to>
                                    </p:set>
                                    <p:anim calcmode="lin" valueType="num">
                                      <p:cBhvr additive="base">
                                        <p:cTn id="16" dur="500" fill="hold"/>
                                        <p:tgtEl>
                                          <p:spTgt spid="149509"/>
                                        </p:tgtEl>
                                        <p:attrNameLst>
                                          <p:attrName>ppt_x</p:attrName>
                                        </p:attrNameLst>
                                      </p:cBhvr>
                                      <p:tavLst>
                                        <p:tav tm="0">
                                          <p:val>
                                            <p:strVal val="1+#ppt_w/2"/>
                                          </p:val>
                                        </p:tav>
                                        <p:tav tm="100000">
                                          <p:val>
                                            <p:strVal val="#ppt_x"/>
                                          </p:val>
                                        </p:tav>
                                      </p:tavLst>
                                    </p:anim>
                                    <p:anim calcmode="lin" valueType="num">
                                      <p:cBhvr additive="base">
                                        <p:cTn id="17" dur="500" fill="hold"/>
                                        <p:tgtEl>
                                          <p:spTgt spid="149509"/>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149510"/>
                                        </p:tgtEl>
                                        <p:attrNameLst>
                                          <p:attrName>style.visibility</p:attrName>
                                        </p:attrNameLst>
                                      </p:cBhvr>
                                      <p:to>
                                        <p:strVal val="visible"/>
                                      </p:to>
                                    </p:set>
                                    <p:anim calcmode="lin" valueType="num">
                                      <p:cBhvr additive="base">
                                        <p:cTn id="21" dur="500" fill="hold"/>
                                        <p:tgtEl>
                                          <p:spTgt spid="149510"/>
                                        </p:tgtEl>
                                        <p:attrNameLst>
                                          <p:attrName>ppt_x</p:attrName>
                                        </p:attrNameLst>
                                      </p:cBhvr>
                                      <p:tavLst>
                                        <p:tav tm="0">
                                          <p:val>
                                            <p:strVal val="1+#ppt_w/2"/>
                                          </p:val>
                                        </p:tav>
                                        <p:tav tm="100000">
                                          <p:val>
                                            <p:strVal val="#ppt_x"/>
                                          </p:val>
                                        </p:tav>
                                      </p:tavLst>
                                    </p:anim>
                                    <p:anim calcmode="lin" valueType="num">
                                      <p:cBhvr additive="base">
                                        <p:cTn id="22" dur="500" fill="hold"/>
                                        <p:tgtEl>
                                          <p:spTgt spid="149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P spid="149508" grpId="0" autoUpdateAnimBg="0"/>
      <p:bldP spid="149509" grpId="0" animBg="1" autoUpdateAnimBg="0"/>
      <p:bldP spid="1495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1187450" y="1398588"/>
            <a:ext cx="7346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990000"/>
                </a:solidFill>
              </a:rPr>
              <a:t>( </a:t>
            </a:r>
            <a:r>
              <a:rPr lang="en-US" altLang="zh-CN" b="1">
                <a:solidFill>
                  <a:srgbClr val="990000"/>
                </a:solidFill>
              </a:rPr>
              <a:t>12, 23, 34, 45, 56, 67, 78, 89, 98, 45</a:t>
            </a:r>
            <a:r>
              <a:rPr lang="en-US" altLang="zh-CN">
                <a:solidFill>
                  <a:srgbClr val="990000"/>
                </a:solidFill>
              </a:rPr>
              <a:t> )</a:t>
            </a:r>
            <a:endParaRPr lang="en-US" altLang="zh-CN"/>
          </a:p>
        </p:txBody>
      </p:sp>
      <p:sp>
        <p:nvSpPr>
          <p:cNvPr id="150531" name="Text Box 3"/>
          <p:cNvSpPr txBox="1">
            <a:spLocks noChangeArrowheads="1"/>
          </p:cNvSpPr>
          <p:nvPr/>
        </p:nvSpPr>
        <p:spPr bwMode="auto">
          <a:xfrm>
            <a:off x="1181100" y="457200"/>
            <a:ext cx="1241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0033"/>
                </a:solidFill>
              </a:rPr>
              <a:t>例如</a:t>
            </a:r>
            <a:r>
              <a:rPr lang="en-US" altLang="zh-CN" b="1">
                <a:solidFill>
                  <a:srgbClr val="660033"/>
                </a:solidFill>
              </a:rPr>
              <a:t>:</a:t>
            </a:r>
            <a:endParaRPr lang="en-US" altLang="zh-CN"/>
          </a:p>
        </p:txBody>
      </p:sp>
      <p:sp>
        <p:nvSpPr>
          <p:cNvPr id="150532" name="Text Box 4"/>
          <p:cNvSpPr txBox="1">
            <a:spLocks noChangeArrowheads="1"/>
          </p:cNvSpPr>
          <p:nvPr/>
        </p:nvSpPr>
        <p:spPr bwMode="auto">
          <a:xfrm>
            <a:off x="1343025" y="2073275"/>
            <a:ext cx="23907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a:solidFill>
                  <a:srgbClr val="000099"/>
                </a:solidFill>
                <a:ea typeface="楷体_GB2312" pitchFamily="49" charset="-122"/>
              </a:rPr>
              <a:t>若</a:t>
            </a:r>
            <a:r>
              <a:rPr lang="zh-CN" altLang="en-US" b="1">
                <a:solidFill>
                  <a:srgbClr val="000099"/>
                </a:solidFill>
              </a:rPr>
              <a:t>  </a:t>
            </a:r>
            <a:r>
              <a:rPr lang="en-US" altLang="zh-CN" b="1">
                <a:solidFill>
                  <a:srgbClr val="000099"/>
                </a:solidFill>
              </a:rPr>
              <a:t>e = 45, </a:t>
            </a:r>
          </a:p>
          <a:p>
            <a:pPr>
              <a:lnSpc>
                <a:spcPct val="120000"/>
              </a:lnSpc>
            </a:pPr>
            <a:r>
              <a:rPr lang="en-US" altLang="zh-CN" b="1">
                <a:solidFill>
                  <a:srgbClr val="000099"/>
                </a:solidFill>
                <a:ea typeface="楷体_GB2312" pitchFamily="49" charset="-122"/>
              </a:rPr>
              <a:t>   </a:t>
            </a:r>
            <a:r>
              <a:rPr lang="zh-CN" altLang="en-US" b="1">
                <a:solidFill>
                  <a:srgbClr val="000099"/>
                </a:solidFill>
                <a:ea typeface="楷体_GB2312" pitchFamily="49" charset="-122"/>
              </a:rPr>
              <a:t>则</a:t>
            </a:r>
            <a:r>
              <a:rPr lang="zh-CN" altLang="en-US" b="1">
                <a:solidFill>
                  <a:srgbClr val="000099"/>
                </a:solidFill>
              </a:rPr>
              <a:t> </a:t>
            </a:r>
            <a:r>
              <a:rPr lang="en-US" altLang="zh-CN" b="1">
                <a:solidFill>
                  <a:srgbClr val="000099"/>
                </a:solidFill>
              </a:rPr>
              <a:t>q </a:t>
            </a:r>
            <a:r>
              <a:rPr lang="zh-CN" altLang="en-US" b="1">
                <a:solidFill>
                  <a:srgbClr val="000099"/>
                </a:solidFill>
                <a:ea typeface="楷体_GB2312" pitchFamily="49" charset="-122"/>
              </a:rPr>
              <a:t>指向</a:t>
            </a:r>
            <a:r>
              <a:rPr lang="zh-CN" altLang="en-US"/>
              <a:t>  </a:t>
            </a:r>
          </a:p>
        </p:txBody>
      </p:sp>
      <p:sp>
        <p:nvSpPr>
          <p:cNvPr id="150533" name="AutoShape 5"/>
          <p:cNvSpPr>
            <a:spLocks noChangeArrowheads="1"/>
          </p:cNvSpPr>
          <p:nvPr/>
        </p:nvSpPr>
        <p:spPr bwMode="auto">
          <a:xfrm>
            <a:off x="3733800" y="1931988"/>
            <a:ext cx="152400" cy="1447800"/>
          </a:xfrm>
          <a:prstGeom prst="upArrow">
            <a:avLst>
              <a:gd name="adj1" fmla="val 50000"/>
              <a:gd name="adj2" fmla="val 237500"/>
            </a:avLst>
          </a:prstGeom>
          <a:solidFill>
            <a:srgbClr val="000080"/>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0534" name="Text Box 6"/>
          <p:cNvSpPr txBox="1">
            <a:spLocks noChangeArrowheads="1"/>
          </p:cNvSpPr>
          <p:nvPr/>
        </p:nvSpPr>
        <p:spPr bwMode="auto">
          <a:xfrm>
            <a:off x="3581400" y="3575050"/>
            <a:ext cx="2276475"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b="1">
                <a:solidFill>
                  <a:schemeClr val="tx2"/>
                </a:solidFill>
                <a:ea typeface="楷体_GB2312" pitchFamily="49" charset="-122"/>
              </a:rPr>
              <a:t>若 </a:t>
            </a:r>
            <a:r>
              <a:rPr lang="en-US" altLang="zh-CN" b="1">
                <a:solidFill>
                  <a:schemeClr val="tx2"/>
                </a:solidFill>
                <a:ea typeface="楷体_GB2312" pitchFamily="49" charset="-122"/>
              </a:rPr>
              <a:t>e = 88,</a:t>
            </a:r>
          </a:p>
          <a:p>
            <a:pPr>
              <a:lnSpc>
                <a:spcPct val="110000"/>
              </a:lnSpc>
            </a:pPr>
            <a:r>
              <a:rPr lang="en-US" altLang="zh-CN" b="1">
                <a:solidFill>
                  <a:schemeClr val="tx2"/>
                </a:solidFill>
                <a:ea typeface="楷体_GB2312" pitchFamily="49" charset="-122"/>
              </a:rPr>
              <a:t>  </a:t>
            </a:r>
            <a:r>
              <a:rPr lang="zh-CN" altLang="en-US" b="1">
                <a:solidFill>
                  <a:schemeClr val="tx2"/>
                </a:solidFill>
                <a:ea typeface="楷体_GB2312" pitchFamily="49" charset="-122"/>
              </a:rPr>
              <a:t>则 </a:t>
            </a:r>
            <a:r>
              <a:rPr lang="en-US" altLang="zh-CN" b="1">
                <a:solidFill>
                  <a:schemeClr val="tx2"/>
                </a:solidFill>
                <a:ea typeface="楷体_GB2312" pitchFamily="49" charset="-122"/>
              </a:rPr>
              <a:t>q </a:t>
            </a:r>
            <a:r>
              <a:rPr lang="zh-CN" altLang="en-US" b="1">
                <a:solidFill>
                  <a:schemeClr val="tx2"/>
                </a:solidFill>
                <a:ea typeface="楷体_GB2312" pitchFamily="49" charset="-122"/>
              </a:rPr>
              <a:t>指向</a:t>
            </a:r>
            <a:endParaRPr lang="zh-CN" altLang="en-US">
              <a:solidFill>
                <a:schemeClr val="tx2"/>
              </a:solidFill>
            </a:endParaRPr>
          </a:p>
        </p:txBody>
      </p:sp>
      <p:sp>
        <p:nvSpPr>
          <p:cNvPr id="150535" name="AutoShape 7"/>
          <p:cNvSpPr>
            <a:spLocks noChangeArrowheads="1"/>
          </p:cNvSpPr>
          <p:nvPr/>
        </p:nvSpPr>
        <p:spPr bwMode="auto">
          <a:xfrm>
            <a:off x="5791200" y="1931988"/>
            <a:ext cx="228600" cy="2819400"/>
          </a:xfrm>
          <a:prstGeom prst="upArrow">
            <a:avLst>
              <a:gd name="adj1" fmla="val 50000"/>
              <a:gd name="adj2" fmla="val 308333"/>
            </a:avLst>
          </a:prstGeom>
          <a:solidFill>
            <a:schemeClr val="tx2"/>
          </a:solidFill>
          <a:ln w="254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0536" name="AutoShape 8">
            <a:hlinkClick r:id="" action="ppaction://hlinkshowjump?jump=lastslideviewed" highlightClick="1"/>
          </p:cNvPr>
          <p:cNvSpPr>
            <a:spLocks noChangeArrowheads="1"/>
          </p:cNvSpPr>
          <p:nvPr/>
        </p:nvSpPr>
        <p:spPr bwMode="auto">
          <a:xfrm>
            <a:off x="8458200" y="6248400"/>
            <a:ext cx="304800" cy="3048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37" name="Text Box 9"/>
          <p:cNvSpPr txBox="1">
            <a:spLocks noChangeArrowheads="1"/>
          </p:cNvSpPr>
          <p:nvPr/>
        </p:nvSpPr>
        <p:spPr bwMode="auto">
          <a:xfrm>
            <a:off x="3276600" y="5105400"/>
            <a:ext cx="50292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3200" b="1">
                <a:solidFill>
                  <a:schemeClr val="tx2"/>
                </a:solidFill>
                <a:ea typeface="楷体_GB2312" pitchFamily="49" charset="-122"/>
              </a:rPr>
              <a:t>表示值为 </a:t>
            </a:r>
            <a:r>
              <a:rPr lang="en-US" altLang="zh-CN" sz="3200" b="1">
                <a:solidFill>
                  <a:schemeClr val="tx2"/>
                </a:solidFill>
                <a:ea typeface="楷体_GB2312" pitchFamily="49" charset="-122"/>
              </a:rPr>
              <a:t>88 </a:t>
            </a:r>
            <a:r>
              <a:rPr lang="zh-CN" altLang="en-US" sz="3200" b="1">
                <a:solidFill>
                  <a:schemeClr val="tx2"/>
                </a:solidFill>
                <a:ea typeface="楷体_GB2312" pitchFamily="49" charset="-122"/>
              </a:rPr>
              <a:t>的元素应插入在该指针所指结点之后。</a:t>
            </a:r>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wipe(left)">
                                      <p:cBhvr>
                                        <p:cTn id="7" dur="500"/>
                                        <p:tgtEl>
                                          <p:spTgt spid="150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50532"/>
                                        </p:tgtEl>
                                        <p:attrNameLst>
                                          <p:attrName>style.visibility</p:attrName>
                                        </p:attrNameLst>
                                      </p:cBhvr>
                                      <p:to>
                                        <p:strVal val="visible"/>
                                      </p:to>
                                    </p:set>
                                    <p:animEffect transition="in" filter="wipe(left)">
                                      <p:cBhvr>
                                        <p:cTn id="12" dur="300"/>
                                        <p:tgtEl>
                                          <p:spTgt spid="150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0533"/>
                                        </p:tgtEl>
                                        <p:attrNameLst>
                                          <p:attrName>style.visibility</p:attrName>
                                        </p:attrNameLst>
                                      </p:cBhvr>
                                      <p:to>
                                        <p:strVal val="visible"/>
                                      </p:to>
                                    </p:set>
                                    <p:animEffect transition="in" filter="wipe(down)">
                                      <p:cBhvr>
                                        <p:cTn id="17" dur="500"/>
                                        <p:tgtEl>
                                          <p:spTgt spid="150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50534"/>
                                        </p:tgtEl>
                                        <p:attrNameLst>
                                          <p:attrName>style.visibility</p:attrName>
                                        </p:attrNameLst>
                                      </p:cBhvr>
                                      <p:to>
                                        <p:strVal val="visible"/>
                                      </p:to>
                                    </p:set>
                                    <p:animEffect transition="in" filter="wipe(left)">
                                      <p:cBhvr>
                                        <p:cTn id="22" dur="300"/>
                                        <p:tgtEl>
                                          <p:spTgt spid="1505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0535"/>
                                        </p:tgtEl>
                                        <p:attrNameLst>
                                          <p:attrName>style.visibility</p:attrName>
                                        </p:attrNameLst>
                                      </p:cBhvr>
                                      <p:to>
                                        <p:strVal val="visible"/>
                                      </p:to>
                                    </p:set>
                                    <p:animEffect transition="in" filter="wipe(down)">
                                      <p:cBhvr>
                                        <p:cTn id="27" dur="500"/>
                                        <p:tgtEl>
                                          <p:spTgt spid="1505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50537"/>
                                        </p:tgtEl>
                                        <p:attrNameLst>
                                          <p:attrName>style.visibility</p:attrName>
                                        </p:attrNameLst>
                                      </p:cBhvr>
                                      <p:to>
                                        <p:strVal val="visible"/>
                                      </p:to>
                                    </p:set>
                                    <p:animEffect transition="in" filter="wipe(left)">
                                      <p:cBhvr>
                                        <p:cTn id="32" dur="300"/>
                                        <p:tgtEl>
                                          <p:spTgt spid="150537"/>
                                        </p:tgtEl>
                                      </p:cBhvr>
                                    </p:animEffect>
                                  </p:childTnLst>
                                </p:cTn>
                              </p:par>
                            </p:childTnLst>
                          </p:cTn>
                        </p:par>
                        <p:par>
                          <p:cTn id="33" fill="hold" nodeType="afterGroup">
                            <p:stCondLst>
                              <p:cond delay="4800"/>
                            </p:stCondLst>
                            <p:childTnLst>
                              <p:par>
                                <p:cTn id="34" presetID="22" presetClass="entr" presetSubtype="4" fill="hold" grpId="0" nodeType="afterEffect">
                                  <p:stCondLst>
                                    <p:cond delay="0"/>
                                  </p:stCondLst>
                                  <p:childTnLst>
                                    <p:set>
                                      <p:cBhvr>
                                        <p:cTn id="35" dur="1" fill="hold">
                                          <p:stCondLst>
                                            <p:cond delay="0"/>
                                          </p:stCondLst>
                                        </p:cTn>
                                        <p:tgtEl>
                                          <p:spTgt spid="150536"/>
                                        </p:tgtEl>
                                        <p:attrNameLst>
                                          <p:attrName>style.visibility</p:attrName>
                                        </p:attrNameLst>
                                      </p:cBhvr>
                                      <p:to>
                                        <p:strVal val="visible"/>
                                      </p:to>
                                    </p:set>
                                    <p:animEffect transition="in" filter="wipe(down)">
                                      <p:cBhvr>
                                        <p:cTn id="36" dur="500"/>
                                        <p:tgtEl>
                                          <p:spTgt spid="150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32" grpId="0" autoUpdateAnimBg="0"/>
      <p:bldP spid="150533" grpId="0" animBg="1"/>
      <p:bldP spid="150534" grpId="0" autoUpdateAnimBg="0"/>
      <p:bldP spid="150535" grpId="0" animBg="1"/>
      <p:bldP spid="150536" grpId="0" animBg="1"/>
      <p:bldP spid="15053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52400" y="161925"/>
            <a:ext cx="8842375"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200" b="1">
                <a:solidFill>
                  <a:schemeClr val="tx2"/>
                </a:solidFill>
                <a:ea typeface="楷体_GB2312" pitchFamily="49" charset="-122"/>
              </a:rPr>
              <a:t>void</a:t>
            </a:r>
            <a:r>
              <a:rPr lang="en-US" altLang="zh-CN" sz="3200">
                <a:solidFill>
                  <a:schemeClr val="tx2"/>
                </a:solidFill>
                <a:ea typeface="楷体_GB2312" pitchFamily="49" charset="-122"/>
              </a:rPr>
              <a:t> union(List </a:t>
            </a:r>
            <a:r>
              <a:rPr lang="en-US" altLang="zh-CN" sz="3200" b="1">
                <a:solidFill>
                  <a:schemeClr val="tx2"/>
                </a:solidFill>
                <a:ea typeface="楷体_GB2312" pitchFamily="49" charset="-122"/>
              </a:rPr>
              <a:t>&amp;</a:t>
            </a:r>
            <a:r>
              <a:rPr lang="en-US" altLang="zh-CN" sz="3200">
                <a:solidFill>
                  <a:schemeClr val="tx2"/>
                </a:solidFill>
                <a:ea typeface="楷体_GB2312" pitchFamily="49" charset="-122"/>
              </a:rPr>
              <a:t>La, List Lb) </a:t>
            </a:r>
            <a:r>
              <a:rPr lang="en-US" altLang="zh-CN" sz="3200" b="1">
                <a:solidFill>
                  <a:schemeClr val="tx2"/>
                </a:solidFill>
                <a:ea typeface="楷体_GB2312" pitchFamily="49" charset="-122"/>
              </a:rPr>
              <a:t>{</a:t>
            </a:r>
            <a:r>
              <a:rPr lang="en-US" altLang="zh-CN" sz="3200">
                <a:solidFill>
                  <a:schemeClr val="tx2"/>
                </a:solidFill>
                <a:ea typeface="楷体_GB2312" pitchFamily="49" charset="-122"/>
              </a:rPr>
              <a:t>// Lb </a:t>
            </a:r>
            <a:r>
              <a:rPr lang="zh-CN" altLang="en-US" sz="3200">
                <a:solidFill>
                  <a:schemeClr val="tx2"/>
                </a:solidFill>
                <a:ea typeface="楷体_GB2312" pitchFamily="49" charset="-122"/>
              </a:rPr>
              <a:t>为线性表</a:t>
            </a:r>
            <a:endParaRPr lang="zh-CN" altLang="en-US" sz="3200">
              <a:ea typeface="楷体_GB2312" pitchFamily="49" charset="-122"/>
            </a:endParaRPr>
          </a:p>
          <a:p>
            <a:pPr>
              <a:lnSpc>
                <a:spcPct val="120000"/>
              </a:lnSpc>
            </a:pPr>
            <a:r>
              <a:rPr lang="zh-CN" altLang="en-US" sz="3200">
                <a:ea typeface="楷体_GB2312" pitchFamily="49" charset="-122"/>
              </a:rPr>
              <a:t>   </a:t>
            </a:r>
            <a:r>
              <a:rPr lang="en-US" altLang="zh-CN" sz="3200" b="1">
                <a:solidFill>
                  <a:srgbClr val="990033"/>
                </a:solidFill>
              </a:rPr>
              <a:t>InitList(La);   </a:t>
            </a:r>
            <a:r>
              <a:rPr lang="en-US" altLang="zh-CN" sz="3200">
                <a:solidFill>
                  <a:srgbClr val="990033"/>
                </a:solidFill>
              </a:rPr>
              <a:t>// </a:t>
            </a:r>
            <a:r>
              <a:rPr lang="zh-CN" altLang="en-US" sz="3200">
                <a:solidFill>
                  <a:srgbClr val="990033"/>
                </a:solidFill>
                <a:latin typeface="楷体_GB2312" pitchFamily="49" charset="-122"/>
                <a:ea typeface="楷体_GB2312" pitchFamily="49" charset="-122"/>
              </a:rPr>
              <a:t>构造</a:t>
            </a:r>
            <a:r>
              <a:rPr lang="en-US" altLang="zh-CN" sz="3200">
                <a:solidFill>
                  <a:srgbClr val="990033"/>
                </a:solidFill>
                <a:latin typeface="楷体_GB2312" pitchFamily="49" charset="-122"/>
                <a:ea typeface="楷体_GB2312" pitchFamily="49" charset="-122"/>
              </a:rPr>
              <a:t>(</a:t>
            </a:r>
            <a:r>
              <a:rPr lang="zh-CN" altLang="en-US" sz="3200">
                <a:solidFill>
                  <a:srgbClr val="990033"/>
                </a:solidFill>
                <a:latin typeface="楷体_GB2312" pitchFamily="49" charset="-122"/>
                <a:ea typeface="楷体_GB2312" pitchFamily="49" charset="-122"/>
              </a:rPr>
              <a:t>空的</a:t>
            </a:r>
            <a:r>
              <a:rPr lang="en-US" altLang="zh-CN" sz="3200">
                <a:solidFill>
                  <a:srgbClr val="990033"/>
                </a:solidFill>
                <a:latin typeface="楷体_GB2312" pitchFamily="49" charset="-122"/>
                <a:ea typeface="楷体_GB2312" pitchFamily="49" charset="-122"/>
              </a:rPr>
              <a:t>)</a:t>
            </a:r>
            <a:r>
              <a:rPr lang="zh-CN" altLang="en-US" sz="3200">
                <a:solidFill>
                  <a:srgbClr val="990033"/>
                </a:solidFill>
                <a:latin typeface="楷体_GB2312" pitchFamily="49" charset="-122"/>
                <a:ea typeface="楷体_GB2312" pitchFamily="49" charset="-122"/>
              </a:rPr>
              <a:t>线性表</a:t>
            </a:r>
            <a:r>
              <a:rPr lang="en-US" altLang="zh-CN" sz="3200">
                <a:solidFill>
                  <a:srgbClr val="990033"/>
                </a:solidFill>
              </a:rPr>
              <a:t>LA</a:t>
            </a:r>
            <a:r>
              <a:rPr lang="en-US" altLang="zh-CN" sz="3200">
                <a:ea typeface="楷体_GB2312" pitchFamily="49" charset="-122"/>
              </a:rPr>
              <a:t> </a:t>
            </a:r>
          </a:p>
          <a:p>
            <a:pPr>
              <a:lnSpc>
                <a:spcPct val="120000"/>
              </a:lnSpc>
            </a:pPr>
            <a:r>
              <a:rPr lang="en-US" altLang="zh-CN" sz="3200">
                <a:ea typeface="楷体_GB2312" pitchFamily="49" charset="-122"/>
              </a:rPr>
              <a:t>   La_len=</a:t>
            </a:r>
            <a:r>
              <a:rPr lang="en-US" altLang="zh-CN" sz="3200">
                <a:solidFill>
                  <a:srgbClr val="333399"/>
                </a:solidFill>
                <a:ea typeface="楷体_GB2312" pitchFamily="49" charset="-122"/>
              </a:rPr>
              <a:t>ListLength(La)</a:t>
            </a:r>
            <a:r>
              <a:rPr lang="en-US" altLang="zh-CN" sz="3200">
                <a:ea typeface="楷体_GB2312" pitchFamily="49" charset="-122"/>
              </a:rPr>
              <a:t>;   Lb_len=</a:t>
            </a:r>
            <a:r>
              <a:rPr lang="en-US" altLang="zh-CN" sz="3200">
                <a:solidFill>
                  <a:srgbClr val="333399"/>
                </a:solidFill>
                <a:ea typeface="楷体_GB2312" pitchFamily="49" charset="-122"/>
              </a:rPr>
              <a:t>ListLength(Lb)</a:t>
            </a:r>
            <a:r>
              <a:rPr lang="en-US" altLang="zh-CN" sz="3200">
                <a:ea typeface="楷体_GB2312" pitchFamily="49" charset="-122"/>
              </a:rPr>
              <a:t>; </a:t>
            </a:r>
          </a:p>
          <a:p>
            <a:pPr>
              <a:lnSpc>
                <a:spcPct val="120000"/>
              </a:lnSpc>
            </a:pPr>
            <a:r>
              <a:rPr lang="en-US" altLang="zh-CN" sz="3200" b="1">
                <a:solidFill>
                  <a:srgbClr val="660066"/>
                </a:solidFill>
                <a:ea typeface="楷体_GB2312" pitchFamily="49" charset="-122"/>
              </a:rPr>
              <a:t>   for</a:t>
            </a:r>
            <a:r>
              <a:rPr lang="en-US" altLang="zh-CN" sz="3200">
                <a:solidFill>
                  <a:srgbClr val="660066"/>
                </a:solidFill>
                <a:ea typeface="楷体_GB2312" pitchFamily="49" charset="-122"/>
              </a:rPr>
              <a:t> (i = 1;  i &lt;= Lb_len;  i++)</a:t>
            </a:r>
            <a:r>
              <a:rPr lang="en-US" altLang="zh-CN" sz="3200" b="1">
                <a:solidFill>
                  <a:srgbClr val="660066"/>
                </a:solidFill>
                <a:ea typeface="楷体_GB2312" pitchFamily="49" charset="-122"/>
              </a:rPr>
              <a:t> {</a:t>
            </a:r>
          </a:p>
          <a:p>
            <a:pPr>
              <a:lnSpc>
                <a:spcPct val="120000"/>
              </a:lnSpc>
            </a:pPr>
            <a:r>
              <a:rPr lang="en-US" altLang="zh-CN" sz="3200">
                <a:solidFill>
                  <a:srgbClr val="333399"/>
                </a:solidFill>
                <a:ea typeface="楷体_GB2312" pitchFamily="49" charset="-122"/>
              </a:rPr>
              <a:t>      GetElem(Lb, i, e)</a:t>
            </a:r>
            <a:r>
              <a:rPr lang="en-US" altLang="zh-CN" sz="3200">
                <a:ea typeface="楷体_GB2312" pitchFamily="49" charset="-122"/>
              </a:rPr>
              <a:t>; </a:t>
            </a:r>
            <a:r>
              <a:rPr lang="en-US" altLang="zh-CN" sz="2800">
                <a:ea typeface="楷体_GB2312" pitchFamily="49" charset="-122"/>
              </a:rPr>
              <a:t>// </a:t>
            </a:r>
            <a:r>
              <a:rPr lang="zh-CN" altLang="en-US" sz="2800" b="1">
                <a:ea typeface="楷体_GB2312" pitchFamily="49" charset="-122"/>
              </a:rPr>
              <a:t>取</a:t>
            </a:r>
            <a:r>
              <a:rPr lang="en-US" altLang="zh-CN" sz="2800" b="1">
                <a:ea typeface="楷体_GB2312" pitchFamily="49" charset="-122"/>
              </a:rPr>
              <a:t>Lb</a:t>
            </a:r>
            <a:r>
              <a:rPr lang="zh-CN" altLang="en-US" sz="2800" b="1">
                <a:ea typeface="楷体_GB2312" pitchFamily="49" charset="-122"/>
              </a:rPr>
              <a:t>中第 </a:t>
            </a:r>
            <a:r>
              <a:rPr lang="en-US" altLang="zh-CN" sz="2800" b="1">
                <a:ea typeface="楷体_GB2312" pitchFamily="49" charset="-122"/>
              </a:rPr>
              <a:t>i </a:t>
            </a:r>
            <a:r>
              <a:rPr lang="zh-CN" altLang="en-US" sz="2800" b="1">
                <a:ea typeface="楷体_GB2312" pitchFamily="49" charset="-122"/>
              </a:rPr>
              <a:t>个数据元素赋给 </a:t>
            </a:r>
            <a:r>
              <a:rPr lang="en-US" altLang="zh-CN" sz="2800" b="1">
                <a:ea typeface="楷体_GB2312" pitchFamily="49" charset="-122"/>
              </a:rPr>
              <a:t>e</a:t>
            </a:r>
            <a:endParaRPr lang="en-US" altLang="zh-CN" sz="3200">
              <a:ea typeface="楷体_GB2312" pitchFamily="49" charset="-122"/>
            </a:endParaRPr>
          </a:p>
          <a:p>
            <a:pPr>
              <a:lnSpc>
                <a:spcPct val="120000"/>
              </a:lnSpc>
            </a:pPr>
            <a:r>
              <a:rPr lang="en-US" altLang="zh-CN" sz="3200">
                <a:ea typeface="楷体_GB2312" pitchFamily="49" charset="-122"/>
              </a:rPr>
              <a:t>      </a:t>
            </a:r>
            <a:r>
              <a:rPr lang="en-US" altLang="zh-CN" sz="3200" b="1">
                <a:ea typeface="楷体_GB2312" pitchFamily="49" charset="-122"/>
              </a:rPr>
              <a:t>if </a:t>
            </a:r>
            <a:r>
              <a:rPr lang="en-US" altLang="zh-CN" sz="3200">
                <a:ea typeface="楷体_GB2312" pitchFamily="49" charset="-122"/>
              </a:rPr>
              <a:t>(</a:t>
            </a:r>
            <a:r>
              <a:rPr lang="en-US" altLang="zh-CN" sz="3200" b="1">
                <a:ea typeface="楷体_GB2312" pitchFamily="49" charset="-122"/>
              </a:rPr>
              <a:t>!</a:t>
            </a:r>
            <a:r>
              <a:rPr lang="en-US" altLang="zh-CN" sz="3200">
                <a:solidFill>
                  <a:srgbClr val="333399"/>
                </a:solidFill>
                <a:ea typeface="楷体_GB2312" pitchFamily="49" charset="-122"/>
              </a:rPr>
              <a:t>LocateElem(La, e, equal( )) </a:t>
            </a:r>
            <a:r>
              <a:rPr lang="en-US" altLang="zh-CN" sz="3200">
                <a:ea typeface="楷体_GB2312" pitchFamily="49" charset="-122"/>
              </a:rPr>
              <a:t>)</a:t>
            </a:r>
            <a:r>
              <a:rPr lang="en-US" altLang="zh-CN" sz="3200">
                <a:solidFill>
                  <a:srgbClr val="333399"/>
                </a:solidFill>
                <a:ea typeface="楷体_GB2312" pitchFamily="49" charset="-122"/>
              </a:rPr>
              <a:t> </a:t>
            </a:r>
            <a:endParaRPr lang="en-US" altLang="zh-CN" sz="3200">
              <a:ea typeface="楷体_GB2312" pitchFamily="49" charset="-122"/>
            </a:endParaRPr>
          </a:p>
          <a:p>
            <a:pPr>
              <a:lnSpc>
                <a:spcPct val="120000"/>
              </a:lnSpc>
            </a:pPr>
            <a:r>
              <a:rPr lang="en-US" altLang="zh-CN" sz="3200">
                <a:ea typeface="楷体_GB2312" pitchFamily="49" charset="-122"/>
              </a:rPr>
              <a:t>         </a:t>
            </a:r>
            <a:r>
              <a:rPr lang="en-US" altLang="zh-CN" sz="3200">
                <a:solidFill>
                  <a:srgbClr val="333399"/>
                </a:solidFill>
                <a:ea typeface="楷体_GB2312" pitchFamily="49" charset="-122"/>
              </a:rPr>
              <a:t>ListInsert(La, ++La_len, e)</a:t>
            </a:r>
            <a:r>
              <a:rPr lang="en-US" altLang="zh-CN" sz="3200">
                <a:ea typeface="楷体_GB2312" pitchFamily="49" charset="-122"/>
              </a:rPr>
              <a:t>;</a:t>
            </a:r>
          </a:p>
          <a:p>
            <a:pPr>
              <a:lnSpc>
                <a:spcPct val="120000"/>
              </a:lnSpc>
            </a:pPr>
            <a:r>
              <a:rPr lang="en-US" altLang="zh-CN" sz="3200">
                <a:ea typeface="楷体_GB2312" pitchFamily="49" charset="-122"/>
              </a:rPr>
              <a:t>            </a:t>
            </a:r>
            <a:r>
              <a:rPr lang="en-US" altLang="zh-CN" sz="2800">
                <a:ea typeface="楷体_GB2312" pitchFamily="49" charset="-122"/>
              </a:rPr>
              <a:t>// </a:t>
            </a:r>
            <a:r>
              <a:rPr lang="en-US" altLang="zh-CN" sz="2800" b="1">
                <a:ea typeface="楷体_GB2312" pitchFamily="49" charset="-122"/>
              </a:rPr>
              <a:t>La</a:t>
            </a:r>
            <a:r>
              <a:rPr lang="zh-CN" altLang="en-US" sz="2800" b="1">
                <a:ea typeface="楷体_GB2312" pitchFamily="49" charset="-122"/>
              </a:rPr>
              <a:t>中不存在和 </a:t>
            </a:r>
            <a:r>
              <a:rPr lang="en-US" altLang="zh-CN" sz="2800" b="1">
                <a:ea typeface="楷体_GB2312" pitchFamily="49" charset="-122"/>
              </a:rPr>
              <a:t>e </a:t>
            </a:r>
            <a:r>
              <a:rPr lang="zh-CN" altLang="en-US" sz="2800" b="1">
                <a:ea typeface="楷体_GB2312" pitchFamily="49" charset="-122"/>
              </a:rPr>
              <a:t>相同的数据元素，则插入之</a:t>
            </a:r>
            <a:endParaRPr lang="zh-CN" altLang="en-US" sz="3200" b="1">
              <a:solidFill>
                <a:srgbClr val="660066"/>
              </a:solidFill>
              <a:ea typeface="楷体_GB2312" pitchFamily="49" charset="-122"/>
            </a:endParaRPr>
          </a:p>
          <a:p>
            <a:pPr>
              <a:lnSpc>
                <a:spcPct val="120000"/>
              </a:lnSpc>
            </a:pPr>
            <a:r>
              <a:rPr lang="zh-CN" altLang="en-US" sz="3200" b="1">
                <a:solidFill>
                  <a:srgbClr val="660066"/>
                </a:solidFill>
                <a:ea typeface="楷体_GB2312" pitchFamily="49" charset="-122"/>
              </a:rPr>
              <a:t>   </a:t>
            </a:r>
            <a:r>
              <a:rPr lang="en-US" altLang="zh-CN" sz="3200" b="1">
                <a:solidFill>
                  <a:srgbClr val="660066"/>
                </a:solidFill>
                <a:ea typeface="楷体_GB2312" pitchFamily="49" charset="-122"/>
              </a:rPr>
              <a:t>}</a:t>
            </a:r>
            <a:endParaRPr lang="en-US" altLang="zh-CN" sz="3200">
              <a:ea typeface="楷体_GB2312" pitchFamily="49" charset="-122"/>
            </a:endParaRPr>
          </a:p>
          <a:p>
            <a:pPr>
              <a:lnSpc>
                <a:spcPct val="120000"/>
              </a:lnSpc>
            </a:pPr>
            <a:r>
              <a:rPr lang="en-US" altLang="zh-CN" sz="3200" b="1">
                <a:solidFill>
                  <a:schemeClr val="tx2"/>
                </a:solidFill>
                <a:ea typeface="楷体_GB2312" pitchFamily="49" charset="-122"/>
              </a:rPr>
              <a:t>}</a:t>
            </a:r>
            <a:r>
              <a:rPr lang="en-US" altLang="zh-CN" sz="3200">
                <a:solidFill>
                  <a:schemeClr val="tx2"/>
                </a:solidFill>
                <a:ea typeface="楷体_GB2312" pitchFamily="49" charset="-122"/>
              </a:rPr>
              <a:t> // union</a:t>
            </a:r>
          </a:p>
        </p:txBody>
      </p:sp>
      <p:sp>
        <p:nvSpPr>
          <p:cNvPr id="151555" name="Text Box 3"/>
          <p:cNvSpPr txBox="1">
            <a:spLocks noChangeArrowheads="1"/>
          </p:cNvSpPr>
          <p:nvPr/>
        </p:nvSpPr>
        <p:spPr bwMode="auto">
          <a:xfrm>
            <a:off x="2533650" y="5759450"/>
            <a:ext cx="4933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660033"/>
                </a:solidFill>
                <a:ea typeface="隶书" pitchFamily="49" charset="-122"/>
              </a:rPr>
              <a:t>算法时间复杂度：</a:t>
            </a:r>
            <a:r>
              <a:rPr lang="en-US" altLang="zh-CN" b="1" dirty="0" smtClean="0">
                <a:solidFill>
                  <a:srgbClr val="FF5555"/>
                </a:solidFill>
                <a:ea typeface="隶书" pitchFamily="49" charset="-122"/>
              </a:rPr>
              <a:t>O(n</a:t>
            </a:r>
            <a:r>
              <a:rPr lang="en-US" altLang="zh-CN" b="1" baseline="30000" dirty="0" smtClean="0">
                <a:solidFill>
                  <a:srgbClr val="FF5555"/>
                </a:solidFill>
                <a:ea typeface="隶书" pitchFamily="49" charset="-122"/>
              </a:rPr>
              <a:t>2</a:t>
            </a:r>
            <a:r>
              <a:rPr lang="en-US" altLang="zh-CN" b="1" dirty="0" smtClean="0">
                <a:solidFill>
                  <a:srgbClr val="FF5555"/>
                </a:solidFill>
                <a:ea typeface="隶书" pitchFamily="49" charset="-122"/>
              </a:rPr>
              <a:t>)</a:t>
            </a:r>
            <a:endParaRPr lang="en-US" altLang="zh-CN"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strips(downRight)">
                                      <p:cBhvr>
                                        <p:cTn id="7" dur="500"/>
                                        <p:tgtEl>
                                          <p:spTgt spid="151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51555"/>
                                        </p:tgtEl>
                                        <p:attrNameLst>
                                          <p:attrName>style.visibility</p:attrName>
                                        </p:attrNameLst>
                                      </p:cBhvr>
                                      <p:to>
                                        <p:strVal val="visible"/>
                                      </p:to>
                                    </p:set>
                                    <p:animEffect transition="in" filter="wipe(left)">
                                      <p:cBhvr>
                                        <p:cTn id="12" dur="300"/>
                                        <p:tgtEl>
                                          <p:spTgt spid="151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1026"/>
          <p:cNvSpPr txBox="1">
            <a:spLocks noChangeArrowheads="1"/>
          </p:cNvSpPr>
          <p:nvPr/>
        </p:nvSpPr>
        <p:spPr bwMode="auto">
          <a:xfrm>
            <a:off x="685800" y="292100"/>
            <a:ext cx="70675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b="1">
                <a:ea typeface="楷体_GB2312" pitchFamily="49" charset="-122"/>
              </a:rPr>
              <a:t>例如</a:t>
            </a:r>
            <a:r>
              <a:rPr lang="zh-CN" altLang="en-US"/>
              <a:t>：</a:t>
            </a:r>
          </a:p>
          <a:p>
            <a:pPr>
              <a:lnSpc>
                <a:spcPct val="120000"/>
              </a:lnSpc>
            </a:pPr>
            <a:r>
              <a:rPr lang="zh-CN" altLang="en-US"/>
              <a:t>（</a:t>
            </a:r>
            <a:r>
              <a:rPr lang="en-US" altLang="zh-CN" b="1"/>
              <a:t>2</a:t>
            </a:r>
            <a:r>
              <a:rPr lang="zh-CN" altLang="en-US" b="1"/>
              <a:t>，</a:t>
            </a:r>
            <a:r>
              <a:rPr lang="en-US" altLang="zh-CN" b="1"/>
              <a:t>3</a:t>
            </a:r>
            <a:r>
              <a:rPr lang="zh-CN" altLang="en-US" b="1"/>
              <a:t>，</a:t>
            </a:r>
            <a:r>
              <a:rPr lang="en-US" altLang="zh-CN" b="1"/>
              <a:t>3</a:t>
            </a:r>
            <a:r>
              <a:rPr lang="zh-CN" altLang="en-US" b="1"/>
              <a:t>，</a:t>
            </a:r>
            <a:r>
              <a:rPr lang="en-US" altLang="zh-CN" b="1"/>
              <a:t>5</a:t>
            </a:r>
            <a:r>
              <a:rPr lang="zh-CN" altLang="en-US" b="1"/>
              <a:t>，</a:t>
            </a:r>
            <a:r>
              <a:rPr lang="en-US" altLang="zh-CN" b="1"/>
              <a:t>6</a:t>
            </a:r>
            <a:r>
              <a:rPr lang="zh-CN" altLang="en-US" b="1"/>
              <a:t>，</a:t>
            </a:r>
            <a:r>
              <a:rPr lang="en-US" altLang="zh-CN" b="1"/>
              <a:t>6</a:t>
            </a:r>
            <a:r>
              <a:rPr lang="zh-CN" altLang="en-US" b="1"/>
              <a:t>，</a:t>
            </a:r>
            <a:r>
              <a:rPr lang="en-US" altLang="zh-CN" b="1"/>
              <a:t>6</a:t>
            </a:r>
            <a:r>
              <a:rPr lang="zh-CN" altLang="en-US" b="1"/>
              <a:t>，</a:t>
            </a:r>
            <a:r>
              <a:rPr lang="en-US" altLang="zh-CN" b="1"/>
              <a:t>8</a:t>
            </a:r>
            <a:r>
              <a:rPr lang="zh-CN" altLang="en-US" b="1"/>
              <a:t>，</a:t>
            </a:r>
            <a:r>
              <a:rPr lang="en-US" altLang="zh-CN" b="1"/>
              <a:t>12</a:t>
            </a:r>
            <a:r>
              <a:rPr lang="zh-CN" altLang="en-US"/>
              <a:t>）</a:t>
            </a:r>
          </a:p>
        </p:txBody>
      </p:sp>
      <p:sp>
        <p:nvSpPr>
          <p:cNvPr id="119811" name="Text Box 1027"/>
          <p:cNvSpPr txBox="1">
            <a:spLocks noChangeArrowheads="1"/>
          </p:cNvSpPr>
          <p:nvPr/>
        </p:nvSpPr>
        <p:spPr bwMode="auto">
          <a:xfrm>
            <a:off x="730250" y="1862138"/>
            <a:ext cx="65849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a:solidFill>
                  <a:srgbClr val="660033"/>
                </a:solidFill>
                <a:ea typeface="楷体_GB2312" pitchFamily="49" charset="-122"/>
              </a:rPr>
              <a:t>对集合 </a:t>
            </a:r>
            <a:r>
              <a:rPr lang="en-US" altLang="zh-CN">
                <a:solidFill>
                  <a:srgbClr val="660033"/>
                </a:solidFill>
                <a:ea typeface="楷体_GB2312" pitchFamily="49" charset="-122"/>
              </a:rPr>
              <a:t>B </a:t>
            </a:r>
            <a:r>
              <a:rPr lang="zh-CN" altLang="en-US">
                <a:solidFill>
                  <a:srgbClr val="660033"/>
                </a:solidFill>
                <a:ea typeface="楷体_GB2312" pitchFamily="49" charset="-122"/>
              </a:rPr>
              <a:t>而言，</a:t>
            </a:r>
          </a:p>
          <a:p>
            <a:pPr>
              <a:lnSpc>
                <a:spcPct val="120000"/>
              </a:lnSpc>
            </a:pPr>
            <a:r>
              <a:rPr lang="zh-CN" altLang="en-US">
                <a:solidFill>
                  <a:srgbClr val="660033"/>
                </a:solidFill>
                <a:ea typeface="楷体_GB2312" pitchFamily="49" charset="-122"/>
              </a:rPr>
              <a:t>    </a:t>
            </a:r>
            <a:r>
              <a:rPr lang="zh-CN" altLang="en-US" b="1">
                <a:solidFill>
                  <a:srgbClr val="660033"/>
                </a:solidFill>
                <a:ea typeface="楷体_GB2312" pitchFamily="49" charset="-122"/>
              </a:rPr>
              <a:t>值相同的数据元素必定相邻；</a:t>
            </a:r>
            <a:endParaRPr lang="zh-CN" altLang="en-US"/>
          </a:p>
        </p:txBody>
      </p:sp>
      <p:sp>
        <p:nvSpPr>
          <p:cNvPr id="119812" name="Text Box 1028"/>
          <p:cNvSpPr txBox="1">
            <a:spLocks noChangeArrowheads="1"/>
          </p:cNvSpPr>
          <p:nvPr/>
        </p:nvSpPr>
        <p:spPr bwMode="auto">
          <a:xfrm>
            <a:off x="685800" y="3429000"/>
            <a:ext cx="79565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a:solidFill>
                  <a:srgbClr val="660033"/>
                </a:solidFill>
                <a:ea typeface="楷体_GB2312" pitchFamily="49" charset="-122"/>
              </a:rPr>
              <a:t>对集合 </a:t>
            </a:r>
            <a:r>
              <a:rPr lang="en-US" altLang="zh-CN">
                <a:solidFill>
                  <a:srgbClr val="660033"/>
                </a:solidFill>
                <a:ea typeface="楷体_GB2312" pitchFamily="49" charset="-122"/>
              </a:rPr>
              <a:t>A </a:t>
            </a:r>
            <a:r>
              <a:rPr lang="zh-CN" altLang="en-US">
                <a:solidFill>
                  <a:srgbClr val="660033"/>
                </a:solidFill>
                <a:ea typeface="楷体_GB2312" pitchFamily="49" charset="-122"/>
              </a:rPr>
              <a:t>而言，</a:t>
            </a:r>
          </a:p>
          <a:p>
            <a:pPr>
              <a:lnSpc>
                <a:spcPct val="120000"/>
              </a:lnSpc>
            </a:pPr>
            <a:r>
              <a:rPr lang="zh-CN" altLang="en-US">
                <a:solidFill>
                  <a:srgbClr val="660033"/>
                </a:solidFill>
                <a:ea typeface="楷体_GB2312" pitchFamily="49" charset="-122"/>
              </a:rPr>
              <a:t>    </a:t>
            </a:r>
            <a:r>
              <a:rPr lang="zh-CN" altLang="en-US" b="1">
                <a:solidFill>
                  <a:srgbClr val="660033"/>
                </a:solidFill>
                <a:ea typeface="楷体_GB2312" pitchFamily="49" charset="-122"/>
              </a:rPr>
              <a:t>数据元素依值从小至大的顺序插入。</a:t>
            </a:r>
            <a:endParaRPr lang="zh-CN" altLang="en-US"/>
          </a:p>
        </p:txBody>
      </p:sp>
      <p:sp>
        <p:nvSpPr>
          <p:cNvPr id="119813" name="Text Box 1029"/>
          <p:cNvSpPr txBox="1">
            <a:spLocks noChangeArrowheads="1"/>
          </p:cNvSpPr>
          <p:nvPr/>
        </p:nvSpPr>
        <p:spPr bwMode="auto">
          <a:xfrm>
            <a:off x="685800" y="4991100"/>
            <a:ext cx="70866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a:solidFill>
                  <a:srgbClr val="3333CC"/>
                </a:solidFill>
                <a:ea typeface="楷体_GB2312" pitchFamily="49" charset="-122"/>
              </a:rPr>
              <a:t>因此，</a:t>
            </a:r>
            <a:r>
              <a:rPr lang="zh-CN" altLang="en-US" b="1">
                <a:solidFill>
                  <a:srgbClr val="3333CC"/>
                </a:solidFill>
                <a:ea typeface="楷体_GB2312" pitchFamily="49" charset="-122"/>
              </a:rPr>
              <a:t>数据结构改变了，</a:t>
            </a:r>
          </a:p>
          <a:p>
            <a:pPr>
              <a:lnSpc>
                <a:spcPct val="120000"/>
              </a:lnSpc>
            </a:pPr>
            <a:r>
              <a:rPr lang="zh-CN" altLang="en-US" b="1">
                <a:solidFill>
                  <a:srgbClr val="3333CC"/>
                </a:solidFill>
                <a:ea typeface="楷体_GB2312" pitchFamily="49" charset="-122"/>
              </a:rPr>
              <a:t>    解决问题的策略也相应要改变。</a:t>
            </a:r>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19810"/>
                                        </p:tgtEl>
                                        <p:attrNameLst>
                                          <p:attrName>style.visibility</p:attrName>
                                        </p:attrNameLst>
                                      </p:cBhvr>
                                      <p:to>
                                        <p:strVal val="visible"/>
                                      </p:to>
                                    </p:set>
                                    <p:animEffect transition="in" filter="wipe(left)">
                                      <p:cBhvr>
                                        <p:cTn id="7" dur="300"/>
                                        <p:tgtEl>
                                          <p:spTgt spid="119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19811"/>
                                        </p:tgtEl>
                                        <p:attrNameLst>
                                          <p:attrName>style.visibility</p:attrName>
                                        </p:attrNameLst>
                                      </p:cBhvr>
                                      <p:to>
                                        <p:strVal val="visible"/>
                                      </p:to>
                                    </p:set>
                                    <p:animEffect transition="in" filter="wipe(left)">
                                      <p:cBhvr>
                                        <p:cTn id="12" dur="300"/>
                                        <p:tgtEl>
                                          <p:spTgt spid="1198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9812"/>
                                        </p:tgtEl>
                                        <p:attrNameLst>
                                          <p:attrName>style.visibility</p:attrName>
                                        </p:attrNameLst>
                                      </p:cBhvr>
                                      <p:to>
                                        <p:strVal val="visible"/>
                                      </p:to>
                                    </p:set>
                                    <p:animEffect transition="in" filter="wipe(left)">
                                      <p:cBhvr>
                                        <p:cTn id="17" dur="300"/>
                                        <p:tgtEl>
                                          <p:spTgt spid="1198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19813"/>
                                        </p:tgtEl>
                                        <p:attrNameLst>
                                          <p:attrName>style.visibility</p:attrName>
                                        </p:attrNameLst>
                                      </p:cBhvr>
                                      <p:to>
                                        <p:strVal val="visible"/>
                                      </p:to>
                                    </p:set>
                                    <p:animEffect transition="in" filter="wipe(left)">
                                      <p:cBhvr>
                                        <p:cTn id="22" dur="3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utoUpdateAnimBg="0"/>
      <p:bldP spid="119811" grpId="0" autoUpdateAnimBg="0"/>
      <p:bldP spid="119812" grpId="0" autoUpdateAnimBg="0"/>
      <p:bldP spid="11981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026"/>
          <p:cNvSpPr txBox="1">
            <a:spLocks noChangeArrowheads="1"/>
          </p:cNvSpPr>
          <p:nvPr/>
        </p:nvSpPr>
        <p:spPr bwMode="auto">
          <a:xfrm>
            <a:off x="228600" y="76200"/>
            <a:ext cx="8610600" cy="672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ea typeface="楷体_GB2312" pitchFamily="49" charset="-122"/>
              </a:rPr>
              <a:t>void</a:t>
            </a:r>
            <a:r>
              <a:rPr lang="en-US" altLang="zh-CN">
                <a:ea typeface="楷体_GB2312" pitchFamily="49" charset="-122"/>
              </a:rPr>
              <a:t> purge(List </a:t>
            </a:r>
            <a:r>
              <a:rPr lang="en-US" altLang="zh-CN" b="1">
                <a:ea typeface="楷体_GB2312" pitchFamily="49" charset="-122"/>
              </a:rPr>
              <a:t>&amp;</a:t>
            </a:r>
            <a:r>
              <a:rPr lang="en-US" altLang="zh-CN">
                <a:ea typeface="楷体_GB2312" pitchFamily="49" charset="-122"/>
              </a:rPr>
              <a:t>La, List Lb)</a:t>
            </a:r>
            <a:r>
              <a:rPr lang="en-US" altLang="zh-CN" sz="2800">
                <a:ea typeface="楷体_GB2312" pitchFamily="49" charset="-122"/>
              </a:rPr>
              <a:t> </a:t>
            </a:r>
            <a:r>
              <a:rPr lang="en-US" altLang="zh-CN" sz="2800" b="1">
                <a:ea typeface="楷体_GB2312" pitchFamily="49" charset="-122"/>
              </a:rPr>
              <a:t>{</a:t>
            </a:r>
            <a:endParaRPr lang="en-US" altLang="zh-CN" sz="2800">
              <a:ea typeface="楷体_GB2312" pitchFamily="49" charset="-122"/>
            </a:endParaRPr>
          </a:p>
          <a:p>
            <a:pPr>
              <a:lnSpc>
                <a:spcPct val="115000"/>
              </a:lnSpc>
            </a:pPr>
            <a:r>
              <a:rPr lang="en-US" altLang="zh-CN" sz="2800">
                <a:ea typeface="楷体_GB2312" pitchFamily="49" charset="-122"/>
              </a:rPr>
              <a:t>  InitList(LA)</a:t>
            </a:r>
            <a:r>
              <a:rPr lang="en-US" altLang="zh-CN" sz="2800">
                <a:latin typeface="楷体_GB2312" pitchFamily="49" charset="-122"/>
                <a:ea typeface="楷体_GB2312" pitchFamily="49" charset="-122"/>
              </a:rPr>
              <a:t>;  </a:t>
            </a:r>
            <a:r>
              <a:rPr lang="en-US" altLang="zh-CN" sz="2800">
                <a:ea typeface="楷体_GB2312" pitchFamily="49" charset="-122"/>
              </a:rPr>
              <a:t>  La_len = ListLength(La);</a:t>
            </a:r>
          </a:p>
          <a:p>
            <a:pPr>
              <a:lnSpc>
                <a:spcPct val="115000"/>
              </a:lnSpc>
            </a:pPr>
            <a:r>
              <a:rPr lang="en-US" altLang="zh-CN" sz="2800">
                <a:ea typeface="楷体_GB2312" pitchFamily="49" charset="-122"/>
              </a:rPr>
              <a:t>  Lb_len =ListLength(Lb);   // </a:t>
            </a:r>
            <a:r>
              <a:rPr lang="zh-CN" altLang="en-US" sz="2800" b="1">
                <a:ea typeface="楷体_GB2312" pitchFamily="49" charset="-122"/>
              </a:rPr>
              <a:t>求线性表的长度</a:t>
            </a:r>
            <a:endParaRPr lang="zh-CN" altLang="en-US" sz="2800">
              <a:ea typeface="楷体_GB2312" pitchFamily="49" charset="-122"/>
            </a:endParaRPr>
          </a:p>
          <a:p>
            <a:pPr>
              <a:lnSpc>
                <a:spcPct val="110000"/>
              </a:lnSpc>
            </a:pPr>
            <a:r>
              <a:rPr lang="zh-CN" altLang="en-US" sz="2800">
                <a:ea typeface="楷体_GB2312" pitchFamily="49" charset="-122"/>
              </a:rPr>
              <a:t>  </a:t>
            </a:r>
            <a:r>
              <a:rPr lang="en-US" altLang="zh-CN" b="1">
                <a:solidFill>
                  <a:srgbClr val="333399"/>
                </a:solidFill>
                <a:ea typeface="楷体_GB2312" pitchFamily="49" charset="-122"/>
              </a:rPr>
              <a:t>for</a:t>
            </a:r>
            <a:r>
              <a:rPr lang="en-US" altLang="zh-CN">
                <a:solidFill>
                  <a:srgbClr val="333399"/>
                </a:solidFill>
                <a:ea typeface="楷体_GB2312" pitchFamily="49" charset="-122"/>
              </a:rPr>
              <a:t> (i = 1;  i &lt;= Lb_len;  i++)</a:t>
            </a:r>
            <a:r>
              <a:rPr lang="en-US" altLang="zh-CN" b="1">
                <a:solidFill>
                  <a:srgbClr val="333399"/>
                </a:solidFill>
                <a:ea typeface="楷体_GB2312" pitchFamily="49" charset="-122"/>
              </a:rPr>
              <a:t> {</a:t>
            </a:r>
            <a:endParaRPr lang="en-US" altLang="zh-CN">
              <a:solidFill>
                <a:srgbClr val="333399"/>
              </a:solidFill>
              <a:ea typeface="楷体_GB2312" pitchFamily="49" charset="-122"/>
            </a:endParaRPr>
          </a:p>
          <a:p>
            <a:pPr>
              <a:lnSpc>
                <a:spcPct val="110000"/>
              </a:lnSpc>
            </a:pPr>
            <a:endParaRPr lang="en-US" altLang="zh-CN" sz="2800" b="1">
              <a:ea typeface="楷体_GB2312" pitchFamily="49" charset="-122"/>
            </a:endParaRPr>
          </a:p>
          <a:p>
            <a:pPr>
              <a:lnSpc>
                <a:spcPct val="110000"/>
              </a:lnSpc>
            </a:pPr>
            <a:endParaRPr lang="en-US" altLang="zh-CN" sz="2800" b="1">
              <a:ea typeface="楷体_GB2312" pitchFamily="49" charset="-122"/>
            </a:endParaRPr>
          </a:p>
          <a:p>
            <a:pPr>
              <a:lnSpc>
                <a:spcPct val="110000"/>
              </a:lnSpc>
            </a:pPr>
            <a:endParaRPr lang="en-US" altLang="zh-CN" sz="2800" b="1">
              <a:ea typeface="楷体_GB2312" pitchFamily="49" charset="-122"/>
            </a:endParaRPr>
          </a:p>
          <a:p>
            <a:pPr>
              <a:lnSpc>
                <a:spcPct val="110000"/>
              </a:lnSpc>
            </a:pPr>
            <a:endParaRPr lang="en-US" altLang="zh-CN" sz="2800" b="1">
              <a:ea typeface="楷体_GB2312" pitchFamily="49" charset="-122"/>
            </a:endParaRPr>
          </a:p>
          <a:p>
            <a:pPr>
              <a:lnSpc>
                <a:spcPct val="110000"/>
              </a:lnSpc>
            </a:pPr>
            <a:endParaRPr lang="en-US" altLang="zh-CN" sz="2800" b="1">
              <a:ea typeface="楷体_GB2312" pitchFamily="49" charset="-122"/>
            </a:endParaRPr>
          </a:p>
          <a:p>
            <a:pPr>
              <a:lnSpc>
                <a:spcPct val="110000"/>
              </a:lnSpc>
            </a:pPr>
            <a:endParaRPr lang="en-US" altLang="zh-CN" sz="2800" b="1">
              <a:ea typeface="楷体_GB2312" pitchFamily="49" charset="-122"/>
            </a:endParaRPr>
          </a:p>
          <a:p>
            <a:pPr>
              <a:lnSpc>
                <a:spcPct val="110000"/>
              </a:lnSpc>
            </a:pPr>
            <a:endParaRPr lang="en-US" altLang="zh-CN" sz="2800" b="1">
              <a:ea typeface="楷体_GB2312" pitchFamily="49" charset="-122"/>
            </a:endParaRPr>
          </a:p>
          <a:p>
            <a:pPr>
              <a:lnSpc>
                <a:spcPct val="110000"/>
              </a:lnSpc>
            </a:pPr>
            <a:r>
              <a:rPr lang="en-US" altLang="zh-CN" sz="2800" b="1">
                <a:solidFill>
                  <a:srgbClr val="3333CC"/>
                </a:solidFill>
                <a:ea typeface="楷体_GB2312" pitchFamily="49" charset="-122"/>
              </a:rPr>
              <a:t>  </a:t>
            </a:r>
            <a:r>
              <a:rPr lang="en-US" altLang="zh-CN" b="1">
                <a:solidFill>
                  <a:srgbClr val="3333CC"/>
                </a:solidFill>
                <a:ea typeface="楷体_GB2312" pitchFamily="49" charset="-122"/>
              </a:rPr>
              <a:t>}</a:t>
            </a:r>
            <a:endParaRPr lang="en-US" altLang="zh-CN" sz="2800">
              <a:ea typeface="楷体_GB2312" pitchFamily="49" charset="-122"/>
            </a:endParaRPr>
          </a:p>
          <a:p>
            <a:pPr>
              <a:lnSpc>
                <a:spcPct val="110000"/>
              </a:lnSpc>
            </a:pPr>
            <a:r>
              <a:rPr lang="en-US" altLang="zh-CN" b="1">
                <a:ea typeface="楷体_GB2312" pitchFamily="49" charset="-122"/>
              </a:rPr>
              <a:t>}</a:t>
            </a:r>
            <a:r>
              <a:rPr lang="en-US" altLang="zh-CN">
                <a:ea typeface="楷体_GB2312" pitchFamily="49" charset="-122"/>
              </a:rPr>
              <a:t> // purge</a:t>
            </a:r>
            <a:r>
              <a:rPr lang="en-US" altLang="zh-CN" sz="2400" b="1">
                <a:ea typeface="楷体_GB2312" pitchFamily="49" charset="-122"/>
              </a:rPr>
              <a:t>                                                  </a:t>
            </a:r>
            <a:endParaRPr lang="en-US" altLang="zh-CN" sz="2400"/>
          </a:p>
        </p:txBody>
      </p:sp>
      <p:sp>
        <p:nvSpPr>
          <p:cNvPr id="33798" name="Rectangle 1030"/>
          <p:cNvSpPr>
            <a:spLocks noChangeArrowheads="1"/>
          </p:cNvSpPr>
          <p:nvPr/>
        </p:nvSpPr>
        <p:spPr bwMode="auto">
          <a:xfrm>
            <a:off x="685800" y="2286000"/>
            <a:ext cx="8304213"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a:solidFill>
                  <a:srgbClr val="990000"/>
                </a:solidFill>
                <a:ea typeface="楷体_GB2312" pitchFamily="49" charset="-122"/>
              </a:rPr>
              <a:t>GetElem(Lb, i, e); </a:t>
            </a:r>
            <a:r>
              <a:rPr lang="en-US" altLang="zh-CN" sz="2800">
                <a:solidFill>
                  <a:srgbClr val="990000"/>
                </a:solidFill>
                <a:ea typeface="楷体_GB2312" pitchFamily="49" charset="-122"/>
              </a:rPr>
              <a:t>// </a:t>
            </a:r>
            <a:r>
              <a:rPr lang="zh-CN" altLang="en-US" sz="2800" b="1">
                <a:solidFill>
                  <a:srgbClr val="990000"/>
                </a:solidFill>
                <a:ea typeface="楷体_GB2312" pitchFamily="49" charset="-122"/>
              </a:rPr>
              <a:t>取</a:t>
            </a:r>
            <a:r>
              <a:rPr lang="en-US" altLang="zh-CN" sz="2800" b="1">
                <a:solidFill>
                  <a:srgbClr val="990000"/>
                </a:solidFill>
                <a:ea typeface="楷体_GB2312" pitchFamily="49" charset="-122"/>
              </a:rPr>
              <a:t>Lb</a:t>
            </a:r>
            <a:r>
              <a:rPr lang="zh-CN" altLang="en-US" sz="2800" b="1">
                <a:solidFill>
                  <a:srgbClr val="990000"/>
                </a:solidFill>
                <a:ea typeface="楷体_GB2312" pitchFamily="49" charset="-122"/>
              </a:rPr>
              <a:t>中第</a:t>
            </a:r>
            <a:r>
              <a:rPr lang="en-US" altLang="zh-CN" sz="2800" b="1">
                <a:solidFill>
                  <a:srgbClr val="990000"/>
                </a:solidFill>
                <a:ea typeface="楷体_GB2312" pitchFamily="49" charset="-122"/>
              </a:rPr>
              <a:t>i</a:t>
            </a:r>
            <a:r>
              <a:rPr lang="zh-CN" altLang="en-US" sz="2800" b="1">
                <a:solidFill>
                  <a:srgbClr val="990000"/>
                </a:solidFill>
                <a:ea typeface="楷体_GB2312" pitchFamily="49" charset="-122"/>
              </a:rPr>
              <a:t>个数据元素赋给 </a:t>
            </a:r>
            <a:r>
              <a:rPr lang="en-US" altLang="zh-CN" sz="2800" b="1">
                <a:solidFill>
                  <a:srgbClr val="990000"/>
                </a:solidFill>
                <a:ea typeface="楷体_GB2312" pitchFamily="49" charset="-122"/>
              </a:rPr>
              <a:t>e</a:t>
            </a:r>
            <a:endParaRPr lang="en-US" altLang="zh-CN">
              <a:solidFill>
                <a:srgbClr val="333399"/>
              </a:solidFill>
              <a:ea typeface="楷体_GB2312" pitchFamily="49" charset="-122"/>
            </a:endParaRPr>
          </a:p>
          <a:p>
            <a:pPr>
              <a:lnSpc>
                <a:spcPct val="115000"/>
              </a:lnSpc>
            </a:pPr>
            <a:r>
              <a:rPr lang="en-US" altLang="zh-CN" b="1">
                <a:solidFill>
                  <a:srgbClr val="990000"/>
                </a:solidFill>
                <a:ea typeface="楷体_GB2312" pitchFamily="49" charset="-122"/>
              </a:rPr>
              <a:t>if</a:t>
            </a:r>
            <a:r>
              <a:rPr lang="en-US" altLang="zh-CN" b="1">
                <a:solidFill>
                  <a:srgbClr val="333399"/>
                </a:solidFill>
                <a:ea typeface="楷体_GB2312" pitchFamily="49" charset="-122"/>
              </a:rPr>
              <a:t> </a:t>
            </a:r>
            <a:r>
              <a:rPr lang="en-US" altLang="zh-CN" b="1">
                <a:solidFill>
                  <a:srgbClr val="660033"/>
                </a:solidFill>
                <a:ea typeface="楷体_GB2312" pitchFamily="49" charset="-122"/>
              </a:rPr>
              <a:t>(ListEmpty(La) || !equal (en, e))</a:t>
            </a:r>
            <a:r>
              <a:rPr lang="en-US" altLang="zh-CN">
                <a:solidFill>
                  <a:srgbClr val="333399"/>
                </a:solidFill>
                <a:ea typeface="楷体_GB2312" pitchFamily="49" charset="-122"/>
              </a:rPr>
              <a:t> </a:t>
            </a:r>
            <a:r>
              <a:rPr lang="en-US" altLang="zh-CN" b="1">
                <a:solidFill>
                  <a:srgbClr val="990000"/>
                </a:solidFill>
                <a:ea typeface="楷体_GB2312" pitchFamily="49" charset="-122"/>
              </a:rPr>
              <a:t>{</a:t>
            </a:r>
            <a:r>
              <a:rPr lang="en-US" altLang="zh-CN">
                <a:solidFill>
                  <a:srgbClr val="333399"/>
                </a:solidFill>
                <a:ea typeface="楷体_GB2312" pitchFamily="49" charset="-122"/>
              </a:rPr>
              <a:t>  </a:t>
            </a:r>
          </a:p>
          <a:p>
            <a:pPr>
              <a:lnSpc>
                <a:spcPct val="115000"/>
              </a:lnSpc>
            </a:pPr>
            <a:r>
              <a:rPr lang="en-US" altLang="zh-CN">
                <a:solidFill>
                  <a:srgbClr val="333399"/>
                </a:solidFill>
                <a:ea typeface="楷体_GB2312" pitchFamily="49" charset="-122"/>
              </a:rPr>
              <a:t>       </a:t>
            </a:r>
            <a:r>
              <a:rPr lang="en-US" altLang="zh-CN">
                <a:solidFill>
                  <a:srgbClr val="990000"/>
                </a:solidFill>
                <a:ea typeface="楷体_GB2312" pitchFamily="49" charset="-122"/>
              </a:rPr>
              <a:t>ListInsert(La, ++La_len, e);</a:t>
            </a:r>
          </a:p>
          <a:p>
            <a:pPr>
              <a:lnSpc>
                <a:spcPct val="115000"/>
              </a:lnSpc>
            </a:pPr>
            <a:r>
              <a:rPr lang="en-US" altLang="zh-CN">
                <a:solidFill>
                  <a:srgbClr val="333399"/>
                </a:solidFill>
                <a:ea typeface="楷体_GB2312" pitchFamily="49" charset="-122"/>
              </a:rPr>
              <a:t>       </a:t>
            </a:r>
            <a:r>
              <a:rPr lang="en-US" altLang="zh-CN">
                <a:solidFill>
                  <a:srgbClr val="660033"/>
                </a:solidFill>
                <a:ea typeface="楷体_GB2312" pitchFamily="49" charset="-122"/>
              </a:rPr>
              <a:t>en = e</a:t>
            </a:r>
            <a:r>
              <a:rPr lang="en-US" altLang="zh-CN">
                <a:solidFill>
                  <a:srgbClr val="333399"/>
                </a:solidFill>
                <a:ea typeface="楷体_GB2312" pitchFamily="49" charset="-122"/>
              </a:rPr>
              <a:t>;</a:t>
            </a:r>
          </a:p>
          <a:p>
            <a:pPr>
              <a:lnSpc>
                <a:spcPct val="115000"/>
              </a:lnSpc>
            </a:pPr>
            <a:r>
              <a:rPr lang="en-US" altLang="zh-CN" b="1">
                <a:solidFill>
                  <a:srgbClr val="990000"/>
                </a:solidFill>
                <a:ea typeface="楷体_GB2312" pitchFamily="49" charset="-122"/>
              </a:rPr>
              <a:t>}</a:t>
            </a:r>
            <a:r>
              <a:rPr lang="en-US" altLang="zh-CN">
                <a:solidFill>
                  <a:srgbClr val="990000"/>
                </a:solidFill>
                <a:ea typeface="楷体_GB2312" pitchFamily="49" charset="-122"/>
              </a:rPr>
              <a:t>  </a:t>
            </a:r>
            <a:r>
              <a:rPr lang="en-US" altLang="zh-CN" sz="2800" b="1">
                <a:solidFill>
                  <a:srgbClr val="990000"/>
                </a:solidFill>
                <a:ea typeface="楷体_GB2312" pitchFamily="49" charset="-122"/>
              </a:rPr>
              <a:t>// La</a:t>
            </a:r>
            <a:r>
              <a:rPr lang="zh-CN" altLang="en-US" sz="2800" b="1">
                <a:solidFill>
                  <a:srgbClr val="990000"/>
                </a:solidFill>
                <a:ea typeface="楷体_GB2312" pitchFamily="49" charset="-122"/>
              </a:rPr>
              <a:t>中不存在和 </a:t>
            </a:r>
            <a:r>
              <a:rPr lang="en-US" altLang="zh-CN" sz="2800" b="1">
                <a:solidFill>
                  <a:srgbClr val="990000"/>
                </a:solidFill>
                <a:ea typeface="楷体_GB2312" pitchFamily="49" charset="-122"/>
              </a:rPr>
              <a:t>e </a:t>
            </a:r>
            <a:r>
              <a:rPr lang="zh-CN" altLang="en-US" sz="2800" b="1">
                <a:solidFill>
                  <a:srgbClr val="990000"/>
                </a:solidFill>
                <a:ea typeface="楷体_GB2312" pitchFamily="49" charset="-122"/>
              </a:rPr>
              <a:t>相同的数据元素，则插入之</a:t>
            </a:r>
            <a:endParaRPr lang="zh-CN" altLang="en-US" sz="2800" b="1">
              <a:solidFill>
                <a:srgbClr val="333399"/>
              </a:solidFill>
              <a:ea typeface="楷体_GB2312" pitchFamily="49" charset="-122"/>
            </a:endParaRPr>
          </a:p>
        </p:txBody>
      </p:sp>
      <p:sp>
        <p:nvSpPr>
          <p:cNvPr id="33801" name="AutoShape 1033">
            <a:hlinkClick r:id="rId2"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33794"/>
                                        </p:tgtEl>
                                        <p:attrNameLst>
                                          <p:attrName>style.visibility</p:attrName>
                                        </p:attrNameLst>
                                      </p:cBhvr>
                                      <p:to>
                                        <p:strVal val="visible"/>
                                      </p:to>
                                    </p:set>
                                    <p:animEffect transition="in" filter="strips(downRight)">
                                      <p:cBhvr>
                                        <p:cTn id="7" dur="3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33798"/>
                                        </p:tgtEl>
                                        <p:attrNameLst>
                                          <p:attrName>style.visibility</p:attrName>
                                        </p:attrNameLst>
                                      </p:cBhvr>
                                      <p:to>
                                        <p:strVal val="visible"/>
                                      </p:to>
                                    </p:set>
                                    <p:animEffect transition="in" filter="strips(downRight)">
                                      <p:cBhvr>
                                        <p:cTn id="12" dur="300"/>
                                        <p:tgtEl>
                                          <p:spTgt spid="33798"/>
                                        </p:tgtEl>
                                      </p:cBhvr>
                                    </p:animEffect>
                                  </p:childTnLst>
                                </p:cTn>
                              </p:par>
                            </p:childTnLst>
                          </p:cTn>
                        </p:par>
                        <p:par>
                          <p:cTn id="13" fill="hold" nodeType="afterGroup">
                            <p:stCondLst>
                              <p:cond delay="17700"/>
                            </p:stCondLst>
                            <p:childTnLst>
                              <p:par>
                                <p:cTn id="14" presetID="2" presetClass="entr" presetSubtype="6" fill="hold" grpId="0" nodeType="afterEffect">
                                  <p:stCondLst>
                                    <p:cond delay="0"/>
                                  </p:stCondLst>
                                  <p:childTnLst>
                                    <p:set>
                                      <p:cBhvr>
                                        <p:cTn id="15" dur="1" fill="hold">
                                          <p:stCondLst>
                                            <p:cond delay="0"/>
                                          </p:stCondLst>
                                        </p:cTn>
                                        <p:tgtEl>
                                          <p:spTgt spid="33801"/>
                                        </p:tgtEl>
                                        <p:attrNameLst>
                                          <p:attrName>style.visibility</p:attrName>
                                        </p:attrNameLst>
                                      </p:cBhvr>
                                      <p:to>
                                        <p:strVal val="visible"/>
                                      </p:to>
                                    </p:set>
                                    <p:anim calcmode="lin" valueType="num">
                                      <p:cBhvr additive="base">
                                        <p:cTn id="16" dur="500" fill="hold"/>
                                        <p:tgtEl>
                                          <p:spTgt spid="33801"/>
                                        </p:tgtEl>
                                        <p:attrNameLst>
                                          <p:attrName>ppt_x</p:attrName>
                                        </p:attrNameLst>
                                      </p:cBhvr>
                                      <p:tavLst>
                                        <p:tav tm="0">
                                          <p:val>
                                            <p:strVal val="1+#ppt_w/2"/>
                                          </p:val>
                                        </p:tav>
                                        <p:tav tm="100000">
                                          <p:val>
                                            <p:strVal val="#ppt_x"/>
                                          </p:val>
                                        </p:tav>
                                      </p:tavLst>
                                    </p:anim>
                                    <p:anim calcmode="lin" valueType="num">
                                      <p:cBhvr additive="base">
                                        <p:cTn id="17"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8" grpId="0" autoUpdateAnimBg="0"/>
      <p:bldP spid="3380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04800" y="133350"/>
            <a:ext cx="8534400" cy="657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3200" b="1">
                <a:solidFill>
                  <a:schemeClr val="tx2"/>
                </a:solidFill>
                <a:ea typeface="楷体_GB2312" pitchFamily="49" charset="-122"/>
              </a:rPr>
              <a:t>void</a:t>
            </a:r>
            <a:r>
              <a:rPr lang="en-US" altLang="zh-CN" sz="3200">
                <a:solidFill>
                  <a:schemeClr val="tx2"/>
                </a:solidFill>
                <a:ea typeface="楷体_GB2312" pitchFamily="49" charset="-122"/>
              </a:rPr>
              <a:t> MergeList(List La, List Lb, List </a:t>
            </a:r>
            <a:r>
              <a:rPr lang="en-US" altLang="zh-CN" sz="3200" b="1">
                <a:solidFill>
                  <a:schemeClr val="tx2"/>
                </a:solidFill>
                <a:ea typeface="楷体_GB2312" pitchFamily="49" charset="-122"/>
              </a:rPr>
              <a:t>&amp;</a:t>
            </a:r>
            <a:r>
              <a:rPr lang="en-US" altLang="zh-CN" sz="3200">
                <a:solidFill>
                  <a:schemeClr val="tx2"/>
                </a:solidFill>
                <a:ea typeface="楷体_GB2312" pitchFamily="49" charset="-122"/>
              </a:rPr>
              <a:t>Lc) </a:t>
            </a:r>
            <a:r>
              <a:rPr lang="en-US" altLang="zh-CN" sz="3200" b="1">
                <a:solidFill>
                  <a:schemeClr val="tx2"/>
                </a:solidFill>
                <a:ea typeface="楷体_GB2312" pitchFamily="49" charset="-122"/>
              </a:rPr>
              <a:t>{</a:t>
            </a:r>
          </a:p>
          <a:p>
            <a:pPr>
              <a:lnSpc>
                <a:spcPct val="115000"/>
              </a:lnSpc>
            </a:pPr>
            <a:r>
              <a:rPr lang="en-US" altLang="zh-CN" sz="3200" b="1">
                <a:solidFill>
                  <a:schemeClr val="tx2"/>
                </a:solidFill>
                <a:ea typeface="楷体_GB2312" pitchFamily="49" charset="-122"/>
              </a:rPr>
              <a:t>  </a:t>
            </a:r>
            <a:r>
              <a:rPr lang="en-US" altLang="zh-CN" sz="2800">
                <a:solidFill>
                  <a:schemeClr val="tx2"/>
                </a:solidFill>
                <a:ea typeface="楷体_GB2312" pitchFamily="49" charset="-122"/>
              </a:rPr>
              <a:t>// </a:t>
            </a:r>
            <a:r>
              <a:rPr lang="zh-CN" altLang="en-US" sz="2800">
                <a:solidFill>
                  <a:schemeClr val="tx2"/>
                </a:solidFill>
                <a:ea typeface="楷体_GB2312" pitchFamily="49" charset="-122"/>
              </a:rPr>
              <a:t>本算法将非递减的有序表 </a:t>
            </a:r>
            <a:r>
              <a:rPr lang="en-US" altLang="zh-CN" sz="2800">
                <a:solidFill>
                  <a:schemeClr val="tx2"/>
                </a:solidFill>
                <a:ea typeface="楷体_GB2312" pitchFamily="49" charset="-122"/>
              </a:rPr>
              <a:t>La </a:t>
            </a:r>
            <a:r>
              <a:rPr lang="zh-CN" altLang="en-US" sz="2800">
                <a:solidFill>
                  <a:schemeClr val="tx2"/>
                </a:solidFill>
                <a:ea typeface="楷体_GB2312" pitchFamily="49" charset="-122"/>
              </a:rPr>
              <a:t>和 </a:t>
            </a:r>
            <a:r>
              <a:rPr lang="en-US" altLang="zh-CN" sz="2800">
                <a:solidFill>
                  <a:schemeClr val="tx2"/>
                </a:solidFill>
                <a:ea typeface="楷体_GB2312" pitchFamily="49" charset="-122"/>
              </a:rPr>
              <a:t>Lb </a:t>
            </a:r>
            <a:r>
              <a:rPr lang="zh-CN" altLang="en-US" sz="2800">
                <a:solidFill>
                  <a:schemeClr val="tx2"/>
                </a:solidFill>
                <a:ea typeface="楷体_GB2312" pitchFamily="49" charset="-122"/>
              </a:rPr>
              <a:t>归并为 </a:t>
            </a:r>
            <a:r>
              <a:rPr lang="en-US" altLang="zh-CN" sz="2800">
                <a:solidFill>
                  <a:schemeClr val="tx2"/>
                </a:solidFill>
                <a:ea typeface="楷体_GB2312" pitchFamily="49" charset="-122"/>
              </a:rPr>
              <a:t>Lc</a:t>
            </a:r>
            <a:endParaRPr lang="en-US" altLang="zh-CN" sz="3200">
              <a:solidFill>
                <a:schemeClr val="tx2"/>
              </a:solidFill>
              <a:ea typeface="楷体_GB2312" pitchFamily="49" charset="-122"/>
            </a:endParaRPr>
          </a:p>
          <a:p>
            <a:pPr>
              <a:lnSpc>
                <a:spcPct val="110000"/>
              </a:lnSpc>
            </a:pPr>
            <a:endParaRPr lang="en-US" altLang="zh-CN" sz="4000" b="1">
              <a:solidFill>
                <a:schemeClr val="tx2"/>
              </a:solidFill>
              <a:ea typeface="楷体_GB2312" pitchFamily="49" charset="-122"/>
            </a:endParaRPr>
          </a:p>
          <a:p>
            <a:pPr>
              <a:lnSpc>
                <a:spcPct val="110000"/>
              </a:lnSpc>
            </a:pPr>
            <a:endParaRPr lang="en-US" altLang="zh-CN" sz="4000" b="1">
              <a:solidFill>
                <a:schemeClr val="tx2"/>
              </a:solidFill>
              <a:ea typeface="楷体_GB2312" pitchFamily="49" charset="-122"/>
            </a:endParaRPr>
          </a:p>
          <a:p>
            <a:pPr>
              <a:lnSpc>
                <a:spcPct val="110000"/>
              </a:lnSpc>
            </a:pPr>
            <a:endParaRPr lang="en-US" altLang="zh-CN" sz="4000" b="1">
              <a:solidFill>
                <a:schemeClr val="tx2"/>
              </a:solidFill>
              <a:ea typeface="楷体_GB2312" pitchFamily="49" charset="-122"/>
            </a:endParaRPr>
          </a:p>
          <a:p>
            <a:pPr>
              <a:lnSpc>
                <a:spcPct val="110000"/>
              </a:lnSpc>
            </a:pPr>
            <a:endParaRPr lang="en-US" altLang="zh-CN" sz="4000" b="1">
              <a:solidFill>
                <a:schemeClr val="tx2"/>
              </a:solidFill>
              <a:ea typeface="楷体_GB2312" pitchFamily="49" charset="-122"/>
            </a:endParaRPr>
          </a:p>
          <a:p>
            <a:pPr>
              <a:lnSpc>
                <a:spcPct val="110000"/>
              </a:lnSpc>
            </a:pPr>
            <a:endParaRPr lang="en-US" altLang="zh-CN" sz="4000" b="1">
              <a:solidFill>
                <a:schemeClr val="tx2"/>
              </a:solidFill>
              <a:ea typeface="楷体_GB2312" pitchFamily="49" charset="-122"/>
            </a:endParaRPr>
          </a:p>
          <a:p>
            <a:pPr>
              <a:lnSpc>
                <a:spcPct val="110000"/>
              </a:lnSpc>
            </a:pPr>
            <a:endParaRPr lang="en-US" altLang="zh-CN" sz="4000" b="1">
              <a:solidFill>
                <a:schemeClr val="tx2"/>
              </a:solidFill>
              <a:ea typeface="楷体_GB2312" pitchFamily="49" charset="-122"/>
            </a:endParaRPr>
          </a:p>
          <a:p>
            <a:pPr>
              <a:lnSpc>
                <a:spcPct val="110000"/>
              </a:lnSpc>
            </a:pPr>
            <a:endParaRPr lang="en-US" altLang="zh-CN" sz="4000" b="1">
              <a:solidFill>
                <a:schemeClr val="tx2"/>
              </a:solidFill>
              <a:ea typeface="楷体_GB2312" pitchFamily="49" charset="-122"/>
            </a:endParaRPr>
          </a:p>
          <a:p>
            <a:pPr>
              <a:lnSpc>
                <a:spcPct val="110000"/>
              </a:lnSpc>
            </a:pPr>
            <a:r>
              <a:rPr lang="en-US" altLang="zh-CN" sz="4000" b="1">
                <a:solidFill>
                  <a:schemeClr val="tx2"/>
                </a:solidFill>
                <a:ea typeface="楷体_GB2312" pitchFamily="49" charset="-122"/>
              </a:rPr>
              <a:t>}</a:t>
            </a:r>
            <a:r>
              <a:rPr lang="en-US" altLang="zh-CN">
                <a:solidFill>
                  <a:schemeClr val="tx2"/>
                </a:solidFill>
                <a:ea typeface="楷体_GB2312" pitchFamily="49" charset="-122"/>
              </a:rPr>
              <a:t> // merge_list</a:t>
            </a:r>
          </a:p>
        </p:txBody>
      </p:sp>
      <p:sp>
        <p:nvSpPr>
          <p:cNvPr id="31748" name="Rectangle 4">
            <a:hlinkClick r:id="" action="ppaction://hlinkshowjump?jump=nextslide"/>
          </p:cNvPr>
          <p:cNvSpPr>
            <a:spLocks noChangeArrowheads="1"/>
          </p:cNvSpPr>
          <p:nvPr/>
        </p:nvSpPr>
        <p:spPr bwMode="auto">
          <a:xfrm>
            <a:off x="762000" y="3565525"/>
            <a:ext cx="682783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200" b="1">
                <a:solidFill>
                  <a:srgbClr val="660033"/>
                </a:solidFill>
                <a:ea typeface="楷体_GB2312" pitchFamily="49" charset="-122"/>
              </a:rPr>
              <a:t>while</a:t>
            </a:r>
            <a:r>
              <a:rPr lang="en-US" altLang="zh-CN" sz="3200">
                <a:solidFill>
                  <a:srgbClr val="660033"/>
                </a:solidFill>
                <a:ea typeface="楷体_GB2312" pitchFamily="49" charset="-122"/>
              </a:rPr>
              <a:t> ((i &lt;= La_len) </a:t>
            </a:r>
            <a:r>
              <a:rPr lang="en-US" altLang="zh-CN" sz="3200" b="1">
                <a:solidFill>
                  <a:srgbClr val="660033"/>
                </a:solidFill>
                <a:ea typeface="楷体_GB2312" pitchFamily="49" charset="-122"/>
              </a:rPr>
              <a:t>&amp;&amp;</a:t>
            </a:r>
            <a:r>
              <a:rPr lang="en-US" altLang="zh-CN" sz="3200">
                <a:solidFill>
                  <a:srgbClr val="660033"/>
                </a:solidFill>
                <a:ea typeface="楷体_GB2312" pitchFamily="49" charset="-122"/>
              </a:rPr>
              <a:t> (j &lt;= Lb_len)) </a:t>
            </a:r>
          </a:p>
          <a:p>
            <a:pPr>
              <a:lnSpc>
                <a:spcPct val="125000"/>
              </a:lnSpc>
            </a:pPr>
            <a:r>
              <a:rPr lang="en-US" altLang="zh-CN" sz="3200">
                <a:solidFill>
                  <a:srgbClr val="660033"/>
                </a:solidFill>
                <a:ea typeface="楷体_GB2312" pitchFamily="49" charset="-122"/>
              </a:rPr>
              <a:t>      </a:t>
            </a:r>
            <a:r>
              <a:rPr lang="en-US" altLang="zh-CN" sz="3200" b="1">
                <a:solidFill>
                  <a:srgbClr val="660033"/>
                </a:solidFill>
                <a:ea typeface="楷体_GB2312" pitchFamily="49" charset="-122"/>
              </a:rPr>
              <a:t>{  // La </a:t>
            </a:r>
            <a:r>
              <a:rPr lang="zh-CN" altLang="en-US" sz="3200" b="1">
                <a:solidFill>
                  <a:srgbClr val="660033"/>
                </a:solidFill>
                <a:ea typeface="楷体_GB2312" pitchFamily="49" charset="-122"/>
              </a:rPr>
              <a:t>和 </a:t>
            </a:r>
            <a:r>
              <a:rPr lang="en-US" altLang="zh-CN" sz="3200" b="1">
                <a:solidFill>
                  <a:srgbClr val="660033"/>
                </a:solidFill>
                <a:ea typeface="楷体_GB2312" pitchFamily="49" charset="-122"/>
              </a:rPr>
              <a:t>Lb </a:t>
            </a:r>
            <a:r>
              <a:rPr lang="zh-CN" altLang="en-US" sz="3200" b="1">
                <a:solidFill>
                  <a:srgbClr val="660033"/>
                </a:solidFill>
                <a:ea typeface="楷体_GB2312" pitchFamily="49" charset="-122"/>
              </a:rPr>
              <a:t>均不空 </a:t>
            </a:r>
            <a:r>
              <a:rPr lang="en-US" altLang="zh-CN" sz="3200" b="1">
                <a:solidFill>
                  <a:srgbClr val="660033"/>
                </a:solidFill>
                <a:ea typeface="楷体_GB2312" pitchFamily="49" charset="-122"/>
              </a:rPr>
              <a:t>}</a:t>
            </a:r>
          </a:p>
          <a:p>
            <a:pPr>
              <a:lnSpc>
                <a:spcPct val="125000"/>
              </a:lnSpc>
            </a:pPr>
            <a:r>
              <a:rPr lang="en-US" altLang="zh-CN" sz="3200" b="1">
                <a:solidFill>
                  <a:srgbClr val="660033"/>
                </a:solidFill>
                <a:ea typeface="楷体_GB2312" pitchFamily="49" charset="-122"/>
              </a:rPr>
              <a:t>while </a:t>
            </a:r>
            <a:r>
              <a:rPr lang="en-US" altLang="zh-CN" sz="3200">
                <a:solidFill>
                  <a:srgbClr val="660033"/>
                </a:solidFill>
                <a:ea typeface="楷体_GB2312" pitchFamily="49" charset="-122"/>
              </a:rPr>
              <a:t>(i&lt;=La_len)</a:t>
            </a:r>
            <a:r>
              <a:rPr lang="en-US" altLang="zh-CN" sz="3200" b="1">
                <a:solidFill>
                  <a:srgbClr val="660033"/>
                </a:solidFill>
                <a:ea typeface="楷体_GB2312" pitchFamily="49" charset="-122"/>
              </a:rPr>
              <a:t>  </a:t>
            </a:r>
            <a:r>
              <a:rPr lang="en-US" altLang="zh-CN" sz="3200">
                <a:solidFill>
                  <a:srgbClr val="660033"/>
                </a:solidFill>
                <a:ea typeface="楷体_GB2312" pitchFamily="49" charset="-122"/>
              </a:rPr>
              <a:t>// </a:t>
            </a:r>
            <a:r>
              <a:rPr lang="zh-CN" altLang="en-US" sz="3200">
                <a:solidFill>
                  <a:srgbClr val="660033"/>
                </a:solidFill>
                <a:ea typeface="楷体_GB2312" pitchFamily="49" charset="-122"/>
              </a:rPr>
              <a:t>若 </a:t>
            </a:r>
            <a:r>
              <a:rPr lang="en-US" altLang="zh-CN" sz="3200">
                <a:solidFill>
                  <a:srgbClr val="660033"/>
                </a:solidFill>
                <a:ea typeface="楷体_GB2312" pitchFamily="49" charset="-122"/>
              </a:rPr>
              <a:t>La </a:t>
            </a:r>
            <a:r>
              <a:rPr lang="zh-CN" altLang="en-US" sz="3200">
                <a:solidFill>
                  <a:srgbClr val="660033"/>
                </a:solidFill>
                <a:ea typeface="楷体_GB2312" pitchFamily="49" charset="-122"/>
              </a:rPr>
              <a:t>不空</a:t>
            </a:r>
          </a:p>
          <a:p>
            <a:pPr>
              <a:lnSpc>
                <a:spcPct val="125000"/>
              </a:lnSpc>
            </a:pPr>
            <a:r>
              <a:rPr lang="en-US" altLang="zh-CN" sz="3200" b="1">
                <a:solidFill>
                  <a:srgbClr val="660033"/>
                </a:solidFill>
                <a:ea typeface="楷体_GB2312" pitchFamily="49" charset="-122"/>
              </a:rPr>
              <a:t>while</a:t>
            </a:r>
            <a:r>
              <a:rPr lang="en-US" altLang="zh-CN" sz="3200">
                <a:solidFill>
                  <a:srgbClr val="660033"/>
                </a:solidFill>
                <a:ea typeface="楷体_GB2312" pitchFamily="49" charset="-122"/>
              </a:rPr>
              <a:t> (j&lt;=Lb_len)  // </a:t>
            </a:r>
            <a:r>
              <a:rPr lang="zh-CN" altLang="en-US" sz="3200">
                <a:solidFill>
                  <a:srgbClr val="660033"/>
                </a:solidFill>
                <a:ea typeface="楷体_GB2312" pitchFamily="49" charset="-122"/>
              </a:rPr>
              <a:t>若 </a:t>
            </a:r>
            <a:r>
              <a:rPr lang="en-US" altLang="zh-CN" sz="3200">
                <a:solidFill>
                  <a:srgbClr val="660033"/>
                </a:solidFill>
                <a:ea typeface="楷体_GB2312" pitchFamily="49" charset="-122"/>
              </a:rPr>
              <a:t>Lb </a:t>
            </a:r>
            <a:r>
              <a:rPr lang="zh-CN" altLang="en-US" sz="3200">
                <a:solidFill>
                  <a:srgbClr val="660033"/>
                </a:solidFill>
                <a:ea typeface="楷体_GB2312" pitchFamily="49" charset="-122"/>
              </a:rPr>
              <a:t>不空</a:t>
            </a:r>
          </a:p>
        </p:txBody>
      </p:sp>
      <p:sp>
        <p:nvSpPr>
          <p:cNvPr id="31749" name="Rectangle 5"/>
          <p:cNvSpPr>
            <a:spLocks noChangeArrowheads="1"/>
          </p:cNvSpPr>
          <p:nvPr/>
        </p:nvSpPr>
        <p:spPr bwMode="auto">
          <a:xfrm>
            <a:off x="762000" y="1247775"/>
            <a:ext cx="60960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a:solidFill>
                  <a:srgbClr val="990000"/>
                </a:solidFill>
                <a:ea typeface="楷体_GB2312" pitchFamily="49" charset="-122"/>
              </a:rPr>
              <a:t>InitList(Lc);  // </a:t>
            </a:r>
            <a:r>
              <a:rPr lang="zh-CN" altLang="en-US" sz="3200">
                <a:solidFill>
                  <a:srgbClr val="990000"/>
                </a:solidFill>
                <a:ea typeface="楷体_GB2312" pitchFamily="49" charset="-122"/>
              </a:rPr>
              <a:t>构造空的线性表 </a:t>
            </a:r>
            <a:r>
              <a:rPr lang="en-US" altLang="zh-CN" sz="3200">
                <a:solidFill>
                  <a:srgbClr val="990000"/>
                </a:solidFill>
                <a:ea typeface="楷体_GB2312" pitchFamily="49" charset="-122"/>
              </a:rPr>
              <a:t>Lc</a:t>
            </a:r>
          </a:p>
          <a:p>
            <a:pPr>
              <a:lnSpc>
                <a:spcPct val="115000"/>
              </a:lnSpc>
            </a:pPr>
            <a:r>
              <a:rPr lang="en-US" altLang="zh-CN" sz="3200">
                <a:solidFill>
                  <a:srgbClr val="990000"/>
                </a:solidFill>
                <a:ea typeface="楷体_GB2312" pitchFamily="49" charset="-122"/>
              </a:rPr>
              <a:t>i = j = 1;    k = 0;</a:t>
            </a:r>
          </a:p>
          <a:p>
            <a:pPr>
              <a:lnSpc>
                <a:spcPct val="115000"/>
              </a:lnSpc>
            </a:pPr>
            <a:r>
              <a:rPr lang="en-US" altLang="zh-CN" sz="3200">
                <a:solidFill>
                  <a:srgbClr val="990000"/>
                </a:solidFill>
                <a:ea typeface="楷体_GB2312" pitchFamily="49" charset="-122"/>
              </a:rPr>
              <a:t>La_len = ListLength(La);</a:t>
            </a:r>
          </a:p>
          <a:p>
            <a:pPr>
              <a:lnSpc>
                <a:spcPct val="115000"/>
              </a:lnSpc>
            </a:pPr>
            <a:r>
              <a:rPr lang="en-US" altLang="zh-CN" sz="3200">
                <a:solidFill>
                  <a:srgbClr val="990000"/>
                </a:solidFill>
                <a:ea typeface="楷体_GB2312" pitchFamily="49" charset="-122"/>
              </a:rPr>
              <a:t>Lb_len = ListLength(Lb);</a:t>
            </a:r>
          </a:p>
        </p:txBody>
      </p:sp>
      <p:sp>
        <p:nvSpPr>
          <p:cNvPr id="31750" name="AutoShape 6">
            <a:hlinkClick r:id="rId2"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31746"/>
                                        </p:tgtEl>
                                        <p:attrNameLst>
                                          <p:attrName>style.visibility</p:attrName>
                                        </p:attrNameLst>
                                      </p:cBhvr>
                                      <p:to>
                                        <p:strVal val="visible"/>
                                      </p:to>
                                    </p:set>
                                    <p:animEffect transition="in" filter="strips(downRight)">
                                      <p:cBhvr>
                                        <p:cTn id="7" dur="300"/>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31748"/>
                                        </p:tgtEl>
                                        <p:attrNameLst>
                                          <p:attrName>style.visibility</p:attrName>
                                        </p:attrNameLst>
                                      </p:cBhvr>
                                      <p:to>
                                        <p:strVal val="visible"/>
                                      </p:to>
                                    </p:set>
                                    <p:animEffect transition="in" filter="strips(downRight)">
                                      <p:cBhvr>
                                        <p:cTn id="12" dur="300"/>
                                        <p:tgtEl>
                                          <p:spTgt spid="31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lt">
                                    <p:tmPct val="100000"/>
                                  </p:iterate>
                                  <p:childTnLst>
                                    <p:set>
                                      <p:cBhvr>
                                        <p:cTn id="16" dur="1" fill="hold">
                                          <p:stCondLst>
                                            <p:cond delay="0"/>
                                          </p:stCondLst>
                                        </p:cTn>
                                        <p:tgtEl>
                                          <p:spTgt spid="31749"/>
                                        </p:tgtEl>
                                        <p:attrNameLst>
                                          <p:attrName>style.visibility</p:attrName>
                                        </p:attrNameLst>
                                      </p:cBhvr>
                                      <p:to>
                                        <p:strVal val="visible"/>
                                      </p:to>
                                    </p:set>
                                    <p:animEffect transition="in" filter="strips(downRight)">
                                      <p:cBhvr>
                                        <p:cTn id="17" dur="75"/>
                                        <p:tgtEl>
                                          <p:spTgt spid="31749"/>
                                        </p:tgtEl>
                                      </p:cBhvr>
                                    </p:animEffect>
                                  </p:childTnLst>
                                </p:cTn>
                              </p:par>
                            </p:childTnLst>
                          </p:cTn>
                        </p:par>
                        <p:par>
                          <p:cTn id="18" fill="hold" nodeType="afterGroup">
                            <p:stCondLst>
                              <p:cond delay="5850"/>
                            </p:stCondLst>
                            <p:childTnLst>
                              <p:par>
                                <p:cTn id="19" presetID="2" presetClass="entr" presetSubtype="6" fill="hold" grpId="0" nodeType="afterEffect">
                                  <p:stCondLst>
                                    <p:cond delay="0"/>
                                  </p:stCondLst>
                                  <p:childTnLst>
                                    <p:set>
                                      <p:cBhvr>
                                        <p:cTn id="20" dur="1" fill="hold">
                                          <p:stCondLst>
                                            <p:cond delay="0"/>
                                          </p:stCondLst>
                                        </p:cTn>
                                        <p:tgtEl>
                                          <p:spTgt spid="31750"/>
                                        </p:tgtEl>
                                        <p:attrNameLst>
                                          <p:attrName>style.visibility</p:attrName>
                                        </p:attrNameLst>
                                      </p:cBhvr>
                                      <p:to>
                                        <p:strVal val="visible"/>
                                      </p:to>
                                    </p:set>
                                    <p:anim calcmode="lin" valueType="num">
                                      <p:cBhvr additive="base">
                                        <p:cTn id="21" dur="500" fill="hold"/>
                                        <p:tgtEl>
                                          <p:spTgt spid="31750"/>
                                        </p:tgtEl>
                                        <p:attrNameLst>
                                          <p:attrName>ppt_x</p:attrName>
                                        </p:attrNameLst>
                                      </p:cBhvr>
                                      <p:tavLst>
                                        <p:tav tm="0">
                                          <p:val>
                                            <p:strVal val="1+#ppt_w/2"/>
                                          </p:val>
                                        </p:tav>
                                        <p:tav tm="100000">
                                          <p:val>
                                            <p:strVal val="#ppt_x"/>
                                          </p:val>
                                        </p:tav>
                                      </p:tavLst>
                                    </p:anim>
                                    <p:anim calcmode="lin" valueType="num">
                                      <p:cBhvr additive="base">
                                        <p:cTn id="22" dur="500" fill="hold"/>
                                        <p:tgtEl>
                                          <p:spTgt spid="31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8" grpId="0" autoUpdateAnimBg="0"/>
      <p:bldP spid="31749" grpId="0" autoUpdateAnimBg="0"/>
      <p:bldP spid="3175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974725" y="381000"/>
            <a:ext cx="7026275" cy="585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ea typeface="楷体_GB2312" pitchFamily="49" charset="-122"/>
              </a:rPr>
              <a:t>  </a:t>
            </a:r>
            <a:r>
              <a:rPr lang="en-US" altLang="zh-CN">
                <a:solidFill>
                  <a:srgbClr val="9A009A"/>
                </a:solidFill>
                <a:ea typeface="楷体_GB2312" pitchFamily="49" charset="-122"/>
              </a:rPr>
              <a:t>// La </a:t>
            </a:r>
            <a:r>
              <a:rPr lang="zh-CN" altLang="en-US">
                <a:solidFill>
                  <a:srgbClr val="9A009A"/>
                </a:solidFill>
                <a:ea typeface="楷体_GB2312" pitchFamily="49" charset="-122"/>
              </a:rPr>
              <a:t>和 </a:t>
            </a:r>
            <a:r>
              <a:rPr lang="en-US" altLang="zh-CN">
                <a:solidFill>
                  <a:srgbClr val="9A009A"/>
                </a:solidFill>
                <a:ea typeface="楷体_GB2312" pitchFamily="49" charset="-122"/>
              </a:rPr>
              <a:t>Lb </a:t>
            </a:r>
            <a:r>
              <a:rPr lang="zh-CN" altLang="en-US">
                <a:solidFill>
                  <a:srgbClr val="9A009A"/>
                </a:solidFill>
                <a:ea typeface="楷体_GB2312" pitchFamily="49" charset="-122"/>
              </a:rPr>
              <a:t>均非空，</a:t>
            </a:r>
            <a:r>
              <a:rPr lang="en-US" altLang="zh-CN">
                <a:solidFill>
                  <a:srgbClr val="9A009A"/>
                </a:solidFill>
                <a:ea typeface="楷体_GB2312" pitchFamily="49" charset="-122"/>
              </a:rPr>
              <a:t>i = j = 1, k = 0</a:t>
            </a:r>
          </a:p>
          <a:p>
            <a:pPr>
              <a:lnSpc>
                <a:spcPct val="150000"/>
              </a:lnSpc>
            </a:pPr>
            <a:r>
              <a:rPr lang="en-US" altLang="zh-CN">
                <a:solidFill>
                  <a:srgbClr val="9A009A"/>
                </a:solidFill>
                <a:ea typeface="楷体_GB2312" pitchFamily="49" charset="-122"/>
              </a:rPr>
              <a:t> GetElem(La, i, ai);    </a:t>
            </a:r>
          </a:p>
          <a:p>
            <a:pPr>
              <a:lnSpc>
                <a:spcPct val="150000"/>
              </a:lnSpc>
            </a:pPr>
            <a:r>
              <a:rPr lang="en-US" altLang="zh-CN">
                <a:solidFill>
                  <a:srgbClr val="9A009A"/>
                </a:solidFill>
                <a:ea typeface="楷体_GB2312" pitchFamily="49" charset="-122"/>
              </a:rPr>
              <a:t> GetElem(Lb, j, bj);</a:t>
            </a:r>
          </a:p>
          <a:p>
            <a:pPr>
              <a:lnSpc>
                <a:spcPct val="150000"/>
              </a:lnSpc>
            </a:pPr>
            <a:r>
              <a:rPr lang="en-US" altLang="zh-CN">
                <a:ea typeface="楷体_GB2312" pitchFamily="49" charset="-122"/>
              </a:rPr>
              <a:t> </a:t>
            </a:r>
            <a:r>
              <a:rPr lang="en-US" altLang="zh-CN" b="1">
                <a:solidFill>
                  <a:srgbClr val="660033"/>
                </a:solidFill>
                <a:ea typeface="楷体_GB2312" pitchFamily="49" charset="-122"/>
              </a:rPr>
              <a:t>if</a:t>
            </a:r>
            <a:r>
              <a:rPr lang="en-US" altLang="zh-CN">
                <a:solidFill>
                  <a:srgbClr val="660033"/>
                </a:solidFill>
                <a:ea typeface="楷体_GB2312" pitchFamily="49" charset="-122"/>
              </a:rPr>
              <a:t> (ai &lt;= bj) </a:t>
            </a:r>
            <a:r>
              <a:rPr lang="en-US" altLang="zh-CN" b="1">
                <a:solidFill>
                  <a:srgbClr val="660033"/>
                </a:solidFill>
                <a:ea typeface="楷体_GB2312" pitchFamily="49" charset="-122"/>
              </a:rPr>
              <a:t>{  </a:t>
            </a:r>
            <a:r>
              <a:rPr lang="en-US" altLang="zh-CN">
                <a:solidFill>
                  <a:srgbClr val="660033"/>
                </a:solidFill>
                <a:ea typeface="楷体_GB2312" pitchFamily="49" charset="-122"/>
              </a:rPr>
              <a:t>// </a:t>
            </a:r>
            <a:r>
              <a:rPr lang="zh-CN" altLang="en-US">
                <a:solidFill>
                  <a:srgbClr val="660033"/>
                </a:solidFill>
                <a:ea typeface="楷体_GB2312" pitchFamily="49" charset="-122"/>
              </a:rPr>
              <a:t>将 </a:t>
            </a:r>
            <a:r>
              <a:rPr lang="en-US" altLang="zh-CN">
                <a:solidFill>
                  <a:srgbClr val="660033"/>
                </a:solidFill>
                <a:ea typeface="楷体_GB2312" pitchFamily="49" charset="-122"/>
              </a:rPr>
              <a:t>ai </a:t>
            </a:r>
            <a:r>
              <a:rPr lang="zh-CN" altLang="en-US">
                <a:solidFill>
                  <a:srgbClr val="660033"/>
                </a:solidFill>
                <a:ea typeface="楷体_GB2312" pitchFamily="49" charset="-122"/>
              </a:rPr>
              <a:t>插入到 </a:t>
            </a:r>
            <a:r>
              <a:rPr lang="en-US" altLang="zh-CN">
                <a:solidFill>
                  <a:srgbClr val="660033"/>
                </a:solidFill>
                <a:ea typeface="楷体_GB2312" pitchFamily="49" charset="-122"/>
              </a:rPr>
              <a:t>Lc </a:t>
            </a:r>
            <a:r>
              <a:rPr lang="zh-CN" altLang="en-US">
                <a:solidFill>
                  <a:srgbClr val="660033"/>
                </a:solidFill>
                <a:ea typeface="楷体_GB2312" pitchFamily="49" charset="-122"/>
              </a:rPr>
              <a:t>中</a:t>
            </a:r>
            <a:endParaRPr lang="zh-CN" altLang="en-US" b="1">
              <a:solidFill>
                <a:srgbClr val="660033"/>
              </a:solidFill>
              <a:ea typeface="楷体_GB2312" pitchFamily="49" charset="-122"/>
            </a:endParaRPr>
          </a:p>
          <a:p>
            <a:pPr>
              <a:lnSpc>
                <a:spcPct val="150000"/>
              </a:lnSpc>
            </a:pPr>
            <a:r>
              <a:rPr lang="zh-CN" altLang="en-US">
                <a:solidFill>
                  <a:srgbClr val="660033"/>
                </a:solidFill>
                <a:ea typeface="楷体_GB2312" pitchFamily="49" charset="-122"/>
              </a:rPr>
              <a:t>    </a:t>
            </a:r>
            <a:r>
              <a:rPr lang="en-US" altLang="zh-CN">
                <a:solidFill>
                  <a:srgbClr val="660033"/>
                </a:solidFill>
                <a:ea typeface="楷体_GB2312" pitchFamily="49" charset="-122"/>
              </a:rPr>
              <a:t>ListInsert(Lc, ++k, ai);  ++i; </a:t>
            </a:r>
            <a:r>
              <a:rPr lang="en-US" altLang="zh-CN" b="1">
                <a:solidFill>
                  <a:srgbClr val="660033"/>
                </a:solidFill>
                <a:ea typeface="楷体_GB2312" pitchFamily="49" charset="-122"/>
              </a:rPr>
              <a:t>}</a:t>
            </a:r>
            <a:endParaRPr lang="en-US" altLang="zh-CN">
              <a:solidFill>
                <a:srgbClr val="660033"/>
              </a:solidFill>
              <a:ea typeface="楷体_GB2312" pitchFamily="49" charset="-122"/>
            </a:endParaRPr>
          </a:p>
          <a:p>
            <a:pPr>
              <a:lnSpc>
                <a:spcPct val="150000"/>
              </a:lnSpc>
            </a:pPr>
            <a:r>
              <a:rPr lang="en-US" altLang="zh-CN" b="1">
                <a:solidFill>
                  <a:srgbClr val="660033"/>
                </a:solidFill>
                <a:ea typeface="楷体_GB2312" pitchFamily="49" charset="-122"/>
              </a:rPr>
              <a:t>else {</a:t>
            </a:r>
            <a:r>
              <a:rPr lang="en-US" altLang="zh-CN">
                <a:solidFill>
                  <a:srgbClr val="660033"/>
                </a:solidFill>
                <a:ea typeface="楷体_GB2312" pitchFamily="49" charset="-122"/>
              </a:rPr>
              <a:t>   // </a:t>
            </a:r>
            <a:r>
              <a:rPr lang="zh-CN" altLang="en-US">
                <a:solidFill>
                  <a:srgbClr val="660033"/>
                </a:solidFill>
                <a:ea typeface="楷体_GB2312" pitchFamily="49" charset="-122"/>
              </a:rPr>
              <a:t>将 </a:t>
            </a:r>
            <a:r>
              <a:rPr lang="en-US" altLang="zh-CN">
                <a:solidFill>
                  <a:srgbClr val="660033"/>
                </a:solidFill>
                <a:ea typeface="楷体_GB2312" pitchFamily="49" charset="-122"/>
              </a:rPr>
              <a:t>bj </a:t>
            </a:r>
            <a:r>
              <a:rPr lang="zh-CN" altLang="en-US">
                <a:solidFill>
                  <a:srgbClr val="660033"/>
                </a:solidFill>
                <a:ea typeface="楷体_GB2312" pitchFamily="49" charset="-122"/>
              </a:rPr>
              <a:t>插入到 </a:t>
            </a:r>
            <a:r>
              <a:rPr lang="en-US" altLang="zh-CN">
                <a:solidFill>
                  <a:srgbClr val="660033"/>
                </a:solidFill>
                <a:ea typeface="楷体_GB2312" pitchFamily="49" charset="-122"/>
              </a:rPr>
              <a:t>Lc </a:t>
            </a:r>
            <a:r>
              <a:rPr lang="zh-CN" altLang="en-US">
                <a:solidFill>
                  <a:srgbClr val="660033"/>
                </a:solidFill>
                <a:ea typeface="楷体_GB2312" pitchFamily="49" charset="-122"/>
              </a:rPr>
              <a:t>中</a:t>
            </a:r>
          </a:p>
          <a:p>
            <a:pPr>
              <a:lnSpc>
                <a:spcPct val="150000"/>
              </a:lnSpc>
            </a:pPr>
            <a:r>
              <a:rPr lang="zh-CN" altLang="en-US">
                <a:solidFill>
                  <a:srgbClr val="660033"/>
                </a:solidFill>
                <a:ea typeface="楷体_GB2312" pitchFamily="49" charset="-122"/>
              </a:rPr>
              <a:t>    </a:t>
            </a:r>
            <a:r>
              <a:rPr lang="en-US" altLang="zh-CN">
                <a:solidFill>
                  <a:srgbClr val="660033"/>
                </a:solidFill>
                <a:ea typeface="楷体_GB2312" pitchFamily="49" charset="-122"/>
              </a:rPr>
              <a:t>ListInsert(Lc, ++k, bj);  ++j; </a:t>
            </a:r>
            <a:r>
              <a:rPr lang="en-US" altLang="zh-CN" b="1">
                <a:solidFill>
                  <a:srgbClr val="660033"/>
                </a:solidFill>
                <a:ea typeface="楷体_GB2312" pitchFamily="49" charset="-122"/>
              </a:rPr>
              <a:t>}</a:t>
            </a:r>
          </a:p>
        </p:txBody>
      </p:sp>
    </p:spTree>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hlinkClick r:id="rId2" action="ppaction://hlinksldjump"/>
          </p:cNvPr>
          <p:cNvSpPr txBox="1">
            <a:spLocks noChangeArrowheads="1"/>
          </p:cNvSpPr>
          <p:nvPr/>
        </p:nvSpPr>
        <p:spPr bwMode="auto">
          <a:xfrm>
            <a:off x="914400" y="533400"/>
            <a:ext cx="5670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009999"/>
                </a:solidFill>
                <a:ea typeface="楷体_GB2312" pitchFamily="49" charset="-122"/>
              </a:rPr>
              <a:t>2.1 </a:t>
            </a:r>
            <a:r>
              <a:rPr lang="en-US" altLang="zh-CN" sz="4400">
                <a:solidFill>
                  <a:srgbClr val="009999"/>
                </a:solidFill>
                <a:ea typeface="楷体_GB2312" pitchFamily="49" charset="-122"/>
              </a:rPr>
              <a:t> </a:t>
            </a:r>
            <a:r>
              <a:rPr lang="zh-CN" altLang="en-US" sz="4400" b="1">
                <a:solidFill>
                  <a:srgbClr val="009999"/>
                </a:solidFill>
                <a:ea typeface="楷体_GB2312" pitchFamily="49" charset="-122"/>
              </a:rPr>
              <a:t>线性表的类型定义</a:t>
            </a:r>
            <a:endParaRPr lang="zh-CN" altLang="en-US" sz="4400"/>
          </a:p>
        </p:txBody>
      </p:sp>
      <p:sp>
        <p:nvSpPr>
          <p:cNvPr id="10247" name="Text Box 7">
            <a:hlinkClick r:id="rId3" action="ppaction://hlinksldjump"/>
          </p:cNvPr>
          <p:cNvSpPr txBox="1">
            <a:spLocks noChangeArrowheads="1"/>
          </p:cNvSpPr>
          <p:nvPr/>
        </p:nvSpPr>
        <p:spPr bwMode="auto">
          <a:xfrm>
            <a:off x="914400" y="3733800"/>
            <a:ext cx="73279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009999"/>
                </a:solidFill>
                <a:ea typeface="楷体_GB2312" pitchFamily="49" charset="-122"/>
              </a:rPr>
              <a:t>2.3  </a:t>
            </a:r>
            <a:r>
              <a:rPr lang="zh-CN" altLang="en-US" sz="4400" b="1">
                <a:solidFill>
                  <a:srgbClr val="009999"/>
                </a:solidFill>
                <a:ea typeface="楷体_GB2312" pitchFamily="49" charset="-122"/>
              </a:rPr>
              <a:t>线性表类型的实现</a:t>
            </a:r>
          </a:p>
          <a:p>
            <a:r>
              <a:rPr lang="zh-CN" altLang="en-US" sz="4400" b="1">
                <a:solidFill>
                  <a:srgbClr val="009999"/>
                </a:solidFill>
                <a:ea typeface="楷体_GB2312" pitchFamily="49" charset="-122"/>
              </a:rPr>
              <a:t>                              </a:t>
            </a:r>
            <a:r>
              <a:rPr lang="zh-CN" altLang="en-US" sz="4400" b="1">
                <a:solidFill>
                  <a:srgbClr val="009999"/>
                </a:solidFill>
                <a:ea typeface="楷体_GB2312" pitchFamily="49" charset="-122"/>
                <a:sym typeface="Symbol" pitchFamily="18" charset="2"/>
              </a:rPr>
              <a:t></a:t>
            </a:r>
            <a:r>
              <a:rPr lang="zh-CN" altLang="en-US" sz="4400" b="1">
                <a:solidFill>
                  <a:srgbClr val="009999"/>
                </a:solidFill>
                <a:ea typeface="楷体_GB2312" pitchFamily="49" charset="-122"/>
              </a:rPr>
              <a:t> 链式映象</a:t>
            </a:r>
            <a:endParaRPr lang="zh-CN" altLang="en-US" sz="5400"/>
          </a:p>
        </p:txBody>
      </p:sp>
      <p:sp>
        <p:nvSpPr>
          <p:cNvPr id="10248" name="Text Box 8">
            <a:hlinkClick r:id="rId4" action="ppaction://hlinksldjump"/>
          </p:cNvPr>
          <p:cNvSpPr txBox="1">
            <a:spLocks noChangeArrowheads="1"/>
          </p:cNvSpPr>
          <p:nvPr/>
        </p:nvSpPr>
        <p:spPr bwMode="auto">
          <a:xfrm>
            <a:off x="914400" y="5486400"/>
            <a:ext cx="5670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009999"/>
                </a:solidFill>
                <a:ea typeface="楷体_GB2312" pitchFamily="49" charset="-122"/>
              </a:rPr>
              <a:t>2.4  </a:t>
            </a:r>
            <a:r>
              <a:rPr lang="zh-CN" altLang="en-US" sz="4400" b="1">
                <a:solidFill>
                  <a:srgbClr val="009999"/>
                </a:solidFill>
                <a:latin typeface="楷体_GB2312" pitchFamily="49" charset="-122"/>
                <a:ea typeface="楷体_GB2312" pitchFamily="49" charset="-122"/>
              </a:rPr>
              <a:t>一元多项式的表示</a:t>
            </a:r>
            <a:endParaRPr lang="zh-CN" altLang="en-US" sz="2400" b="1">
              <a:solidFill>
                <a:srgbClr val="0000FF"/>
              </a:solidFill>
              <a:latin typeface="楷体_GB2312" pitchFamily="49" charset="-122"/>
              <a:ea typeface="楷体_GB2312" pitchFamily="49" charset="-122"/>
            </a:endParaRPr>
          </a:p>
        </p:txBody>
      </p:sp>
      <p:sp>
        <p:nvSpPr>
          <p:cNvPr id="10251" name="Text Box 11">
            <a:hlinkClick r:id="rId5" action="ppaction://hlinksldjump"/>
          </p:cNvPr>
          <p:cNvSpPr txBox="1">
            <a:spLocks noChangeArrowheads="1"/>
          </p:cNvSpPr>
          <p:nvPr/>
        </p:nvSpPr>
        <p:spPr bwMode="auto">
          <a:xfrm>
            <a:off x="914400" y="1981200"/>
            <a:ext cx="74676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009999"/>
                </a:solidFill>
                <a:ea typeface="楷体_GB2312" pitchFamily="49" charset="-122"/>
              </a:rPr>
              <a:t>2.2  </a:t>
            </a:r>
            <a:r>
              <a:rPr lang="zh-CN" altLang="en-US" sz="4400" b="1">
                <a:solidFill>
                  <a:srgbClr val="009999"/>
                </a:solidFill>
                <a:ea typeface="楷体_GB2312" pitchFamily="49" charset="-122"/>
              </a:rPr>
              <a:t>线性表类型的实现</a:t>
            </a:r>
          </a:p>
          <a:p>
            <a:r>
              <a:rPr lang="zh-CN" altLang="en-US" sz="4400" b="1">
                <a:solidFill>
                  <a:srgbClr val="009999"/>
                </a:solidFill>
                <a:ea typeface="楷体_GB2312" pitchFamily="49" charset="-122"/>
              </a:rPr>
              <a:t>                               </a:t>
            </a:r>
            <a:r>
              <a:rPr lang="zh-CN" altLang="en-US" sz="4400" b="1">
                <a:solidFill>
                  <a:srgbClr val="009999"/>
                </a:solidFill>
                <a:ea typeface="楷体_GB2312" pitchFamily="49" charset="-122"/>
                <a:sym typeface="Symbol" pitchFamily="18" charset="2"/>
              </a:rPr>
              <a:t></a:t>
            </a:r>
            <a:r>
              <a:rPr lang="zh-CN" altLang="en-US" sz="4400" b="1">
                <a:solidFill>
                  <a:srgbClr val="009999"/>
                </a:solidFill>
                <a:ea typeface="楷体_GB2312" pitchFamily="49" charset="-122"/>
              </a:rPr>
              <a:t> 顺序映象</a:t>
            </a:r>
            <a:endParaRPr lang="zh-CN" altLang="en-US" sz="2400"/>
          </a:p>
        </p:txBody>
      </p:sp>
      <p:sp>
        <p:nvSpPr>
          <p:cNvPr id="10254" name="AutoShape 14">
            <a:hlinkClick r:id="" action="ppaction://hlinkshowjump?jump=lastslide" highlightClick="1"/>
          </p:cNvPr>
          <p:cNvSpPr>
            <a:spLocks noChangeArrowheads="1"/>
          </p:cNvSpPr>
          <p:nvPr/>
        </p:nvSpPr>
        <p:spPr bwMode="auto">
          <a:xfrm>
            <a:off x="8077200" y="6096000"/>
            <a:ext cx="685800" cy="381000"/>
          </a:xfrm>
          <a:prstGeom prst="actionButtonEnd">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1+#ppt_w/2"/>
                                          </p:val>
                                        </p:tav>
                                        <p:tav tm="100000">
                                          <p:val>
                                            <p:strVal val="#ppt_x"/>
                                          </p:val>
                                        </p:tav>
                                      </p:tavLst>
                                    </p:anim>
                                    <p:anim calcmode="lin" valueType="num">
                                      <p:cBhvr additive="base">
                                        <p:cTn id="8" dur="500" fill="hold"/>
                                        <p:tgtEl>
                                          <p:spTgt spid="1024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251"/>
                                        </p:tgtEl>
                                        <p:attrNameLst>
                                          <p:attrName>style.visibility</p:attrName>
                                        </p:attrNameLst>
                                      </p:cBhvr>
                                      <p:to>
                                        <p:strVal val="visible"/>
                                      </p:to>
                                    </p:set>
                                    <p:anim calcmode="lin" valueType="num">
                                      <p:cBhvr additive="base">
                                        <p:cTn id="12" dur="500" fill="hold"/>
                                        <p:tgtEl>
                                          <p:spTgt spid="10251"/>
                                        </p:tgtEl>
                                        <p:attrNameLst>
                                          <p:attrName>ppt_x</p:attrName>
                                        </p:attrNameLst>
                                      </p:cBhvr>
                                      <p:tavLst>
                                        <p:tav tm="0">
                                          <p:val>
                                            <p:strVal val="1+#ppt_w/2"/>
                                          </p:val>
                                        </p:tav>
                                        <p:tav tm="100000">
                                          <p:val>
                                            <p:strVal val="#ppt_x"/>
                                          </p:val>
                                        </p:tav>
                                      </p:tavLst>
                                    </p:anim>
                                    <p:anim calcmode="lin" valueType="num">
                                      <p:cBhvr additive="base">
                                        <p:cTn id="13" dur="500" fill="hold"/>
                                        <p:tgtEl>
                                          <p:spTgt spid="1025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0247"/>
                                        </p:tgtEl>
                                        <p:attrNameLst>
                                          <p:attrName>style.visibility</p:attrName>
                                        </p:attrNameLst>
                                      </p:cBhvr>
                                      <p:to>
                                        <p:strVal val="visible"/>
                                      </p:to>
                                    </p:set>
                                    <p:anim calcmode="lin" valueType="num">
                                      <p:cBhvr additive="base">
                                        <p:cTn id="17" dur="500" fill="hold"/>
                                        <p:tgtEl>
                                          <p:spTgt spid="10247"/>
                                        </p:tgtEl>
                                        <p:attrNameLst>
                                          <p:attrName>ppt_x</p:attrName>
                                        </p:attrNameLst>
                                      </p:cBhvr>
                                      <p:tavLst>
                                        <p:tav tm="0">
                                          <p:val>
                                            <p:strVal val="1+#ppt_w/2"/>
                                          </p:val>
                                        </p:tav>
                                        <p:tav tm="100000">
                                          <p:val>
                                            <p:strVal val="#ppt_x"/>
                                          </p:val>
                                        </p:tav>
                                      </p:tavLst>
                                    </p:anim>
                                    <p:anim calcmode="lin" valueType="num">
                                      <p:cBhvr additive="base">
                                        <p:cTn id="18" dur="500" fill="hold"/>
                                        <p:tgtEl>
                                          <p:spTgt spid="10247"/>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0248"/>
                                        </p:tgtEl>
                                        <p:attrNameLst>
                                          <p:attrName>style.visibility</p:attrName>
                                        </p:attrNameLst>
                                      </p:cBhvr>
                                      <p:to>
                                        <p:strVal val="visible"/>
                                      </p:to>
                                    </p:set>
                                    <p:anim calcmode="lin" valueType="num">
                                      <p:cBhvr additive="base">
                                        <p:cTn id="22" dur="500" fill="hold"/>
                                        <p:tgtEl>
                                          <p:spTgt spid="10248"/>
                                        </p:tgtEl>
                                        <p:attrNameLst>
                                          <p:attrName>ppt_x</p:attrName>
                                        </p:attrNameLst>
                                      </p:cBhvr>
                                      <p:tavLst>
                                        <p:tav tm="0">
                                          <p:val>
                                            <p:strVal val="1+#ppt_w/2"/>
                                          </p:val>
                                        </p:tav>
                                        <p:tav tm="100000">
                                          <p:val>
                                            <p:strVal val="#ppt_x"/>
                                          </p:val>
                                        </p:tav>
                                      </p:tavLst>
                                    </p:anim>
                                    <p:anim calcmode="lin" valueType="num">
                                      <p:cBhvr additive="base">
                                        <p:cTn id="23" dur="500" fill="hold"/>
                                        <p:tgtEl>
                                          <p:spTgt spid="1024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0254"/>
                                        </p:tgtEl>
                                        <p:attrNameLst>
                                          <p:attrName>style.visibility</p:attrName>
                                        </p:attrNameLst>
                                      </p:cBhvr>
                                      <p:to>
                                        <p:strVal val="visible"/>
                                      </p:to>
                                    </p:set>
                                    <p:anim calcmode="lin" valueType="num">
                                      <p:cBhvr additive="base">
                                        <p:cTn id="27" dur="500" fill="hold"/>
                                        <p:tgtEl>
                                          <p:spTgt spid="10254"/>
                                        </p:tgtEl>
                                        <p:attrNameLst>
                                          <p:attrName>ppt_x</p:attrName>
                                        </p:attrNameLst>
                                      </p:cBhvr>
                                      <p:tavLst>
                                        <p:tav tm="0">
                                          <p:val>
                                            <p:strVal val="0-#ppt_w/2"/>
                                          </p:val>
                                        </p:tav>
                                        <p:tav tm="100000">
                                          <p:val>
                                            <p:strVal val="#ppt_x"/>
                                          </p:val>
                                        </p:tav>
                                      </p:tavLst>
                                    </p:anim>
                                    <p:anim calcmode="lin" valueType="num">
                                      <p:cBhvr additive="base">
                                        <p:cTn id="28" dur="500" fill="hold"/>
                                        <p:tgtEl>
                                          <p:spTgt spid="102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7" grpId="0" autoUpdateAnimBg="0"/>
      <p:bldP spid="10248" grpId="0" autoUpdateAnimBg="0"/>
      <p:bldP spid="10251" grpId="0" autoUpdateAnimBg="0"/>
      <p:bldP spid="1025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685800" y="457200"/>
            <a:ext cx="7543800"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b="1">
                <a:ea typeface="楷体_GB2312" pitchFamily="49" charset="-122"/>
              </a:rPr>
              <a:t>     </a:t>
            </a:r>
            <a:r>
              <a:rPr lang="en-US" altLang="zh-CN" b="1">
                <a:solidFill>
                  <a:srgbClr val="000099"/>
                </a:solidFill>
                <a:ea typeface="楷体_GB2312" pitchFamily="49" charset="-122"/>
              </a:rPr>
              <a:t>while</a:t>
            </a:r>
            <a:r>
              <a:rPr lang="en-US" altLang="zh-CN">
                <a:solidFill>
                  <a:srgbClr val="000099"/>
                </a:solidFill>
                <a:ea typeface="楷体_GB2312" pitchFamily="49" charset="-122"/>
              </a:rPr>
              <a:t> (i &lt;= La_len) </a:t>
            </a:r>
            <a:r>
              <a:rPr lang="en-US" altLang="zh-CN" b="1">
                <a:solidFill>
                  <a:srgbClr val="000099"/>
                </a:solidFill>
                <a:ea typeface="楷体_GB2312" pitchFamily="49" charset="-122"/>
              </a:rPr>
              <a:t>{ </a:t>
            </a:r>
            <a:r>
              <a:rPr lang="en-US" altLang="zh-CN">
                <a:solidFill>
                  <a:srgbClr val="000099"/>
                </a:solidFill>
                <a:ea typeface="楷体_GB2312" pitchFamily="49" charset="-122"/>
              </a:rPr>
              <a:t>// </a:t>
            </a:r>
            <a:r>
              <a:rPr lang="zh-CN" altLang="en-US">
                <a:solidFill>
                  <a:srgbClr val="000099"/>
                </a:solidFill>
                <a:ea typeface="楷体_GB2312" pitchFamily="49" charset="-122"/>
              </a:rPr>
              <a:t>当</a:t>
            </a:r>
            <a:r>
              <a:rPr lang="en-US" altLang="zh-CN">
                <a:solidFill>
                  <a:srgbClr val="000099"/>
                </a:solidFill>
                <a:ea typeface="楷体_GB2312" pitchFamily="49" charset="-122"/>
              </a:rPr>
              <a:t>La</a:t>
            </a:r>
            <a:r>
              <a:rPr lang="zh-CN" altLang="en-US">
                <a:solidFill>
                  <a:srgbClr val="000099"/>
                </a:solidFill>
                <a:ea typeface="楷体_GB2312" pitchFamily="49" charset="-122"/>
              </a:rPr>
              <a:t>不空时</a:t>
            </a:r>
          </a:p>
          <a:p>
            <a:pPr>
              <a:lnSpc>
                <a:spcPct val="120000"/>
              </a:lnSpc>
            </a:pPr>
            <a:r>
              <a:rPr lang="zh-CN" altLang="en-US">
                <a:ea typeface="楷体_GB2312" pitchFamily="49" charset="-122"/>
              </a:rPr>
              <a:t>         </a:t>
            </a:r>
            <a:r>
              <a:rPr lang="en-US" altLang="zh-CN">
                <a:ea typeface="楷体_GB2312" pitchFamily="49" charset="-122"/>
              </a:rPr>
              <a:t>GetElem(La, i++, ai);   </a:t>
            </a:r>
          </a:p>
          <a:p>
            <a:pPr>
              <a:lnSpc>
                <a:spcPct val="120000"/>
              </a:lnSpc>
            </a:pPr>
            <a:r>
              <a:rPr lang="en-US" altLang="zh-CN">
                <a:ea typeface="楷体_GB2312" pitchFamily="49" charset="-122"/>
              </a:rPr>
              <a:t>         ListInsert(Lc, ++k, ai);</a:t>
            </a:r>
          </a:p>
          <a:p>
            <a:pPr>
              <a:lnSpc>
                <a:spcPct val="120000"/>
              </a:lnSpc>
            </a:pPr>
            <a:r>
              <a:rPr lang="en-US" altLang="zh-CN">
                <a:ea typeface="楷体_GB2312" pitchFamily="49" charset="-122"/>
              </a:rPr>
              <a:t>     </a:t>
            </a:r>
            <a:r>
              <a:rPr lang="en-US" altLang="zh-CN" b="1">
                <a:solidFill>
                  <a:srgbClr val="000099"/>
                </a:solidFill>
                <a:ea typeface="楷体_GB2312" pitchFamily="49" charset="-122"/>
              </a:rPr>
              <a:t>}</a:t>
            </a:r>
            <a:r>
              <a:rPr lang="en-US" altLang="zh-CN" b="1">
                <a:solidFill>
                  <a:srgbClr val="003399"/>
                </a:solidFill>
                <a:ea typeface="楷体_GB2312" pitchFamily="49" charset="-122"/>
              </a:rPr>
              <a:t> </a:t>
            </a:r>
            <a:r>
              <a:rPr lang="en-US" altLang="zh-CN" b="1">
                <a:ea typeface="楷体_GB2312" pitchFamily="49" charset="-122"/>
              </a:rPr>
              <a:t>  </a:t>
            </a:r>
            <a:r>
              <a:rPr lang="en-US" altLang="zh-CN" sz="3200" b="1">
                <a:ea typeface="楷体_GB2312" pitchFamily="49" charset="-122"/>
              </a:rPr>
              <a:t>// </a:t>
            </a:r>
            <a:r>
              <a:rPr lang="zh-CN" altLang="en-US" sz="3200" b="1">
                <a:ea typeface="楷体_GB2312" pitchFamily="49" charset="-122"/>
              </a:rPr>
              <a:t>插入 </a:t>
            </a:r>
            <a:r>
              <a:rPr lang="en-US" altLang="zh-CN" sz="3200" b="1">
                <a:ea typeface="楷体_GB2312" pitchFamily="49" charset="-122"/>
              </a:rPr>
              <a:t>La </a:t>
            </a:r>
            <a:r>
              <a:rPr lang="zh-CN" altLang="en-US" sz="3200" b="1">
                <a:ea typeface="楷体_GB2312" pitchFamily="49" charset="-122"/>
              </a:rPr>
              <a:t>表中剩余元素</a:t>
            </a:r>
          </a:p>
        </p:txBody>
      </p:sp>
      <p:sp>
        <p:nvSpPr>
          <p:cNvPr id="39941" name="AutoShape 5">
            <a:hlinkClick r:id="" action="ppaction://hlinkshowjump?jump=lastslideviewed" highlightClick="1"/>
          </p:cNvPr>
          <p:cNvSpPr>
            <a:spLocks noChangeArrowheads="1"/>
          </p:cNvSpPr>
          <p:nvPr/>
        </p:nvSpPr>
        <p:spPr bwMode="auto">
          <a:xfrm>
            <a:off x="8229600" y="6096000"/>
            <a:ext cx="457200" cy="4572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2" name="Rectangle 6"/>
          <p:cNvSpPr>
            <a:spLocks noChangeArrowheads="1"/>
          </p:cNvSpPr>
          <p:nvPr/>
        </p:nvSpPr>
        <p:spPr bwMode="auto">
          <a:xfrm>
            <a:off x="1143000" y="3368675"/>
            <a:ext cx="7037388"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dirty="0">
                <a:ea typeface="楷体_GB2312" pitchFamily="49" charset="-122"/>
              </a:rPr>
              <a:t> </a:t>
            </a:r>
            <a:r>
              <a:rPr lang="en-US" altLang="zh-CN" b="1" dirty="0">
                <a:solidFill>
                  <a:srgbClr val="000099"/>
                </a:solidFill>
                <a:ea typeface="楷体_GB2312" pitchFamily="49" charset="-122"/>
              </a:rPr>
              <a:t>while</a:t>
            </a:r>
            <a:r>
              <a:rPr lang="en-US" altLang="zh-CN" dirty="0">
                <a:solidFill>
                  <a:srgbClr val="000099"/>
                </a:solidFill>
                <a:ea typeface="楷体_GB2312" pitchFamily="49" charset="-122"/>
              </a:rPr>
              <a:t> (j &lt;= </a:t>
            </a:r>
            <a:r>
              <a:rPr lang="en-US" altLang="zh-CN" dirty="0" err="1">
                <a:solidFill>
                  <a:srgbClr val="000099"/>
                </a:solidFill>
                <a:ea typeface="楷体_GB2312" pitchFamily="49" charset="-122"/>
              </a:rPr>
              <a:t>Lb_len</a:t>
            </a:r>
            <a:r>
              <a:rPr lang="en-US" altLang="zh-CN" dirty="0">
                <a:solidFill>
                  <a:srgbClr val="000099"/>
                </a:solidFill>
                <a:ea typeface="楷体_GB2312" pitchFamily="49" charset="-122"/>
              </a:rPr>
              <a:t>) </a:t>
            </a:r>
            <a:r>
              <a:rPr lang="en-US" altLang="zh-CN" b="1" dirty="0">
                <a:solidFill>
                  <a:srgbClr val="000099"/>
                </a:solidFill>
                <a:ea typeface="楷体_GB2312" pitchFamily="49" charset="-122"/>
              </a:rPr>
              <a:t>{</a:t>
            </a:r>
            <a:r>
              <a:rPr lang="en-US" altLang="zh-CN" dirty="0">
                <a:solidFill>
                  <a:srgbClr val="000099"/>
                </a:solidFill>
                <a:ea typeface="楷体_GB2312" pitchFamily="49" charset="-122"/>
              </a:rPr>
              <a:t> // </a:t>
            </a:r>
            <a:r>
              <a:rPr lang="zh-CN" altLang="en-US" dirty="0">
                <a:solidFill>
                  <a:srgbClr val="000099"/>
                </a:solidFill>
                <a:ea typeface="楷体_GB2312" pitchFamily="49" charset="-122"/>
              </a:rPr>
              <a:t>当</a:t>
            </a:r>
            <a:r>
              <a:rPr lang="en-US" altLang="zh-CN" dirty="0" err="1">
                <a:solidFill>
                  <a:srgbClr val="000099"/>
                </a:solidFill>
                <a:ea typeface="楷体_GB2312" pitchFamily="49" charset="-122"/>
              </a:rPr>
              <a:t>Lb</a:t>
            </a:r>
            <a:r>
              <a:rPr lang="zh-CN" altLang="en-US" dirty="0">
                <a:solidFill>
                  <a:srgbClr val="000099"/>
                </a:solidFill>
                <a:ea typeface="楷体_GB2312" pitchFamily="49" charset="-122"/>
              </a:rPr>
              <a:t>不空时</a:t>
            </a:r>
            <a:endParaRPr lang="zh-CN" altLang="en-US" dirty="0">
              <a:ea typeface="楷体_GB2312" pitchFamily="49" charset="-122"/>
            </a:endParaRPr>
          </a:p>
          <a:p>
            <a:pPr>
              <a:lnSpc>
                <a:spcPct val="120000"/>
              </a:lnSpc>
            </a:pPr>
            <a:r>
              <a:rPr lang="zh-CN" altLang="en-US" dirty="0">
                <a:ea typeface="楷体_GB2312" pitchFamily="49" charset="-122"/>
              </a:rPr>
              <a:t>         </a:t>
            </a:r>
            <a:r>
              <a:rPr lang="en-US" altLang="zh-CN" dirty="0" err="1">
                <a:ea typeface="楷体_GB2312" pitchFamily="49" charset="-122"/>
              </a:rPr>
              <a:t>GetElem</a:t>
            </a:r>
            <a:r>
              <a:rPr lang="en-US" altLang="zh-CN" dirty="0">
                <a:ea typeface="楷体_GB2312" pitchFamily="49" charset="-122"/>
              </a:rPr>
              <a:t>(</a:t>
            </a:r>
            <a:r>
              <a:rPr lang="en-US" altLang="zh-CN" dirty="0" err="1">
                <a:ea typeface="楷体_GB2312" pitchFamily="49" charset="-122"/>
              </a:rPr>
              <a:t>Lb</a:t>
            </a:r>
            <a:r>
              <a:rPr lang="en-US" altLang="zh-CN" dirty="0">
                <a:ea typeface="楷体_GB2312" pitchFamily="49" charset="-122"/>
              </a:rPr>
              <a:t>, j++, </a:t>
            </a:r>
            <a:r>
              <a:rPr lang="en-US" altLang="zh-CN" dirty="0" err="1">
                <a:ea typeface="楷体_GB2312" pitchFamily="49" charset="-122"/>
              </a:rPr>
              <a:t>bj</a:t>
            </a:r>
            <a:r>
              <a:rPr lang="en-US" altLang="zh-CN" dirty="0">
                <a:ea typeface="楷体_GB2312" pitchFamily="49" charset="-122"/>
              </a:rPr>
              <a:t>);</a:t>
            </a:r>
          </a:p>
          <a:p>
            <a:pPr>
              <a:lnSpc>
                <a:spcPct val="120000"/>
              </a:lnSpc>
            </a:pPr>
            <a:r>
              <a:rPr lang="en-US" altLang="zh-CN" dirty="0">
                <a:ea typeface="楷体_GB2312" pitchFamily="49" charset="-122"/>
              </a:rPr>
              <a:t>         </a:t>
            </a:r>
            <a:r>
              <a:rPr lang="en-US" altLang="zh-CN" dirty="0" err="1">
                <a:ea typeface="楷体_GB2312" pitchFamily="49" charset="-122"/>
              </a:rPr>
              <a:t>ListInsert</a:t>
            </a:r>
            <a:r>
              <a:rPr lang="en-US" altLang="zh-CN" dirty="0">
                <a:ea typeface="楷体_GB2312" pitchFamily="49" charset="-122"/>
              </a:rPr>
              <a:t>(</a:t>
            </a:r>
            <a:r>
              <a:rPr lang="en-US" altLang="zh-CN" dirty="0" err="1">
                <a:ea typeface="楷体_GB2312" pitchFamily="49" charset="-122"/>
              </a:rPr>
              <a:t>Lc</a:t>
            </a:r>
            <a:r>
              <a:rPr lang="en-US" altLang="zh-CN" dirty="0">
                <a:ea typeface="楷体_GB2312" pitchFamily="49" charset="-122"/>
              </a:rPr>
              <a:t>, ++k, </a:t>
            </a:r>
            <a:r>
              <a:rPr lang="en-US" altLang="zh-CN" dirty="0" err="1">
                <a:ea typeface="楷体_GB2312" pitchFamily="49" charset="-122"/>
              </a:rPr>
              <a:t>bj</a:t>
            </a:r>
            <a:r>
              <a:rPr lang="en-US" altLang="zh-CN" dirty="0">
                <a:ea typeface="楷体_GB2312" pitchFamily="49" charset="-122"/>
              </a:rPr>
              <a:t>);</a:t>
            </a:r>
          </a:p>
          <a:p>
            <a:pPr>
              <a:lnSpc>
                <a:spcPct val="120000"/>
              </a:lnSpc>
            </a:pPr>
            <a:r>
              <a:rPr lang="en-US" altLang="zh-CN" dirty="0">
                <a:ea typeface="楷体_GB2312" pitchFamily="49" charset="-122"/>
              </a:rPr>
              <a:t> </a:t>
            </a:r>
            <a:r>
              <a:rPr lang="en-US" altLang="zh-CN" b="1" dirty="0">
                <a:solidFill>
                  <a:srgbClr val="000099"/>
                </a:solidFill>
                <a:ea typeface="楷体_GB2312" pitchFamily="49" charset="-122"/>
              </a:rPr>
              <a:t>}</a:t>
            </a:r>
            <a:r>
              <a:rPr lang="en-US" altLang="zh-CN" b="1" dirty="0">
                <a:ea typeface="楷体_GB2312" pitchFamily="49" charset="-122"/>
              </a:rPr>
              <a:t>   </a:t>
            </a:r>
            <a:r>
              <a:rPr lang="en-US" altLang="zh-CN" sz="3200" b="1" dirty="0">
                <a:ea typeface="楷体_GB2312" pitchFamily="49" charset="-122"/>
              </a:rPr>
              <a:t>// </a:t>
            </a:r>
            <a:r>
              <a:rPr lang="zh-CN" altLang="en-US" sz="3200" b="1" dirty="0">
                <a:ea typeface="楷体_GB2312" pitchFamily="49" charset="-122"/>
              </a:rPr>
              <a:t>插入 </a:t>
            </a:r>
            <a:r>
              <a:rPr lang="en-US" altLang="zh-CN" sz="3200" b="1" dirty="0" err="1">
                <a:ea typeface="楷体_GB2312" pitchFamily="49" charset="-122"/>
              </a:rPr>
              <a:t>Lb</a:t>
            </a:r>
            <a:r>
              <a:rPr lang="en-US" altLang="zh-CN" sz="3200" b="1" dirty="0">
                <a:ea typeface="楷体_GB2312" pitchFamily="49" charset="-122"/>
              </a:rPr>
              <a:t> </a:t>
            </a:r>
            <a:r>
              <a:rPr lang="zh-CN" altLang="en-US" sz="3200" b="1" dirty="0">
                <a:ea typeface="楷体_GB2312" pitchFamily="49" charset="-122"/>
              </a:rPr>
              <a:t>表中剩余元素</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strips(downRight)">
                                      <p:cBhvr>
                                        <p:cTn id="7" dur="500"/>
                                        <p:tgtEl>
                                          <p:spTgt spid="39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942"/>
                                        </p:tgtEl>
                                        <p:attrNameLst>
                                          <p:attrName>style.visibility</p:attrName>
                                        </p:attrNameLst>
                                      </p:cBhvr>
                                      <p:to>
                                        <p:strVal val="visible"/>
                                      </p:to>
                                    </p:set>
                                    <p:animEffect transition="in" filter="strips(downRight)">
                                      <p:cBhvr>
                                        <p:cTn id="12" dur="500"/>
                                        <p:tgtEl>
                                          <p:spTgt spid="39942"/>
                                        </p:tgtEl>
                                      </p:cBhvr>
                                    </p:animEffect>
                                  </p:childTnLst>
                                </p:cTn>
                              </p:par>
                            </p:childTnLst>
                          </p:cTn>
                        </p:par>
                        <p:par>
                          <p:cTn id="13" fill="hold" nodeType="afterGroup">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39941"/>
                                        </p:tgtEl>
                                        <p:attrNameLst>
                                          <p:attrName>style.visibility</p:attrName>
                                        </p:attrNameLst>
                                      </p:cBhvr>
                                      <p:to>
                                        <p:strVal val="visible"/>
                                      </p:to>
                                    </p:set>
                                    <p:anim calcmode="lin" valueType="num">
                                      <p:cBhvr additive="base">
                                        <p:cTn id="16" dur="500" fill="hold"/>
                                        <p:tgtEl>
                                          <p:spTgt spid="39941"/>
                                        </p:tgtEl>
                                        <p:attrNameLst>
                                          <p:attrName>ppt_x</p:attrName>
                                        </p:attrNameLst>
                                      </p:cBhvr>
                                      <p:tavLst>
                                        <p:tav tm="0">
                                          <p:val>
                                            <p:strVal val="1+#ppt_w/2"/>
                                          </p:val>
                                        </p:tav>
                                        <p:tav tm="100000">
                                          <p:val>
                                            <p:strVal val="#ppt_x"/>
                                          </p:val>
                                        </p:tav>
                                      </p:tavLst>
                                    </p:anim>
                                    <p:anim calcmode="lin" valueType="num">
                                      <p:cBhvr additive="base">
                                        <p:cTn id="17"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41" grpId="0" animBg="1"/>
      <p:bldP spid="3994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WordArt 4"/>
          <p:cNvSpPr>
            <a:spLocks noChangeArrowheads="1" noChangeShapeType="1" noTextEdit="1"/>
          </p:cNvSpPr>
          <p:nvPr/>
        </p:nvSpPr>
        <p:spPr bwMode="auto">
          <a:xfrm>
            <a:off x="381000" y="1219200"/>
            <a:ext cx="8305800" cy="41148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611"/>
              </a:avLst>
            </a:prstTxWarp>
          </a:bodyPr>
          <a:lstStyle/>
          <a:p>
            <a:pPr algn="ctr"/>
            <a:r>
              <a:rPr lang="en-US" altLang="zh-CN" sz="6000" kern="10">
                <a:ln w="0">
                  <a:solidFill>
                    <a:srgbClr val="FF0000"/>
                  </a:solidFill>
                  <a:round/>
                  <a:headEnd/>
                  <a:tailEnd/>
                </a:ln>
                <a:solidFill>
                  <a:srgbClr val="800000"/>
                </a:solidFill>
                <a:latin typeface="隶书"/>
                <a:ea typeface="隶书"/>
              </a:rPr>
              <a:t>2.2 </a:t>
            </a:r>
            <a:r>
              <a:rPr lang="zh-CN" altLang="en-US" sz="6000" kern="10">
                <a:ln w="0">
                  <a:solidFill>
                    <a:srgbClr val="FF0000"/>
                  </a:solidFill>
                  <a:round/>
                  <a:headEnd/>
                  <a:tailEnd/>
                </a:ln>
                <a:solidFill>
                  <a:srgbClr val="800000"/>
                </a:solidFill>
                <a:latin typeface="隶书"/>
                <a:ea typeface="隶书"/>
              </a:rPr>
              <a:t>线性表类型</a:t>
            </a:r>
          </a:p>
          <a:p>
            <a:pPr algn="ctr"/>
            <a:r>
              <a:rPr lang="zh-CN" altLang="en-US" sz="6000" kern="10">
                <a:ln w="0">
                  <a:solidFill>
                    <a:srgbClr val="FF0000"/>
                  </a:solidFill>
                  <a:round/>
                  <a:headEnd/>
                  <a:tailEnd/>
                </a:ln>
                <a:solidFill>
                  <a:srgbClr val="800000"/>
                </a:solidFill>
                <a:latin typeface="隶书"/>
                <a:ea typeface="隶书"/>
              </a:rPr>
              <a:t>的实现</a:t>
            </a:r>
            <a:r>
              <a:rPr lang="en-US" altLang="zh-CN" sz="6000" kern="10">
                <a:ln w="0">
                  <a:solidFill>
                    <a:srgbClr val="FF0000"/>
                  </a:solidFill>
                  <a:round/>
                  <a:headEnd/>
                  <a:tailEnd/>
                </a:ln>
                <a:solidFill>
                  <a:srgbClr val="800000"/>
                </a:solidFill>
                <a:latin typeface="隶书"/>
                <a:ea typeface="隶书"/>
              </a:rPr>
              <a:t>----</a:t>
            </a:r>
            <a:r>
              <a:rPr lang="zh-CN" altLang="en-US" sz="6000" kern="10">
                <a:ln w="0">
                  <a:solidFill>
                    <a:srgbClr val="FF0000"/>
                  </a:solidFill>
                  <a:round/>
                  <a:headEnd/>
                  <a:tailEnd/>
                </a:ln>
                <a:solidFill>
                  <a:srgbClr val="800000"/>
                </a:solidFill>
                <a:latin typeface="隶书"/>
                <a:ea typeface="隶书"/>
              </a:rPr>
              <a:t>顺序映象</a:t>
            </a:r>
          </a:p>
        </p:txBody>
      </p:sp>
    </p:spTree>
  </p:cSld>
  <p:clrMapOvr>
    <a:masterClrMapping/>
  </p:clrMapOvr>
  <p:transition spd="med">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1026"/>
          <p:cNvSpPr txBox="1">
            <a:spLocks noChangeArrowheads="1"/>
          </p:cNvSpPr>
          <p:nvPr/>
        </p:nvSpPr>
        <p:spPr bwMode="auto">
          <a:xfrm>
            <a:off x="669925" y="3276600"/>
            <a:ext cx="7864475"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b="1">
                <a:solidFill>
                  <a:srgbClr val="990000"/>
                </a:solidFill>
                <a:latin typeface="楷体_GB2312" pitchFamily="49" charset="-122"/>
                <a:ea typeface="楷体_GB2312" pitchFamily="49" charset="-122"/>
              </a:rPr>
              <a:t>最简单的一种顺序映象方法是：</a:t>
            </a:r>
            <a:endParaRPr lang="zh-CN" altLang="en-US">
              <a:latin typeface="楷体_GB2312" pitchFamily="49" charset="-122"/>
              <a:ea typeface="楷体_GB2312" pitchFamily="49" charset="-122"/>
            </a:endParaRPr>
          </a:p>
          <a:p>
            <a:pPr>
              <a:lnSpc>
                <a:spcPct val="140000"/>
              </a:lnSpc>
            </a:pPr>
            <a:r>
              <a:rPr lang="zh-CN" altLang="en-US">
                <a:latin typeface="楷体_GB2312" pitchFamily="49" charset="-122"/>
                <a:ea typeface="楷体_GB2312" pitchFamily="49" charset="-122"/>
              </a:rPr>
              <a:t>  </a:t>
            </a:r>
            <a:r>
              <a:rPr lang="zh-CN" altLang="en-US" b="1">
                <a:solidFill>
                  <a:srgbClr val="660033"/>
                </a:solidFill>
                <a:latin typeface="楷体_GB2312" pitchFamily="49" charset="-122"/>
                <a:ea typeface="楷体_GB2312" pitchFamily="49" charset="-122"/>
              </a:rPr>
              <a:t>令 </a:t>
            </a:r>
            <a:r>
              <a:rPr lang="en-US" altLang="zh-CN" b="1">
                <a:solidFill>
                  <a:srgbClr val="660033"/>
                </a:solidFill>
                <a:latin typeface="楷体_GB2312" pitchFamily="49" charset="-122"/>
                <a:ea typeface="楷体_GB2312" pitchFamily="49" charset="-122"/>
              </a:rPr>
              <a:t>y </a:t>
            </a:r>
            <a:r>
              <a:rPr lang="zh-CN" altLang="en-US" b="1">
                <a:solidFill>
                  <a:srgbClr val="660033"/>
                </a:solidFill>
                <a:latin typeface="楷体_GB2312" pitchFamily="49" charset="-122"/>
                <a:ea typeface="楷体_GB2312" pitchFamily="49" charset="-122"/>
              </a:rPr>
              <a:t>的存储位置和 </a:t>
            </a:r>
            <a:r>
              <a:rPr lang="en-US" altLang="zh-CN" b="1">
                <a:solidFill>
                  <a:srgbClr val="660033"/>
                </a:solidFill>
                <a:latin typeface="楷体_GB2312" pitchFamily="49" charset="-122"/>
                <a:ea typeface="楷体_GB2312" pitchFamily="49" charset="-122"/>
              </a:rPr>
              <a:t>x </a:t>
            </a:r>
            <a:r>
              <a:rPr lang="zh-CN" altLang="en-US" b="1">
                <a:solidFill>
                  <a:srgbClr val="660033"/>
                </a:solidFill>
                <a:latin typeface="楷体_GB2312" pitchFamily="49" charset="-122"/>
                <a:ea typeface="楷体_GB2312" pitchFamily="49" charset="-122"/>
              </a:rPr>
              <a:t>的存储位置相邻</a:t>
            </a:r>
            <a:r>
              <a:rPr lang="zh-CN" altLang="en-US">
                <a:solidFill>
                  <a:srgbClr val="660033"/>
                </a:solidFill>
                <a:latin typeface="楷体_GB2312" pitchFamily="49" charset="-122"/>
                <a:ea typeface="楷体_GB2312" pitchFamily="49" charset="-122"/>
              </a:rPr>
              <a:t>。</a:t>
            </a:r>
            <a:endParaRPr lang="zh-CN" altLang="en-US">
              <a:solidFill>
                <a:srgbClr val="660033"/>
              </a:solidFill>
            </a:endParaRPr>
          </a:p>
        </p:txBody>
      </p:sp>
      <p:sp>
        <p:nvSpPr>
          <p:cNvPr id="121859" name="Text Box 1027"/>
          <p:cNvSpPr txBox="1">
            <a:spLocks noChangeArrowheads="1"/>
          </p:cNvSpPr>
          <p:nvPr/>
        </p:nvSpPr>
        <p:spPr bwMode="auto">
          <a:xfrm>
            <a:off x="669925" y="501650"/>
            <a:ext cx="1993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990000"/>
                </a:solidFill>
              </a:rPr>
              <a:t>顺序映象</a:t>
            </a:r>
            <a:endParaRPr lang="zh-CN" altLang="en-US"/>
          </a:p>
        </p:txBody>
      </p:sp>
      <p:sp>
        <p:nvSpPr>
          <p:cNvPr id="121860" name="Text Box 1028"/>
          <p:cNvSpPr txBox="1">
            <a:spLocks noChangeArrowheads="1"/>
          </p:cNvSpPr>
          <p:nvPr/>
        </p:nvSpPr>
        <p:spPr bwMode="auto">
          <a:xfrm>
            <a:off x="1127125" y="1187450"/>
            <a:ext cx="76358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b="1"/>
              <a:t>——</a:t>
            </a:r>
            <a:r>
              <a:rPr lang="en-US" altLang="zh-CN"/>
              <a:t> </a:t>
            </a:r>
            <a:r>
              <a:rPr lang="zh-CN" altLang="en-US" b="1">
                <a:solidFill>
                  <a:srgbClr val="660033"/>
                </a:solidFill>
                <a:ea typeface="楷体_GB2312" pitchFamily="49" charset="-122"/>
              </a:rPr>
              <a:t>以 </a:t>
            </a:r>
            <a:r>
              <a:rPr lang="en-US" altLang="zh-CN" b="1">
                <a:solidFill>
                  <a:srgbClr val="660033"/>
                </a:solidFill>
                <a:ea typeface="楷体_GB2312" pitchFamily="49" charset="-122"/>
              </a:rPr>
              <a:t>x </a:t>
            </a:r>
            <a:r>
              <a:rPr lang="zh-CN" altLang="en-US" b="1">
                <a:solidFill>
                  <a:srgbClr val="660033"/>
                </a:solidFill>
                <a:ea typeface="楷体_GB2312" pitchFamily="49" charset="-122"/>
              </a:rPr>
              <a:t>的存储位置和 </a:t>
            </a:r>
            <a:r>
              <a:rPr lang="en-US" altLang="zh-CN" b="1">
                <a:solidFill>
                  <a:srgbClr val="660033"/>
                </a:solidFill>
                <a:ea typeface="楷体_GB2312" pitchFamily="49" charset="-122"/>
              </a:rPr>
              <a:t>y </a:t>
            </a:r>
            <a:r>
              <a:rPr lang="zh-CN" altLang="en-US" b="1">
                <a:solidFill>
                  <a:srgbClr val="660033"/>
                </a:solidFill>
                <a:ea typeface="楷体_GB2312" pitchFamily="49" charset="-122"/>
              </a:rPr>
              <a:t>的存储位置之间某种关系表示逻辑关系</a:t>
            </a:r>
            <a:r>
              <a:rPr lang="en-US" altLang="zh-CN" b="1">
                <a:solidFill>
                  <a:srgbClr val="660033"/>
                </a:solidFill>
                <a:ea typeface="楷体_GB2312" pitchFamily="49" charset="-122"/>
              </a:rPr>
              <a:t>&lt;x,y&gt;</a:t>
            </a:r>
            <a:r>
              <a:rPr lang="zh-CN" altLang="en-US" b="1">
                <a:solidFill>
                  <a:srgbClr val="660033"/>
                </a:solidFill>
                <a:ea typeface="楷体_GB2312" pitchFamily="49" charset="-122"/>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wipe(up)">
                                      <p:cBhvr>
                                        <p:cTn id="7" dur="500"/>
                                        <p:tgtEl>
                                          <p:spTgt spid="121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77800" y="962025"/>
            <a:ext cx="8839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2400" b="1">
                <a:ea typeface="楷体_GB2312" pitchFamily="49" charset="-122"/>
              </a:rPr>
              <a:t> </a:t>
            </a:r>
            <a:r>
              <a:rPr lang="zh-CN" altLang="en-US" sz="4000">
                <a:solidFill>
                  <a:srgbClr val="990000"/>
                </a:solidFill>
                <a:ea typeface="楷体_GB2312" pitchFamily="49" charset="-122"/>
              </a:rPr>
              <a:t>用一组</a:t>
            </a:r>
            <a:r>
              <a:rPr lang="zh-CN" altLang="en-US" sz="4000" b="1">
                <a:solidFill>
                  <a:srgbClr val="660033"/>
                </a:solidFill>
                <a:ea typeface="楷体_GB2312" pitchFamily="49" charset="-122"/>
              </a:rPr>
              <a:t>地址连续</a:t>
            </a:r>
            <a:r>
              <a:rPr lang="zh-CN" altLang="en-US" sz="4000">
                <a:solidFill>
                  <a:srgbClr val="990000"/>
                </a:solidFill>
                <a:ea typeface="楷体_GB2312" pitchFamily="49" charset="-122"/>
              </a:rPr>
              <a:t>的存储单元</a:t>
            </a:r>
          </a:p>
          <a:p>
            <a:pPr>
              <a:lnSpc>
                <a:spcPct val="120000"/>
              </a:lnSpc>
            </a:pPr>
            <a:r>
              <a:rPr lang="zh-CN" altLang="en-US" sz="4000">
                <a:solidFill>
                  <a:srgbClr val="990000"/>
                </a:solidFill>
                <a:ea typeface="楷体_GB2312" pitchFamily="49" charset="-122"/>
              </a:rPr>
              <a:t>                </a:t>
            </a:r>
            <a:r>
              <a:rPr lang="zh-CN" altLang="en-US" sz="4000" b="1">
                <a:solidFill>
                  <a:srgbClr val="660033"/>
                </a:solidFill>
                <a:ea typeface="楷体_GB2312" pitchFamily="49" charset="-122"/>
              </a:rPr>
              <a:t>依次存放</a:t>
            </a:r>
            <a:r>
              <a:rPr lang="zh-CN" altLang="en-US" sz="4000">
                <a:solidFill>
                  <a:srgbClr val="990000"/>
                </a:solidFill>
                <a:ea typeface="楷体_GB2312" pitchFamily="49" charset="-122"/>
              </a:rPr>
              <a:t>线性表中的数据元素</a:t>
            </a:r>
            <a:endParaRPr lang="zh-CN" altLang="en-US" sz="4000">
              <a:ea typeface="楷体_GB2312" pitchFamily="49" charset="-122"/>
            </a:endParaRPr>
          </a:p>
          <a:p>
            <a:endParaRPr lang="en-US" altLang="zh-CN" sz="2400"/>
          </a:p>
        </p:txBody>
      </p:sp>
      <p:sp>
        <p:nvSpPr>
          <p:cNvPr id="35858" name="Text Box 18"/>
          <p:cNvSpPr txBox="1">
            <a:spLocks noChangeArrowheads="1"/>
          </p:cNvSpPr>
          <p:nvPr/>
        </p:nvSpPr>
        <p:spPr bwMode="auto">
          <a:xfrm>
            <a:off x="1219200" y="3048000"/>
            <a:ext cx="6188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楷体_GB2312" pitchFamily="49" charset="-122"/>
              </a:rPr>
              <a:t> </a:t>
            </a:r>
            <a:r>
              <a:rPr lang="en-US" altLang="zh-CN" sz="4000">
                <a:solidFill>
                  <a:srgbClr val="990000"/>
                </a:solidFill>
                <a:ea typeface="楷体_GB2312" pitchFamily="49" charset="-122"/>
              </a:rPr>
              <a:t>a</a:t>
            </a:r>
            <a:r>
              <a:rPr lang="en-US" altLang="zh-CN" sz="4000" baseline="-25000">
                <a:solidFill>
                  <a:srgbClr val="990000"/>
                </a:solidFill>
                <a:ea typeface="楷体_GB2312" pitchFamily="49" charset="-122"/>
              </a:rPr>
              <a:t>1</a:t>
            </a:r>
            <a:r>
              <a:rPr lang="en-US" altLang="zh-CN" sz="4000">
                <a:solidFill>
                  <a:srgbClr val="990000"/>
                </a:solidFill>
                <a:ea typeface="楷体_GB2312" pitchFamily="49" charset="-122"/>
              </a:rPr>
              <a:t>  a</a:t>
            </a:r>
            <a:r>
              <a:rPr lang="en-US" altLang="zh-CN" sz="4000" baseline="-25000">
                <a:solidFill>
                  <a:srgbClr val="990000"/>
                </a:solidFill>
                <a:ea typeface="楷体_GB2312" pitchFamily="49" charset="-122"/>
              </a:rPr>
              <a:t>2</a:t>
            </a:r>
            <a:r>
              <a:rPr lang="en-US" altLang="zh-CN" sz="4000">
                <a:solidFill>
                  <a:srgbClr val="990000"/>
                </a:solidFill>
                <a:ea typeface="楷体_GB2312" pitchFamily="49" charset="-122"/>
              </a:rPr>
              <a:t>     </a:t>
            </a:r>
            <a:r>
              <a:rPr lang="en-US" altLang="zh-CN" sz="4000" b="1">
                <a:solidFill>
                  <a:srgbClr val="990000"/>
                </a:solidFill>
                <a:ea typeface="楷体_GB2312" pitchFamily="49" charset="-122"/>
              </a:rPr>
              <a:t>…</a:t>
            </a:r>
            <a:r>
              <a:rPr lang="en-US" altLang="zh-CN" sz="4000">
                <a:solidFill>
                  <a:srgbClr val="990000"/>
                </a:solidFill>
                <a:ea typeface="楷体_GB2312" pitchFamily="49" charset="-122"/>
              </a:rPr>
              <a:t>    a</a:t>
            </a:r>
            <a:r>
              <a:rPr lang="en-US" altLang="zh-CN" sz="4000" baseline="-25000">
                <a:solidFill>
                  <a:srgbClr val="990000"/>
                </a:solidFill>
                <a:ea typeface="楷体_GB2312" pitchFamily="49" charset="-122"/>
              </a:rPr>
              <a:t>i-1</a:t>
            </a:r>
            <a:r>
              <a:rPr lang="en-US" altLang="zh-CN" sz="4000">
                <a:solidFill>
                  <a:srgbClr val="990000"/>
                </a:solidFill>
                <a:ea typeface="楷体_GB2312" pitchFamily="49" charset="-122"/>
              </a:rPr>
              <a:t>  a</a:t>
            </a:r>
            <a:r>
              <a:rPr lang="en-US" altLang="zh-CN" sz="4000" baseline="-25000">
                <a:solidFill>
                  <a:srgbClr val="990000"/>
                </a:solidFill>
                <a:ea typeface="楷体_GB2312" pitchFamily="49" charset="-122"/>
              </a:rPr>
              <a:t>i</a:t>
            </a:r>
            <a:r>
              <a:rPr lang="en-US" altLang="zh-CN" sz="4000">
                <a:solidFill>
                  <a:srgbClr val="990000"/>
                </a:solidFill>
                <a:ea typeface="楷体_GB2312" pitchFamily="49" charset="-122"/>
              </a:rPr>
              <a:t>    </a:t>
            </a:r>
            <a:r>
              <a:rPr lang="en-US" altLang="zh-CN" sz="4000" b="1">
                <a:solidFill>
                  <a:srgbClr val="990000"/>
                </a:solidFill>
                <a:ea typeface="楷体_GB2312" pitchFamily="49" charset="-122"/>
              </a:rPr>
              <a:t>…</a:t>
            </a:r>
            <a:r>
              <a:rPr lang="en-US" altLang="zh-CN" sz="4000">
                <a:solidFill>
                  <a:srgbClr val="990000"/>
                </a:solidFill>
                <a:ea typeface="楷体_GB2312" pitchFamily="49" charset="-122"/>
              </a:rPr>
              <a:t>     a</a:t>
            </a:r>
            <a:r>
              <a:rPr lang="en-US" altLang="zh-CN" sz="4000" baseline="-25000">
                <a:solidFill>
                  <a:srgbClr val="990000"/>
                </a:solidFill>
                <a:ea typeface="楷体_GB2312" pitchFamily="49" charset="-122"/>
              </a:rPr>
              <a:t>n</a:t>
            </a:r>
          </a:p>
          <a:p>
            <a:endParaRPr lang="en-US" altLang="zh-CN" sz="2400"/>
          </a:p>
        </p:txBody>
      </p:sp>
      <p:sp>
        <p:nvSpPr>
          <p:cNvPr id="35876" name="Text Box 36"/>
          <p:cNvSpPr txBox="1">
            <a:spLocks noChangeArrowheads="1"/>
          </p:cNvSpPr>
          <p:nvPr/>
        </p:nvSpPr>
        <p:spPr bwMode="auto">
          <a:xfrm>
            <a:off x="1600200" y="4378325"/>
            <a:ext cx="4308475"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b="1">
                <a:solidFill>
                  <a:srgbClr val="990000"/>
                </a:solidFill>
                <a:ea typeface="楷体_GB2312" pitchFamily="49" charset="-122"/>
              </a:rPr>
              <a:t>线性表的</a:t>
            </a:r>
            <a:r>
              <a:rPr lang="zh-CN" altLang="en-US" b="1">
                <a:solidFill>
                  <a:srgbClr val="660033"/>
                </a:solidFill>
                <a:ea typeface="楷体_GB2312" pitchFamily="49" charset="-122"/>
              </a:rPr>
              <a:t>起始地址</a:t>
            </a:r>
            <a:endParaRPr lang="zh-CN" altLang="en-US">
              <a:ea typeface="楷体_GB2312" pitchFamily="49" charset="-122"/>
            </a:endParaRPr>
          </a:p>
          <a:p>
            <a:pPr>
              <a:lnSpc>
                <a:spcPct val="120000"/>
              </a:lnSpc>
            </a:pPr>
            <a:r>
              <a:rPr lang="zh-CN" altLang="en-US">
                <a:solidFill>
                  <a:srgbClr val="990000"/>
                </a:solidFill>
                <a:ea typeface="楷体_GB2312" pitchFamily="49" charset="-122"/>
              </a:rPr>
              <a:t>称作线性表的</a:t>
            </a:r>
            <a:r>
              <a:rPr lang="zh-CN" altLang="en-US" b="1">
                <a:solidFill>
                  <a:srgbClr val="660033"/>
                </a:solidFill>
                <a:ea typeface="楷体_GB2312" pitchFamily="49" charset="-122"/>
              </a:rPr>
              <a:t>基地址</a:t>
            </a:r>
            <a:endParaRPr lang="zh-CN" altLang="en-US" sz="2400" b="1">
              <a:ea typeface="楷体_GB2312" pitchFamily="49" charset="-122"/>
            </a:endParaRPr>
          </a:p>
          <a:p>
            <a:endParaRPr lang="en-US" altLang="zh-CN" sz="2400"/>
          </a:p>
        </p:txBody>
      </p:sp>
      <p:sp>
        <p:nvSpPr>
          <p:cNvPr id="35878" name="Line 38"/>
          <p:cNvSpPr>
            <a:spLocks noChangeShapeType="1"/>
          </p:cNvSpPr>
          <p:nvPr/>
        </p:nvSpPr>
        <p:spPr bwMode="auto">
          <a:xfrm>
            <a:off x="838200" y="3200400"/>
            <a:ext cx="7467600" cy="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1" name="Line 41"/>
          <p:cNvSpPr>
            <a:spLocks noChangeShapeType="1"/>
          </p:cNvSpPr>
          <p:nvPr/>
        </p:nvSpPr>
        <p:spPr bwMode="auto">
          <a:xfrm>
            <a:off x="762000" y="3733800"/>
            <a:ext cx="7467600" cy="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3" name="Line 43"/>
          <p:cNvSpPr>
            <a:spLocks noChangeShapeType="1"/>
          </p:cNvSpPr>
          <p:nvPr/>
        </p:nvSpPr>
        <p:spPr bwMode="auto">
          <a:xfrm>
            <a:off x="1219200" y="3200400"/>
            <a:ext cx="0" cy="5334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4" name="Line 44"/>
          <p:cNvSpPr>
            <a:spLocks noChangeShapeType="1"/>
          </p:cNvSpPr>
          <p:nvPr/>
        </p:nvSpPr>
        <p:spPr bwMode="auto">
          <a:xfrm>
            <a:off x="1828800" y="3200400"/>
            <a:ext cx="0" cy="5334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5" name="Line 45"/>
          <p:cNvSpPr>
            <a:spLocks noChangeShapeType="1"/>
          </p:cNvSpPr>
          <p:nvPr/>
        </p:nvSpPr>
        <p:spPr bwMode="auto">
          <a:xfrm>
            <a:off x="2514600" y="3200400"/>
            <a:ext cx="0" cy="5334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7" name="Line 47"/>
          <p:cNvSpPr>
            <a:spLocks noChangeShapeType="1"/>
          </p:cNvSpPr>
          <p:nvPr/>
        </p:nvSpPr>
        <p:spPr bwMode="auto">
          <a:xfrm>
            <a:off x="3962400" y="3200400"/>
            <a:ext cx="0" cy="5334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8" name="Line 48"/>
          <p:cNvSpPr>
            <a:spLocks noChangeShapeType="1"/>
          </p:cNvSpPr>
          <p:nvPr/>
        </p:nvSpPr>
        <p:spPr bwMode="auto">
          <a:xfrm>
            <a:off x="4724400" y="3200400"/>
            <a:ext cx="0" cy="5334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9" name="Line 49"/>
          <p:cNvSpPr>
            <a:spLocks noChangeShapeType="1"/>
          </p:cNvSpPr>
          <p:nvPr/>
        </p:nvSpPr>
        <p:spPr bwMode="auto">
          <a:xfrm>
            <a:off x="5410200" y="3200400"/>
            <a:ext cx="0" cy="5334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0" name="Line 50"/>
          <p:cNvSpPr>
            <a:spLocks noChangeShapeType="1"/>
          </p:cNvSpPr>
          <p:nvPr/>
        </p:nvSpPr>
        <p:spPr bwMode="auto">
          <a:xfrm>
            <a:off x="6781800" y="3200400"/>
            <a:ext cx="0" cy="5334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1" name="Line 51"/>
          <p:cNvSpPr>
            <a:spLocks noChangeShapeType="1"/>
          </p:cNvSpPr>
          <p:nvPr/>
        </p:nvSpPr>
        <p:spPr bwMode="auto">
          <a:xfrm>
            <a:off x="7467600" y="3200400"/>
            <a:ext cx="0" cy="53340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2" name="Line 52"/>
          <p:cNvSpPr>
            <a:spLocks noChangeShapeType="1"/>
          </p:cNvSpPr>
          <p:nvPr/>
        </p:nvSpPr>
        <p:spPr bwMode="auto">
          <a:xfrm flipH="1">
            <a:off x="1143000" y="3733800"/>
            <a:ext cx="152400" cy="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4" name="Line 54"/>
          <p:cNvSpPr>
            <a:spLocks noChangeShapeType="1"/>
          </p:cNvSpPr>
          <p:nvPr/>
        </p:nvSpPr>
        <p:spPr bwMode="auto">
          <a:xfrm flipV="1">
            <a:off x="1600200" y="3733800"/>
            <a:ext cx="0" cy="1828800"/>
          </a:xfrm>
          <a:prstGeom prst="line">
            <a:avLst/>
          </a:prstGeom>
          <a:noFill/>
          <a:ln w="31750">
            <a:solidFill>
              <a:srgbClr val="6600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52400" y="457200"/>
            <a:ext cx="883443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4000">
                <a:solidFill>
                  <a:srgbClr val="990000"/>
                </a:solidFill>
                <a:ea typeface="楷体_GB2312" pitchFamily="49" charset="-122"/>
              </a:rPr>
              <a:t>以“</a:t>
            </a:r>
            <a:r>
              <a:rPr lang="zh-CN" altLang="en-US" sz="4000" b="1">
                <a:solidFill>
                  <a:srgbClr val="660033"/>
                </a:solidFill>
                <a:ea typeface="楷体_GB2312" pitchFamily="49" charset="-122"/>
              </a:rPr>
              <a:t>存储位置相邻</a:t>
            </a:r>
            <a:r>
              <a:rPr lang="zh-CN" altLang="en-US" sz="4000">
                <a:solidFill>
                  <a:srgbClr val="990000"/>
                </a:solidFill>
                <a:ea typeface="楷体_GB2312" pitchFamily="49" charset="-122"/>
              </a:rPr>
              <a:t>”表示有序对</a:t>
            </a:r>
            <a:r>
              <a:rPr lang="en-US" altLang="zh-CN" sz="4000" b="1">
                <a:solidFill>
                  <a:srgbClr val="660033"/>
                </a:solidFill>
                <a:ea typeface="楷体_GB2312" pitchFamily="49" charset="-122"/>
              </a:rPr>
              <a:t>&lt;a</a:t>
            </a:r>
            <a:r>
              <a:rPr lang="en-US" altLang="zh-CN" sz="4000" b="1" baseline="-25000">
                <a:solidFill>
                  <a:srgbClr val="660033"/>
                </a:solidFill>
                <a:ea typeface="楷体_GB2312" pitchFamily="49" charset="-122"/>
              </a:rPr>
              <a:t>i-1</a:t>
            </a:r>
            <a:r>
              <a:rPr lang="zh-CN" altLang="en-US" sz="4000" b="1">
                <a:solidFill>
                  <a:srgbClr val="660033"/>
                </a:solidFill>
                <a:ea typeface="楷体_GB2312" pitchFamily="49" charset="-122"/>
              </a:rPr>
              <a:t>，</a:t>
            </a:r>
            <a:r>
              <a:rPr lang="en-US" altLang="zh-CN" sz="4000" b="1">
                <a:solidFill>
                  <a:srgbClr val="660033"/>
                </a:solidFill>
                <a:ea typeface="楷体_GB2312" pitchFamily="49" charset="-122"/>
              </a:rPr>
              <a:t>a</a:t>
            </a:r>
            <a:r>
              <a:rPr lang="en-US" altLang="zh-CN" sz="4000" b="1" baseline="-25000">
                <a:solidFill>
                  <a:srgbClr val="660033"/>
                </a:solidFill>
                <a:ea typeface="楷体_GB2312" pitchFamily="49" charset="-122"/>
              </a:rPr>
              <a:t>i</a:t>
            </a:r>
            <a:r>
              <a:rPr lang="en-US" altLang="zh-CN" sz="4000" b="1">
                <a:solidFill>
                  <a:srgbClr val="660033"/>
                </a:solidFill>
                <a:ea typeface="楷体_GB2312" pitchFamily="49" charset="-122"/>
              </a:rPr>
              <a:t>&gt;</a:t>
            </a:r>
            <a:endParaRPr lang="en-US" altLang="zh-CN" sz="4000">
              <a:solidFill>
                <a:srgbClr val="990000"/>
              </a:solidFill>
              <a:ea typeface="楷体_GB2312" pitchFamily="49" charset="-122"/>
            </a:endParaRPr>
          </a:p>
          <a:p>
            <a:pPr>
              <a:lnSpc>
                <a:spcPct val="140000"/>
              </a:lnSpc>
            </a:pPr>
            <a:r>
              <a:rPr lang="en-US" altLang="zh-CN" sz="4000">
                <a:solidFill>
                  <a:srgbClr val="990000"/>
                </a:solidFill>
                <a:ea typeface="楷体_GB2312" pitchFamily="49" charset="-122"/>
              </a:rPr>
              <a:t>  </a:t>
            </a:r>
            <a:r>
              <a:rPr lang="zh-CN" altLang="en-US" sz="4000">
                <a:solidFill>
                  <a:srgbClr val="990000"/>
                </a:solidFill>
                <a:ea typeface="楷体_GB2312" pitchFamily="49" charset="-122"/>
              </a:rPr>
              <a:t>即：</a:t>
            </a:r>
            <a:r>
              <a:rPr lang="en-US" altLang="zh-CN" sz="4000">
                <a:solidFill>
                  <a:srgbClr val="990000"/>
                </a:solidFill>
                <a:ea typeface="楷体_GB2312" pitchFamily="49" charset="-122"/>
              </a:rPr>
              <a:t>LOC(a</a:t>
            </a:r>
            <a:r>
              <a:rPr lang="en-US" altLang="zh-CN" sz="4000" baseline="-25000">
                <a:solidFill>
                  <a:srgbClr val="990000"/>
                </a:solidFill>
                <a:ea typeface="楷体_GB2312" pitchFamily="49" charset="-122"/>
              </a:rPr>
              <a:t>i</a:t>
            </a:r>
            <a:r>
              <a:rPr lang="en-US" altLang="zh-CN" sz="4000">
                <a:solidFill>
                  <a:srgbClr val="990000"/>
                </a:solidFill>
                <a:ea typeface="楷体_GB2312" pitchFamily="49" charset="-122"/>
              </a:rPr>
              <a:t>) = LOC(a</a:t>
            </a:r>
            <a:r>
              <a:rPr lang="en-US" altLang="zh-CN" sz="4000" baseline="-25000">
                <a:solidFill>
                  <a:srgbClr val="990000"/>
                </a:solidFill>
                <a:ea typeface="楷体_GB2312" pitchFamily="49" charset="-122"/>
              </a:rPr>
              <a:t>i-1</a:t>
            </a:r>
            <a:r>
              <a:rPr lang="en-US" altLang="zh-CN" sz="4000">
                <a:solidFill>
                  <a:srgbClr val="990000"/>
                </a:solidFill>
                <a:ea typeface="楷体_GB2312" pitchFamily="49" charset="-122"/>
              </a:rPr>
              <a:t>) + C</a:t>
            </a:r>
          </a:p>
          <a:p>
            <a:pPr>
              <a:lnSpc>
                <a:spcPct val="140000"/>
              </a:lnSpc>
            </a:pPr>
            <a:r>
              <a:rPr lang="en-US" altLang="zh-CN" sz="4000">
                <a:solidFill>
                  <a:srgbClr val="990000"/>
                </a:solidFill>
                <a:ea typeface="楷体_GB2312" pitchFamily="49" charset="-122"/>
              </a:rPr>
              <a:t>           </a:t>
            </a:r>
            <a:r>
              <a:rPr lang="zh-CN" altLang="en-US" sz="3200" b="1">
                <a:solidFill>
                  <a:srgbClr val="990000"/>
                </a:solidFill>
                <a:ea typeface="楷体_GB2312" pitchFamily="49" charset="-122"/>
              </a:rPr>
              <a:t>一个数据元素所占存储量</a:t>
            </a:r>
            <a:r>
              <a:rPr lang="zh-CN" altLang="en-US" sz="4000">
                <a:solidFill>
                  <a:srgbClr val="990000"/>
                </a:solidFill>
                <a:latin typeface="楷体_GB2312" pitchFamily="49" charset="-122"/>
                <a:ea typeface="楷体_GB2312" pitchFamily="49" charset="-122"/>
              </a:rPr>
              <a:t>↑</a:t>
            </a:r>
            <a:endParaRPr lang="zh-CN" altLang="en-US" sz="2400">
              <a:solidFill>
                <a:srgbClr val="990000"/>
              </a:solidFill>
            </a:endParaRPr>
          </a:p>
        </p:txBody>
      </p:sp>
      <p:sp>
        <p:nvSpPr>
          <p:cNvPr id="37891" name="Rectangle 3"/>
          <p:cNvSpPr>
            <a:spLocks noChangeArrowheads="1"/>
          </p:cNvSpPr>
          <p:nvPr/>
        </p:nvSpPr>
        <p:spPr bwMode="auto">
          <a:xfrm>
            <a:off x="609600" y="3198813"/>
            <a:ext cx="7316788" cy="321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b="1">
                <a:solidFill>
                  <a:srgbClr val="990000"/>
                </a:solidFill>
                <a:ea typeface="楷体_GB2312" pitchFamily="49" charset="-122"/>
              </a:rPr>
              <a:t>所有数据元素的存储位置均取决于</a:t>
            </a:r>
          </a:p>
          <a:p>
            <a:pPr>
              <a:lnSpc>
                <a:spcPct val="140000"/>
              </a:lnSpc>
            </a:pPr>
            <a:r>
              <a:rPr lang="zh-CN" altLang="en-US" b="1">
                <a:solidFill>
                  <a:srgbClr val="990000"/>
                </a:solidFill>
                <a:ea typeface="楷体_GB2312" pitchFamily="49" charset="-122"/>
              </a:rPr>
              <a:t>  第一个数据元素的存储位置</a:t>
            </a:r>
          </a:p>
          <a:p>
            <a:pPr>
              <a:lnSpc>
                <a:spcPct val="140000"/>
              </a:lnSpc>
            </a:pPr>
            <a:r>
              <a:rPr lang="zh-CN" altLang="en-US" sz="4000">
                <a:solidFill>
                  <a:srgbClr val="990000"/>
                </a:solidFill>
                <a:ea typeface="楷体_GB2312" pitchFamily="49" charset="-122"/>
              </a:rPr>
              <a:t>      </a:t>
            </a:r>
            <a:r>
              <a:rPr lang="en-US" altLang="zh-CN" sz="4000">
                <a:solidFill>
                  <a:srgbClr val="990000"/>
                </a:solidFill>
                <a:ea typeface="楷体_GB2312" pitchFamily="49" charset="-122"/>
              </a:rPr>
              <a:t>LOC(a</a:t>
            </a:r>
            <a:r>
              <a:rPr lang="en-US" altLang="zh-CN" sz="4000" baseline="-25000">
                <a:solidFill>
                  <a:srgbClr val="990000"/>
                </a:solidFill>
                <a:ea typeface="楷体_GB2312" pitchFamily="49" charset="-122"/>
              </a:rPr>
              <a:t>i</a:t>
            </a:r>
            <a:r>
              <a:rPr lang="en-US" altLang="zh-CN" sz="4000">
                <a:solidFill>
                  <a:srgbClr val="990000"/>
                </a:solidFill>
                <a:ea typeface="楷体_GB2312" pitchFamily="49" charset="-122"/>
              </a:rPr>
              <a:t>) =</a:t>
            </a:r>
            <a:r>
              <a:rPr lang="en-US" altLang="zh-CN" sz="4000" b="1">
                <a:solidFill>
                  <a:srgbClr val="990000"/>
                </a:solidFill>
                <a:ea typeface="楷体_GB2312" pitchFamily="49" charset="-122"/>
              </a:rPr>
              <a:t> </a:t>
            </a:r>
            <a:r>
              <a:rPr lang="en-US" altLang="zh-CN" sz="4000" b="1" u="sng">
                <a:solidFill>
                  <a:srgbClr val="660033"/>
                </a:solidFill>
                <a:ea typeface="楷体_GB2312" pitchFamily="49" charset="-122"/>
              </a:rPr>
              <a:t>LOC(a</a:t>
            </a:r>
            <a:r>
              <a:rPr lang="en-US" altLang="zh-CN" sz="4000" b="1" u="sng" baseline="-25000">
                <a:solidFill>
                  <a:srgbClr val="660033"/>
                </a:solidFill>
                <a:ea typeface="楷体_GB2312" pitchFamily="49" charset="-122"/>
              </a:rPr>
              <a:t>1</a:t>
            </a:r>
            <a:r>
              <a:rPr lang="en-US" altLang="zh-CN" sz="4000" b="1" u="sng">
                <a:solidFill>
                  <a:srgbClr val="660033"/>
                </a:solidFill>
                <a:ea typeface="楷体_GB2312" pitchFamily="49" charset="-122"/>
              </a:rPr>
              <a:t>)</a:t>
            </a:r>
            <a:r>
              <a:rPr lang="en-US" altLang="zh-CN" sz="4000">
                <a:solidFill>
                  <a:srgbClr val="990000"/>
                </a:solidFill>
                <a:ea typeface="楷体_GB2312" pitchFamily="49" charset="-122"/>
              </a:rPr>
              <a:t> + (i-1)</a:t>
            </a:r>
            <a:r>
              <a:rPr lang="en-US" altLang="zh-CN" sz="4000">
                <a:solidFill>
                  <a:srgbClr val="990000"/>
                </a:solidFill>
                <a:latin typeface="楷体_GB2312" pitchFamily="49" charset="-122"/>
                <a:ea typeface="楷体_GB2312" pitchFamily="49" charset="-122"/>
              </a:rPr>
              <a:t>×</a:t>
            </a:r>
            <a:r>
              <a:rPr lang="en-US" altLang="zh-CN" sz="4000">
                <a:solidFill>
                  <a:srgbClr val="990000"/>
                </a:solidFill>
                <a:ea typeface="楷体_GB2312" pitchFamily="49" charset="-122"/>
              </a:rPr>
              <a:t>C</a:t>
            </a:r>
          </a:p>
          <a:p>
            <a:pPr>
              <a:lnSpc>
                <a:spcPct val="120000"/>
              </a:lnSpc>
            </a:pPr>
            <a:r>
              <a:rPr lang="en-US" altLang="zh-CN" sz="4000">
                <a:solidFill>
                  <a:srgbClr val="990000"/>
                </a:solidFill>
                <a:ea typeface="楷体_GB2312" pitchFamily="49" charset="-122"/>
              </a:rPr>
              <a:t>                          </a:t>
            </a:r>
            <a:r>
              <a:rPr lang="en-US" altLang="zh-CN" sz="4000">
                <a:solidFill>
                  <a:srgbClr val="660033"/>
                </a:solidFill>
                <a:latin typeface="楷体_GB2312" pitchFamily="49" charset="-122"/>
                <a:ea typeface="楷体_GB2312" pitchFamily="49" charset="-122"/>
              </a:rPr>
              <a:t>↑</a:t>
            </a:r>
            <a:r>
              <a:rPr lang="zh-CN" altLang="en-US" sz="4000" b="1">
                <a:solidFill>
                  <a:srgbClr val="660033"/>
                </a:solidFill>
                <a:latin typeface="楷体_GB2312" pitchFamily="49" charset="-122"/>
                <a:ea typeface="楷体_GB2312" pitchFamily="49" charset="-122"/>
              </a:rPr>
              <a:t>基地址</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37890"/>
                                        </p:tgtEl>
                                        <p:attrNameLst>
                                          <p:attrName>style.visibility</p:attrName>
                                        </p:attrNameLst>
                                      </p:cBhvr>
                                      <p:to>
                                        <p:strVal val="visible"/>
                                      </p:to>
                                    </p:set>
                                    <p:animEffect transition="in" filter="strips(downRight)">
                                      <p:cBhvr>
                                        <p:cTn id="7" dur="3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37891"/>
                                        </p:tgtEl>
                                        <p:attrNameLst>
                                          <p:attrName>style.visibility</p:attrName>
                                        </p:attrNameLst>
                                      </p:cBhvr>
                                      <p:to>
                                        <p:strVal val="visible"/>
                                      </p:to>
                                    </p:set>
                                    <p:animEffect transition="in" filter="wipe(left)">
                                      <p:cBhvr>
                                        <p:cTn id="12" dur="300"/>
                                        <p:tgtEl>
                                          <p:spTgt spid="3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62000" y="273050"/>
            <a:ext cx="510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660033"/>
                </a:solidFill>
                <a:ea typeface="楷体_GB2312" pitchFamily="49" charset="-122"/>
              </a:rPr>
              <a:t>顺序映像的 </a:t>
            </a:r>
            <a:r>
              <a:rPr lang="en-US" altLang="zh-CN" b="1">
                <a:solidFill>
                  <a:srgbClr val="660033"/>
                </a:solidFill>
                <a:ea typeface="楷体_GB2312" pitchFamily="49" charset="-122"/>
              </a:rPr>
              <a:t>C </a:t>
            </a:r>
            <a:r>
              <a:rPr lang="zh-CN" altLang="en-US" b="1">
                <a:solidFill>
                  <a:srgbClr val="660033"/>
                </a:solidFill>
                <a:ea typeface="楷体_GB2312" pitchFamily="49" charset="-122"/>
              </a:rPr>
              <a:t>语言描述</a:t>
            </a:r>
            <a:endParaRPr lang="zh-CN" altLang="en-US">
              <a:solidFill>
                <a:srgbClr val="660033"/>
              </a:solidFill>
            </a:endParaRPr>
          </a:p>
        </p:txBody>
      </p:sp>
      <p:sp>
        <p:nvSpPr>
          <p:cNvPr id="38915" name="Rectangle 3"/>
          <p:cNvSpPr>
            <a:spLocks noChangeArrowheads="1"/>
          </p:cNvSpPr>
          <p:nvPr/>
        </p:nvSpPr>
        <p:spPr bwMode="auto">
          <a:xfrm>
            <a:off x="381000" y="2789238"/>
            <a:ext cx="4805363" cy="404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solidFill>
                  <a:srgbClr val="660033"/>
                </a:solidFill>
              </a:rPr>
              <a:t>typedef  struct {</a:t>
            </a:r>
            <a:endParaRPr lang="en-US" altLang="zh-CN">
              <a:solidFill>
                <a:srgbClr val="660033"/>
              </a:solidFill>
            </a:endParaRPr>
          </a:p>
          <a:p>
            <a:pPr>
              <a:lnSpc>
                <a:spcPct val="120000"/>
              </a:lnSpc>
            </a:pPr>
            <a:r>
              <a:rPr lang="en-US" altLang="zh-CN">
                <a:solidFill>
                  <a:srgbClr val="660033"/>
                </a:solidFill>
              </a:rPr>
              <a:t>     </a:t>
            </a:r>
          </a:p>
          <a:p>
            <a:pPr>
              <a:lnSpc>
                <a:spcPct val="120000"/>
              </a:lnSpc>
            </a:pPr>
            <a:endParaRPr lang="en-US" altLang="zh-CN">
              <a:solidFill>
                <a:srgbClr val="660033"/>
              </a:solidFill>
            </a:endParaRPr>
          </a:p>
          <a:p>
            <a:pPr>
              <a:lnSpc>
                <a:spcPct val="120000"/>
              </a:lnSpc>
            </a:pPr>
            <a:endParaRPr lang="en-US" altLang="zh-CN">
              <a:solidFill>
                <a:srgbClr val="660033"/>
              </a:solidFill>
            </a:endParaRPr>
          </a:p>
          <a:p>
            <a:pPr>
              <a:lnSpc>
                <a:spcPct val="120000"/>
              </a:lnSpc>
            </a:pPr>
            <a:endParaRPr lang="en-US" altLang="zh-CN">
              <a:solidFill>
                <a:srgbClr val="660033"/>
              </a:solidFill>
            </a:endParaRPr>
          </a:p>
          <a:p>
            <a:pPr>
              <a:lnSpc>
                <a:spcPct val="120000"/>
              </a:lnSpc>
            </a:pPr>
            <a:r>
              <a:rPr lang="en-US" altLang="zh-CN" b="1">
                <a:solidFill>
                  <a:srgbClr val="660033"/>
                </a:solidFill>
              </a:rPr>
              <a:t>} </a:t>
            </a:r>
            <a:r>
              <a:rPr lang="en-US" altLang="zh-CN">
                <a:solidFill>
                  <a:srgbClr val="660033"/>
                </a:solidFill>
              </a:rPr>
              <a:t>SqList;  // </a:t>
            </a:r>
            <a:r>
              <a:rPr lang="zh-CN" altLang="en-US">
                <a:solidFill>
                  <a:srgbClr val="660033"/>
                </a:solidFill>
              </a:rPr>
              <a:t>俗称 </a:t>
            </a:r>
            <a:r>
              <a:rPr lang="zh-CN" altLang="en-US" b="1">
                <a:solidFill>
                  <a:srgbClr val="660033"/>
                </a:solidFill>
              </a:rPr>
              <a:t>顺序表</a:t>
            </a:r>
          </a:p>
        </p:txBody>
      </p:sp>
      <p:sp>
        <p:nvSpPr>
          <p:cNvPr id="38916" name="Rectangle 4"/>
          <p:cNvSpPr>
            <a:spLocks noChangeArrowheads="1"/>
          </p:cNvSpPr>
          <p:nvPr/>
        </p:nvSpPr>
        <p:spPr bwMode="auto">
          <a:xfrm>
            <a:off x="381000" y="965200"/>
            <a:ext cx="752157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660033"/>
                </a:solidFill>
              </a:rPr>
              <a:t>#define</a:t>
            </a:r>
            <a:r>
              <a:rPr lang="en-US" altLang="zh-CN" sz="3200">
                <a:solidFill>
                  <a:srgbClr val="660033"/>
                </a:solidFill>
              </a:rPr>
              <a:t>  LIST_INIT_SIZE     80  </a:t>
            </a:r>
          </a:p>
          <a:p>
            <a:r>
              <a:rPr lang="en-US" altLang="zh-CN" sz="3200">
                <a:solidFill>
                  <a:srgbClr val="660033"/>
                </a:solidFill>
              </a:rPr>
              <a:t>                 // </a:t>
            </a:r>
            <a:r>
              <a:rPr lang="zh-CN" altLang="en-US" sz="3200">
                <a:solidFill>
                  <a:srgbClr val="660033"/>
                </a:solidFill>
                <a:ea typeface="隶书" pitchFamily="49" charset="-122"/>
              </a:rPr>
              <a:t>线性表存储空间的初始分配量</a:t>
            </a:r>
            <a:endParaRPr lang="zh-CN" altLang="en-US" sz="3200">
              <a:solidFill>
                <a:srgbClr val="660033"/>
              </a:solidFill>
            </a:endParaRPr>
          </a:p>
          <a:p>
            <a:r>
              <a:rPr lang="en-US" altLang="zh-CN" sz="3200" b="1">
                <a:solidFill>
                  <a:srgbClr val="660033"/>
                </a:solidFill>
              </a:rPr>
              <a:t>#define </a:t>
            </a:r>
            <a:r>
              <a:rPr lang="en-US" altLang="zh-CN" sz="3200">
                <a:solidFill>
                  <a:srgbClr val="660033"/>
                </a:solidFill>
              </a:rPr>
              <a:t> LISTINCREMENT    10 </a:t>
            </a:r>
          </a:p>
          <a:p>
            <a:r>
              <a:rPr lang="en-US" altLang="zh-CN" sz="3200">
                <a:solidFill>
                  <a:srgbClr val="660033"/>
                </a:solidFill>
              </a:rPr>
              <a:t>                // </a:t>
            </a:r>
            <a:r>
              <a:rPr lang="zh-CN" altLang="en-US" sz="3200">
                <a:solidFill>
                  <a:srgbClr val="660033"/>
                </a:solidFill>
                <a:ea typeface="隶书" pitchFamily="49" charset="-122"/>
              </a:rPr>
              <a:t>线性表存储空间的分配增量</a:t>
            </a:r>
          </a:p>
        </p:txBody>
      </p:sp>
      <p:sp>
        <p:nvSpPr>
          <p:cNvPr id="38917" name="Rectangle 5"/>
          <p:cNvSpPr>
            <a:spLocks noChangeArrowheads="1"/>
          </p:cNvSpPr>
          <p:nvPr/>
        </p:nvSpPr>
        <p:spPr bwMode="auto">
          <a:xfrm>
            <a:off x="762000" y="3549650"/>
            <a:ext cx="673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660033"/>
                </a:solidFill>
              </a:rPr>
              <a:t>ElemType </a:t>
            </a:r>
            <a:r>
              <a:rPr lang="en-US" altLang="zh-CN" b="1">
                <a:solidFill>
                  <a:srgbClr val="990000"/>
                </a:solidFill>
              </a:rPr>
              <a:t>*elem</a:t>
            </a:r>
            <a:r>
              <a:rPr lang="en-US" altLang="zh-CN">
                <a:solidFill>
                  <a:srgbClr val="660033"/>
                </a:solidFill>
              </a:rPr>
              <a:t>;    // </a:t>
            </a:r>
            <a:r>
              <a:rPr lang="zh-CN" altLang="en-US" sz="3200">
                <a:solidFill>
                  <a:srgbClr val="660033"/>
                </a:solidFill>
                <a:ea typeface="楷体_GB2312" pitchFamily="49" charset="-122"/>
              </a:rPr>
              <a:t>存储空间基址</a:t>
            </a:r>
            <a:endParaRPr lang="zh-CN" altLang="en-US" sz="3200">
              <a:solidFill>
                <a:srgbClr val="660033"/>
              </a:solidFill>
            </a:endParaRPr>
          </a:p>
        </p:txBody>
      </p:sp>
      <p:sp>
        <p:nvSpPr>
          <p:cNvPr id="38918" name="Rectangle 6"/>
          <p:cNvSpPr>
            <a:spLocks noChangeArrowheads="1"/>
          </p:cNvSpPr>
          <p:nvPr/>
        </p:nvSpPr>
        <p:spPr bwMode="auto">
          <a:xfrm>
            <a:off x="838200" y="4311650"/>
            <a:ext cx="508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0033"/>
                </a:solidFill>
              </a:rPr>
              <a:t>int</a:t>
            </a:r>
            <a:r>
              <a:rPr lang="en-US" altLang="zh-CN">
                <a:solidFill>
                  <a:srgbClr val="660033"/>
                </a:solidFill>
              </a:rPr>
              <a:t>     </a:t>
            </a:r>
            <a:r>
              <a:rPr lang="en-US" altLang="zh-CN" b="1">
                <a:solidFill>
                  <a:srgbClr val="660033"/>
                </a:solidFill>
              </a:rPr>
              <a:t> </a:t>
            </a:r>
            <a:r>
              <a:rPr lang="en-US" altLang="zh-CN" b="1">
                <a:solidFill>
                  <a:srgbClr val="990000"/>
                </a:solidFill>
              </a:rPr>
              <a:t>length</a:t>
            </a:r>
            <a:r>
              <a:rPr lang="en-US" altLang="zh-CN">
                <a:solidFill>
                  <a:srgbClr val="660033"/>
                </a:solidFill>
              </a:rPr>
              <a:t>;   // </a:t>
            </a:r>
            <a:r>
              <a:rPr lang="zh-CN" altLang="en-US" sz="3200">
                <a:solidFill>
                  <a:srgbClr val="660033"/>
                </a:solidFill>
                <a:ea typeface="楷体_GB2312" pitchFamily="49" charset="-122"/>
              </a:rPr>
              <a:t>当前长度</a:t>
            </a:r>
            <a:endParaRPr lang="zh-CN" altLang="en-US" sz="3200">
              <a:solidFill>
                <a:srgbClr val="660033"/>
              </a:solidFill>
            </a:endParaRPr>
          </a:p>
        </p:txBody>
      </p:sp>
      <p:sp>
        <p:nvSpPr>
          <p:cNvPr id="38919" name="Rectangle 7"/>
          <p:cNvSpPr>
            <a:spLocks noChangeArrowheads="1"/>
          </p:cNvSpPr>
          <p:nvPr/>
        </p:nvSpPr>
        <p:spPr bwMode="auto">
          <a:xfrm>
            <a:off x="838200" y="4981575"/>
            <a:ext cx="8197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0033"/>
                </a:solidFill>
              </a:rPr>
              <a:t>int</a:t>
            </a:r>
            <a:r>
              <a:rPr lang="en-US" altLang="zh-CN">
                <a:solidFill>
                  <a:srgbClr val="660033"/>
                </a:solidFill>
              </a:rPr>
              <a:t>     </a:t>
            </a:r>
            <a:r>
              <a:rPr lang="en-US" altLang="zh-CN" b="1">
                <a:solidFill>
                  <a:srgbClr val="660033"/>
                </a:solidFill>
              </a:rPr>
              <a:t> </a:t>
            </a:r>
            <a:r>
              <a:rPr lang="en-US" altLang="zh-CN" b="1">
                <a:solidFill>
                  <a:srgbClr val="990000"/>
                </a:solidFill>
              </a:rPr>
              <a:t>listsize</a:t>
            </a:r>
            <a:r>
              <a:rPr lang="en-US" altLang="zh-CN">
                <a:solidFill>
                  <a:srgbClr val="660033"/>
                </a:solidFill>
              </a:rPr>
              <a:t>;  // </a:t>
            </a:r>
            <a:r>
              <a:rPr lang="zh-CN" altLang="en-US" sz="3200">
                <a:solidFill>
                  <a:srgbClr val="660033"/>
                </a:solidFill>
                <a:ea typeface="楷体_GB2312" pitchFamily="49" charset="-122"/>
              </a:rPr>
              <a:t>当前分配的存储容量</a:t>
            </a:r>
            <a:r>
              <a:rPr lang="zh-CN" altLang="en-US">
                <a:solidFill>
                  <a:srgbClr val="660033"/>
                </a:solidFill>
              </a:rPr>
              <a:t>  </a:t>
            </a:r>
          </a:p>
          <a:p>
            <a:r>
              <a:rPr lang="zh-CN" altLang="en-US">
                <a:solidFill>
                  <a:srgbClr val="660033"/>
                </a:solidFill>
              </a:rPr>
              <a:t>                         </a:t>
            </a:r>
            <a:r>
              <a:rPr lang="en-US" altLang="zh-CN" sz="3200">
                <a:solidFill>
                  <a:srgbClr val="660033"/>
                </a:solidFill>
              </a:rPr>
              <a:t>// (</a:t>
            </a:r>
            <a:r>
              <a:rPr lang="zh-CN" altLang="en-US" sz="3200">
                <a:solidFill>
                  <a:srgbClr val="660033"/>
                </a:solidFill>
                <a:ea typeface="楷体_GB2312" pitchFamily="49" charset="-122"/>
              </a:rPr>
              <a:t>以</a:t>
            </a:r>
            <a:r>
              <a:rPr lang="en-US" altLang="zh-CN" sz="3200">
                <a:solidFill>
                  <a:srgbClr val="660033"/>
                </a:solidFill>
              </a:rPr>
              <a:t>sizeof(ElemType)</a:t>
            </a:r>
            <a:r>
              <a:rPr lang="zh-CN" altLang="en-US" sz="3200">
                <a:solidFill>
                  <a:srgbClr val="660033"/>
                </a:solidFill>
                <a:ea typeface="楷体_GB2312" pitchFamily="49" charset="-122"/>
              </a:rPr>
              <a:t>为单位</a:t>
            </a:r>
            <a:r>
              <a:rPr lang="en-US" altLang="zh-CN" sz="3200">
                <a:solidFill>
                  <a:srgbClr val="660033"/>
                </a:solidFill>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dissolve">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checkerboard(across)">
                                      <p:cBhvr>
                                        <p:cTn id="12" dur="500"/>
                                        <p:tgtEl>
                                          <p:spTgt spid="38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918"/>
                                        </p:tgtEl>
                                        <p:attrNameLst>
                                          <p:attrName>style.visibility</p:attrName>
                                        </p:attrNameLst>
                                      </p:cBhvr>
                                      <p:to>
                                        <p:strVal val="visible"/>
                                      </p:to>
                                    </p:set>
                                    <p:animEffect transition="in" filter="checkerboard(across)">
                                      <p:cBhvr>
                                        <p:cTn id="17" dur="500"/>
                                        <p:tgtEl>
                                          <p:spTgt spid="389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919"/>
                                        </p:tgtEl>
                                        <p:attrNameLst>
                                          <p:attrName>style.visibility</p:attrName>
                                        </p:attrNameLst>
                                      </p:cBhvr>
                                      <p:to>
                                        <p:strVal val="visible"/>
                                      </p:to>
                                    </p:set>
                                    <p:animEffect transition="in" filter="checkerboard(across)">
                                      <p:cBhvr>
                                        <p:cTn id="22" dur="500"/>
                                        <p:tgtEl>
                                          <p:spTgt spid="389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8916"/>
                                        </p:tgtEl>
                                        <p:attrNameLst>
                                          <p:attrName>style.visibility</p:attrName>
                                        </p:attrNameLst>
                                      </p:cBhvr>
                                      <p:to>
                                        <p:strVal val="visible"/>
                                      </p:to>
                                    </p:set>
                                    <p:anim calcmode="lin" valueType="num">
                                      <p:cBhvr additive="base">
                                        <p:cTn id="27" dur="500" fill="hold"/>
                                        <p:tgtEl>
                                          <p:spTgt spid="38916"/>
                                        </p:tgtEl>
                                        <p:attrNameLst>
                                          <p:attrName>ppt_x</p:attrName>
                                        </p:attrNameLst>
                                      </p:cBhvr>
                                      <p:tavLst>
                                        <p:tav tm="0">
                                          <p:val>
                                            <p:strVal val="1+#ppt_w/2"/>
                                          </p:val>
                                        </p:tav>
                                        <p:tav tm="100000">
                                          <p:val>
                                            <p:strVal val="#ppt_x"/>
                                          </p:val>
                                        </p:tav>
                                      </p:tavLst>
                                    </p:anim>
                                    <p:anim calcmode="lin" valueType="num">
                                      <p:cBhvr additive="base">
                                        <p:cTn id="28"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6" grpId="0" autoUpdateAnimBg="0"/>
      <p:bldP spid="38917" grpId="0" autoUpdateAnimBg="0"/>
      <p:bldP spid="38918" grpId="0" autoUpdateAnimBg="0"/>
      <p:bldP spid="3891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1026"/>
          <p:cNvSpPr txBox="1">
            <a:spLocks noChangeArrowheads="1"/>
          </p:cNvSpPr>
          <p:nvPr/>
        </p:nvSpPr>
        <p:spPr bwMode="auto">
          <a:xfrm>
            <a:off x="762000" y="501650"/>
            <a:ext cx="755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0033"/>
                </a:solidFill>
                <a:ea typeface="楷体_GB2312" pitchFamily="49" charset="-122"/>
              </a:rPr>
              <a:t>线性表的基本操作在顺序表中的实现</a:t>
            </a:r>
            <a:endParaRPr lang="zh-CN" altLang="en-US"/>
          </a:p>
        </p:txBody>
      </p:sp>
      <p:sp>
        <p:nvSpPr>
          <p:cNvPr id="122883" name="Text Box 1027">
            <a:hlinkClick r:id="" action="ppaction://hlinkshowjump?jump=nextslide"/>
          </p:cNvPr>
          <p:cNvSpPr txBox="1">
            <a:spLocks noChangeArrowheads="1"/>
          </p:cNvSpPr>
          <p:nvPr/>
        </p:nvSpPr>
        <p:spPr bwMode="auto">
          <a:xfrm>
            <a:off x="1143000" y="1676400"/>
            <a:ext cx="5661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InitList(&amp;L)   // </a:t>
            </a:r>
            <a:r>
              <a:rPr lang="zh-CN" altLang="en-US" b="1">
                <a:solidFill>
                  <a:srgbClr val="990000"/>
                </a:solidFill>
                <a:ea typeface="楷体_GB2312" pitchFamily="49" charset="-122"/>
              </a:rPr>
              <a:t>结构初始化</a:t>
            </a:r>
            <a:endParaRPr lang="zh-CN" altLang="en-US"/>
          </a:p>
        </p:txBody>
      </p:sp>
      <p:sp>
        <p:nvSpPr>
          <p:cNvPr id="122884" name="Text Box 1028">
            <a:hlinkClick r:id="rId2" action="ppaction://hlinksldjump"/>
          </p:cNvPr>
          <p:cNvSpPr txBox="1">
            <a:spLocks noChangeArrowheads="1"/>
          </p:cNvSpPr>
          <p:nvPr/>
        </p:nvSpPr>
        <p:spPr bwMode="auto">
          <a:xfrm>
            <a:off x="1143000" y="2787650"/>
            <a:ext cx="7429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LocateElem(L, e, compare())   // </a:t>
            </a:r>
            <a:r>
              <a:rPr lang="zh-CN" altLang="en-US" b="1">
                <a:solidFill>
                  <a:srgbClr val="990000"/>
                </a:solidFill>
                <a:ea typeface="楷体_GB2312" pitchFamily="49" charset="-122"/>
              </a:rPr>
              <a:t>查找</a:t>
            </a:r>
            <a:endParaRPr lang="zh-CN" altLang="en-US"/>
          </a:p>
        </p:txBody>
      </p:sp>
      <p:sp>
        <p:nvSpPr>
          <p:cNvPr id="122885" name="Text Box 1029">
            <a:hlinkClick r:id="rId3" action="ppaction://hlinksldjump"/>
          </p:cNvPr>
          <p:cNvSpPr txBox="1">
            <a:spLocks noChangeArrowheads="1"/>
          </p:cNvSpPr>
          <p:nvPr/>
        </p:nvSpPr>
        <p:spPr bwMode="auto">
          <a:xfrm>
            <a:off x="1143000" y="3930650"/>
            <a:ext cx="644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ListInsert(&amp;L, i, e)   // </a:t>
            </a:r>
            <a:r>
              <a:rPr lang="zh-CN" altLang="en-US" b="1">
                <a:solidFill>
                  <a:srgbClr val="990000"/>
                </a:solidFill>
                <a:ea typeface="楷体_GB2312" pitchFamily="49" charset="-122"/>
              </a:rPr>
              <a:t>插入元素</a:t>
            </a:r>
            <a:endParaRPr lang="zh-CN" altLang="en-US"/>
          </a:p>
        </p:txBody>
      </p:sp>
      <p:sp>
        <p:nvSpPr>
          <p:cNvPr id="122886" name="Text Box 1030">
            <a:hlinkClick r:id="rId4" action="ppaction://hlinksldjump"/>
          </p:cNvPr>
          <p:cNvSpPr txBox="1">
            <a:spLocks noChangeArrowheads="1"/>
          </p:cNvSpPr>
          <p:nvPr/>
        </p:nvSpPr>
        <p:spPr bwMode="auto">
          <a:xfrm>
            <a:off x="1143000" y="5073650"/>
            <a:ext cx="6064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ListDelete(&amp;L, i)   // </a:t>
            </a:r>
            <a:r>
              <a:rPr lang="zh-CN" altLang="en-US" b="1">
                <a:solidFill>
                  <a:srgbClr val="990000"/>
                </a:solidFill>
                <a:ea typeface="楷体_GB2312" pitchFamily="49" charset="-122"/>
              </a:rPr>
              <a:t>删除元素</a:t>
            </a:r>
            <a:endParaRPr lang="zh-CN" altLang="en-US"/>
          </a:p>
        </p:txBody>
      </p:sp>
      <p:sp>
        <p:nvSpPr>
          <p:cNvPr id="122890" name="AutoShape 1034">
            <a:hlinkClick r:id="rId5" action="ppaction://hlinksldjump" highlightClick="1"/>
          </p:cNvPr>
          <p:cNvSpPr>
            <a:spLocks noChangeArrowheads="1"/>
          </p:cNvSpPr>
          <p:nvPr/>
        </p:nvSpPr>
        <p:spPr bwMode="auto">
          <a:xfrm>
            <a:off x="8153400" y="6096000"/>
            <a:ext cx="685800" cy="381000"/>
          </a:xfrm>
          <a:prstGeom prst="actionButtonBeginning">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additive="base">
                                        <p:cTn id="7" dur="500" fill="hold"/>
                                        <p:tgtEl>
                                          <p:spTgt spid="122882"/>
                                        </p:tgtEl>
                                        <p:attrNameLst>
                                          <p:attrName>ppt_x</p:attrName>
                                        </p:attrNameLst>
                                      </p:cBhvr>
                                      <p:tavLst>
                                        <p:tav tm="0">
                                          <p:val>
                                            <p:strVal val="#ppt_x"/>
                                          </p:val>
                                        </p:tav>
                                        <p:tav tm="100000">
                                          <p:val>
                                            <p:strVal val="#ppt_x"/>
                                          </p:val>
                                        </p:tav>
                                      </p:tavLst>
                                    </p:anim>
                                    <p:anim calcmode="lin" valueType="num">
                                      <p:cBhvr additive="base">
                                        <p:cTn id="8" dur="500" fill="hold"/>
                                        <p:tgtEl>
                                          <p:spTgt spid="12288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22883"/>
                                        </p:tgtEl>
                                        <p:attrNameLst>
                                          <p:attrName>style.visibility</p:attrName>
                                        </p:attrNameLst>
                                      </p:cBhvr>
                                      <p:to>
                                        <p:strVal val="visible"/>
                                      </p:to>
                                    </p:set>
                                    <p:animEffect transition="in" filter="checkerboard(down)">
                                      <p:cBhvr>
                                        <p:cTn id="13" dur="500"/>
                                        <p:tgtEl>
                                          <p:spTgt spid="122883"/>
                                        </p:tgtEl>
                                      </p:cBhvr>
                                    </p:animEffect>
                                  </p:childTnLst>
                                </p:cTn>
                              </p:par>
                            </p:childTnLst>
                          </p:cTn>
                        </p:par>
                        <p:par>
                          <p:cTn id="14" fill="hold" nodeType="afterGroup">
                            <p:stCondLst>
                              <p:cond delay="500"/>
                            </p:stCondLst>
                            <p:childTnLst>
                              <p:par>
                                <p:cTn id="15" presetID="5" presetClass="entr" presetSubtype="5" fill="hold" grpId="0" nodeType="afterEffect">
                                  <p:stCondLst>
                                    <p:cond delay="0"/>
                                  </p:stCondLst>
                                  <p:childTnLst>
                                    <p:set>
                                      <p:cBhvr>
                                        <p:cTn id="16" dur="1" fill="hold">
                                          <p:stCondLst>
                                            <p:cond delay="0"/>
                                          </p:stCondLst>
                                        </p:cTn>
                                        <p:tgtEl>
                                          <p:spTgt spid="122884"/>
                                        </p:tgtEl>
                                        <p:attrNameLst>
                                          <p:attrName>style.visibility</p:attrName>
                                        </p:attrNameLst>
                                      </p:cBhvr>
                                      <p:to>
                                        <p:strVal val="visible"/>
                                      </p:to>
                                    </p:set>
                                    <p:animEffect transition="in" filter="checkerboard(down)">
                                      <p:cBhvr>
                                        <p:cTn id="17" dur="500"/>
                                        <p:tgtEl>
                                          <p:spTgt spid="122884"/>
                                        </p:tgtEl>
                                      </p:cBhvr>
                                    </p:animEffect>
                                  </p:childTnLst>
                                </p:cTn>
                              </p:par>
                            </p:childTnLst>
                          </p:cTn>
                        </p:par>
                        <p:par>
                          <p:cTn id="18" fill="hold" nodeType="afterGroup">
                            <p:stCondLst>
                              <p:cond delay="1000"/>
                            </p:stCondLst>
                            <p:childTnLst>
                              <p:par>
                                <p:cTn id="19" presetID="5" presetClass="entr" presetSubtype="5" fill="hold" grpId="0" nodeType="afterEffect">
                                  <p:stCondLst>
                                    <p:cond delay="0"/>
                                  </p:stCondLst>
                                  <p:childTnLst>
                                    <p:set>
                                      <p:cBhvr>
                                        <p:cTn id="20" dur="1" fill="hold">
                                          <p:stCondLst>
                                            <p:cond delay="0"/>
                                          </p:stCondLst>
                                        </p:cTn>
                                        <p:tgtEl>
                                          <p:spTgt spid="122885"/>
                                        </p:tgtEl>
                                        <p:attrNameLst>
                                          <p:attrName>style.visibility</p:attrName>
                                        </p:attrNameLst>
                                      </p:cBhvr>
                                      <p:to>
                                        <p:strVal val="visible"/>
                                      </p:to>
                                    </p:set>
                                    <p:animEffect transition="in" filter="checkerboard(down)">
                                      <p:cBhvr>
                                        <p:cTn id="21" dur="500"/>
                                        <p:tgtEl>
                                          <p:spTgt spid="122885"/>
                                        </p:tgtEl>
                                      </p:cBhvr>
                                    </p:animEffect>
                                  </p:childTnLst>
                                </p:cTn>
                              </p:par>
                            </p:childTnLst>
                          </p:cTn>
                        </p:par>
                        <p:par>
                          <p:cTn id="22" fill="hold" nodeType="afterGroup">
                            <p:stCondLst>
                              <p:cond delay="1500"/>
                            </p:stCondLst>
                            <p:childTnLst>
                              <p:par>
                                <p:cTn id="23" presetID="5" presetClass="entr" presetSubtype="5" fill="hold" grpId="0" nodeType="afterEffect">
                                  <p:stCondLst>
                                    <p:cond delay="0"/>
                                  </p:stCondLst>
                                  <p:childTnLst>
                                    <p:set>
                                      <p:cBhvr>
                                        <p:cTn id="24" dur="1" fill="hold">
                                          <p:stCondLst>
                                            <p:cond delay="0"/>
                                          </p:stCondLst>
                                        </p:cTn>
                                        <p:tgtEl>
                                          <p:spTgt spid="122886"/>
                                        </p:tgtEl>
                                        <p:attrNameLst>
                                          <p:attrName>style.visibility</p:attrName>
                                        </p:attrNameLst>
                                      </p:cBhvr>
                                      <p:to>
                                        <p:strVal val="visible"/>
                                      </p:to>
                                    </p:set>
                                    <p:animEffect transition="in" filter="checkerboard(down)">
                                      <p:cBhvr>
                                        <p:cTn id="25" dur="500"/>
                                        <p:tgtEl>
                                          <p:spTgt spid="122886"/>
                                        </p:tgtEl>
                                      </p:cBhvr>
                                    </p:animEffect>
                                  </p:childTnLst>
                                </p:cTn>
                              </p:par>
                            </p:childTnLst>
                          </p:cTn>
                        </p:par>
                        <p:par>
                          <p:cTn id="26" fill="hold" nodeType="afterGroup">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122890"/>
                                        </p:tgtEl>
                                        <p:attrNameLst>
                                          <p:attrName>style.visibility</p:attrName>
                                        </p:attrNameLst>
                                      </p:cBhvr>
                                      <p:to>
                                        <p:strVal val="visible"/>
                                      </p:to>
                                    </p:set>
                                    <p:anim calcmode="lin" valueType="num">
                                      <p:cBhvr additive="base">
                                        <p:cTn id="29" dur="500" fill="hold"/>
                                        <p:tgtEl>
                                          <p:spTgt spid="122890"/>
                                        </p:tgtEl>
                                        <p:attrNameLst>
                                          <p:attrName>ppt_x</p:attrName>
                                        </p:attrNameLst>
                                      </p:cBhvr>
                                      <p:tavLst>
                                        <p:tav tm="0">
                                          <p:val>
                                            <p:strVal val="0-#ppt_w/2"/>
                                          </p:val>
                                        </p:tav>
                                        <p:tav tm="100000">
                                          <p:val>
                                            <p:strVal val="#ppt_x"/>
                                          </p:val>
                                        </p:tav>
                                      </p:tavLst>
                                    </p:anim>
                                    <p:anim calcmode="lin" valueType="num">
                                      <p:cBhvr additive="base">
                                        <p:cTn id="30" dur="500" fill="hold"/>
                                        <p:tgtEl>
                                          <p:spTgt spid="1228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3" grpId="0" autoUpdateAnimBg="0"/>
      <p:bldP spid="122884" grpId="0" autoUpdateAnimBg="0"/>
      <p:bldP spid="122885" grpId="0" autoUpdateAnimBg="0"/>
      <p:bldP spid="122886" grpId="0" autoUpdateAnimBg="0"/>
      <p:bldP spid="12289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ext Box 4"/>
          <p:cNvSpPr txBox="1">
            <a:spLocks noChangeArrowheads="1"/>
          </p:cNvSpPr>
          <p:nvPr/>
        </p:nvSpPr>
        <p:spPr bwMode="auto">
          <a:xfrm>
            <a:off x="381000" y="152400"/>
            <a:ext cx="6370638" cy="602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solidFill>
                  <a:srgbClr val="660033"/>
                </a:solidFill>
              </a:rPr>
              <a:t>Status</a:t>
            </a:r>
            <a:r>
              <a:rPr lang="en-US" altLang="zh-CN">
                <a:solidFill>
                  <a:srgbClr val="660033"/>
                </a:solidFill>
              </a:rPr>
              <a:t> </a:t>
            </a:r>
            <a:r>
              <a:rPr lang="en-US" altLang="zh-CN">
                <a:solidFill>
                  <a:srgbClr val="990000"/>
                </a:solidFill>
              </a:rPr>
              <a:t>InitList_Sq( SqList</a:t>
            </a:r>
            <a:r>
              <a:rPr lang="en-US" altLang="zh-CN" b="1">
                <a:solidFill>
                  <a:srgbClr val="990000"/>
                </a:solidFill>
              </a:rPr>
              <a:t>&amp;</a:t>
            </a:r>
            <a:r>
              <a:rPr lang="en-US" altLang="zh-CN">
                <a:solidFill>
                  <a:srgbClr val="990000"/>
                </a:solidFill>
              </a:rPr>
              <a:t> L )</a:t>
            </a:r>
            <a:r>
              <a:rPr lang="en-US" altLang="zh-CN">
                <a:solidFill>
                  <a:srgbClr val="660033"/>
                </a:solidFill>
              </a:rPr>
              <a:t> </a:t>
            </a:r>
            <a:r>
              <a:rPr lang="en-US" altLang="zh-CN" b="1">
                <a:solidFill>
                  <a:srgbClr val="660033"/>
                </a:solidFill>
              </a:rPr>
              <a:t>{</a:t>
            </a:r>
            <a:endParaRPr lang="en-US" altLang="zh-CN">
              <a:solidFill>
                <a:srgbClr val="660033"/>
              </a:solidFill>
            </a:endParaRPr>
          </a:p>
          <a:p>
            <a:pPr>
              <a:lnSpc>
                <a:spcPct val="120000"/>
              </a:lnSpc>
            </a:pPr>
            <a:r>
              <a:rPr lang="en-US" altLang="zh-CN">
                <a:solidFill>
                  <a:srgbClr val="660033"/>
                </a:solidFill>
              </a:rPr>
              <a:t>  // </a:t>
            </a:r>
            <a:r>
              <a:rPr lang="zh-CN" altLang="en-US">
                <a:solidFill>
                  <a:srgbClr val="660033"/>
                </a:solidFill>
                <a:ea typeface="楷体_GB2312" pitchFamily="49" charset="-122"/>
              </a:rPr>
              <a:t>构造一个空的线性表</a:t>
            </a:r>
            <a:r>
              <a:rPr lang="zh-CN" altLang="en-US">
                <a:solidFill>
                  <a:srgbClr val="660033"/>
                </a:solidFill>
              </a:rPr>
              <a:t> </a:t>
            </a:r>
          </a:p>
          <a:p>
            <a:pPr>
              <a:lnSpc>
                <a:spcPct val="120000"/>
              </a:lnSpc>
            </a:pPr>
            <a:endParaRPr lang="zh-CN" altLang="en-US" b="1">
              <a:solidFill>
                <a:srgbClr val="660033"/>
              </a:solidFill>
            </a:endParaRPr>
          </a:p>
          <a:p>
            <a:pPr>
              <a:lnSpc>
                <a:spcPct val="120000"/>
              </a:lnSpc>
            </a:pPr>
            <a:endParaRPr lang="zh-CN" altLang="en-US" b="1">
              <a:solidFill>
                <a:srgbClr val="660033"/>
              </a:solidFill>
            </a:endParaRPr>
          </a:p>
          <a:p>
            <a:pPr>
              <a:lnSpc>
                <a:spcPct val="120000"/>
              </a:lnSpc>
            </a:pPr>
            <a:endParaRPr lang="zh-CN" altLang="en-US" b="1">
              <a:solidFill>
                <a:srgbClr val="660033"/>
              </a:solidFill>
            </a:endParaRPr>
          </a:p>
          <a:p>
            <a:pPr>
              <a:lnSpc>
                <a:spcPct val="120000"/>
              </a:lnSpc>
            </a:pPr>
            <a:endParaRPr lang="zh-CN" altLang="en-US" b="1">
              <a:solidFill>
                <a:srgbClr val="660033"/>
              </a:solidFill>
            </a:endParaRPr>
          </a:p>
          <a:p>
            <a:pPr>
              <a:lnSpc>
                <a:spcPct val="120000"/>
              </a:lnSpc>
            </a:pPr>
            <a:endParaRPr lang="zh-CN" altLang="en-US" b="1">
              <a:solidFill>
                <a:srgbClr val="660033"/>
              </a:solidFill>
            </a:endParaRPr>
          </a:p>
          <a:p>
            <a:pPr>
              <a:lnSpc>
                <a:spcPct val="120000"/>
              </a:lnSpc>
            </a:pPr>
            <a:endParaRPr lang="zh-CN" altLang="en-US" b="1">
              <a:solidFill>
                <a:srgbClr val="660033"/>
              </a:solidFill>
            </a:endParaRPr>
          </a:p>
          <a:p>
            <a:pPr>
              <a:lnSpc>
                <a:spcPct val="120000"/>
              </a:lnSpc>
            </a:pPr>
            <a:r>
              <a:rPr lang="en-US" altLang="zh-CN" b="1">
                <a:solidFill>
                  <a:srgbClr val="660033"/>
                </a:solidFill>
              </a:rPr>
              <a:t>}</a:t>
            </a:r>
            <a:r>
              <a:rPr lang="en-US" altLang="zh-CN">
                <a:solidFill>
                  <a:srgbClr val="660033"/>
                </a:solidFill>
              </a:rPr>
              <a:t> // InitList_Sq</a:t>
            </a:r>
          </a:p>
        </p:txBody>
      </p:sp>
      <p:sp>
        <p:nvSpPr>
          <p:cNvPr id="87045" name="Text Box 5"/>
          <p:cNvSpPr txBox="1">
            <a:spLocks noChangeArrowheads="1"/>
          </p:cNvSpPr>
          <p:nvPr/>
        </p:nvSpPr>
        <p:spPr bwMode="auto">
          <a:xfrm>
            <a:off x="3990975" y="5530850"/>
            <a:ext cx="3857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990000"/>
                </a:solidFill>
                <a:ea typeface="隶书" pitchFamily="49" charset="-122"/>
              </a:rPr>
              <a:t>算法</a:t>
            </a:r>
            <a:r>
              <a:rPr lang="zh-CN" altLang="en-US" b="1">
                <a:solidFill>
                  <a:srgbClr val="990000"/>
                </a:solidFill>
                <a:ea typeface="隶书" pitchFamily="49" charset="-122"/>
              </a:rPr>
              <a:t>时间复杂度</a:t>
            </a:r>
            <a:r>
              <a:rPr lang="zh-CN" altLang="en-US">
                <a:solidFill>
                  <a:srgbClr val="990000"/>
                </a:solidFill>
                <a:ea typeface="隶书" pitchFamily="49" charset="-122"/>
              </a:rPr>
              <a:t>：</a:t>
            </a:r>
            <a:endParaRPr lang="zh-CN" altLang="en-US" sz="2400"/>
          </a:p>
        </p:txBody>
      </p:sp>
      <p:sp>
        <p:nvSpPr>
          <p:cNvPr id="87046" name="Text Box 6"/>
          <p:cNvSpPr txBox="1">
            <a:spLocks noChangeArrowheads="1"/>
          </p:cNvSpPr>
          <p:nvPr/>
        </p:nvSpPr>
        <p:spPr bwMode="auto">
          <a:xfrm>
            <a:off x="7467600" y="5486400"/>
            <a:ext cx="1173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CC0000"/>
                </a:solidFill>
              </a:rPr>
              <a:t>O(1)</a:t>
            </a:r>
            <a:endParaRPr lang="en-US" altLang="zh-CN" sz="2400"/>
          </a:p>
        </p:txBody>
      </p:sp>
      <p:sp>
        <p:nvSpPr>
          <p:cNvPr id="87047" name="Rectangle 7"/>
          <p:cNvSpPr>
            <a:spLocks noChangeArrowheads="1"/>
          </p:cNvSpPr>
          <p:nvPr/>
        </p:nvSpPr>
        <p:spPr bwMode="auto">
          <a:xfrm>
            <a:off x="717550" y="1447800"/>
            <a:ext cx="8274050" cy="20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a:solidFill>
                  <a:srgbClr val="990000"/>
                </a:solidFill>
              </a:rPr>
              <a:t>L.elem = (ElemType*) </a:t>
            </a:r>
            <a:r>
              <a:rPr lang="en-US" altLang="zh-CN" b="1">
                <a:solidFill>
                  <a:srgbClr val="990000"/>
                </a:solidFill>
              </a:rPr>
              <a:t>malloc </a:t>
            </a:r>
            <a:r>
              <a:rPr lang="en-US" altLang="zh-CN">
                <a:solidFill>
                  <a:srgbClr val="990000"/>
                </a:solidFill>
              </a:rPr>
              <a:t>(LIST_</a:t>
            </a:r>
          </a:p>
          <a:p>
            <a:pPr>
              <a:lnSpc>
                <a:spcPct val="120000"/>
              </a:lnSpc>
            </a:pPr>
            <a:r>
              <a:rPr lang="en-US" altLang="zh-CN">
                <a:solidFill>
                  <a:srgbClr val="990000"/>
                </a:solidFill>
              </a:rPr>
              <a:t>                  INIT_SIZE</a:t>
            </a:r>
            <a:r>
              <a:rPr lang="en-US" altLang="zh-CN" b="1">
                <a:solidFill>
                  <a:srgbClr val="990000"/>
                </a:solidFill>
                <a:sym typeface="Symbol" pitchFamily="18" charset="2"/>
              </a:rPr>
              <a:t></a:t>
            </a:r>
            <a:r>
              <a:rPr lang="en-US" altLang="zh-CN" b="1">
                <a:solidFill>
                  <a:srgbClr val="990000"/>
                </a:solidFill>
              </a:rPr>
              <a:t>sizeof </a:t>
            </a:r>
            <a:r>
              <a:rPr lang="en-US" altLang="zh-CN">
                <a:solidFill>
                  <a:srgbClr val="990000"/>
                </a:solidFill>
              </a:rPr>
              <a:t>(ElemType));</a:t>
            </a:r>
            <a:endParaRPr lang="en-US" altLang="zh-CN">
              <a:solidFill>
                <a:srgbClr val="660033"/>
              </a:solidFill>
            </a:endParaRPr>
          </a:p>
          <a:p>
            <a:pPr>
              <a:lnSpc>
                <a:spcPct val="120000"/>
              </a:lnSpc>
            </a:pPr>
            <a:r>
              <a:rPr lang="en-US" altLang="zh-CN" b="1">
                <a:solidFill>
                  <a:srgbClr val="660033"/>
                </a:solidFill>
              </a:rPr>
              <a:t>if</a:t>
            </a:r>
            <a:r>
              <a:rPr lang="en-US" altLang="zh-CN">
                <a:solidFill>
                  <a:srgbClr val="660033"/>
                </a:solidFill>
              </a:rPr>
              <a:t> (</a:t>
            </a:r>
            <a:r>
              <a:rPr lang="en-US" altLang="zh-CN" b="1">
                <a:solidFill>
                  <a:srgbClr val="660033"/>
                </a:solidFill>
              </a:rPr>
              <a:t>!</a:t>
            </a:r>
            <a:r>
              <a:rPr lang="en-US" altLang="zh-CN">
                <a:solidFill>
                  <a:srgbClr val="660033"/>
                </a:solidFill>
              </a:rPr>
              <a:t>L.elem) </a:t>
            </a:r>
            <a:r>
              <a:rPr lang="en-US" altLang="zh-CN" b="1">
                <a:solidFill>
                  <a:srgbClr val="660033"/>
                </a:solidFill>
              </a:rPr>
              <a:t>exit</a:t>
            </a:r>
            <a:r>
              <a:rPr lang="en-US" altLang="zh-CN">
                <a:solidFill>
                  <a:srgbClr val="660033"/>
                </a:solidFill>
              </a:rPr>
              <a:t>(OVERFLOW);</a:t>
            </a:r>
          </a:p>
        </p:txBody>
      </p:sp>
      <p:sp>
        <p:nvSpPr>
          <p:cNvPr id="87048" name="Rectangle 8"/>
          <p:cNvSpPr>
            <a:spLocks noChangeArrowheads="1"/>
          </p:cNvSpPr>
          <p:nvPr/>
        </p:nvSpPr>
        <p:spPr bwMode="auto">
          <a:xfrm>
            <a:off x="685800" y="3505200"/>
            <a:ext cx="5635625" cy="20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a:solidFill>
                  <a:srgbClr val="990000"/>
                </a:solidFill>
              </a:rPr>
              <a:t>L.length = 0;</a:t>
            </a:r>
          </a:p>
          <a:p>
            <a:pPr>
              <a:lnSpc>
                <a:spcPct val="120000"/>
              </a:lnSpc>
            </a:pPr>
            <a:r>
              <a:rPr lang="en-US" altLang="zh-CN">
                <a:solidFill>
                  <a:srgbClr val="990000"/>
                </a:solidFill>
              </a:rPr>
              <a:t>L.listsize = LIST_INIT_SIZE</a:t>
            </a:r>
          </a:p>
          <a:p>
            <a:pPr>
              <a:lnSpc>
                <a:spcPct val="120000"/>
              </a:lnSpc>
            </a:pPr>
            <a:r>
              <a:rPr lang="en-US" altLang="zh-CN" b="1">
                <a:solidFill>
                  <a:srgbClr val="660033"/>
                </a:solidFill>
              </a:rPr>
              <a:t>return</a:t>
            </a:r>
            <a:r>
              <a:rPr lang="en-US" altLang="zh-CN">
                <a:solidFill>
                  <a:srgbClr val="660033"/>
                </a:solidFill>
              </a:rPr>
              <a:t> OK;</a:t>
            </a:r>
          </a:p>
        </p:txBody>
      </p:sp>
      <p:sp>
        <p:nvSpPr>
          <p:cNvPr id="87051" name="AutoShape 11">
            <a:hlinkClick r:id="rId2" action="ppaction://hlinksldjump" highlightClick="1"/>
          </p:cNvPr>
          <p:cNvSpPr>
            <a:spLocks noChangeArrowheads="1"/>
          </p:cNvSpPr>
          <p:nvPr/>
        </p:nvSpPr>
        <p:spPr bwMode="auto">
          <a:xfrm>
            <a:off x="8534400" y="62484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7044"/>
                                        </p:tgtEl>
                                        <p:attrNameLst>
                                          <p:attrName>style.visibility</p:attrName>
                                        </p:attrNameLst>
                                      </p:cBhvr>
                                      <p:to>
                                        <p:strVal val="visible"/>
                                      </p:to>
                                    </p:set>
                                    <p:anim calcmode="lin" valueType="num">
                                      <p:cBhvr additive="base">
                                        <p:cTn id="7" dur="500" fill="hold"/>
                                        <p:tgtEl>
                                          <p:spTgt spid="87044"/>
                                        </p:tgtEl>
                                        <p:attrNameLst>
                                          <p:attrName>ppt_x</p:attrName>
                                        </p:attrNameLst>
                                      </p:cBhvr>
                                      <p:tavLst>
                                        <p:tav tm="0">
                                          <p:val>
                                            <p:strVal val="1+#ppt_w/2"/>
                                          </p:val>
                                        </p:tav>
                                        <p:tav tm="100000">
                                          <p:val>
                                            <p:strVal val="#ppt_x"/>
                                          </p:val>
                                        </p:tav>
                                      </p:tavLst>
                                    </p:anim>
                                    <p:anim calcmode="lin" valueType="num">
                                      <p:cBhvr additive="base">
                                        <p:cTn id="8" dur="500" fill="hold"/>
                                        <p:tgtEl>
                                          <p:spTgt spid="870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87047"/>
                                        </p:tgtEl>
                                        <p:attrNameLst>
                                          <p:attrName>style.visibility</p:attrName>
                                        </p:attrNameLst>
                                      </p:cBhvr>
                                      <p:to>
                                        <p:strVal val="visible"/>
                                      </p:to>
                                    </p:set>
                                    <p:animEffect transition="in" filter="wipe(left)">
                                      <p:cBhvr>
                                        <p:cTn id="13" dur="300"/>
                                        <p:tgtEl>
                                          <p:spTgt spid="870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87048"/>
                                        </p:tgtEl>
                                        <p:attrNameLst>
                                          <p:attrName>style.visibility</p:attrName>
                                        </p:attrNameLst>
                                      </p:cBhvr>
                                      <p:to>
                                        <p:strVal val="visible"/>
                                      </p:to>
                                    </p:set>
                                    <p:animEffect transition="in" filter="wipe(left)">
                                      <p:cBhvr>
                                        <p:cTn id="18" dur="300"/>
                                        <p:tgtEl>
                                          <p:spTgt spid="870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6" fill="hold" grpId="0" nodeType="clickEffect">
                                  <p:stCondLst>
                                    <p:cond delay="0"/>
                                  </p:stCondLst>
                                  <p:childTnLst>
                                    <p:set>
                                      <p:cBhvr>
                                        <p:cTn id="22" dur="1" fill="hold">
                                          <p:stCondLst>
                                            <p:cond delay="0"/>
                                          </p:stCondLst>
                                        </p:cTn>
                                        <p:tgtEl>
                                          <p:spTgt spid="87045"/>
                                        </p:tgtEl>
                                        <p:attrNameLst>
                                          <p:attrName>style.visibility</p:attrName>
                                        </p:attrNameLst>
                                      </p:cBhvr>
                                      <p:to>
                                        <p:strVal val="visible"/>
                                      </p:to>
                                    </p:set>
                                    <p:anim calcmode="lin" valueType="num">
                                      <p:cBhvr additive="base">
                                        <p:cTn id="23" dur="500" fill="hold"/>
                                        <p:tgtEl>
                                          <p:spTgt spid="87045"/>
                                        </p:tgtEl>
                                        <p:attrNameLst>
                                          <p:attrName>ppt_x</p:attrName>
                                        </p:attrNameLst>
                                      </p:cBhvr>
                                      <p:tavLst>
                                        <p:tav tm="0">
                                          <p:val>
                                            <p:strVal val="1+#ppt_w/2"/>
                                          </p:val>
                                        </p:tav>
                                        <p:tav tm="100000">
                                          <p:val>
                                            <p:strVal val="#ppt_x"/>
                                          </p:val>
                                        </p:tav>
                                      </p:tavLst>
                                    </p:anim>
                                    <p:anim calcmode="lin" valueType="num">
                                      <p:cBhvr additive="base">
                                        <p:cTn id="24" dur="500" fill="hold"/>
                                        <p:tgtEl>
                                          <p:spTgt spid="8704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6" fill="hold" grpId="0" nodeType="clickEffect">
                                  <p:stCondLst>
                                    <p:cond delay="0"/>
                                  </p:stCondLst>
                                  <p:childTnLst>
                                    <p:set>
                                      <p:cBhvr>
                                        <p:cTn id="28" dur="1" fill="hold">
                                          <p:stCondLst>
                                            <p:cond delay="0"/>
                                          </p:stCondLst>
                                        </p:cTn>
                                        <p:tgtEl>
                                          <p:spTgt spid="87046"/>
                                        </p:tgtEl>
                                        <p:attrNameLst>
                                          <p:attrName>style.visibility</p:attrName>
                                        </p:attrNameLst>
                                      </p:cBhvr>
                                      <p:to>
                                        <p:strVal val="visible"/>
                                      </p:to>
                                    </p:set>
                                    <p:anim calcmode="lin" valueType="num">
                                      <p:cBhvr additive="base">
                                        <p:cTn id="29" dur="500" fill="hold"/>
                                        <p:tgtEl>
                                          <p:spTgt spid="87046"/>
                                        </p:tgtEl>
                                        <p:attrNameLst>
                                          <p:attrName>ppt_x</p:attrName>
                                        </p:attrNameLst>
                                      </p:cBhvr>
                                      <p:tavLst>
                                        <p:tav tm="0">
                                          <p:val>
                                            <p:strVal val="1+#ppt_w/2"/>
                                          </p:val>
                                        </p:tav>
                                        <p:tav tm="100000">
                                          <p:val>
                                            <p:strVal val="#ppt_x"/>
                                          </p:val>
                                        </p:tav>
                                      </p:tavLst>
                                    </p:anim>
                                    <p:anim calcmode="lin" valueType="num">
                                      <p:cBhvr additive="base">
                                        <p:cTn id="30" dur="500" fill="hold"/>
                                        <p:tgtEl>
                                          <p:spTgt spid="87046"/>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6" fill="hold" grpId="0" nodeType="afterEffect">
                                  <p:stCondLst>
                                    <p:cond delay="0"/>
                                  </p:stCondLst>
                                  <p:childTnLst>
                                    <p:set>
                                      <p:cBhvr>
                                        <p:cTn id="33" dur="1" fill="hold">
                                          <p:stCondLst>
                                            <p:cond delay="0"/>
                                          </p:stCondLst>
                                        </p:cTn>
                                        <p:tgtEl>
                                          <p:spTgt spid="87051"/>
                                        </p:tgtEl>
                                        <p:attrNameLst>
                                          <p:attrName>style.visibility</p:attrName>
                                        </p:attrNameLst>
                                      </p:cBhvr>
                                      <p:to>
                                        <p:strVal val="visible"/>
                                      </p:to>
                                    </p:set>
                                    <p:anim calcmode="lin" valueType="num">
                                      <p:cBhvr additive="base">
                                        <p:cTn id="34" dur="500" fill="hold"/>
                                        <p:tgtEl>
                                          <p:spTgt spid="87051"/>
                                        </p:tgtEl>
                                        <p:attrNameLst>
                                          <p:attrName>ppt_x</p:attrName>
                                        </p:attrNameLst>
                                      </p:cBhvr>
                                      <p:tavLst>
                                        <p:tav tm="0">
                                          <p:val>
                                            <p:strVal val="1+#ppt_w/2"/>
                                          </p:val>
                                        </p:tav>
                                        <p:tav tm="100000">
                                          <p:val>
                                            <p:strVal val="#ppt_x"/>
                                          </p:val>
                                        </p:tav>
                                      </p:tavLst>
                                    </p:anim>
                                    <p:anim calcmode="lin" valueType="num">
                                      <p:cBhvr additive="base">
                                        <p:cTn id="35" dur="500" fill="hold"/>
                                        <p:tgtEl>
                                          <p:spTgt spid="87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utoUpdateAnimBg="0"/>
      <p:bldP spid="87045" grpId="0" autoUpdateAnimBg="0"/>
      <p:bldP spid="87046" grpId="0" autoUpdateAnimBg="0"/>
      <p:bldP spid="87047" grpId="0" autoUpdateAnimBg="0"/>
      <p:bldP spid="87048" grpId="0" autoUpdateAnimBg="0"/>
      <p:bldP spid="8705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38113" y="209550"/>
            <a:ext cx="9005887" cy="644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2400"/>
              <a:t> </a:t>
            </a:r>
            <a:r>
              <a:rPr lang="en-US" altLang="zh-CN" sz="3200" b="1"/>
              <a:t>int</a:t>
            </a:r>
            <a:r>
              <a:rPr lang="en-US" altLang="zh-CN" sz="3200"/>
              <a:t> LocateElem_Sq(SqList L, ElemType e,</a:t>
            </a:r>
          </a:p>
          <a:p>
            <a:pPr>
              <a:lnSpc>
                <a:spcPct val="115000"/>
              </a:lnSpc>
            </a:pPr>
            <a:r>
              <a:rPr lang="en-US" altLang="zh-CN" sz="3200"/>
              <a:t>   </a:t>
            </a:r>
            <a:r>
              <a:rPr lang="en-US" altLang="zh-CN" sz="3200" b="1"/>
              <a:t>Status</a:t>
            </a:r>
            <a:r>
              <a:rPr lang="en-US" altLang="zh-CN" sz="3200"/>
              <a:t> (*compare)(ElemType, ElemType)) </a:t>
            </a:r>
            <a:r>
              <a:rPr lang="en-US" altLang="zh-CN" sz="3200" b="1"/>
              <a:t>{</a:t>
            </a:r>
            <a:endParaRPr lang="en-US" altLang="zh-CN" b="1"/>
          </a:p>
          <a:p>
            <a:pPr>
              <a:lnSpc>
                <a:spcPct val="115000"/>
              </a:lnSpc>
            </a:pPr>
            <a:r>
              <a:rPr lang="en-US" altLang="zh-CN" b="1"/>
              <a:t>   </a:t>
            </a:r>
            <a:r>
              <a:rPr lang="en-US" altLang="zh-CN" sz="2800" b="1">
                <a:ea typeface="楷体_GB2312" pitchFamily="49" charset="-122"/>
              </a:rPr>
              <a:t>//</a:t>
            </a:r>
            <a:r>
              <a:rPr lang="en-US" altLang="zh-CN" sz="2800" b="1">
                <a:latin typeface="楷体_GB2312" pitchFamily="49" charset="-122"/>
                <a:ea typeface="楷体_GB2312" pitchFamily="49" charset="-122"/>
              </a:rPr>
              <a:t> </a:t>
            </a:r>
            <a:r>
              <a:rPr lang="zh-CN" altLang="zh-CN" sz="2800" b="1">
                <a:latin typeface="楷体_GB2312" pitchFamily="49" charset="-122"/>
                <a:ea typeface="楷体_GB2312" pitchFamily="49" charset="-122"/>
              </a:rPr>
              <a:t>在顺序表中查询第一个满足判定条件的数据元素，</a:t>
            </a:r>
          </a:p>
          <a:p>
            <a:pPr>
              <a:lnSpc>
                <a:spcPct val="120000"/>
              </a:lnSpc>
            </a:pPr>
            <a:r>
              <a:rPr lang="zh-CN" altLang="zh-CN" sz="2800" b="1">
                <a:latin typeface="楷体_GB2312" pitchFamily="49" charset="-122"/>
                <a:ea typeface="楷体_GB2312" pitchFamily="49" charset="-122"/>
              </a:rPr>
              <a:t>  </a:t>
            </a:r>
            <a:r>
              <a:rPr lang="zh-CN" altLang="zh-CN" sz="2800" b="1">
                <a:ea typeface="楷体_GB2312" pitchFamily="49" charset="-122"/>
              </a:rPr>
              <a:t>//</a:t>
            </a:r>
            <a:r>
              <a:rPr lang="zh-CN" altLang="zh-CN" sz="2800" b="1">
                <a:latin typeface="楷体_GB2312" pitchFamily="49" charset="-122"/>
                <a:ea typeface="楷体_GB2312" pitchFamily="49" charset="-122"/>
              </a:rPr>
              <a:t> 若存在，则返回它的位序，否则返回 0</a:t>
            </a:r>
            <a:endParaRPr lang="en-US" altLang="zh-CN"/>
          </a:p>
          <a:p>
            <a:pPr>
              <a:lnSpc>
                <a:spcPct val="120000"/>
              </a:lnSpc>
            </a:pPr>
            <a:endParaRPr lang="en-US" altLang="zh-CN" sz="3200" b="1"/>
          </a:p>
          <a:p>
            <a:pPr>
              <a:lnSpc>
                <a:spcPct val="120000"/>
              </a:lnSpc>
            </a:pPr>
            <a:endParaRPr lang="en-US" altLang="zh-CN" sz="3200" b="1"/>
          </a:p>
          <a:p>
            <a:pPr>
              <a:lnSpc>
                <a:spcPct val="120000"/>
              </a:lnSpc>
            </a:pPr>
            <a:endParaRPr lang="en-US" altLang="zh-CN" sz="3200" b="1"/>
          </a:p>
          <a:p>
            <a:pPr>
              <a:lnSpc>
                <a:spcPct val="120000"/>
              </a:lnSpc>
            </a:pPr>
            <a:endParaRPr lang="en-US" altLang="zh-CN" sz="3200" b="1"/>
          </a:p>
          <a:p>
            <a:pPr>
              <a:lnSpc>
                <a:spcPct val="120000"/>
              </a:lnSpc>
            </a:pPr>
            <a:endParaRPr lang="en-US" altLang="zh-CN" sz="3200" b="1"/>
          </a:p>
          <a:p>
            <a:pPr>
              <a:lnSpc>
                <a:spcPct val="120000"/>
              </a:lnSpc>
            </a:pPr>
            <a:endParaRPr lang="en-US" altLang="zh-CN" sz="3200" b="1"/>
          </a:p>
          <a:p>
            <a:pPr>
              <a:lnSpc>
                <a:spcPct val="120000"/>
              </a:lnSpc>
            </a:pPr>
            <a:r>
              <a:rPr lang="en-US" altLang="zh-CN" sz="3200" b="1"/>
              <a:t>}</a:t>
            </a:r>
            <a:r>
              <a:rPr lang="en-US" altLang="zh-CN" sz="3200"/>
              <a:t> // LocateElem_Sq</a:t>
            </a:r>
          </a:p>
        </p:txBody>
      </p:sp>
      <p:sp>
        <p:nvSpPr>
          <p:cNvPr id="40964" name="Text Box 4"/>
          <p:cNvSpPr txBox="1">
            <a:spLocks noChangeArrowheads="1"/>
          </p:cNvSpPr>
          <p:nvPr/>
        </p:nvSpPr>
        <p:spPr bwMode="auto">
          <a:xfrm>
            <a:off x="4191000" y="6064250"/>
            <a:ext cx="4070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  </a:t>
            </a:r>
            <a:r>
              <a:rPr lang="en-US" altLang="zh-CN" b="1"/>
              <a:t>O( ListLength(L) )</a:t>
            </a:r>
            <a:endParaRPr lang="en-US" altLang="zh-CN" sz="4400"/>
          </a:p>
        </p:txBody>
      </p:sp>
      <p:sp>
        <p:nvSpPr>
          <p:cNvPr id="40965" name="Text Box 5"/>
          <p:cNvSpPr txBox="1">
            <a:spLocks noChangeArrowheads="1"/>
          </p:cNvSpPr>
          <p:nvPr/>
        </p:nvSpPr>
        <p:spPr bwMode="auto">
          <a:xfrm>
            <a:off x="4267200" y="5516563"/>
            <a:ext cx="4279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隶书" pitchFamily="49" charset="-122"/>
              </a:rPr>
              <a:t>算法的</a:t>
            </a:r>
            <a:r>
              <a:rPr lang="zh-CN" altLang="en-US" sz="3200" b="1">
                <a:solidFill>
                  <a:srgbClr val="FF0000"/>
                </a:solidFill>
                <a:ea typeface="隶书" pitchFamily="49" charset="-122"/>
              </a:rPr>
              <a:t>时间复杂度</a:t>
            </a:r>
            <a:r>
              <a:rPr lang="zh-CN" altLang="en-US" sz="3200" b="1">
                <a:ea typeface="隶书" pitchFamily="49" charset="-122"/>
              </a:rPr>
              <a:t>为：</a:t>
            </a:r>
            <a:endParaRPr lang="zh-CN" altLang="en-US" sz="2400"/>
          </a:p>
        </p:txBody>
      </p:sp>
      <p:sp>
        <p:nvSpPr>
          <p:cNvPr id="40966" name="Rectangle 6"/>
          <p:cNvSpPr>
            <a:spLocks noChangeArrowheads="1"/>
          </p:cNvSpPr>
          <p:nvPr/>
        </p:nvSpPr>
        <p:spPr bwMode="auto">
          <a:xfrm>
            <a:off x="563563" y="2500313"/>
            <a:ext cx="8326437" cy="123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3200">
                <a:solidFill>
                  <a:srgbClr val="009999"/>
                </a:solidFill>
              </a:rPr>
              <a:t>i = 1;           </a:t>
            </a:r>
            <a:r>
              <a:rPr lang="en-US" altLang="zh-CN" sz="2800" b="1">
                <a:solidFill>
                  <a:srgbClr val="009999"/>
                </a:solidFill>
                <a:ea typeface="楷体_GB2312" pitchFamily="49" charset="-122"/>
              </a:rPr>
              <a:t>//</a:t>
            </a:r>
            <a:r>
              <a:rPr lang="en-US" altLang="zh-CN" sz="2800" b="1">
                <a:solidFill>
                  <a:srgbClr val="009999"/>
                </a:solidFill>
                <a:latin typeface="楷体_GB2312" pitchFamily="49" charset="-122"/>
                <a:ea typeface="楷体_GB2312" pitchFamily="49" charset="-122"/>
              </a:rPr>
              <a:t> i </a:t>
            </a:r>
            <a:r>
              <a:rPr lang="zh-CN" altLang="en-US" sz="2800" b="1">
                <a:solidFill>
                  <a:srgbClr val="009999"/>
                </a:solidFill>
                <a:latin typeface="楷体_GB2312" pitchFamily="49" charset="-122"/>
                <a:ea typeface="楷体_GB2312" pitchFamily="49" charset="-122"/>
              </a:rPr>
              <a:t>的初值为第 </a:t>
            </a:r>
            <a:r>
              <a:rPr lang="en-US" altLang="zh-CN" sz="2800" b="1">
                <a:solidFill>
                  <a:srgbClr val="009999"/>
                </a:solidFill>
                <a:latin typeface="楷体_GB2312" pitchFamily="49" charset="-122"/>
                <a:ea typeface="楷体_GB2312" pitchFamily="49" charset="-122"/>
              </a:rPr>
              <a:t>1 </a:t>
            </a:r>
            <a:r>
              <a:rPr lang="zh-CN" altLang="en-US" sz="2800" b="1">
                <a:solidFill>
                  <a:srgbClr val="009999"/>
                </a:solidFill>
                <a:latin typeface="楷体_GB2312" pitchFamily="49" charset="-122"/>
                <a:ea typeface="楷体_GB2312" pitchFamily="49" charset="-122"/>
              </a:rPr>
              <a:t>元素的位序</a:t>
            </a:r>
            <a:endParaRPr lang="zh-CN" altLang="en-US" sz="3200"/>
          </a:p>
          <a:p>
            <a:pPr>
              <a:lnSpc>
                <a:spcPct val="110000"/>
              </a:lnSpc>
            </a:pPr>
            <a:r>
              <a:rPr lang="en-US" altLang="zh-CN" sz="3200">
                <a:solidFill>
                  <a:srgbClr val="990000"/>
                </a:solidFill>
              </a:rPr>
              <a:t>p = L.elem;</a:t>
            </a:r>
            <a:r>
              <a:rPr lang="en-US" altLang="zh-CN">
                <a:solidFill>
                  <a:srgbClr val="990000"/>
                </a:solidFill>
              </a:rPr>
              <a:t>      </a:t>
            </a:r>
            <a:r>
              <a:rPr lang="en-US" altLang="zh-CN" sz="2800" b="1">
                <a:solidFill>
                  <a:srgbClr val="990000"/>
                </a:solidFill>
                <a:ea typeface="楷体_GB2312" pitchFamily="49" charset="-122"/>
              </a:rPr>
              <a:t>//</a:t>
            </a:r>
            <a:r>
              <a:rPr lang="en-US" altLang="zh-CN" sz="2800" b="1">
                <a:solidFill>
                  <a:srgbClr val="990000"/>
                </a:solidFill>
                <a:latin typeface="楷体_GB2312" pitchFamily="49" charset="-122"/>
                <a:ea typeface="楷体_GB2312" pitchFamily="49" charset="-122"/>
              </a:rPr>
              <a:t> p </a:t>
            </a:r>
            <a:r>
              <a:rPr lang="zh-CN" altLang="en-US" sz="2800" b="1">
                <a:solidFill>
                  <a:srgbClr val="990000"/>
                </a:solidFill>
                <a:latin typeface="楷体_GB2312" pitchFamily="49" charset="-122"/>
                <a:ea typeface="楷体_GB2312" pitchFamily="49" charset="-122"/>
              </a:rPr>
              <a:t>的初值为第 </a:t>
            </a:r>
            <a:r>
              <a:rPr lang="en-US" altLang="zh-CN" sz="2800" b="1">
                <a:solidFill>
                  <a:srgbClr val="990000"/>
                </a:solidFill>
                <a:latin typeface="楷体_GB2312" pitchFamily="49" charset="-122"/>
                <a:ea typeface="楷体_GB2312" pitchFamily="49" charset="-122"/>
              </a:rPr>
              <a:t>1 </a:t>
            </a:r>
            <a:r>
              <a:rPr lang="zh-CN" altLang="en-US" sz="2800" b="1">
                <a:solidFill>
                  <a:srgbClr val="990000"/>
                </a:solidFill>
                <a:latin typeface="楷体_GB2312" pitchFamily="49" charset="-122"/>
                <a:ea typeface="楷体_GB2312" pitchFamily="49" charset="-122"/>
              </a:rPr>
              <a:t>元素的存储位置</a:t>
            </a:r>
            <a:endParaRPr lang="zh-CN" altLang="en-US" sz="3200"/>
          </a:p>
        </p:txBody>
      </p:sp>
      <p:sp>
        <p:nvSpPr>
          <p:cNvPr id="40967" name="Rectangle 7"/>
          <p:cNvSpPr>
            <a:spLocks noChangeArrowheads="1"/>
          </p:cNvSpPr>
          <p:nvPr/>
        </p:nvSpPr>
        <p:spPr bwMode="auto">
          <a:xfrm>
            <a:off x="533400" y="3686175"/>
            <a:ext cx="706755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b="1"/>
              <a:t>while</a:t>
            </a:r>
            <a:r>
              <a:rPr lang="en-US" altLang="zh-CN" sz="3200"/>
              <a:t> </a:t>
            </a:r>
            <a:r>
              <a:rPr lang="en-US" altLang="zh-CN" sz="3200">
                <a:solidFill>
                  <a:srgbClr val="6600CC"/>
                </a:solidFill>
              </a:rPr>
              <a:t>(i &lt;= L.length </a:t>
            </a:r>
            <a:r>
              <a:rPr lang="en-US" altLang="zh-CN" sz="3200" b="1">
                <a:solidFill>
                  <a:srgbClr val="6600CC"/>
                </a:solidFill>
              </a:rPr>
              <a:t>&amp;&amp; </a:t>
            </a:r>
          </a:p>
          <a:p>
            <a:pPr>
              <a:lnSpc>
                <a:spcPct val="115000"/>
              </a:lnSpc>
            </a:pPr>
            <a:r>
              <a:rPr lang="en-US" altLang="zh-CN" sz="3200" b="1">
                <a:solidFill>
                  <a:srgbClr val="6600CC"/>
                </a:solidFill>
              </a:rPr>
              <a:t>                       !</a:t>
            </a:r>
            <a:r>
              <a:rPr lang="en-US" altLang="zh-CN" sz="3200">
                <a:solidFill>
                  <a:srgbClr val="6600CC"/>
                </a:solidFill>
              </a:rPr>
              <a:t>(*compare)(*p++, e))</a:t>
            </a:r>
            <a:r>
              <a:rPr lang="en-US" altLang="zh-CN" sz="3200"/>
              <a:t>  ++i;</a:t>
            </a:r>
          </a:p>
        </p:txBody>
      </p:sp>
      <p:sp>
        <p:nvSpPr>
          <p:cNvPr id="40968" name="Rectangle 8"/>
          <p:cNvSpPr>
            <a:spLocks noChangeArrowheads="1"/>
          </p:cNvSpPr>
          <p:nvPr/>
        </p:nvSpPr>
        <p:spPr bwMode="auto">
          <a:xfrm>
            <a:off x="609600" y="4800600"/>
            <a:ext cx="460057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b="1">
                <a:solidFill>
                  <a:srgbClr val="990000"/>
                </a:solidFill>
              </a:rPr>
              <a:t>if</a:t>
            </a:r>
            <a:r>
              <a:rPr lang="en-US" altLang="zh-CN" sz="3200">
                <a:solidFill>
                  <a:srgbClr val="990000"/>
                </a:solidFill>
              </a:rPr>
              <a:t> (i &lt;= L.length)  </a:t>
            </a:r>
            <a:r>
              <a:rPr lang="en-US" altLang="zh-CN" sz="3200" b="1">
                <a:solidFill>
                  <a:srgbClr val="990000"/>
                </a:solidFill>
              </a:rPr>
              <a:t>return</a:t>
            </a:r>
            <a:r>
              <a:rPr lang="en-US" altLang="zh-CN" sz="3200">
                <a:solidFill>
                  <a:srgbClr val="990000"/>
                </a:solidFill>
              </a:rPr>
              <a:t> i;</a:t>
            </a:r>
            <a:endParaRPr lang="en-US" altLang="zh-CN" sz="3200"/>
          </a:p>
          <a:p>
            <a:pPr>
              <a:lnSpc>
                <a:spcPct val="115000"/>
              </a:lnSpc>
            </a:pPr>
            <a:r>
              <a:rPr lang="en-US" altLang="zh-CN" sz="3200" b="1">
                <a:solidFill>
                  <a:srgbClr val="009999"/>
                </a:solidFill>
              </a:rPr>
              <a:t>else  return</a:t>
            </a:r>
            <a:r>
              <a:rPr lang="en-US" altLang="zh-CN" sz="3200">
                <a:solidFill>
                  <a:srgbClr val="009999"/>
                </a:solidFill>
              </a:rPr>
              <a:t> 0;</a:t>
            </a:r>
          </a:p>
        </p:txBody>
      </p:sp>
      <p:sp>
        <p:nvSpPr>
          <p:cNvPr id="40969" name="Rectangle 9"/>
          <p:cNvSpPr>
            <a:spLocks noChangeArrowheads="1"/>
          </p:cNvSpPr>
          <p:nvPr/>
        </p:nvSpPr>
        <p:spPr bwMode="auto">
          <a:xfrm>
            <a:off x="3048000" y="4297363"/>
            <a:ext cx="3575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000099"/>
                </a:solidFill>
              </a:rPr>
              <a:t>(*compare)(*p++, e)</a:t>
            </a:r>
            <a:endParaRPr lang="en-US" altLang="zh-CN" sz="3200">
              <a:solidFill>
                <a:srgbClr val="6600CC"/>
              </a:solidFill>
            </a:endParaRPr>
          </a:p>
        </p:txBody>
      </p:sp>
      <p:sp>
        <p:nvSpPr>
          <p:cNvPr id="40971" name="AutoShape 11">
            <a:hlinkClick r:id="rId2"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checkerboard(down)">
                                      <p:cBhvr>
                                        <p:cTn id="7" dur="500"/>
                                        <p:tgtEl>
                                          <p:spTgt spid="40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0966"/>
                                        </p:tgtEl>
                                        <p:attrNameLst>
                                          <p:attrName>style.visibility</p:attrName>
                                        </p:attrNameLst>
                                      </p:cBhvr>
                                      <p:to>
                                        <p:strVal val="visible"/>
                                      </p:to>
                                    </p:set>
                                    <p:animEffect transition="in" filter="wipe(left)">
                                      <p:cBhvr>
                                        <p:cTn id="12" dur="75"/>
                                        <p:tgtEl>
                                          <p:spTgt spid="409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0967"/>
                                        </p:tgtEl>
                                        <p:attrNameLst>
                                          <p:attrName>style.visibility</p:attrName>
                                        </p:attrNameLst>
                                      </p:cBhvr>
                                      <p:to>
                                        <p:strVal val="visible"/>
                                      </p:to>
                                    </p:set>
                                    <p:animEffect transition="in" filter="wipe(left)">
                                      <p:cBhvr>
                                        <p:cTn id="17" dur="75"/>
                                        <p:tgtEl>
                                          <p:spTgt spid="409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40968"/>
                                        </p:tgtEl>
                                        <p:attrNameLst>
                                          <p:attrName>style.visibility</p:attrName>
                                        </p:attrNameLst>
                                      </p:cBhvr>
                                      <p:to>
                                        <p:strVal val="visible"/>
                                      </p:to>
                                    </p:set>
                                    <p:animEffect transition="in" filter="wipe(left)">
                                      <p:cBhvr>
                                        <p:cTn id="22" dur="75"/>
                                        <p:tgtEl>
                                          <p:spTgt spid="409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0965"/>
                                        </p:tgtEl>
                                        <p:attrNameLst>
                                          <p:attrName>style.visibility</p:attrName>
                                        </p:attrNameLst>
                                      </p:cBhvr>
                                      <p:to>
                                        <p:strVal val="visible"/>
                                      </p:to>
                                    </p:set>
                                    <p:anim calcmode="lin" valueType="num">
                                      <p:cBhvr additive="base">
                                        <p:cTn id="27" dur="500" fill="hold"/>
                                        <p:tgtEl>
                                          <p:spTgt spid="40965"/>
                                        </p:tgtEl>
                                        <p:attrNameLst>
                                          <p:attrName>ppt_x</p:attrName>
                                        </p:attrNameLst>
                                      </p:cBhvr>
                                      <p:tavLst>
                                        <p:tav tm="0">
                                          <p:val>
                                            <p:strVal val="1+#ppt_w/2"/>
                                          </p:val>
                                        </p:tav>
                                        <p:tav tm="100000">
                                          <p:val>
                                            <p:strVal val="#ppt_x"/>
                                          </p:val>
                                        </p:tav>
                                      </p:tavLst>
                                    </p:anim>
                                    <p:anim calcmode="lin" valueType="num">
                                      <p:cBhvr additive="base">
                                        <p:cTn id="28" dur="500" fill="hold"/>
                                        <p:tgtEl>
                                          <p:spTgt spid="40965"/>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40969"/>
                                        </p:tgtEl>
                                        <p:attrNameLst>
                                          <p:attrName>style.visibility</p:attrName>
                                        </p:attrNameLst>
                                      </p:cBhvr>
                                      <p:to>
                                        <p:strVal val="visible"/>
                                      </p:to>
                                    </p:set>
                                    <p:animEffect transition="in" filter="blinds(vertical)">
                                      <p:cBhvr>
                                        <p:cTn id="33" dur="500"/>
                                        <p:tgtEl>
                                          <p:spTgt spid="4096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0964"/>
                                        </p:tgtEl>
                                        <p:attrNameLst>
                                          <p:attrName>style.visibility</p:attrName>
                                        </p:attrNameLst>
                                      </p:cBhvr>
                                      <p:to>
                                        <p:strVal val="visible"/>
                                      </p:to>
                                    </p:set>
                                    <p:animEffect transition="in" filter="wipe(left)">
                                      <p:cBhvr>
                                        <p:cTn id="38" dur="500"/>
                                        <p:tgtEl>
                                          <p:spTgt spid="40964"/>
                                        </p:tgtEl>
                                      </p:cBhvr>
                                    </p:animEffect>
                                  </p:childTnLst>
                                </p:cTn>
                              </p:par>
                            </p:childTnLst>
                          </p:cTn>
                        </p:par>
                        <p:par>
                          <p:cTn id="39" fill="hold" nodeType="afterGroup">
                            <p:stCondLst>
                              <p:cond delay="500"/>
                            </p:stCondLst>
                            <p:childTnLst>
                              <p:par>
                                <p:cTn id="40" presetID="2" presetClass="entr" presetSubtype="6" fill="hold" grpId="0" nodeType="afterEffect">
                                  <p:stCondLst>
                                    <p:cond delay="0"/>
                                  </p:stCondLst>
                                  <p:childTnLst>
                                    <p:set>
                                      <p:cBhvr>
                                        <p:cTn id="41" dur="1" fill="hold">
                                          <p:stCondLst>
                                            <p:cond delay="0"/>
                                          </p:stCondLst>
                                        </p:cTn>
                                        <p:tgtEl>
                                          <p:spTgt spid="40971"/>
                                        </p:tgtEl>
                                        <p:attrNameLst>
                                          <p:attrName>style.visibility</p:attrName>
                                        </p:attrNameLst>
                                      </p:cBhvr>
                                      <p:to>
                                        <p:strVal val="visible"/>
                                      </p:to>
                                    </p:set>
                                    <p:anim calcmode="lin" valueType="num">
                                      <p:cBhvr additive="base">
                                        <p:cTn id="42" dur="500" fill="hold"/>
                                        <p:tgtEl>
                                          <p:spTgt spid="40971"/>
                                        </p:tgtEl>
                                        <p:attrNameLst>
                                          <p:attrName>ppt_x</p:attrName>
                                        </p:attrNameLst>
                                      </p:cBhvr>
                                      <p:tavLst>
                                        <p:tav tm="0">
                                          <p:val>
                                            <p:strVal val="1+#ppt_w/2"/>
                                          </p:val>
                                        </p:tav>
                                        <p:tav tm="100000">
                                          <p:val>
                                            <p:strVal val="#ppt_x"/>
                                          </p:val>
                                        </p:tav>
                                      </p:tavLst>
                                    </p:anim>
                                    <p:anim calcmode="lin" valueType="num">
                                      <p:cBhvr additive="base">
                                        <p:cTn id="43" dur="500" fill="hold"/>
                                        <p:tgtEl>
                                          <p:spTgt spid="409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4" grpId="0" autoUpdateAnimBg="0"/>
      <p:bldP spid="40965" grpId="0" autoUpdateAnimBg="0"/>
      <p:bldP spid="40966" grpId="0" autoUpdateAnimBg="0"/>
      <p:bldP spid="40967" grpId="0" autoUpdateAnimBg="0"/>
      <p:bldP spid="40968" grpId="0" autoUpdateAnimBg="0"/>
      <p:bldP spid="40969" grpId="0" autoUpdateAnimBg="0"/>
      <p:bldP spid="4097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593725" y="457200"/>
            <a:ext cx="292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99"/>
                </a:solidFill>
              </a:rPr>
              <a:t>例如：顺序表</a:t>
            </a:r>
            <a:endParaRPr lang="zh-CN" altLang="en-US"/>
          </a:p>
        </p:txBody>
      </p:sp>
      <p:grpSp>
        <p:nvGrpSpPr>
          <p:cNvPr id="36914" name="Group 50"/>
          <p:cNvGrpSpPr>
            <a:grpSpLocks/>
          </p:cNvGrpSpPr>
          <p:nvPr/>
        </p:nvGrpSpPr>
        <p:grpSpPr bwMode="auto">
          <a:xfrm>
            <a:off x="593725" y="1438275"/>
            <a:ext cx="7712075" cy="1000125"/>
            <a:chOff x="374" y="906"/>
            <a:chExt cx="4858" cy="630"/>
          </a:xfrm>
        </p:grpSpPr>
        <p:sp>
          <p:nvSpPr>
            <p:cNvPr id="36868" name="Text Box 4"/>
            <p:cNvSpPr txBox="1">
              <a:spLocks noChangeArrowheads="1"/>
            </p:cNvSpPr>
            <p:nvPr/>
          </p:nvSpPr>
          <p:spPr bwMode="auto">
            <a:xfrm>
              <a:off x="460" y="1132"/>
              <a:ext cx="32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rPr>
                <a:t>23   75   41  38   54   62  17</a:t>
              </a:r>
              <a:endParaRPr lang="en-US" altLang="zh-CN"/>
            </a:p>
          </p:txBody>
        </p:sp>
        <p:grpSp>
          <p:nvGrpSpPr>
            <p:cNvPr id="36911" name="Group 47"/>
            <p:cNvGrpSpPr>
              <a:grpSpLocks/>
            </p:cNvGrpSpPr>
            <p:nvPr/>
          </p:nvGrpSpPr>
          <p:grpSpPr bwMode="auto">
            <a:xfrm>
              <a:off x="374" y="906"/>
              <a:ext cx="4858" cy="582"/>
              <a:chOff x="374" y="906"/>
              <a:chExt cx="4858" cy="582"/>
            </a:xfrm>
          </p:grpSpPr>
          <p:grpSp>
            <p:nvGrpSpPr>
              <p:cNvPr id="36910" name="Group 46"/>
              <p:cNvGrpSpPr>
                <a:grpSpLocks/>
              </p:cNvGrpSpPr>
              <p:nvPr/>
            </p:nvGrpSpPr>
            <p:grpSpPr bwMode="auto">
              <a:xfrm>
                <a:off x="432" y="1200"/>
                <a:ext cx="4800" cy="288"/>
                <a:chOff x="432" y="1200"/>
                <a:chExt cx="4800" cy="288"/>
              </a:xfrm>
            </p:grpSpPr>
            <p:sp>
              <p:nvSpPr>
                <p:cNvPr id="36869" name="Rectangle 5"/>
                <p:cNvSpPr>
                  <a:spLocks noChangeArrowheads="1"/>
                </p:cNvSpPr>
                <p:nvPr/>
              </p:nvSpPr>
              <p:spPr bwMode="auto">
                <a:xfrm>
                  <a:off x="432" y="1200"/>
                  <a:ext cx="4800" cy="288"/>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0" name="Line 6"/>
                <p:cNvSpPr>
                  <a:spLocks noChangeShapeType="1"/>
                </p:cNvSpPr>
                <p:nvPr/>
              </p:nvSpPr>
              <p:spPr bwMode="auto">
                <a:xfrm>
                  <a:off x="91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1" name="Line 7"/>
                <p:cNvSpPr>
                  <a:spLocks noChangeShapeType="1"/>
                </p:cNvSpPr>
                <p:nvPr/>
              </p:nvSpPr>
              <p:spPr bwMode="auto">
                <a:xfrm>
                  <a:off x="139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2" name="Line 8"/>
                <p:cNvSpPr>
                  <a:spLocks noChangeShapeType="1"/>
                </p:cNvSpPr>
                <p:nvPr/>
              </p:nvSpPr>
              <p:spPr bwMode="auto">
                <a:xfrm>
                  <a:off x="187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3" name="Line 9"/>
                <p:cNvSpPr>
                  <a:spLocks noChangeShapeType="1"/>
                </p:cNvSpPr>
                <p:nvPr/>
              </p:nvSpPr>
              <p:spPr bwMode="auto">
                <a:xfrm>
                  <a:off x="235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Line 10"/>
                <p:cNvSpPr>
                  <a:spLocks noChangeShapeType="1"/>
                </p:cNvSpPr>
                <p:nvPr/>
              </p:nvSpPr>
              <p:spPr bwMode="auto">
                <a:xfrm>
                  <a:off x="283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11"/>
                <p:cNvSpPr>
                  <a:spLocks noChangeShapeType="1"/>
                </p:cNvSpPr>
                <p:nvPr/>
              </p:nvSpPr>
              <p:spPr bwMode="auto">
                <a:xfrm>
                  <a:off x="331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6" name="Line 12"/>
                <p:cNvSpPr>
                  <a:spLocks noChangeShapeType="1"/>
                </p:cNvSpPr>
                <p:nvPr/>
              </p:nvSpPr>
              <p:spPr bwMode="auto">
                <a:xfrm>
                  <a:off x="379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Line 13"/>
                <p:cNvSpPr>
                  <a:spLocks noChangeShapeType="1"/>
                </p:cNvSpPr>
                <p:nvPr/>
              </p:nvSpPr>
              <p:spPr bwMode="auto">
                <a:xfrm>
                  <a:off x="475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878" name="Text Box 14"/>
              <p:cNvSpPr txBox="1">
                <a:spLocks noChangeArrowheads="1"/>
              </p:cNvSpPr>
              <p:nvPr/>
            </p:nvSpPr>
            <p:spPr bwMode="auto">
              <a:xfrm>
                <a:off x="374" y="906"/>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99"/>
                    </a:solidFill>
                  </a:rPr>
                  <a:t>L.elem</a:t>
                </a:r>
                <a:endParaRPr lang="en-US" altLang="zh-CN"/>
              </a:p>
            </p:txBody>
          </p:sp>
        </p:grpSp>
      </p:grpSp>
      <p:grpSp>
        <p:nvGrpSpPr>
          <p:cNvPr id="36912" name="Group 48"/>
          <p:cNvGrpSpPr>
            <a:grpSpLocks/>
          </p:cNvGrpSpPr>
          <p:nvPr/>
        </p:nvGrpSpPr>
        <p:grpSpPr bwMode="auto">
          <a:xfrm>
            <a:off x="5410200" y="2362200"/>
            <a:ext cx="1438275" cy="838200"/>
            <a:chOff x="3408" y="1488"/>
            <a:chExt cx="906" cy="528"/>
          </a:xfrm>
        </p:grpSpPr>
        <p:sp>
          <p:nvSpPr>
            <p:cNvPr id="36879" name="Line 15"/>
            <p:cNvSpPr>
              <a:spLocks noChangeShapeType="1"/>
            </p:cNvSpPr>
            <p:nvPr/>
          </p:nvSpPr>
          <p:spPr bwMode="auto">
            <a:xfrm>
              <a:off x="3408" y="1488"/>
              <a:ext cx="0" cy="528"/>
            </a:xfrm>
            <a:prstGeom prst="line">
              <a:avLst/>
            </a:prstGeom>
            <a:noFill/>
            <a:ln w="317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Text Box 16"/>
            <p:cNvSpPr txBox="1">
              <a:spLocks noChangeArrowheads="1"/>
            </p:cNvSpPr>
            <p:nvPr/>
          </p:nvSpPr>
          <p:spPr bwMode="auto">
            <a:xfrm>
              <a:off x="3446" y="1674"/>
              <a:ext cx="8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99"/>
                  </a:solidFill>
                </a:rPr>
                <a:t>L.length</a:t>
              </a:r>
              <a:endParaRPr lang="en-US" altLang="zh-CN"/>
            </a:p>
          </p:txBody>
        </p:sp>
      </p:grpSp>
      <p:grpSp>
        <p:nvGrpSpPr>
          <p:cNvPr id="36913" name="Group 49"/>
          <p:cNvGrpSpPr>
            <a:grpSpLocks/>
          </p:cNvGrpSpPr>
          <p:nvPr/>
        </p:nvGrpSpPr>
        <p:grpSpPr bwMode="auto">
          <a:xfrm>
            <a:off x="6477000" y="1066800"/>
            <a:ext cx="1524000" cy="838200"/>
            <a:chOff x="4080" y="672"/>
            <a:chExt cx="960" cy="528"/>
          </a:xfrm>
        </p:grpSpPr>
        <p:sp>
          <p:nvSpPr>
            <p:cNvPr id="36881" name="Text Box 17"/>
            <p:cNvSpPr txBox="1">
              <a:spLocks noChangeArrowheads="1"/>
            </p:cNvSpPr>
            <p:nvPr/>
          </p:nvSpPr>
          <p:spPr bwMode="auto">
            <a:xfrm>
              <a:off x="4080" y="816"/>
              <a:ext cx="9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99"/>
                  </a:solidFill>
                </a:rPr>
                <a:t>L.listsize</a:t>
              </a:r>
              <a:endParaRPr lang="en-US" altLang="zh-CN"/>
            </a:p>
          </p:txBody>
        </p:sp>
        <p:sp>
          <p:nvSpPr>
            <p:cNvPr id="36882" name="Line 18"/>
            <p:cNvSpPr>
              <a:spLocks noChangeShapeType="1"/>
            </p:cNvSpPr>
            <p:nvPr/>
          </p:nvSpPr>
          <p:spPr bwMode="auto">
            <a:xfrm>
              <a:off x="5040" y="672"/>
              <a:ext cx="0" cy="528"/>
            </a:xfrm>
            <a:prstGeom prst="line">
              <a:avLst/>
            </a:prstGeom>
            <a:noFill/>
            <a:ln w="3175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883" name="Text Box 19"/>
          <p:cNvSpPr txBox="1">
            <a:spLocks noChangeArrowheads="1"/>
          </p:cNvSpPr>
          <p:nvPr/>
        </p:nvSpPr>
        <p:spPr bwMode="auto">
          <a:xfrm>
            <a:off x="669925" y="4724400"/>
            <a:ext cx="8905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660033"/>
                </a:solidFill>
              </a:rPr>
              <a:t>e =</a:t>
            </a:r>
            <a:endParaRPr lang="en-US" altLang="zh-CN"/>
          </a:p>
        </p:txBody>
      </p:sp>
      <p:sp>
        <p:nvSpPr>
          <p:cNvPr id="36884" name="Text Box 20"/>
          <p:cNvSpPr txBox="1">
            <a:spLocks noChangeArrowheads="1"/>
          </p:cNvSpPr>
          <p:nvPr/>
        </p:nvSpPr>
        <p:spPr bwMode="auto">
          <a:xfrm>
            <a:off x="1644650" y="48212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CC0000"/>
                </a:solidFill>
              </a:rPr>
              <a:t>38</a:t>
            </a:r>
            <a:endParaRPr lang="en-US" altLang="zh-CN"/>
          </a:p>
        </p:txBody>
      </p:sp>
      <p:grpSp>
        <p:nvGrpSpPr>
          <p:cNvPr id="36887" name="Group 23"/>
          <p:cNvGrpSpPr>
            <a:grpSpLocks/>
          </p:cNvGrpSpPr>
          <p:nvPr/>
        </p:nvGrpSpPr>
        <p:grpSpPr bwMode="auto">
          <a:xfrm>
            <a:off x="1066800" y="2438400"/>
            <a:ext cx="457200" cy="838200"/>
            <a:chOff x="672" y="1488"/>
            <a:chExt cx="288" cy="528"/>
          </a:xfrm>
        </p:grpSpPr>
        <p:sp>
          <p:nvSpPr>
            <p:cNvPr id="36885" name="Line 21"/>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6" name="Text Box 22"/>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CC0000"/>
                  </a:solidFill>
                </a:rPr>
                <a:t>p</a:t>
              </a:r>
              <a:endParaRPr lang="en-US" altLang="zh-CN"/>
            </a:p>
          </p:txBody>
        </p:sp>
      </p:grpSp>
      <p:grpSp>
        <p:nvGrpSpPr>
          <p:cNvPr id="36888" name="Group 24"/>
          <p:cNvGrpSpPr>
            <a:grpSpLocks/>
          </p:cNvGrpSpPr>
          <p:nvPr/>
        </p:nvGrpSpPr>
        <p:grpSpPr bwMode="auto">
          <a:xfrm>
            <a:off x="1828800" y="2438400"/>
            <a:ext cx="457200" cy="838200"/>
            <a:chOff x="672" y="1488"/>
            <a:chExt cx="288" cy="528"/>
          </a:xfrm>
        </p:grpSpPr>
        <p:sp>
          <p:nvSpPr>
            <p:cNvPr id="36889" name="Line 25"/>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0" name="Text Box 26"/>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CC0000"/>
                  </a:solidFill>
                </a:rPr>
                <a:t>p</a:t>
              </a:r>
              <a:endParaRPr lang="en-US" altLang="zh-CN"/>
            </a:p>
          </p:txBody>
        </p:sp>
      </p:grpSp>
      <p:grpSp>
        <p:nvGrpSpPr>
          <p:cNvPr id="36891" name="Group 27"/>
          <p:cNvGrpSpPr>
            <a:grpSpLocks/>
          </p:cNvGrpSpPr>
          <p:nvPr/>
        </p:nvGrpSpPr>
        <p:grpSpPr bwMode="auto">
          <a:xfrm>
            <a:off x="2590800" y="2438400"/>
            <a:ext cx="457200" cy="838200"/>
            <a:chOff x="672" y="1488"/>
            <a:chExt cx="288" cy="528"/>
          </a:xfrm>
        </p:grpSpPr>
        <p:sp>
          <p:nvSpPr>
            <p:cNvPr id="36892" name="Line 28"/>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3" name="Text Box 29"/>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CC0000"/>
                  </a:solidFill>
                </a:rPr>
                <a:t>p</a:t>
              </a:r>
              <a:endParaRPr lang="en-US" altLang="zh-CN"/>
            </a:p>
          </p:txBody>
        </p:sp>
      </p:grpSp>
      <p:grpSp>
        <p:nvGrpSpPr>
          <p:cNvPr id="36894" name="Group 30"/>
          <p:cNvGrpSpPr>
            <a:grpSpLocks/>
          </p:cNvGrpSpPr>
          <p:nvPr/>
        </p:nvGrpSpPr>
        <p:grpSpPr bwMode="auto">
          <a:xfrm>
            <a:off x="3352800" y="2438400"/>
            <a:ext cx="457200" cy="838200"/>
            <a:chOff x="672" y="1488"/>
            <a:chExt cx="288" cy="528"/>
          </a:xfrm>
        </p:grpSpPr>
        <p:sp>
          <p:nvSpPr>
            <p:cNvPr id="36895" name="Line 31"/>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6" name="Text Box 32"/>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CC0000"/>
                  </a:solidFill>
                </a:rPr>
                <a:t>p</a:t>
              </a:r>
              <a:endParaRPr lang="en-US" altLang="zh-CN"/>
            </a:p>
          </p:txBody>
        </p:sp>
      </p:grpSp>
      <p:grpSp>
        <p:nvGrpSpPr>
          <p:cNvPr id="36897" name="Group 33"/>
          <p:cNvGrpSpPr>
            <a:grpSpLocks/>
          </p:cNvGrpSpPr>
          <p:nvPr/>
        </p:nvGrpSpPr>
        <p:grpSpPr bwMode="auto">
          <a:xfrm>
            <a:off x="6324600" y="2438400"/>
            <a:ext cx="457200" cy="838200"/>
            <a:chOff x="672" y="1488"/>
            <a:chExt cx="288" cy="528"/>
          </a:xfrm>
        </p:grpSpPr>
        <p:sp>
          <p:nvSpPr>
            <p:cNvPr id="36898" name="Line 34"/>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9" name="Text Box 35"/>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CC0000"/>
                  </a:solidFill>
                </a:rPr>
                <a:t>p</a:t>
              </a:r>
              <a:endParaRPr lang="en-US" altLang="zh-CN"/>
            </a:p>
          </p:txBody>
        </p:sp>
      </p:grpSp>
      <p:sp>
        <p:nvSpPr>
          <p:cNvPr id="36901" name="Text Box 37"/>
          <p:cNvSpPr txBox="1">
            <a:spLocks noChangeArrowheads="1"/>
          </p:cNvSpPr>
          <p:nvPr/>
        </p:nvSpPr>
        <p:spPr bwMode="auto">
          <a:xfrm>
            <a:off x="1828800" y="3768725"/>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9999"/>
                </a:solidFill>
              </a:rPr>
              <a:t>i</a:t>
            </a:r>
            <a:endParaRPr lang="en-US" altLang="zh-CN"/>
          </a:p>
        </p:txBody>
      </p:sp>
      <p:sp>
        <p:nvSpPr>
          <p:cNvPr id="36904" name="Text Box 40"/>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rgbClr val="009999"/>
                </a:solidFill>
              </a:rPr>
              <a:t>1</a:t>
            </a:r>
            <a:endParaRPr lang="en-US" altLang="zh-CN"/>
          </a:p>
        </p:txBody>
      </p:sp>
      <p:sp>
        <p:nvSpPr>
          <p:cNvPr id="36905" name="Text Box 41"/>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rgbClr val="009999"/>
                </a:solidFill>
              </a:rPr>
              <a:t>2</a:t>
            </a:r>
            <a:endParaRPr lang="en-US" altLang="zh-CN"/>
          </a:p>
        </p:txBody>
      </p:sp>
      <p:sp>
        <p:nvSpPr>
          <p:cNvPr id="36906" name="Text Box 42"/>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rgbClr val="009999"/>
                </a:solidFill>
              </a:rPr>
              <a:t>3</a:t>
            </a:r>
            <a:endParaRPr lang="en-US" altLang="zh-CN"/>
          </a:p>
        </p:txBody>
      </p:sp>
      <p:sp>
        <p:nvSpPr>
          <p:cNvPr id="36907" name="Text Box 43"/>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rgbClr val="009999"/>
                </a:solidFill>
              </a:rPr>
              <a:t>4</a:t>
            </a:r>
            <a:endParaRPr lang="en-US" altLang="zh-CN"/>
          </a:p>
        </p:txBody>
      </p:sp>
      <p:sp>
        <p:nvSpPr>
          <p:cNvPr id="36923" name="Text Box 59"/>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rgbClr val="009999"/>
                </a:solidFill>
              </a:rPr>
              <a:t>1</a:t>
            </a:r>
            <a:endParaRPr lang="en-US" altLang="zh-CN"/>
          </a:p>
        </p:txBody>
      </p:sp>
      <p:sp>
        <p:nvSpPr>
          <p:cNvPr id="36908" name="Text Box 44"/>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rgbClr val="009999"/>
                </a:solidFill>
              </a:rPr>
              <a:t>8</a:t>
            </a:r>
            <a:endParaRPr lang="en-US" altLang="zh-CN"/>
          </a:p>
        </p:txBody>
      </p:sp>
      <p:sp>
        <p:nvSpPr>
          <p:cNvPr id="36909" name="Text Box 45"/>
          <p:cNvSpPr txBox="1">
            <a:spLocks noChangeArrowheads="1"/>
          </p:cNvSpPr>
          <p:nvPr/>
        </p:nvSpPr>
        <p:spPr bwMode="auto">
          <a:xfrm>
            <a:off x="2406650" y="4845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rPr>
              <a:t>50</a:t>
            </a:r>
            <a:endParaRPr lang="en-US" altLang="zh-CN"/>
          </a:p>
        </p:txBody>
      </p:sp>
      <p:sp useBgFill="1">
        <p:nvSpPr>
          <p:cNvPr id="36915" name="Rectangle 51"/>
          <p:cNvSpPr>
            <a:spLocks noChangeArrowheads="1"/>
          </p:cNvSpPr>
          <p:nvPr/>
        </p:nvSpPr>
        <p:spPr bwMode="auto">
          <a:xfrm>
            <a:off x="838200" y="243840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36916" name="Rectangle 52"/>
          <p:cNvSpPr>
            <a:spLocks noChangeArrowheads="1"/>
          </p:cNvSpPr>
          <p:nvPr/>
        </p:nvSpPr>
        <p:spPr bwMode="auto">
          <a:xfrm>
            <a:off x="1600200" y="243840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36917" name="Rectangle 53"/>
          <p:cNvSpPr>
            <a:spLocks noChangeArrowheads="1"/>
          </p:cNvSpPr>
          <p:nvPr/>
        </p:nvSpPr>
        <p:spPr bwMode="auto">
          <a:xfrm>
            <a:off x="2362200" y="243840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36918" name="Rectangle 54"/>
          <p:cNvSpPr>
            <a:spLocks noChangeArrowheads="1"/>
          </p:cNvSpPr>
          <p:nvPr/>
        </p:nvSpPr>
        <p:spPr bwMode="auto">
          <a:xfrm>
            <a:off x="3124200" y="243840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20" name="Group 56"/>
          <p:cNvGrpSpPr>
            <a:grpSpLocks/>
          </p:cNvGrpSpPr>
          <p:nvPr/>
        </p:nvGrpSpPr>
        <p:grpSpPr bwMode="auto">
          <a:xfrm>
            <a:off x="990600" y="2438400"/>
            <a:ext cx="457200" cy="838200"/>
            <a:chOff x="672" y="1488"/>
            <a:chExt cx="288" cy="528"/>
          </a:xfrm>
        </p:grpSpPr>
        <p:sp>
          <p:nvSpPr>
            <p:cNvPr id="36921" name="Line 57"/>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2" name="Text Box 58"/>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CC0000"/>
                  </a:solidFill>
                </a:rPr>
                <a:t>p</a:t>
              </a:r>
              <a:endParaRPr lang="en-US" altLang="zh-CN"/>
            </a:p>
          </p:txBody>
        </p:sp>
      </p:grpSp>
      <p:sp useBgFill="1">
        <p:nvSpPr>
          <p:cNvPr id="36919" name="Rectangle 55"/>
          <p:cNvSpPr>
            <a:spLocks noChangeArrowheads="1"/>
          </p:cNvSpPr>
          <p:nvPr/>
        </p:nvSpPr>
        <p:spPr bwMode="auto">
          <a:xfrm>
            <a:off x="838200" y="243840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4" name="Text Box 60"/>
          <p:cNvSpPr txBox="1">
            <a:spLocks noChangeArrowheads="1"/>
          </p:cNvSpPr>
          <p:nvPr/>
        </p:nvSpPr>
        <p:spPr bwMode="auto">
          <a:xfrm>
            <a:off x="4479925" y="3660775"/>
            <a:ext cx="4298950"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a:solidFill>
                  <a:srgbClr val="660033"/>
                </a:solidFill>
                <a:latin typeface="隶书" pitchFamily="49" charset="-122"/>
                <a:ea typeface="隶书" pitchFamily="49" charset="-122"/>
              </a:rPr>
              <a:t>可见，基本操作是：</a:t>
            </a:r>
          </a:p>
          <a:p>
            <a:pPr>
              <a:lnSpc>
                <a:spcPct val="110000"/>
              </a:lnSpc>
            </a:pPr>
            <a:r>
              <a:rPr lang="zh-CN" altLang="en-US">
                <a:solidFill>
                  <a:srgbClr val="660033"/>
                </a:solidFill>
                <a:latin typeface="隶书" pitchFamily="49" charset="-122"/>
                <a:ea typeface="隶书" pitchFamily="49" charset="-122"/>
              </a:rPr>
              <a:t>将顺序表中的元素</a:t>
            </a:r>
          </a:p>
          <a:p>
            <a:pPr>
              <a:lnSpc>
                <a:spcPct val="110000"/>
              </a:lnSpc>
            </a:pPr>
            <a:r>
              <a:rPr lang="zh-CN" altLang="en-US">
                <a:solidFill>
                  <a:srgbClr val="660033"/>
                </a:solidFill>
                <a:latin typeface="隶书" pitchFamily="49" charset="-122"/>
                <a:ea typeface="隶书" pitchFamily="49" charset="-122"/>
              </a:rPr>
              <a:t>逐个和给定值 </a:t>
            </a:r>
            <a:r>
              <a:rPr lang="en-US" altLang="zh-CN">
                <a:solidFill>
                  <a:srgbClr val="660033"/>
                </a:solidFill>
                <a:latin typeface="隶书" pitchFamily="49" charset="-122"/>
                <a:ea typeface="隶书" pitchFamily="49" charset="-122"/>
              </a:rPr>
              <a:t>e </a:t>
            </a:r>
          </a:p>
          <a:p>
            <a:pPr>
              <a:lnSpc>
                <a:spcPct val="110000"/>
              </a:lnSpc>
            </a:pPr>
            <a:r>
              <a:rPr lang="zh-CN" altLang="en-US">
                <a:solidFill>
                  <a:srgbClr val="660033"/>
                </a:solidFill>
                <a:latin typeface="隶书" pitchFamily="49" charset="-122"/>
                <a:ea typeface="隶书" pitchFamily="49" charset="-122"/>
              </a:rPr>
              <a:t>相比较。</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867"/>
                                        </p:tgtEl>
                                        <p:attrNameLst>
                                          <p:attrName>style.visibility</p:attrName>
                                        </p:attrNameLst>
                                      </p:cBhvr>
                                      <p:to>
                                        <p:strVal val="visible"/>
                                      </p:to>
                                    </p:set>
                                    <p:anim calcmode="lin" valueType="num">
                                      <p:cBhvr additive="base">
                                        <p:cTn id="7" dur="500" fill="hold"/>
                                        <p:tgtEl>
                                          <p:spTgt spid="36867"/>
                                        </p:tgtEl>
                                        <p:attrNameLst>
                                          <p:attrName>ppt_x</p:attrName>
                                        </p:attrNameLst>
                                      </p:cBhvr>
                                      <p:tavLst>
                                        <p:tav tm="0">
                                          <p:val>
                                            <p:strVal val="0-#ppt_w/2"/>
                                          </p:val>
                                        </p:tav>
                                        <p:tav tm="100000">
                                          <p:val>
                                            <p:strVal val="#ppt_x"/>
                                          </p:val>
                                        </p:tav>
                                      </p:tavLst>
                                    </p:anim>
                                    <p:anim calcmode="lin" valueType="num">
                                      <p:cBhvr additive="base">
                                        <p:cTn id="8" dur="500" fill="hold"/>
                                        <p:tgtEl>
                                          <p:spTgt spid="368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6914"/>
                                        </p:tgtEl>
                                        <p:attrNameLst>
                                          <p:attrName>style.visibility</p:attrName>
                                        </p:attrNameLst>
                                      </p:cBhvr>
                                      <p:to>
                                        <p:strVal val="visible"/>
                                      </p:to>
                                    </p:set>
                                    <p:animEffect transition="in" filter="wipe(left)">
                                      <p:cBhvr>
                                        <p:cTn id="13" dur="500"/>
                                        <p:tgtEl>
                                          <p:spTgt spid="369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36912"/>
                                        </p:tgtEl>
                                        <p:attrNameLst>
                                          <p:attrName>style.visibility</p:attrName>
                                        </p:attrNameLst>
                                      </p:cBhvr>
                                      <p:to>
                                        <p:strVal val="visible"/>
                                      </p:to>
                                    </p:set>
                                    <p:anim calcmode="lin" valueType="num">
                                      <p:cBhvr>
                                        <p:cTn id="18" dur="500" fill="hold"/>
                                        <p:tgtEl>
                                          <p:spTgt spid="36912"/>
                                        </p:tgtEl>
                                        <p:attrNameLst>
                                          <p:attrName>ppt_x</p:attrName>
                                        </p:attrNameLst>
                                      </p:cBhvr>
                                      <p:tavLst>
                                        <p:tav tm="0">
                                          <p:val>
                                            <p:strVal val="#ppt_x"/>
                                          </p:val>
                                        </p:tav>
                                        <p:tav tm="100000">
                                          <p:val>
                                            <p:strVal val="#ppt_x"/>
                                          </p:val>
                                        </p:tav>
                                      </p:tavLst>
                                    </p:anim>
                                    <p:anim calcmode="lin" valueType="num">
                                      <p:cBhvr>
                                        <p:cTn id="19" dur="500" fill="hold"/>
                                        <p:tgtEl>
                                          <p:spTgt spid="36912"/>
                                        </p:tgtEl>
                                        <p:attrNameLst>
                                          <p:attrName>ppt_y</p:attrName>
                                        </p:attrNameLst>
                                      </p:cBhvr>
                                      <p:tavLst>
                                        <p:tav tm="0">
                                          <p:val>
                                            <p:strVal val="#ppt_y-#ppt_h/2"/>
                                          </p:val>
                                        </p:tav>
                                        <p:tav tm="100000">
                                          <p:val>
                                            <p:strVal val="#ppt_y"/>
                                          </p:val>
                                        </p:tav>
                                      </p:tavLst>
                                    </p:anim>
                                    <p:anim calcmode="lin" valueType="num">
                                      <p:cBhvr>
                                        <p:cTn id="20" dur="500" fill="hold"/>
                                        <p:tgtEl>
                                          <p:spTgt spid="36912"/>
                                        </p:tgtEl>
                                        <p:attrNameLst>
                                          <p:attrName>ppt_w</p:attrName>
                                        </p:attrNameLst>
                                      </p:cBhvr>
                                      <p:tavLst>
                                        <p:tav tm="0">
                                          <p:val>
                                            <p:strVal val="#ppt_w"/>
                                          </p:val>
                                        </p:tav>
                                        <p:tav tm="100000">
                                          <p:val>
                                            <p:strVal val="#ppt_w"/>
                                          </p:val>
                                        </p:tav>
                                      </p:tavLst>
                                    </p:anim>
                                    <p:anim calcmode="lin" valueType="num">
                                      <p:cBhvr>
                                        <p:cTn id="21" dur="500" fill="hold"/>
                                        <p:tgtEl>
                                          <p:spTgt spid="36912"/>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 fill="hold" nodeType="clickEffect">
                                  <p:stCondLst>
                                    <p:cond delay="0"/>
                                  </p:stCondLst>
                                  <p:childTnLst>
                                    <p:set>
                                      <p:cBhvr>
                                        <p:cTn id="25" dur="1" fill="hold">
                                          <p:stCondLst>
                                            <p:cond delay="0"/>
                                          </p:stCondLst>
                                        </p:cTn>
                                        <p:tgtEl>
                                          <p:spTgt spid="36913"/>
                                        </p:tgtEl>
                                        <p:attrNameLst>
                                          <p:attrName>style.visibility</p:attrName>
                                        </p:attrNameLst>
                                      </p:cBhvr>
                                      <p:to>
                                        <p:strVal val="visible"/>
                                      </p:to>
                                    </p:set>
                                    <p:anim calcmode="lin" valueType="num">
                                      <p:cBhvr>
                                        <p:cTn id="26" dur="500" fill="hold"/>
                                        <p:tgtEl>
                                          <p:spTgt spid="36913"/>
                                        </p:tgtEl>
                                        <p:attrNameLst>
                                          <p:attrName>ppt_x</p:attrName>
                                        </p:attrNameLst>
                                      </p:cBhvr>
                                      <p:tavLst>
                                        <p:tav tm="0">
                                          <p:val>
                                            <p:strVal val="#ppt_x"/>
                                          </p:val>
                                        </p:tav>
                                        <p:tav tm="100000">
                                          <p:val>
                                            <p:strVal val="#ppt_x"/>
                                          </p:val>
                                        </p:tav>
                                      </p:tavLst>
                                    </p:anim>
                                    <p:anim calcmode="lin" valueType="num">
                                      <p:cBhvr>
                                        <p:cTn id="27" dur="500" fill="hold"/>
                                        <p:tgtEl>
                                          <p:spTgt spid="36913"/>
                                        </p:tgtEl>
                                        <p:attrNameLst>
                                          <p:attrName>ppt_y</p:attrName>
                                        </p:attrNameLst>
                                      </p:cBhvr>
                                      <p:tavLst>
                                        <p:tav tm="0">
                                          <p:val>
                                            <p:strVal val="#ppt_y-#ppt_h/2"/>
                                          </p:val>
                                        </p:tav>
                                        <p:tav tm="100000">
                                          <p:val>
                                            <p:strVal val="#ppt_y"/>
                                          </p:val>
                                        </p:tav>
                                      </p:tavLst>
                                    </p:anim>
                                    <p:anim calcmode="lin" valueType="num">
                                      <p:cBhvr>
                                        <p:cTn id="28" dur="500" fill="hold"/>
                                        <p:tgtEl>
                                          <p:spTgt spid="36913"/>
                                        </p:tgtEl>
                                        <p:attrNameLst>
                                          <p:attrName>ppt_w</p:attrName>
                                        </p:attrNameLst>
                                      </p:cBhvr>
                                      <p:tavLst>
                                        <p:tav tm="0">
                                          <p:val>
                                            <p:strVal val="#ppt_w"/>
                                          </p:val>
                                        </p:tav>
                                        <p:tav tm="100000">
                                          <p:val>
                                            <p:strVal val="#ppt_w"/>
                                          </p:val>
                                        </p:tav>
                                      </p:tavLst>
                                    </p:anim>
                                    <p:anim calcmode="lin" valueType="num">
                                      <p:cBhvr>
                                        <p:cTn id="29" dur="500" fill="hold"/>
                                        <p:tgtEl>
                                          <p:spTgt spid="36913"/>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6883"/>
                                        </p:tgtEl>
                                        <p:attrNameLst>
                                          <p:attrName>style.visibility</p:attrName>
                                        </p:attrNameLst>
                                      </p:cBhvr>
                                      <p:to>
                                        <p:strVal val="visible"/>
                                      </p:to>
                                    </p:set>
                                    <p:animEffect transition="in" filter="wipe(left)">
                                      <p:cBhvr>
                                        <p:cTn id="34" dur="500"/>
                                        <p:tgtEl>
                                          <p:spTgt spid="36883"/>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6884"/>
                                        </p:tgtEl>
                                        <p:attrNameLst>
                                          <p:attrName>style.visibility</p:attrName>
                                        </p:attrNameLst>
                                      </p:cBhvr>
                                      <p:to>
                                        <p:strVal val="visible"/>
                                      </p:to>
                                    </p:set>
                                    <p:animEffect transition="in" filter="wipe(left)">
                                      <p:cBhvr>
                                        <p:cTn id="38" dur="500"/>
                                        <p:tgtEl>
                                          <p:spTgt spid="3688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nodeType="clickEffect">
                                  <p:stCondLst>
                                    <p:cond delay="0"/>
                                  </p:stCondLst>
                                  <p:childTnLst>
                                    <p:set>
                                      <p:cBhvr>
                                        <p:cTn id="42" dur="1" fill="hold">
                                          <p:stCondLst>
                                            <p:cond delay="0"/>
                                          </p:stCondLst>
                                        </p:cTn>
                                        <p:tgtEl>
                                          <p:spTgt spid="36887"/>
                                        </p:tgtEl>
                                        <p:attrNameLst>
                                          <p:attrName>style.visibility</p:attrName>
                                        </p:attrNameLst>
                                      </p:cBhvr>
                                      <p:to>
                                        <p:strVal val="visible"/>
                                      </p:to>
                                    </p:set>
                                    <p:animEffect transition="in" filter="slide(fromLeft)">
                                      <p:cBhvr>
                                        <p:cTn id="43" dur="500"/>
                                        <p:tgtEl>
                                          <p:spTgt spid="3688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6901"/>
                                        </p:tgtEl>
                                        <p:attrNameLst>
                                          <p:attrName>style.visibility</p:attrName>
                                        </p:attrNameLst>
                                      </p:cBhvr>
                                      <p:to>
                                        <p:strVal val="visible"/>
                                      </p:to>
                                    </p:set>
                                    <p:animEffect transition="in" filter="wipe(left)">
                                      <p:cBhvr>
                                        <p:cTn id="48" dur="500"/>
                                        <p:tgtEl>
                                          <p:spTgt spid="36901"/>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36904"/>
                                        </p:tgtEl>
                                        <p:attrNameLst>
                                          <p:attrName>style.visibility</p:attrName>
                                        </p:attrNameLst>
                                      </p:cBhvr>
                                      <p:to>
                                        <p:strVal val="visible"/>
                                      </p:to>
                                    </p:set>
                                    <p:animEffect transition="in" filter="wipe(left)">
                                      <p:cBhvr>
                                        <p:cTn id="52" dur="500"/>
                                        <p:tgtEl>
                                          <p:spTgt spid="3690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6915"/>
                                        </p:tgtEl>
                                        <p:attrNameLst>
                                          <p:attrName>style.visibility</p:attrName>
                                        </p:attrNameLst>
                                      </p:cBhvr>
                                      <p:to>
                                        <p:strVal val="visible"/>
                                      </p:to>
                                    </p:set>
                                    <p:animEffect transition="in" filter="wipe(left)">
                                      <p:cBhvr>
                                        <p:cTn id="57" dur="500"/>
                                        <p:tgtEl>
                                          <p:spTgt spid="36915"/>
                                        </p:tgtEl>
                                      </p:cBhvr>
                                    </p:animEffect>
                                  </p:childTnLst>
                                </p:cTn>
                              </p:par>
                            </p:childTnLst>
                          </p:cTn>
                        </p:par>
                        <p:par>
                          <p:cTn id="58" fill="hold" nodeType="afterGroup">
                            <p:stCondLst>
                              <p:cond delay="500"/>
                            </p:stCondLst>
                            <p:childTnLst>
                              <p:par>
                                <p:cTn id="59" presetID="12" presetClass="entr" presetSubtype="8" fill="hold" nodeType="afterEffect">
                                  <p:stCondLst>
                                    <p:cond delay="0"/>
                                  </p:stCondLst>
                                  <p:childTnLst>
                                    <p:set>
                                      <p:cBhvr>
                                        <p:cTn id="60" dur="1" fill="hold">
                                          <p:stCondLst>
                                            <p:cond delay="0"/>
                                          </p:stCondLst>
                                        </p:cTn>
                                        <p:tgtEl>
                                          <p:spTgt spid="36888"/>
                                        </p:tgtEl>
                                        <p:attrNameLst>
                                          <p:attrName>style.visibility</p:attrName>
                                        </p:attrNameLst>
                                      </p:cBhvr>
                                      <p:to>
                                        <p:strVal val="visible"/>
                                      </p:to>
                                    </p:set>
                                    <p:animEffect transition="in" filter="slide(fromLeft)">
                                      <p:cBhvr>
                                        <p:cTn id="61" dur="500"/>
                                        <p:tgtEl>
                                          <p:spTgt spid="36888"/>
                                        </p:tgtEl>
                                      </p:cBhvr>
                                    </p:animEffect>
                                  </p:childTnLst>
                                </p:cTn>
                              </p:par>
                            </p:childTnLst>
                          </p:cTn>
                        </p:par>
                        <p:par>
                          <p:cTn id="62" fill="hold" nodeType="afterGroup">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36905"/>
                                        </p:tgtEl>
                                        <p:attrNameLst>
                                          <p:attrName>style.visibility</p:attrName>
                                        </p:attrNameLst>
                                      </p:cBhvr>
                                      <p:to>
                                        <p:strVal val="visible"/>
                                      </p:to>
                                    </p:set>
                                    <p:animEffect transition="in" filter="wipe(left)">
                                      <p:cBhvr>
                                        <p:cTn id="65" dur="500"/>
                                        <p:tgtEl>
                                          <p:spTgt spid="3690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6916"/>
                                        </p:tgtEl>
                                        <p:attrNameLst>
                                          <p:attrName>style.visibility</p:attrName>
                                        </p:attrNameLst>
                                      </p:cBhvr>
                                      <p:to>
                                        <p:strVal val="visible"/>
                                      </p:to>
                                    </p:set>
                                    <p:animEffect transition="in" filter="wipe(left)">
                                      <p:cBhvr>
                                        <p:cTn id="70" dur="500"/>
                                        <p:tgtEl>
                                          <p:spTgt spid="36916"/>
                                        </p:tgtEl>
                                      </p:cBhvr>
                                    </p:animEffect>
                                  </p:childTnLst>
                                </p:cTn>
                              </p:par>
                            </p:childTnLst>
                          </p:cTn>
                        </p:par>
                        <p:par>
                          <p:cTn id="71" fill="hold" nodeType="afterGroup">
                            <p:stCondLst>
                              <p:cond delay="500"/>
                            </p:stCondLst>
                            <p:childTnLst>
                              <p:par>
                                <p:cTn id="72" presetID="12" presetClass="entr" presetSubtype="8" fill="hold" nodeType="afterEffect">
                                  <p:stCondLst>
                                    <p:cond delay="0"/>
                                  </p:stCondLst>
                                  <p:childTnLst>
                                    <p:set>
                                      <p:cBhvr>
                                        <p:cTn id="73" dur="1" fill="hold">
                                          <p:stCondLst>
                                            <p:cond delay="0"/>
                                          </p:stCondLst>
                                        </p:cTn>
                                        <p:tgtEl>
                                          <p:spTgt spid="36891"/>
                                        </p:tgtEl>
                                        <p:attrNameLst>
                                          <p:attrName>style.visibility</p:attrName>
                                        </p:attrNameLst>
                                      </p:cBhvr>
                                      <p:to>
                                        <p:strVal val="visible"/>
                                      </p:to>
                                    </p:set>
                                    <p:animEffect transition="in" filter="slide(fromLeft)">
                                      <p:cBhvr>
                                        <p:cTn id="74" dur="500"/>
                                        <p:tgtEl>
                                          <p:spTgt spid="36891"/>
                                        </p:tgtEl>
                                      </p:cBhvr>
                                    </p:animEffect>
                                  </p:childTnLst>
                                </p:cTn>
                              </p:par>
                            </p:childTnLst>
                          </p:cTn>
                        </p:par>
                        <p:par>
                          <p:cTn id="75" fill="hold" nodeType="afterGroup">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36906"/>
                                        </p:tgtEl>
                                        <p:attrNameLst>
                                          <p:attrName>style.visibility</p:attrName>
                                        </p:attrNameLst>
                                      </p:cBhvr>
                                      <p:to>
                                        <p:strVal val="visible"/>
                                      </p:to>
                                    </p:set>
                                    <p:animEffect transition="in" filter="wipe(left)">
                                      <p:cBhvr>
                                        <p:cTn id="78" dur="500"/>
                                        <p:tgtEl>
                                          <p:spTgt spid="3690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6917"/>
                                        </p:tgtEl>
                                        <p:attrNameLst>
                                          <p:attrName>style.visibility</p:attrName>
                                        </p:attrNameLst>
                                      </p:cBhvr>
                                      <p:to>
                                        <p:strVal val="visible"/>
                                      </p:to>
                                    </p:set>
                                    <p:animEffect transition="in" filter="wipe(left)">
                                      <p:cBhvr>
                                        <p:cTn id="83" dur="500"/>
                                        <p:tgtEl>
                                          <p:spTgt spid="36917"/>
                                        </p:tgtEl>
                                      </p:cBhvr>
                                    </p:animEffect>
                                  </p:childTnLst>
                                </p:cTn>
                              </p:par>
                            </p:childTnLst>
                          </p:cTn>
                        </p:par>
                        <p:par>
                          <p:cTn id="84" fill="hold" nodeType="afterGroup">
                            <p:stCondLst>
                              <p:cond delay="500"/>
                            </p:stCondLst>
                            <p:childTnLst>
                              <p:par>
                                <p:cTn id="85" presetID="12" presetClass="entr" presetSubtype="8" fill="hold" nodeType="afterEffect">
                                  <p:stCondLst>
                                    <p:cond delay="0"/>
                                  </p:stCondLst>
                                  <p:childTnLst>
                                    <p:set>
                                      <p:cBhvr>
                                        <p:cTn id="86" dur="1" fill="hold">
                                          <p:stCondLst>
                                            <p:cond delay="0"/>
                                          </p:stCondLst>
                                        </p:cTn>
                                        <p:tgtEl>
                                          <p:spTgt spid="36894"/>
                                        </p:tgtEl>
                                        <p:attrNameLst>
                                          <p:attrName>style.visibility</p:attrName>
                                        </p:attrNameLst>
                                      </p:cBhvr>
                                      <p:to>
                                        <p:strVal val="visible"/>
                                      </p:to>
                                    </p:set>
                                    <p:animEffect transition="in" filter="slide(fromLeft)">
                                      <p:cBhvr>
                                        <p:cTn id="87" dur="500"/>
                                        <p:tgtEl>
                                          <p:spTgt spid="36894"/>
                                        </p:tgtEl>
                                      </p:cBhvr>
                                    </p:animEffect>
                                  </p:childTnLst>
                                </p:cTn>
                              </p:par>
                            </p:childTnLst>
                          </p:cTn>
                        </p:par>
                        <p:par>
                          <p:cTn id="88" fill="hold" nodeType="afterGroup">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36907"/>
                                        </p:tgtEl>
                                        <p:attrNameLst>
                                          <p:attrName>style.visibility</p:attrName>
                                        </p:attrNameLst>
                                      </p:cBhvr>
                                      <p:to>
                                        <p:strVal val="visible"/>
                                      </p:to>
                                    </p:set>
                                    <p:animEffect transition="in" filter="wipe(left)">
                                      <p:cBhvr>
                                        <p:cTn id="91" dur="500"/>
                                        <p:tgtEl>
                                          <p:spTgt spid="3690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6909"/>
                                        </p:tgtEl>
                                        <p:attrNameLst>
                                          <p:attrName>style.visibility</p:attrName>
                                        </p:attrNameLst>
                                      </p:cBhvr>
                                      <p:to>
                                        <p:strVal val="visible"/>
                                      </p:to>
                                    </p:set>
                                    <p:animEffect transition="in" filter="wipe(left)">
                                      <p:cBhvr>
                                        <p:cTn id="96" dur="500"/>
                                        <p:tgtEl>
                                          <p:spTgt spid="3690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6918"/>
                                        </p:tgtEl>
                                        <p:attrNameLst>
                                          <p:attrName>style.visibility</p:attrName>
                                        </p:attrNameLst>
                                      </p:cBhvr>
                                      <p:to>
                                        <p:strVal val="visible"/>
                                      </p:to>
                                    </p:set>
                                    <p:animEffect transition="in" filter="wipe(left)">
                                      <p:cBhvr>
                                        <p:cTn id="101" dur="500"/>
                                        <p:tgtEl>
                                          <p:spTgt spid="36918"/>
                                        </p:tgtEl>
                                      </p:cBhvr>
                                    </p:animEffect>
                                  </p:childTnLst>
                                </p:cTn>
                              </p:par>
                            </p:childTnLst>
                          </p:cTn>
                        </p:par>
                        <p:par>
                          <p:cTn id="102" fill="hold" nodeType="afterGroup">
                            <p:stCondLst>
                              <p:cond delay="500"/>
                            </p:stCondLst>
                            <p:childTnLst>
                              <p:par>
                                <p:cTn id="103" presetID="12" presetClass="entr" presetSubtype="8" fill="hold" nodeType="afterEffect">
                                  <p:stCondLst>
                                    <p:cond delay="0"/>
                                  </p:stCondLst>
                                  <p:childTnLst>
                                    <p:set>
                                      <p:cBhvr>
                                        <p:cTn id="104" dur="1" fill="hold">
                                          <p:stCondLst>
                                            <p:cond delay="0"/>
                                          </p:stCondLst>
                                        </p:cTn>
                                        <p:tgtEl>
                                          <p:spTgt spid="36920"/>
                                        </p:tgtEl>
                                        <p:attrNameLst>
                                          <p:attrName>style.visibility</p:attrName>
                                        </p:attrNameLst>
                                      </p:cBhvr>
                                      <p:to>
                                        <p:strVal val="visible"/>
                                      </p:to>
                                    </p:set>
                                    <p:animEffect transition="in" filter="slide(fromLeft)">
                                      <p:cBhvr>
                                        <p:cTn id="105" dur="500"/>
                                        <p:tgtEl>
                                          <p:spTgt spid="36920"/>
                                        </p:tgtEl>
                                      </p:cBhvr>
                                    </p:animEffect>
                                  </p:childTnLst>
                                </p:cTn>
                              </p:par>
                            </p:childTnLst>
                          </p:cTn>
                        </p:par>
                        <p:par>
                          <p:cTn id="106" fill="hold" nodeType="afterGroup">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36923"/>
                                        </p:tgtEl>
                                        <p:attrNameLst>
                                          <p:attrName>style.visibility</p:attrName>
                                        </p:attrNameLst>
                                      </p:cBhvr>
                                      <p:to>
                                        <p:strVal val="visible"/>
                                      </p:to>
                                    </p:set>
                                    <p:animEffect transition="in" filter="wipe(left)">
                                      <p:cBhvr>
                                        <p:cTn id="109" dur="500"/>
                                        <p:tgtEl>
                                          <p:spTgt spid="3692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6919"/>
                                        </p:tgtEl>
                                        <p:attrNameLst>
                                          <p:attrName>style.visibility</p:attrName>
                                        </p:attrNameLst>
                                      </p:cBhvr>
                                      <p:to>
                                        <p:strVal val="visible"/>
                                      </p:to>
                                    </p:set>
                                    <p:animEffect transition="in" filter="wipe(left)">
                                      <p:cBhvr>
                                        <p:cTn id="114" dur="500"/>
                                        <p:tgtEl>
                                          <p:spTgt spid="36919"/>
                                        </p:tgtEl>
                                      </p:cBhvr>
                                    </p:animEffect>
                                  </p:childTnLst>
                                </p:cTn>
                              </p:par>
                            </p:childTnLst>
                          </p:cTn>
                        </p:par>
                        <p:par>
                          <p:cTn id="115" fill="hold" nodeType="afterGroup">
                            <p:stCondLst>
                              <p:cond delay="500"/>
                            </p:stCondLst>
                            <p:childTnLst>
                              <p:par>
                                <p:cTn id="116" presetID="12" presetClass="entr" presetSubtype="8" fill="hold" nodeType="afterEffect">
                                  <p:stCondLst>
                                    <p:cond delay="0"/>
                                  </p:stCondLst>
                                  <p:childTnLst>
                                    <p:set>
                                      <p:cBhvr>
                                        <p:cTn id="117" dur="1" fill="hold">
                                          <p:stCondLst>
                                            <p:cond delay="0"/>
                                          </p:stCondLst>
                                        </p:cTn>
                                        <p:tgtEl>
                                          <p:spTgt spid="36897"/>
                                        </p:tgtEl>
                                        <p:attrNameLst>
                                          <p:attrName>style.visibility</p:attrName>
                                        </p:attrNameLst>
                                      </p:cBhvr>
                                      <p:to>
                                        <p:strVal val="visible"/>
                                      </p:to>
                                    </p:set>
                                    <p:animEffect transition="in" filter="slide(fromLeft)">
                                      <p:cBhvr>
                                        <p:cTn id="118" dur="500"/>
                                        <p:tgtEl>
                                          <p:spTgt spid="36897"/>
                                        </p:tgtEl>
                                      </p:cBhvr>
                                    </p:animEffect>
                                  </p:childTnLst>
                                </p:cTn>
                              </p:par>
                            </p:childTnLst>
                          </p:cTn>
                        </p:par>
                        <p:par>
                          <p:cTn id="119" fill="hold" nodeType="afterGroup">
                            <p:stCondLst>
                              <p:cond delay="1000"/>
                            </p:stCondLst>
                            <p:childTnLst>
                              <p:par>
                                <p:cTn id="120" presetID="22" presetClass="entr" presetSubtype="8" fill="hold" grpId="0" nodeType="afterEffect">
                                  <p:stCondLst>
                                    <p:cond delay="0"/>
                                  </p:stCondLst>
                                  <p:childTnLst>
                                    <p:set>
                                      <p:cBhvr>
                                        <p:cTn id="121" dur="1" fill="hold">
                                          <p:stCondLst>
                                            <p:cond delay="0"/>
                                          </p:stCondLst>
                                        </p:cTn>
                                        <p:tgtEl>
                                          <p:spTgt spid="36908"/>
                                        </p:tgtEl>
                                        <p:attrNameLst>
                                          <p:attrName>style.visibility</p:attrName>
                                        </p:attrNameLst>
                                      </p:cBhvr>
                                      <p:to>
                                        <p:strVal val="visible"/>
                                      </p:to>
                                    </p:set>
                                    <p:animEffect transition="in" filter="wipe(left)">
                                      <p:cBhvr>
                                        <p:cTn id="122" dur="500"/>
                                        <p:tgtEl>
                                          <p:spTgt spid="3690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iterate type="lt">
                                    <p:tmPct val="100000"/>
                                  </p:iterate>
                                  <p:childTnLst>
                                    <p:set>
                                      <p:cBhvr>
                                        <p:cTn id="126" dur="1" fill="hold">
                                          <p:stCondLst>
                                            <p:cond delay="0"/>
                                          </p:stCondLst>
                                        </p:cTn>
                                        <p:tgtEl>
                                          <p:spTgt spid="36924"/>
                                        </p:tgtEl>
                                        <p:attrNameLst>
                                          <p:attrName>style.visibility</p:attrName>
                                        </p:attrNameLst>
                                      </p:cBhvr>
                                      <p:to>
                                        <p:strVal val="visible"/>
                                      </p:to>
                                    </p:set>
                                    <p:animEffect transition="in" filter="wipe(left)">
                                      <p:cBhvr>
                                        <p:cTn id="127" dur="75"/>
                                        <p:tgtEl>
                                          <p:spTgt spid="36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utoUpdateAnimBg="0"/>
      <p:bldP spid="36883" grpId="0" autoUpdateAnimBg="0"/>
      <p:bldP spid="36884" grpId="0" autoUpdateAnimBg="0"/>
      <p:bldP spid="36901" grpId="0" autoUpdateAnimBg="0"/>
      <p:bldP spid="36904" grpId="0" animBg="1" autoUpdateAnimBg="0"/>
      <p:bldP spid="36905" grpId="0" animBg="1" autoUpdateAnimBg="0"/>
      <p:bldP spid="36906" grpId="0" animBg="1" autoUpdateAnimBg="0"/>
      <p:bldP spid="36907" grpId="0" animBg="1" autoUpdateAnimBg="0"/>
      <p:bldP spid="36923" grpId="0" animBg="1" autoUpdateAnimBg="0"/>
      <p:bldP spid="36908" grpId="0" animBg="1" autoUpdateAnimBg="0"/>
      <p:bldP spid="36909" grpId="0" autoUpdateAnimBg="0"/>
      <p:bldP spid="36915" grpId="0" animBg="1"/>
      <p:bldP spid="36916" grpId="0" animBg="1"/>
      <p:bldP spid="36917" grpId="0" animBg="1"/>
      <p:bldP spid="36918" grpId="0" animBg="1"/>
      <p:bldP spid="36919" grpId="0" animBg="1"/>
      <p:bldP spid="3692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5"/>
          <p:cNvSpPr txBox="1">
            <a:spLocks noChangeArrowheads="1"/>
          </p:cNvSpPr>
          <p:nvPr/>
        </p:nvSpPr>
        <p:spPr bwMode="auto">
          <a:xfrm>
            <a:off x="381000" y="1066800"/>
            <a:ext cx="83756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5000"/>
              </a:lnSpc>
            </a:pPr>
            <a:r>
              <a:rPr lang="en-US" altLang="zh-CN" sz="8000" b="1">
                <a:solidFill>
                  <a:srgbClr val="990000"/>
                </a:solidFill>
                <a:ea typeface="楷体_GB2312" pitchFamily="49" charset="-122"/>
              </a:rPr>
              <a:t>2.1</a:t>
            </a:r>
            <a:endParaRPr lang="en-US" altLang="zh-CN" sz="8000" b="1">
              <a:solidFill>
                <a:srgbClr val="990000"/>
              </a:solidFill>
              <a:latin typeface="楷体_GB2312" pitchFamily="49" charset="-122"/>
              <a:ea typeface="楷体_GB2312" pitchFamily="49" charset="-122"/>
            </a:endParaRPr>
          </a:p>
          <a:p>
            <a:pPr algn="ctr">
              <a:lnSpc>
                <a:spcPct val="125000"/>
              </a:lnSpc>
            </a:pPr>
            <a:r>
              <a:rPr lang="zh-CN" altLang="en-US" sz="8000" b="1">
                <a:solidFill>
                  <a:srgbClr val="990000"/>
                </a:solidFill>
                <a:latin typeface="楷体_GB2312" pitchFamily="49" charset="-122"/>
                <a:ea typeface="楷体_GB2312" pitchFamily="49" charset="-122"/>
              </a:rPr>
              <a:t>线性表的类型定义</a:t>
            </a:r>
            <a:endParaRPr lang="zh-CN" altLang="en-US" sz="80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checkerboard(down)">
                                      <p:cBhvr>
                                        <p:cTn id="7"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03225" y="998538"/>
            <a:ext cx="848677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4400">
                <a:solidFill>
                  <a:srgbClr val="008080"/>
                </a:solidFill>
                <a:ea typeface="楷体_GB2312" pitchFamily="49" charset="-122"/>
              </a:rPr>
              <a:t>线性表</a:t>
            </a:r>
            <a:r>
              <a:rPr lang="zh-CN" altLang="en-US" sz="4400">
                <a:ea typeface="楷体_GB2312" pitchFamily="49" charset="-122"/>
              </a:rPr>
              <a:t>操作</a:t>
            </a:r>
          </a:p>
          <a:p>
            <a:pPr>
              <a:lnSpc>
                <a:spcPct val="125000"/>
              </a:lnSpc>
            </a:pPr>
            <a:r>
              <a:rPr lang="zh-CN" altLang="en-US" sz="4400">
                <a:ea typeface="楷体_GB2312" pitchFamily="49" charset="-122"/>
              </a:rPr>
              <a:t>           </a:t>
            </a:r>
            <a:r>
              <a:rPr lang="en-US" altLang="zh-CN" sz="4400" b="1">
                <a:solidFill>
                  <a:srgbClr val="003399"/>
                </a:solidFill>
                <a:ea typeface="楷体_GB2312" pitchFamily="49" charset="-122"/>
              </a:rPr>
              <a:t>ListInsert</a:t>
            </a:r>
            <a:r>
              <a:rPr lang="en-US" altLang="zh-CN" sz="4400" b="1">
                <a:solidFill>
                  <a:srgbClr val="003399"/>
                </a:solidFill>
              </a:rPr>
              <a:t>(&amp;L, i, e)</a:t>
            </a:r>
            <a:r>
              <a:rPr lang="zh-CN" altLang="en-US" sz="4400">
                <a:ea typeface="楷体_GB2312" pitchFamily="49" charset="-122"/>
              </a:rPr>
              <a:t>的实现：</a:t>
            </a:r>
            <a:endParaRPr lang="zh-CN" altLang="en-US" sz="4400"/>
          </a:p>
        </p:txBody>
      </p:sp>
      <p:sp>
        <p:nvSpPr>
          <p:cNvPr id="43011" name="Text Box 3"/>
          <p:cNvSpPr txBox="1">
            <a:spLocks noChangeArrowheads="1"/>
          </p:cNvSpPr>
          <p:nvPr/>
        </p:nvSpPr>
        <p:spPr bwMode="auto">
          <a:xfrm>
            <a:off x="476250" y="3357563"/>
            <a:ext cx="2178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ea typeface="楷体_GB2312" pitchFamily="49" charset="-122"/>
              </a:rPr>
              <a:t>首先分析</a:t>
            </a:r>
            <a:r>
              <a:rPr lang="en-US" altLang="zh-CN" b="1">
                <a:solidFill>
                  <a:srgbClr val="FF0000"/>
                </a:solidFill>
                <a:ea typeface="楷体_GB2312" pitchFamily="49" charset="-122"/>
              </a:rPr>
              <a:t>:</a:t>
            </a:r>
            <a:endParaRPr lang="en-US" altLang="zh-CN">
              <a:solidFill>
                <a:srgbClr val="FF0000"/>
              </a:solidFill>
              <a:ea typeface="楷体_GB2312" pitchFamily="49" charset="-122"/>
            </a:endParaRPr>
          </a:p>
        </p:txBody>
      </p:sp>
      <p:sp>
        <p:nvSpPr>
          <p:cNvPr id="43012" name="Text Box 4"/>
          <p:cNvSpPr txBox="1">
            <a:spLocks noChangeArrowheads="1"/>
          </p:cNvSpPr>
          <p:nvPr/>
        </p:nvSpPr>
        <p:spPr bwMode="auto">
          <a:xfrm>
            <a:off x="1066800" y="4021138"/>
            <a:ext cx="78517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4000">
                <a:ea typeface="楷体_GB2312" pitchFamily="49" charset="-122"/>
              </a:rPr>
              <a:t>插入元素时，</a:t>
            </a:r>
          </a:p>
          <a:p>
            <a:pPr>
              <a:lnSpc>
                <a:spcPct val="140000"/>
              </a:lnSpc>
            </a:pPr>
            <a:r>
              <a:rPr lang="zh-CN" altLang="en-US" sz="4000">
                <a:ea typeface="楷体_GB2312" pitchFamily="49" charset="-122"/>
              </a:rPr>
              <a:t>线性表的</a:t>
            </a:r>
            <a:r>
              <a:rPr lang="zh-CN" altLang="en-US" sz="4000" b="1">
                <a:ea typeface="楷体_GB2312" pitchFamily="49" charset="-122"/>
              </a:rPr>
              <a:t>逻辑结构</a:t>
            </a:r>
            <a:r>
              <a:rPr lang="zh-CN" altLang="en-US" sz="4000" b="1">
                <a:solidFill>
                  <a:srgbClr val="003399"/>
                </a:solidFill>
                <a:ea typeface="楷体_GB2312" pitchFamily="49" charset="-122"/>
              </a:rPr>
              <a:t>发生什么变化</a:t>
            </a:r>
            <a:r>
              <a:rPr lang="zh-CN" altLang="en-US" sz="4000">
                <a:ea typeface="楷体_GB2312" pitchFamily="49" charset="-122"/>
              </a:rPr>
              <a:t>？</a:t>
            </a:r>
          </a:p>
          <a:p>
            <a:endParaRPr lang="en-US" altLang="zh-CN" sz="40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3011"/>
                                        </p:tgtEl>
                                        <p:attrNameLst>
                                          <p:attrName>style.visibility</p:attrName>
                                        </p:attrNameLst>
                                      </p:cBhvr>
                                      <p:to>
                                        <p:strVal val="visible"/>
                                      </p:to>
                                    </p:set>
                                    <p:animEffect transition="in" filter="wipe(left)">
                                      <p:cBhvr>
                                        <p:cTn id="13" dur="500"/>
                                        <p:tgtEl>
                                          <p:spTgt spid="430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43012"/>
                                        </p:tgtEl>
                                        <p:attrNameLst>
                                          <p:attrName>style.visibility</p:attrName>
                                        </p:attrNameLst>
                                      </p:cBhvr>
                                      <p:to>
                                        <p:strVal val="visible"/>
                                      </p:to>
                                    </p:set>
                                    <p:animEffect transition="in" filter="wipe(left)">
                                      <p:cBhvr>
                                        <p:cTn id="18" dur="3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autoUpdateAnimBg="0"/>
      <p:bldP spid="4301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36538" y="609600"/>
            <a:ext cx="8602662"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楷体_GB2312" pitchFamily="49" charset="-122"/>
              </a:rPr>
              <a:t> </a:t>
            </a:r>
            <a:r>
              <a:rPr lang="en-US" altLang="zh-CN" sz="4400">
                <a:ea typeface="楷体_GB2312" pitchFamily="49" charset="-122"/>
              </a:rPr>
              <a:t>(a</a:t>
            </a:r>
            <a:r>
              <a:rPr lang="en-US" altLang="zh-CN" sz="4400" baseline="-25000">
                <a:ea typeface="楷体_GB2312" pitchFamily="49" charset="-122"/>
              </a:rPr>
              <a:t>1</a:t>
            </a:r>
            <a:r>
              <a:rPr lang="en-US" altLang="zh-CN" sz="4400">
                <a:ea typeface="楷体_GB2312" pitchFamily="49" charset="-122"/>
              </a:rPr>
              <a:t>, …, </a:t>
            </a:r>
            <a:r>
              <a:rPr lang="en-US" altLang="zh-CN" sz="4400" b="1">
                <a:ea typeface="楷体_GB2312" pitchFamily="49" charset="-122"/>
              </a:rPr>
              <a:t>a</a:t>
            </a:r>
            <a:r>
              <a:rPr lang="en-US" altLang="zh-CN" sz="4400" b="1" baseline="-25000">
                <a:ea typeface="楷体_GB2312" pitchFamily="49" charset="-122"/>
              </a:rPr>
              <a:t>i-1</a:t>
            </a:r>
            <a:r>
              <a:rPr lang="en-US" altLang="zh-CN" sz="4400" b="1">
                <a:ea typeface="楷体_GB2312" pitchFamily="49" charset="-122"/>
              </a:rPr>
              <a:t>, a</a:t>
            </a:r>
            <a:r>
              <a:rPr lang="en-US" altLang="zh-CN" sz="4400" b="1" baseline="-25000">
                <a:ea typeface="楷体_GB2312" pitchFamily="49" charset="-122"/>
              </a:rPr>
              <a:t>i</a:t>
            </a:r>
            <a:r>
              <a:rPr lang="en-US" altLang="zh-CN" sz="4400" b="1">
                <a:ea typeface="楷体_GB2312" pitchFamily="49" charset="-122"/>
              </a:rPr>
              <a:t>, </a:t>
            </a:r>
            <a:r>
              <a:rPr lang="en-US" altLang="zh-CN" sz="4400">
                <a:ea typeface="楷体_GB2312" pitchFamily="49" charset="-122"/>
              </a:rPr>
              <a:t>…, a</a:t>
            </a:r>
            <a:r>
              <a:rPr lang="en-US" altLang="zh-CN" sz="4400" baseline="-25000">
                <a:ea typeface="楷体_GB2312" pitchFamily="49" charset="-122"/>
              </a:rPr>
              <a:t>n</a:t>
            </a:r>
            <a:r>
              <a:rPr lang="en-US" altLang="zh-CN" sz="4400">
                <a:ea typeface="楷体_GB2312" pitchFamily="49" charset="-122"/>
              </a:rPr>
              <a:t>) </a:t>
            </a:r>
            <a:r>
              <a:rPr lang="zh-CN" altLang="en-US" sz="4400">
                <a:ea typeface="楷体_GB2312" pitchFamily="49" charset="-122"/>
              </a:rPr>
              <a:t>改变为</a:t>
            </a:r>
          </a:p>
          <a:p>
            <a:r>
              <a:rPr lang="zh-CN" altLang="en-US" sz="4400">
                <a:ea typeface="楷体_GB2312" pitchFamily="49" charset="-122"/>
              </a:rPr>
              <a:t>                      </a:t>
            </a:r>
            <a:r>
              <a:rPr lang="en-US" altLang="zh-CN" sz="4400">
                <a:ea typeface="楷体_GB2312" pitchFamily="49" charset="-122"/>
              </a:rPr>
              <a:t>(a</a:t>
            </a:r>
            <a:r>
              <a:rPr lang="en-US" altLang="zh-CN" sz="4400" baseline="-25000">
                <a:ea typeface="楷体_GB2312" pitchFamily="49" charset="-122"/>
              </a:rPr>
              <a:t>1</a:t>
            </a:r>
            <a:r>
              <a:rPr lang="en-US" altLang="zh-CN" sz="4400">
                <a:ea typeface="楷体_GB2312" pitchFamily="49" charset="-122"/>
              </a:rPr>
              <a:t>, …,</a:t>
            </a:r>
            <a:r>
              <a:rPr lang="en-US" altLang="zh-CN" sz="4400" b="1">
                <a:solidFill>
                  <a:srgbClr val="FF00FF"/>
                </a:solidFill>
                <a:ea typeface="楷体_GB2312" pitchFamily="49" charset="-122"/>
              </a:rPr>
              <a:t> a</a:t>
            </a:r>
            <a:r>
              <a:rPr lang="en-US" altLang="zh-CN" sz="4400" b="1" baseline="-25000">
                <a:solidFill>
                  <a:srgbClr val="FF00FF"/>
                </a:solidFill>
                <a:ea typeface="楷体_GB2312" pitchFamily="49" charset="-122"/>
              </a:rPr>
              <a:t>i-1</a:t>
            </a:r>
            <a:r>
              <a:rPr lang="en-US" altLang="zh-CN" sz="4400" b="1">
                <a:solidFill>
                  <a:srgbClr val="FF00FF"/>
                </a:solidFill>
                <a:ea typeface="楷体_GB2312" pitchFamily="49" charset="-122"/>
              </a:rPr>
              <a:t>, e, a</a:t>
            </a:r>
            <a:r>
              <a:rPr lang="en-US" altLang="zh-CN" sz="4400" b="1" baseline="-25000">
                <a:solidFill>
                  <a:srgbClr val="FF00FF"/>
                </a:solidFill>
                <a:ea typeface="楷体_GB2312" pitchFamily="49" charset="-122"/>
              </a:rPr>
              <a:t>i</a:t>
            </a:r>
            <a:r>
              <a:rPr lang="en-US" altLang="zh-CN" sz="4400">
                <a:ea typeface="楷体_GB2312" pitchFamily="49" charset="-122"/>
              </a:rPr>
              <a:t>, …, a</a:t>
            </a:r>
            <a:r>
              <a:rPr lang="en-US" altLang="zh-CN" sz="4400" baseline="-25000">
                <a:ea typeface="楷体_GB2312" pitchFamily="49" charset="-122"/>
              </a:rPr>
              <a:t>n</a:t>
            </a:r>
            <a:r>
              <a:rPr lang="en-US" altLang="zh-CN" sz="4400">
                <a:ea typeface="楷体_GB2312" pitchFamily="49" charset="-122"/>
              </a:rPr>
              <a:t>)</a:t>
            </a:r>
            <a:endParaRPr lang="en-US" altLang="zh-CN" sz="2400"/>
          </a:p>
        </p:txBody>
      </p:sp>
      <p:grpSp>
        <p:nvGrpSpPr>
          <p:cNvPr id="46131" name="Group 51"/>
          <p:cNvGrpSpPr>
            <a:grpSpLocks/>
          </p:cNvGrpSpPr>
          <p:nvPr/>
        </p:nvGrpSpPr>
        <p:grpSpPr bwMode="auto">
          <a:xfrm>
            <a:off x="0" y="3505200"/>
            <a:ext cx="9472613" cy="990600"/>
            <a:chOff x="0" y="2208"/>
            <a:chExt cx="5967" cy="624"/>
          </a:xfrm>
        </p:grpSpPr>
        <p:sp>
          <p:nvSpPr>
            <p:cNvPr id="46083" name="Text Box 3"/>
            <p:cNvSpPr txBox="1">
              <a:spLocks noChangeArrowheads="1"/>
            </p:cNvSpPr>
            <p:nvPr/>
          </p:nvSpPr>
          <p:spPr bwMode="auto">
            <a:xfrm>
              <a:off x="159" y="2208"/>
              <a:ext cx="5808"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800">
                  <a:ea typeface="楷体_GB2312" pitchFamily="49" charset="-122"/>
                </a:rPr>
                <a:t>a</a:t>
              </a:r>
              <a:r>
                <a:rPr lang="en-US" altLang="zh-CN" sz="4800" baseline="-25000">
                  <a:ea typeface="楷体_GB2312" pitchFamily="49" charset="-122"/>
                </a:rPr>
                <a:t>1</a:t>
              </a:r>
              <a:r>
                <a:rPr lang="en-US" altLang="zh-CN" sz="4800">
                  <a:ea typeface="楷体_GB2312" pitchFamily="49" charset="-122"/>
                </a:rPr>
                <a:t>  a</a:t>
              </a:r>
              <a:r>
                <a:rPr lang="en-US" altLang="zh-CN" sz="4800" baseline="-25000">
                  <a:ea typeface="楷体_GB2312" pitchFamily="49" charset="-122"/>
                </a:rPr>
                <a:t>2</a:t>
              </a:r>
              <a:r>
                <a:rPr lang="en-US" altLang="zh-CN" sz="4800">
                  <a:ea typeface="楷体_GB2312" pitchFamily="49" charset="-122"/>
                </a:rPr>
                <a:t>    </a:t>
              </a:r>
              <a:r>
                <a:rPr lang="en-US" altLang="zh-CN" sz="4800" b="1">
                  <a:ea typeface="楷体_GB2312" pitchFamily="49" charset="-122"/>
                </a:rPr>
                <a:t>…</a:t>
              </a:r>
              <a:r>
                <a:rPr lang="en-US" altLang="zh-CN" sz="4800">
                  <a:ea typeface="楷体_GB2312" pitchFamily="49" charset="-122"/>
                </a:rPr>
                <a:t>    a</a:t>
              </a:r>
              <a:r>
                <a:rPr lang="en-US" altLang="zh-CN" sz="4800" baseline="-25000">
                  <a:ea typeface="楷体_GB2312" pitchFamily="49" charset="-122"/>
                </a:rPr>
                <a:t>i-1</a:t>
              </a:r>
              <a:r>
                <a:rPr lang="en-US" altLang="zh-CN" sz="4800">
                  <a:ea typeface="楷体_GB2312" pitchFamily="49" charset="-122"/>
                </a:rPr>
                <a:t>   a</a:t>
              </a:r>
              <a:r>
                <a:rPr lang="en-US" altLang="zh-CN" sz="4800" baseline="-25000">
                  <a:ea typeface="楷体_GB2312" pitchFamily="49" charset="-122"/>
                </a:rPr>
                <a:t>i</a:t>
              </a:r>
              <a:r>
                <a:rPr lang="en-US" altLang="zh-CN" sz="4800">
                  <a:ea typeface="楷体_GB2312" pitchFamily="49" charset="-122"/>
                </a:rPr>
                <a:t>  </a:t>
              </a:r>
              <a:r>
                <a:rPr lang="en-US" altLang="zh-CN" sz="4800" b="1" baseline="-25000">
                  <a:ea typeface="楷体_GB2312" pitchFamily="49" charset="-122"/>
                </a:rPr>
                <a:t> </a:t>
              </a:r>
              <a:r>
                <a:rPr lang="en-US" altLang="zh-CN" sz="4800">
                  <a:ea typeface="楷体_GB2312" pitchFamily="49" charset="-122"/>
                </a:rPr>
                <a:t>  </a:t>
              </a:r>
              <a:r>
                <a:rPr lang="en-US" altLang="zh-CN" sz="4800" b="1">
                  <a:ea typeface="楷体_GB2312" pitchFamily="49" charset="-122"/>
                </a:rPr>
                <a:t>…</a:t>
              </a:r>
              <a:r>
                <a:rPr lang="en-US" altLang="zh-CN" sz="4800">
                  <a:ea typeface="楷体_GB2312" pitchFamily="49" charset="-122"/>
                </a:rPr>
                <a:t>    a</a:t>
              </a:r>
              <a:r>
                <a:rPr lang="en-US" altLang="zh-CN" sz="4800" baseline="-25000">
                  <a:ea typeface="楷体_GB2312" pitchFamily="49" charset="-122"/>
                </a:rPr>
                <a:t>n</a:t>
              </a:r>
            </a:p>
          </p:txBody>
        </p:sp>
        <p:sp>
          <p:nvSpPr>
            <p:cNvPr id="46084" name="Line 4"/>
            <p:cNvSpPr>
              <a:spLocks noChangeShapeType="1"/>
            </p:cNvSpPr>
            <p:nvPr/>
          </p:nvSpPr>
          <p:spPr bwMode="auto">
            <a:xfrm>
              <a:off x="0" y="2304"/>
              <a:ext cx="55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5" name="Line 5"/>
            <p:cNvSpPr>
              <a:spLocks noChangeShapeType="1"/>
            </p:cNvSpPr>
            <p:nvPr/>
          </p:nvSpPr>
          <p:spPr bwMode="auto">
            <a:xfrm>
              <a:off x="0" y="2784"/>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6" name="Line 6"/>
            <p:cNvSpPr>
              <a:spLocks noChangeShapeType="1"/>
            </p:cNvSpPr>
            <p:nvPr/>
          </p:nvSpPr>
          <p:spPr bwMode="auto">
            <a:xfrm>
              <a:off x="1968"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7" name="Line 7"/>
            <p:cNvSpPr>
              <a:spLocks noChangeShapeType="1"/>
            </p:cNvSpPr>
            <p:nvPr/>
          </p:nvSpPr>
          <p:spPr bwMode="auto">
            <a:xfrm>
              <a:off x="2736"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8" name="Line 8"/>
            <p:cNvSpPr>
              <a:spLocks noChangeShapeType="1"/>
            </p:cNvSpPr>
            <p:nvPr/>
          </p:nvSpPr>
          <p:spPr bwMode="auto">
            <a:xfrm>
              <a:off x="3312"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Line 9"/>
            <p:cNvSpPr>
              <a:spLocks noChangeShapeType="1"/>
            </p:cNvSpPr>
            <p:nvPr/>
          </p:nvSpPr>
          <p:spPr bwMode="auto">
            <a:xfrm>
              <a:off x="4896"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Line 13"/>
            <p:cNvSpPr>
              <a:spLocks noChangeShapeType="1"/>
            </p:cNvSpPr>
            <p:nvPr/>
          </p:nvSpPr>
          <p:spPr bwMode="auto">
            <a:xfrm>
              <a:off x="59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4" name="Line 14"/>
            <p:cNvSpPr>
              <a:spLocks noChangeShapeType="1"/>
            </p:cNvSpPr>
            <p:nvPr/>
          </p:nvSpPr>
          <p:spPr bwMode="auto">
            <a:xfrm>
              <a:off x="1152"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Line 15"/>
            <p:cNvSpPr>
              <a:spLocks noChangeShapeType="1"/>
            </p:cNvSpPr>
            <p:nvPr/>
          </p:nvSpPr>
          <p:spPr bwMode="auto">
            <a:xfrm>
              <a:off x="4128" y="2304"/>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132" name="Group 52"/>
          <p:cNvGrpSpPr>
            <a:grpSpLocks/>
          </p:cNvGrpSpPr>
          <p:nvPr/>
        </p:nvGrpSpPr>
        <p:grpSpPr bwMode="auto">
          <a:xfrm>
            <a:off x="0" y="4953000"/>
            <a:ext cx="4384675" cy="914400"/>
            <a:chOff x="0" y="3120"/>
            <a:chExt cx="2762" cy="576"/>
          </a:xfrm>
        </p:grpSpPr>
        <p:sp>
          <p:nvSpPr>
            <p:cNvPr id="46090" name="Text Box 10"/>
            <p:cNvSpPr txBox="1">
              <a:spLocks noChangeArrowheads="1"/>
            </p:cNvSpPr>
            <p:nvPr/>
          </p:nvSpPr>
          <p:spPr bwMode="auto">
            <a:xfrm>
              <a:off x="144" y="3120"/>
              <a:ext cx="261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a:ea typeface="楷体_GB2312" pitchFamily="49" charset="-122"/>
                </a:rPr>
                <a:t>a</a:t>
              </a:r>
              <a:r>
                <a:rPr lang="en-US" altLang="zh-CN" sz="4800" baseline="-25000">
                  <a:ea typeface="楷体_GB2312" pitchFamily="49" charset="-122"/>
                </a:rPr>
                <a:t>1</a:t>
              </a:r>
              <a:r>
                <a:rPr lang="en-US" altLang="zh-CN" sz="4800">
                  <a:ea typeface="楷体_GB2312" pitchFamily="49" charset="-122"/>
                </a:rPr>
                <a:t>  a</a:t>
              </a:r>
              <a:r>
                <a:rPr lang="en-US" altLang="zh-CN" sz="4800" baseline="-25000">
                  <a:ea typeface="楷体_GB2312" pitchFamily="49" charset="-122"/>
                </a:rPr>
                <a:t>2</a:t>
              </a:r>
              <a:r>
                <a:rPr lang="en-US" altLang="zh-CN" sz="4800">
                  <a:ea typeface="楷体_GB2312" pitchFamily="49" charset="-122"/>
                </a:rPr>
                <a:t>    </a:t>
              </a:r>
              <a:r>
                <a:rPr lang="en-US" altLang="zh-CN" sz="4800" b="1">
                  <a:ea typeface="楷体_GB2312" pitchFamily="49" charset="-122"/>
                </a:rPr>
                <a:t>…</a:t>
              </a:r>
              <a:r>
                <a:rPr lang="en-US" altLang="zh-CN" sz="4800">
                  <a:ea typeface="楷体_GB2312" pitchFamily="49" charset="-122"/>
                </a:rPr>
                <a:t>    a</a:t>
              </a:r>
              <a:r>
                <a:rPr lang="en-US" altLang="zh-CN" sz="4800" baseline="-25000">
                  <a:ea typeface="楷体_GB2312" pitchFamily="49" charset="-122"/>
                </a:rPr>
                <a:t>i-1</a:t>
              </a:r>
              <a:r>
                <a:rPr lang="en-US" altLang="zh-CN" sz="5400">
                  <a:ea typeface="楷体_GB2312" pitchFamily="49" charset="-122"/>
                </a:rPr>
                <a:t> </a:t>
              </a:r>
              <a:endParaRPr lang="en-US" altLang="zh-CN" sz="5400" b="1">
                <a:ea typeface="楷体_GB2312" pitchFamily="49" charset="-122"/>
              </a:endParaRPr>
            </a:p>
          </p:txBody>
        </p:sp>
        <p:sp>
          <p:nvSpPr>
            <p:cNvPr id="46091" name="Line 11"/>
            <p:cNvSpPr>
              <a:spLocks noChangeShapeType="1"/>
            </p:cNvSpPr>
            <p:nvPr/>
          </p:nvSpPr>
          <p:spPr bwMode="auto">
            <a:xfrm>
              <a:off x="1152"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2" name="Line 12"/>
            <p:cNvSpPr>
              <a:spLocks noChangeShapeType="1"/>
            </p:cNvSpPr>
            <p:nvPr/>
          </p:nvSpPr>
          <p:spPr bwMode="auto">
            <a:xfrm>
              <a:off x="1968"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Line 16"/>
            <p:cNvSpPr>
              <a:spLocks noChangeShapeType="1"/>
            </p:cNvSpPr>
            <p:nvPr/>
          </p:nvSpPr>
          <p:spPr bwMode="auto">
            <a:xfrm>
              <a:off x="0" y="3216"/>
              <a:ext cx="2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Line 17"/>
            <p:cNvSpPr>
              <a:spLocks noChangeShapeType="1"/>
            </p:cNvSpPr>
            <p:nvPr/>
          </p:nvSpPr>
          <p:spPr bwMode="auto">
            <a:xfrm>
              <a:off x="0" y="3696"/>
              <a:ext cx="2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8" name="Line 18"/>
            <p:cNvSpPr>
              <a:spLocks noChangeShapeType="1"/>
            </p:cNvSpPr>
            <p:nvPr/>
          </p:nvSpPr>
          <p:spPr bwMode="auto">
            <a:xfrm>
              <a:off x="591"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9" name="Line 19"/>
            <p:cNvSpPr>
              <a:spLocks noChangeShapeType="1"/>
            </p:cNvSpPr>
            <p:nvPr/>
          </p:nvSpPr>
          <p:spPr bwMode="auto">
            <a:xfrm>
              <a:off x="2736"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134" name="Group 54"/>
          <p:cNvGrpSpPr>
            <a:grpSpLocks/>
          </p:cNvGrpSpPr>
          <p:nvPr/>
        </p:nvGrpSpPr>
        <p:grpSpPr bwMode="auto">
          <a:xfrm>
            <a:off x="6553200" y="4953000"/>
            <a:ext cx="1143000" cy="914400"/>
            <a:chOff x="4128" y="3120"/>
            <a:chExt cx="720" cy="576"/>
          </a:xfrm>
        </p:grpSpPr>
        <p:sp>
          <p:nvSpPr>
            <p:cNvPr id="46104" name="Text Box 24"/>
            <p:cNvSpPr txBox="1">
              <a:spLocks noChangeArrowheads="1"/>
            </p:cNvSpPr>
            <p:nvPr/>
          </p:nvSpPr>
          <p:spPr bwMode="auto">
            <a:xfrm>
              <a:off x="4224" y="3120"/>
              <a:ext cx="54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5400" b="1">
                  <a:ea typeface="楷体_GB2312" pitchFamily="49" charset="-122"/>
                </a:rPr>
                <a:t>…</a:t>
              </a:r>
            </a:p>
          </p:txBody>
        </p:sp>
        <p:sp>
          <p:nvSpPr>
            <p:cNvPr id="46108" name="Line 28"/>
            <p:cNvSpPr>
              <a:spLocks noChangeShapeType="1"/>
            </p:cNvSpPr>
            <p:nvPr/>
          </p:nvSpPr>
          <p:spPr bwMode="auto">
            <a:xfrm>
              <a:off x="4128" y="321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9" name="Line 29"/>
            <p:cNvSpPr>
              <a:spLocks noChangeShapeType="1"/>
            </p:cNvSpPr>
            <p:nvPr/>
          </p:nvSpPr>
          <p:spPr bwMode="auto">
            <a:xfrm>
              <a:off x="4128" y="369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3" name="Line 33"/>
            <p:cNvSpPr>
              <a:spLocks noChangeShapeType="1"/>
            </p:cNvSpPr>
            <p:nvPr/>
          </p:nvSpPr>
          <p:spPr bwMode="auto">
            <a:xfrm>
              <a:off x="4128"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138" name="Group 58"/>
          <p:cNvGrpSpPr>
            <a:grpSpLocks/>
          </p:cNvGrpSpPr>
          <p:nvPr/>
        </p:nvGrpSpPr>
        <p:grpSpPr bwMode="auto">
          <a:xfrm>
            <a:off x="5334000" y="4953000"/>
            <a:ext cx="1295400" cy="914400"/>
            <a:chOff x="3360" y="3120"/>
            <a:chExt cx="816" cy="576"/>
          </a:xfrm>
        </p:grpSpPr>
        <p:sp>
          <p:nvSpPr>
            <p:cNvPr id="46105" name="Line 25"/>
            <p:cNvSpPr>
              <a:spLocks noChangeShapeType="1"/>
            </p:cNvSpPr>
            <p:nvPr/>
          </p:nvSpPr>
          <p:spPr bwMode="auto">
            <a:xfrm>
              <a:off x="3360" y="321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6135" name="Group 55"/>
            <p:cNvGrpSpPr>
              <a:grpSpLocks/>
            </p:cNvGrpSpPr>
            <p:nvPr/>
          </p:nvGrpSpPr>
          <p:grpSpPr bwMode="auto">
            <a:xfrm>
              <a:off x="3360" y="3120"/>
              <a:ext cx="768" cy="576"/>
              <a:chOff x="3360" y="3120"/>
              <a:chExt cx="768" cy="576"/>
            </a:xfrm>
          </p:grpSpPr>
          <p:sp>
            <p:nvSpPr>
              <p:cNvPr id="46102" name="Text Box 22"/>
              <p:cNvSpPr txBox="1">
                <a:spLocks noChangeArrowheads="1"/>
              </p:cNvSpPr>
              <p:nvPr/>
            </p:nvSpPr>
            <p:spPr bwMode="auto">
              <a:xfrm>
                <a:off x="3504" y="3120"/>
                <a:ext cx="357"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a:ea typeface="楷体_GB2312" pitchFamily="49" charset="-122"/>
                  </a:rPr>
                  <a:t>a</a:t>
                </a:r>
                <a:r>
                  <a:rPr lang="en-US" altLang="zh-CN" sz="4800" baseline="-25000">
                    <a:ea typeface="楷体_GB2312" pitchFamily="49" charset="-122"/>
                  </a:rPr>
                  <a:t>i</a:t>
                </a:r>
                <a:endParaRPr lang="en-US" altLang="zh-CN" sz="5400" b="1" baseline="-25000">
                  <a:ea typeface="楷体_GB2312" pitchFamily="49" charset="-122"/>
                </a:endParaRPr>
              </a:p>
            </p:txBody>
          </p:sp>
          <p:sp>
            <p:nvSpPr>
              <p:cNvPr id="46103" name="Line 23"/>
              <p:cNvSpPr>
                <a:spLocks noChangeShapeType="1"/>
              </p:cNvSpPr>
              <p:nvPr/>
            </p:nvSpPr>
            <p:spPr bwMode="auto">
              <a:xfrm>
                <a:off x="3615" y="3696"/>
                <a:ext cx="1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6" name="Line 26"/>
              <p:cNvSpPr>
                <a:spLocks noChangeShapeType="1"/>
              </p:cNvSpPr>
              <p:nvPr/>
            </p:nvSpPr>
            <p:spPr bwMode="auto">
              <a:xfrm>
                <a:off x="3360" y="369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4" name="Line 34"/>
              <p:cNvSpPr>
                <a:spLocks noChangeShapeType="1"/>
              </p:cNvSpPr>
              <p:nvPr/>
            </p:nvSpPr>
            <p:spPr bwMode="auto">
              <a:xfrm>
                <a:off x="3360"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6136" name="Group 56"/>
          <p:cNvGrpSpPr>
            <a:grpSpLocks/>
          </p:cNvGrpSpPr>
          <p:nvPr/>
        </p:nvGrpSpPr>
        <p:grpSpPr bwMode="auto">
          <a:xfrm>
            <a:off x="4343400" y="5029200"/>
            <a:ext cx="990600" cy="838200"/>
            <a:chOff x="2736" y="3168"/>
            <a:chExt cx="624" cy="528"/>
          </a:xfrm>
        </p:grpSpPr>
        <p:sp>
          <p:nvSpPr>
            <p:cNvPr id="46100" name="Line 20"/>
            <p:cNvSpPr>
              <a:spLocks noChangeShapeType="1"/>
            </p:cNvSpPr>
            <p:nvPr/>
          </p:nvSpPr>
          <p:spPr bwMode="auto">
            <a:xfrm>
              <a:off x="2736" y="3216"/>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1" name="Line 21"/>
            <p:cNvSpPr>
              <a:spLocks noChangeShapeType="1"/>
            </p:cNvSpPr>
            <p:nvPr/>
          </p:nvSpPr>
          <p:spPr bwMode="auto">
            <a:xfrm>
              <a:off x="2736" y="3696"/>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7" name="Text Box 37"/>
            <p:cNvSpPr txBox="1">
              <a:spLocks noChangeArrowheads="1"/>
            </p:cNvSpPr>
            <p:nvPr/>
          </p:nvSpPr>
          <p:spPr bwMode="auto">
            <a:xfrm>
              <a:off x="2784" y="3168"/>
              <a:ext cx="38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rgbClr val="FF00FF"/>
                  </a:solidFill>
                  <a:ea typeface="楷体_GB2312" pitchFamily="49" charset="-122"/>
                </a:rPr>
                <a:t> e</a:t>
              </a:r>
              <a:endParaRPr lang="en-US" altLang="zh-CN" sz="4400" b="1">
                <a:solidFill>
                  <a:srgbClr val="FF00FF"/>
                </a:solidFill>
                <a:ea typeface="楷体_GB2312" pitchFamily="49" charset="-122"/>
              </a:endParaRPr>
            </a:p>
          </p:txBody>
        </p:sp>
      </p:grpSp>
      <p:grpSp>
        <p:nvGrpSpPr>
          <p:cNvPr id="46133" name="Group 53"/>
          <p:cNvGrpSpPr>
            <a:grpSpLocks/>
          </p:cNvGrpSpPr>
          <p:nvPr/>
        </p:nvGrpSpPr>
        <p:grpSpPr bwMode="auto">
          <a:xfrm>
            <a:off x="7696200" y="4953000"/>
            <a:ext cx="1219200" cy="914400"/>
            <a:chOff x="4848" y="3120"/>
            <a:chExt cx="768" cy="576"/>
          </a:xfrm>
        </p:grpSpPr>
        <p:sp>
          <p:nvSpPr>
            <p:cNvPr id="46107" name="Text Box 27"/>
            <p:cNvSpPr txBox="1">
              <a:spLocks noChangeArrowheads="1"/>
            </p:cNvSpPr>
            <p:nvPr/>
          </p:nvSpPr>
          <p:spPr bwMode="auto">
            <a:xfrm>
              <a:off x="4992" y="3120"/>
              <a:ext cx="465"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5400">
                  <a:ea typeface="楷体_GB2312" pitchFamily="49" charset="-122"/>
                </a:rPr>
                <a:t>a</a:t>
              </a:r>
              <a:r>
                <a:rPr lang="en-US" altLang="zh-CN" sz="5400" baseline="-25000">
                  <a:ea typeface="楷体_GB2312" pitchFamily="49" charset="-122"/>
                </a:rPr>
                <a:t>n</a:t>
              </a:r>
            </a:p>
          </p:txBody>
        </p:sp>
        <p:sp>
          <p:nvSpPr>
            <p:cNvPr id="46110" name="Line 30"/>
            <p:cNvSpPr>
              <a:spLocks noChangeShapeType="1"/>
            </p:cNvSpPr>
            <p:nvPr/>
          </p:nvSpPr>
          <p:spPr bwMode="auto">
            <a:xfrm>
              <a:off x="4848"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8" name="Line 38"/>
            <p:cNvSpPr>
              <a:spLocks noChangeShapeType="1"/>
            </p:cNvSpPr>
            <p:nvPr/>
          </p:nvSpPr>
          <p:spPr bwMode="auto">
            <a:xfrm>
              <a:off x="4848" y="321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9" name="Line 39"/>
            <p:cNvSpPr>
              <a:spLocks noChangeShapeType="1"/>
            </p:cNvSpPr>
            <p:nvPr/>
          </p:nvSpPr>
          <p:spPr bwMode="auto">
            <a:xfrm>
              <a:off x="4848" y="369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0" name="Line 40"/>
            <p:cNvSpPr>
              <a:spLocks noChangeShapeType="1"/>
            </p:cNvSpPr>
            <p:nvPr/>
          </p:nvSpPr>
          <p:spPr bwMode="auto">
            <a:xfrm>
              <a:off x="5616"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121" name="Text Box 41"/>
          <p:cNvSpPr txBox="1">
            <a:spLocks noChangeArrowheads="1"/>
          </p:cNvSpPr>
          <p:nvPr/>
        </p:nvSpPr>
        <p:spPr bwMode="auto">
          <a:xfrm>
            <a:off x="577850" y="2422525"/>
            <a:ext cx="2000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t>&lt;a</a:t>
            </a:r>
            <a:r>
              <a:rPr lang="en-US" altLang="zh-CN" sz="4000" b="1" baseline="-25000"/>
              <a:t>i-1</a:t>
            </a:r>
            <a:r>
              <a:rPr lang="en-US" altLang="zh-CN" sz="4000" b="1"/>
              <a:t>, a</a:t>
            </a:r>
            <a:r>
              <a:rPr lang="en-US" altLang="zh-CN" sz="4000" b="1" baseline="-25000"/>
              <a:t>i</a:t>
            </a:r>
            <a:r>
              <a:rPr lang="en-US" altLang="zh-CN" sz="4000" b="1"/>
              <a:t>&gt;</a:t>
            </a:r>
            <a:endParaRPr lang="en-US" altLang="zh-CN" sz="2400"/>
          </a:p>
        </p:txBody>
      </p:sp>
      <p:sp>
        <p:nvSpPr>
          <p:cNvPr id="46123" name="AutoShape 43"/>
          <p:cNvSpPr>
            <a:spLocks noChangeArrowheads="1"/>
          </p:cNvSpPr>
          <p:nvPr/>
        </p:nvSpPr>
        <p:spPr bwMode="auto">
          <a:xfrm>
            <a:off x="2971800" y="2667000"/>
            <a:ext cx="1219200" cy="228600"/>
          </a:xfrm>
          <a:prstGeom prst="notchedRightArrow">
            <a:avLst>
              <a:gd name="adj1" fmla="val 50000"/>
              <a:gd name="adj2" fmla="val 133333"/>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4" name="Text Box 44"/>
          <p:cNvSpPr txBox="1">
            <a:spLocks noChangeArrowheads="1"/>
          </p:cNvSpPr>
          <p:nvPr/>
        </p:nvSpPr>
        <p:spPr bwMode="auto">
          <a:xfrm>
            <a:off x="4648200" y="2422525"/>
            <a:ext cx="3663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t>&lt;a</a:t>
            </a:r>
            <a:r>
              <a:rPr lang="en-US" altLang="zh-CN" sz="4000" b="1" baseline="-25000"/>
              <a:t>i-1</a:t>
            </a:r>
            <a:r>
              <a:rPr lang="en-US" altLang="zh-CN" sz="4000" b="1"/>
              <a:t>, e&gt;,  &lt;e, a</a:t>
            </a:r>
            <a:r>
              <a:rPr lang="en-US" altLang="zh-CN" sz="4000" b="1" baseline="-25000"/>
              <a:t>i</a:t>
            </a:r>
            <a:r>
              <a:rPr lang="en-US" altLang="zh-CN" sz="4000" b="1"/>
              <a:t>&gt;</a:t>
            </a:r>
            <a:endParaRPr lang="en-US" altLang="zh-CN" sz="2400"/>
          </a:p>
        </p:txBody>
      </p:sp>
      <p:sp>
        <p:nvSpPr>
          <p:cNvPr id="46125" name="Line 45"/>
          <p:cNvSpPr>
            <a:spLocks noChangeShapeType="1"/>
          </p:cNvSpPr>
          <p:nvPr/>
        </p:nvSpPr>
        <p:spPr bwMode="auto">
          <a:xfrm>
            <a:off x="4343400" y="4419600"/>
            <a:ext cx="990600" cy="685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8" name="Line 48"/>
          <p:cNvSpPr>
            <a:spLocks noChangeShapeType="1"/>
          </p:cNvSpPr>
          <p:nvPr/>
        </p:nvSpPr>
        <p:spPr bwMode="auto">
          <a:xfrm>
            <a:off x="7772400" y="4419600"/>
            <a:ext cx="1143000" cy="685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6137" name="Group 57"/>
          <p:cNvGrpSpPr>
            <a:grpSpLocks/>
          </p:cNvGrpSpPr>
          <p:nvPr/>
        </p:nvGrpSpPr>
        <p:grpSpPr bwMode="auto">
          <a:xfrm>
            <a:off x="4724400" y="5867400"/>
            <a:ext cx="3657600" cy="701675"/>
            <a:chOff x="2976" y="3696"/>
            <a:chExt cx="2304" cy="442"/>
          </a:xfrm>
        </p:grpSpPr>
        <p:sp>
          <p:nvSpPr>
            <p:cNvPr id="46129" name="Text Box 49"/>
            <p:cNvSpPr txBox="1">
              <a:spLocks noChangeArrowheads="1"/>
            </p:cNvSpPr>
            <p:nvPr/>
          </p:nvSpPr>
          <p:spPr bwMode="auto">
            <a:xfrm>
              <a:off x="2976" y="3696"/>
              <a:ext cx="20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9900FF"/>
                  </a:solidFill>
                  <a:ea typeface="隶书" pitchFamily="49" charset="-122"/>
                </a:rPr>
                <a:t>表的长度增加</a:t>
              </a:r>
              <a:endParaRPr lang="zh-CN" altLang="en-US" sz="2400"/>
            </a:p>
          </p:txBody>
        </p:sp>
        <p:sp>
          <p:nvSpPr>
            <p:cNvPr id="46130" name="AutoShape 50"/>
            <p:cNvSpPr>
              <a:spLocks noChangeArrowheads="1"/>
            </p:cNvSpPr>
            <p:nvPr/>
          </p:nvSpPr>
          <p:spPr bwMode="auto">
            <a:xfrm>
              <a:off x="5184" y="3696"/>
              <a:ext cx="96" cy="432"/>
            </a:xfrm>
            <a:prstGeom prst="upArrow">
              <a:avLst>
                <a:gd name="adj1" fmla="val 50000"/>
                <a:gd name="adj2" fmla="val 112500"/>
              </a:avLst>
            </a:prstGeom>
            <a:solidFill>
              <a:srgbClr val="99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wipe(left)">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6121"/>
                                        </p:tgtEl>
                                        <p:attrNameLst>
                                          <p:attrName>style.visibility</p:attrName>
                                        </p:attrNameLst>
                                      </p:cBhvr>
                                      <p:to>
                                        <p:strVal val="visible"/>
                                      </p:to>
                                    </p:set>
                                    <p:animEffect transition="in" filter="blinds(vertical)">
                                      <p:cBhvr>
                                        <p:cTn id="12" dur="500"/>
                                        <p:tgtEl>
                                          <p:spTgt spid="461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46123"/>
                                        </p:tgtEl>
                                        <p:attrNameLst>
                                          <p:attrName>style.visibility</p:attrName>
                                        </p:attrNameLst>
                                      </p:cBhvr>
                                      <p:to>
                                        <p:strVal val="visible"/>
                                      </p:to>
                                    </p:set>
                                    <p:anim calcmode="lin" valueType="num">
                                      <p:cBhvr>
                                        <p:cTn id="17" dur="500" fill="hold"/>
                                        <p:tgtEl>
                                          <p:spTgt spid="46123"/>
                                        </p:tgtEl>
                                        <p:attrNameLst>
                                          <p:attrName>ppt_x</p:attrName>
                                        </p:attrNameLst>
                                      </p:cBhvr>
                                      <p:tavLst>
                                        <p:tav tm="0">
                                          <p:val>
                                            <p:strVal val="#ppt_x-#ppt_w/2"/>
                                          </p:val>
                                        </p:tav>
                                        <p:tav tm="100000">
                                          <p:val>
                                            <p:strVal val="#ppt_x"/>
                                          </p:val>
                                        </p:tav>
                                      </p:tavLst>
                                    </p:anim>
                                    <p:anim calcmode="lin" valueType="num">
                                      <p:cBhvr>
                                        <p:cTn id="18" dur="500" fill="hold"/>
                                        <p:tgtEl>
                                          <p:spTgt spid="46123"/>
                                        </p:tgtEl>
                                        <p:attrNameLst>
                                          <p:attrName>ppt_y</p:attrName>
                                        </p:attrNameLst>
                                      </p:cBhvr>
                                      <p:tavLst>
                                        <p:tav tm="0">
                                          <p:val>
                                            <p:strVal val="#ppt_y"/>
                                          </p:val>
                                        </p:tav>
                                        <p:tav tm="100000">
                                          <p:val>
                                            <p:strVal val="#ppt_y"/>
                                          </p:val>
                                        </p:tav>
                                      </p:tavLst>
                                    </p:anim>
                                    <p:anim calcmode="lin" valueType="num">
                                      <p:cBhvr>
                                        <p:cTn id="19" dur="500" fill="hold"/>
                                        <p:tgtEl>
                                          <p:spTgt spid="46123"/>
                                        </p:tgtEl>
                                        <p:attrNameLst>
                                          <p:attrName>ppt_w</p:attrName>
                                        </p:attrNameLst>
                                      </p:cBhvr>
                                      <p:tavLst>
                                        <p:tav tm="0">
                                          <p:val>
                                            <p:fltVal val="0"/>
                                          </p:val>
                                        </p:tav>
                                        <p:tav tm="100000">
                                          <p:val>
                                            <p:strVal val="#ppt_w"/>
                                          </p:val>
                                        </p:tav>
                                      </p:tavLst>
                                    </p:anim>
                                    <p:anim calcmode="lin" valueType="num">
                                      <p:cBhvr>
                                        <p:cTn id="20" dur="500" fill="hold"/>
                                        <p:tgtEl>
                                          <p:spTgt spid="46123"/>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46124"/>
                                        </p:tgtEl>
                                        <p:attrNameLst>
                                          <p:attrName>style.visibility</p:attrName>
                                        </p:attrNameLst>
                                      </p:cBhvr>
                                      <p:to>
                                        <p:strVal val="visible"/>
                                      </p:to>
                                    </p:set>
                                    <p:animEffect transition="in" filter="blinds(vertical)">
                                      <p:cBhvr>
                                        <p:cTn id="25" dur="500"/>
                                        <p:tgtEl>
                                          <p:spTgt spid="461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6131"/>
                                        </p:tgtEl>
                                        <p:attrNameLst>
                                          <p:attrName>style.visibility</p:attrName>
                                        </p:attrNameLst>
                                      </p:cBhvr>
                                      <p:to>
                                        <p:strVal val="visible"/>
                                      </p:to>
                                    </p:set>
                                    <p:animEffect transition="in" filter="wipe(left)">
                                      <p:cBhvr>
                                        <p:cTn id="30" dur="500"/>
                                        <p:tgtEl>
                                          <p:spTgt spid="4613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6132"/>
                                        </p:tgtEl>
                                        <p:attrNameLst>
                                          <p:attrName>style.visibility</p:attrName>
                                        </p:attrNameLst>
                                      </p:cBhvr>
                                      <p:to>
                                        <p:strVal val="visible"/>
                                      </p:to>
                                    </p:set>
                                    <p:animEffect transition="in" filter="wipe(left)">
                                      <p:cBhvr>
                                        <p:cTn id="35" dur="500"/>
                                        <p:tgtEl>
                                          <p:spTgt spid="461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 fill="hold" grpId="0" nodeType="clickEffect">
                                  <p:stCondLst>
                                    <p:cond delay="0"/>
                                  </p:stCondLst>
                                  <p:childTnLst>
                                    <p:set>
                                      <p:cBhvr>
                                        <p:cTn id="39" dur="1" fill="hold">
                                          <p:stCondLst>
                                            <p:cond delay="0"/>
                                          </p:stCondLst>
                                        </p:cTn>
                                        <p:tgtEl>
                                          <p:spTgt spid="46128"/>
                                        </p:tgtEl>
                                        <p:attrNameLst>
                                          <p:attrName>style.visibility</p:attrName>
                                        </p:attrNameLst>
                                      </p:cBhvr>
                                      <p:to>
                                        <p:strVal val="visible"/>
                                      </p:to>
                                    </p:set>
                                    <p:anim calcmode="lin" valueType="num">
                                      <p:cBhvr>
                                        <p:cTn id="40" dur="500" fill="hold"/>
                                        <p:tgtEl>
                                          <p:spTgt spid="46128"/>
                                        </p:tgtEl>
                                        <p:attrNameLst>
                                          <p:attrName>ppt_x</p:attrName>
                                        </p:attrNameLst>
                                      </p:cBhvr>
                                      <p:tavLst>
                                        <p:tav tm="0">
                                          <p:val>
                                            <p:strVal val="#ppt_x"/>
                                          </p:val>
                                        </p:tav>
                                        <p:tav tm="100000">
                                          <p:val>
                                            <p:strVal val="#ppt_x"/>
                                          </p:val>
                                        </p:tav>
                                      </p:tavLst>
                                    </p:anim>
                                    <p:anim calcmode="lin" valueType="num">
                                      <p:cBhvr>
                                        <p:cTn id="41" dur="500" fill="hold"/>
                                        <p:tgtEl>
                                          <p:spTgt spid="46128"/>
                                        </p:tgtEl>
                                        <p:attrNameLst>
                                          <p:attrName>ppt_y</p:attrName>
                                        </p:attrNameLst>
                                      </p:cBhvr>
                                      <p:tavLst>
                                        <p:tav tm="0">
                                          <p:val>
                                            <p:strVal val="#ppt_y-#ppt_h/2"/>
                                          </p:val>
                                        </p:tav>
                                        <p:tav tm="100000">
                                          <p:val>
                                            <p:strVal val="#ppt_y"/>
                                          </p:val>
                                        </p:tav>
                                      </p:tavLst>
                                    </p:anim>
                                    <p:anim calcmode="lin" valueType="num">
                                      <p:cBhvr>
                                        <p:cTn id="42" dur="500" fill="hold"/>
                                        <p:tgtEl>
                                          <p:spTgt spid="46128"/>
                                        </p:tgtEl>
                                        <p:attrNameLst>
                                          <p:attrName>ppt_w</p:attrName>
                                        </p:attrNameLst>
                                      </p:cBhvr>
                                      <p:tavLst>
                                        <p:tav tm="0">
                                          <p:val>
                                            <p:strVal val="#ppt_w"/>
                                          </p:val>
                                        </p:tav>
                                        <p:tav tm="100000">
                                          <p:val>
                                            <p:strVal val="#ppt_w"/>
                                          </p:val>
                                        </p:tav>
                                      </p:tavLst>
                                    </p:anim>
                                    <p:anim calcmode="lin" valueType="num">
                                      <p:cBhvr>
                                        <p:cTn id="43" dur="500" fill="hold"/>
                                        <p:tgtEl>
                                          <p:spTgt spid="46128"/>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
                            </p:stCondLst>
                            <p:childTnLst>
                              <p:par>
                                <p:cTn id="45" presetID="17" presetClass="entr" presetSubtype="1" fill="hold" grpId="0" nodeType="afterEffect">
                                  <p:stCondLst>
                                    <p:cond delay="0"/>
                                  </p:stCondLst>
                                  <p:childTnLst>
                                    <p:set>
                                      <p:cBhvr>
                                        <p:cTn id="46" dur="1" fill="hold">
                                          <p:stCondLst>
                                            <p:cond delay="0"/>
                                          </p:stCondLst>
                                        </p:cTn>
                                        <p:tgtEl>
                                          <p:spTgt spid="46125"/>
                                        </p:tgtEl>
                                        <p:attrNameLst>
                                          <p:attrName>style.visibility</p:attrName>
                                        </p:attrNameLst>
                                      </p:cBhvr>
                                      <p:to>
                                        <p:strVal val="visible"/>
                                      </p:to>
                                    </p:set>
                                    <p:anim calcmode="lin" valueType="num">
                                      <p:cBhvr>
                                        <p:cTn id="47" dur="500" fill="hold"/>
                                        <p:tgtEl>
                                          <p:spTgt spid="46125"/>
                                        </p:tgtEl>
                                        <p:attrNameLst>
                                          <p:attrName>ppt_x</p:attrName>
                                        </p:attrNameLst>
                                      </p:cBhvr>
                                      <p:tavLst>
                                        <p:tav tm="0">
                                          <p:val>
                                            <p:strVal val="#ppt_x"/>
                                          </p:val>
                                        </p:tav>
                                        <p:tav tm="100000">
                                          <p:val>
                                            <p:strVal val="#ppt_x"/>
                                          </p:val>
                                        </p:tav>
                                      </p:tavLst>
                                    </p:anim>
                                    <p:anim calcmode="lin" valueType="num">
                                      <p:cBhvr>
                                        <p:cTn id="48" dur="500" fill="hold"/>
                                        <p:tgtEl>
                                          <p:spTgt spid="46125"/>
                                        </p:tgtEl>
                                        <p:attrNameLst>
                                          <p:attrName>ppt_y</p:attrName>
                                        </p:attrNameLst>
                                      </p:cBhvr>
                                      <p:tavLst>
                                        <p:tav tm="0">
                                          <p:val>
                                            <p:strVal val="#ppt_y-#ppt_h/2"/>
                                          </p:val>
                                        </p:tav>
                                        <p:tav tm="100000">
                                          <p:val>
                                            <p:strVal val="#ppt_y"/>
                                          </p:val>
                                        </p:tav>
                                      </p:tavLst>
                                    </p:anim>
                                    <p:anim calcmode="lin" valueType="num">
                                      <p:cBhvr>
                                        <p:cTn id="49" dur="500" fill="hold"/>
                                        <p:tgtEl>
                                          <p:spTgt spid="46125"/>
                                        </p:tgtEl>
                                        <p:attrNameLst>
                                          <p:attrName>ppt_w</p:attrName>
                                        </p:attrNameLst>
                                      </p:cBhvr>
                                      <p:tavLst>
                                        <p:tav tm="0">
                                          <p:val>
                                            <p:strVal val="#ppt_w"/>
                                          </p:val>
                                        </p:tav>
                                        <p:tav tm="100000">
                                          <p:val>
                                            <p:strVal val="#ppt_w"/>
                                          </p:val>
                                        </p:tav>
                                      </p:tavLst>
                                    </p:anim>
                                    <p:anim calcmode="lin" valueType="num">
                                      <p:cBhvr>
                                        <p:cTn id="50" dur="500" fill="hold"/>
                                        <p:tgtEl>
                                          <p:spTgt spid="46125"/>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46133"/>
                                        </p:tgtEl>
                                        <p:attrNameLst>
                                          <p:attrName>style.visibility</p:attrName>
                                        </p:attrNameLst>
                                      </p:cBhvr>
                                      <p:to>
                                        <p:strVal val="visible"/>
                                      </p:to>
                                    </p:set>
                                    <p:animEffect transition="in" filter="wipe(left)">
                                      <p:cBhvr>
                                        <p:cTn id="55" dur="500"/>
                                        <p:tgtEl>
                                          <p:spTgt spid="4613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46134"/>
                                        </p:tgtEl>
                                        <p:attrNameLst>
                                          <p:attrName>style.visibility</p:attrName>
                                        </p:attrNameLst>
                                      </p:cBhvr>
                                      <p:to>
                                        <p:strVal val="visible"/>
                                      </p:to>
                                    </p:set>
                                    <p:animEffect transition="in" filter="wipe(left)">
                                      <p:cBhvr>
                                        <p:cTn id="60" dur="500"/>
                                        <p:tgtEl>
                                          <p:spTgt spid="4613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46138"/>
                                        </p:tgtEl>
                                        <p:attrNameLst>
                                          <p:attrName>style.visibility</p:attrName>
                                        </p:attrNameLst>
                                      </p:cBhvr>
                                      <p:to>
                                        <p:strVal val="visible"/>
                                      </p:to>
                                    </p:set>
                                    <p:animEffect transition="in" filter="wipe(left)">
                                      <p:cBhvr>
                                        <p:cTn id="65" dur="500"/>
                                        <p:tgtEl>
                                          <p:spTgt spid="4613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46136"/>
                                        </p:tgtEl>
                                        <p:attrNameLst>
                                          <p:attrName>style.visibility</p:attrName>
                                        </p:attrNameLst>
                                      </p:cBhvr>
                                      <p:to>
                                        <p:strVal val="visible"/>
                                      </p:to>
                                    </p:set>
                                    <p:animEffect transition="in" filter="wipe(left)">
                                      <p:cBhvr>
                                        <p:cTn id="70" dur="500"/>
                                        <p:tgtEl>
                                          <p:spTgt spid="4613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46137"/>
                                        </p:tgtEl>
                                        <p:attrNameLst>
                                          <p:attrName>style.visibility</p:attrName>
                                        </p:attrNameLst>
                                      </p:cBhvr>
                                      <p:to>
                                        <p:strVal val="visible"/>
                                      </p:to>
                                    </p:set>
                                    <p:animEffect transition="in" filter="wipe(left)">
                                      <p:cBhvr>
                                        <p:cTn id="75" dur="500"/>
                                        <p:tgtEl>
                                          <p:spTgt spid="46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121" grpId="0" autoUpdateAnimBg="0"/>
      <p:bldP spid="46123" grpId="0" animBg="1"/>
      <p:bldP spid="46124" grpId="0" autoUpdateAnimBg="0"/>
      <p:bldP spid="46125" grpId="0" animBg="1"/>
      <p:bldP spid="461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76200" y="155575"/>
            <a:ext cx="8991600" cy="643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 </a:t>
            </a:r>
            <a:r>
              <a:rPr lang="en-US" altLang="zh-CN" sz="3200" b="1">
                <a:solidFill>
                  <a:srgbClr val="000099"/>
                </a:solidFill>
              </a:rPr>
              <a:t>Status</a:t>
            </a:r>
            <a:r>
              <a:rPr lang="en-US" altLang="zh-CN" sz="3200">
                <a:solidFill>
                  <a:srgbClr val="000099"/>
                </a:solidFill>
              </a:rPr>
              <a:t> ListInsert_Sq(SqList </a:t>
            </a:r>
            <a:r>
              <a:rPr lang="en-US" altLang="zh-CN" sz="3200" b="1">
                <a:solidFill>
                  <a:srgbClr val="000099"/>
                </a:solidFill>
              </a:rPr>
              <a:t>&amp;</a:t>
            </a:r>
            <a:r>
              <a:rPr lang="en-US" altLang="zh-CN" sz="3200">
                <a:solidFill>
                  <a:srgbClr val="000099"/>
                </a:solidFill>
              </a:rPr>
              <a:t>L, int i, ElemType e) </a:t>
            </a:r>
            <a:r>
              <a:rPr lang="en-US" altLang="zh-CN" sz="3200" b="1">
                <a:solidFill>
                  <a:srgbClr val="000099"/>
                </a:solidFill>
              </a:rPr>
              <a:t>{</a:t>
            </a:r>
            <a:endParaRPr lang="en-US" altLang="zh-CN" sz="3200">
              <a:solidFill>
                <a:srgbClr val="000099"/>
              </a:solidFill>
            </a:endParaRPr>
          </a:p>
          <a:p>
            <a:r>
              <a:rPr lang="en-US" altLang="zh-CN" sz="3200">
                <a:solidFill>
                  <a:srgbClr val="993366"/>
                </a:solidFill>
              </a:rPr>
              <a:t>  </a:t>
            </a:r>
            <a:r>
              <a:rPr lang="en-US" altLang="zh-CN" sz="3200">
                <a:solidFill>
                  <a:srgbClr val="000099"/>
                </a:solidFill>
              </a:rPr>
              <a:t>//</a:t>
            </a:r>
            <a:r>
              <a:rPr lang="en-US" altLang="zh-CN" sz="3200">
                <a:solidFill>
                  <a:srgbClr val="000099"/>
                </a:solidFill>
                <a:latin typeface="隶书" pitchFamily="49" charset="-122"/>
                <a:ea typeface="隶书" pitchFamily="49" charset="-122"/>
              </a:rPr>
              <a:t> </a:t>
            </a:r>
            <a:r>
              <a:rPr lang="zh-CN" altLang="en-US" sz="3200">
                <a:solidFill>
                  <a:srgbClr val="000099"/>
                </a:solidFill>
                <a:latin typeface="隶书" pitchFamily="49" charset="-122"/>
                <a:ea typeface="隶书" pitchFamily="49" charset="-122"/>
              </a:rPr>
              <a:t>在顺序表</a:t>
            </a:r>
            <a:r>
              <a:rPr lang="en-US" altLang="zh-CN" sz="3200">
                <a:solidFill>
                  <a:srgbClr val="000099"/>
                </a:solidFill>
                <a:ea typeface="隶书" pitchFamily="49" charset="-122"/>
              </a:rPr>
              <a:t>L</a:t>
            </a:r>
            <a:r>
              <a:rPr lang="zh-CN" altLang="en-US" sz="3200">
                <a:solidFill>
                  <a:srgbClr val="000099"/>
                </a:solidFill>
                <a:latin typeface="隶书" pitchFamily="49" charset="-122"/>
                <a:ea typeface="隶书" pitchFamily="49" charset="-122"/>
              </a:rPr>
              <a:t>的第 </a:t>
            </a:r>
            <a:r>
              <a:rPr lang="en-US" altLang="zh-CN" sz="3200">
                <a:solidFill>
                  <a:srgbClr val="000099"/>
                </a:solidFill>
                <a:ea typeface="隶书" pitchFamily="49" charset="-122"/>
              </a:rPr>
              <a:t>i </a:t>
            </a:r>
            <a:r>
              <a:rPr lang="zh-CN" altLang="en-US" sz="3200">
                <a:solidFill>
                  <a:srgbClr val="000099"/>
                </a:solidFill>
                <a:latin typeface="隶书" pitchFamily="49" charset="-122"/>
                <a:ea typeface="隶书" pitchFamily="49" charset="-122"/>
              </a:rPr>
              <a:t>个元素之前插入新的元素</a:t>
            </a:r>
            <a:r>
              <a:rPr lang="en-US" altLang="zh-CN" sz="3200">
                <a:solidFill>
                  <a:srgbClr val="000099"/>
                </a:solidFill>
                <a:latin typeface="隶书" pitchFamily="49" charset="-122"/>
                <a:ea typeface="隶书" pitchFamily="49" charset="-122"/>
              </a:rPr>
              <a:t>e,</a:t>
            </a:r>
          </a:p>
          <a:p>
            <a:r>
              <a:rPr lang="en-US" altLang="zh-CN" sz="3200">
                <a:solidFill>
                  <a:srgbClr val="000099"/>
                </a:solidFill>
                <a:latin typeface="隶书" pitchFamily="49" charset="-122"/>
                <a:ea typeface="隶书" pitchFamily="49" charset="-122"/>
              </a:rPr>
              <a:t> </a:t>
            </a:r>
            <a:r>
              <a:rPr lang="en-US" altLang="zh-CN" sz="3200">
                <a:solidFill>
                  <a:srgbClr val="000099"/>
                </a:solidFill>
                <a:ea typeface="隶书" pitchFamily="49" charset="-122"/>
              </a:rPr>
              <a:t>// i </a:t>
            </a:r>
            <a:r>
              <a:rPr lang="zh-CN" altLang="en-US" sz="3200">
                <a:solidFill>
                  <a:srgbClr val="000099"/>
                </a:solidFill>
                <a:ea typeface="隶书" pitchFamily="49" charset="-122"/>
              </a:rPr>
              <a:t>的合法范围为  </a:t>
            </a:r>
            <a:r>
              <a:rPr lang="en-US" altLang="zh-CN" sz="3200">
                <a:solidFill>
                  <a:srgbClr val="000099"/>
                </a:solidFill>
                <a:ea typeface="隶书" pitchFamily="49" charset="-122"/>
              </a:rPr>
              <a:t>1</a:t>
            </a:r>
            <a:r>
              <a:rPr lang="en-US" altLang="zh-CN" sz="3200">
                <a:solidFill>
                  <a:srgbClr val="000099"/>
                </a:solidFill>
              </a:rPr>
              <a:t>≤i≤L.length+1</a:t>
            </a:r>
          </a:p>
          <a:p>
            <a:pPr>
              <a:lnSpc>
                <a:spcPct val="125000"/>
              </a:lnSpc>
            </a:pPr>
            <a:endParaRPr lang="en-US" altLang="zh-CN" sz="3200">
              <a:solidFill>
                <a:srgbClr val="993366"/>
              </a:solidFill>
            </a:endParaRPr>
          </a:p>
          <a:p>
            <a:pPr>
              <a:lnSpc>
                <a:spcPct val="125000"/>
              </a:lnSpc>
            </a:pPr>
            <a:endParaRPr lang="en-US" altLang="zh-CN" sz="3200" b="1"/>
          </a:p>
          <a:p>
            <a:pPr>
              <a:lnSpc>
                <a:spcPct val="125000"/>
              </a:lnSpc>
            </a:pPr>
            <a:endParaRPr lang="en-US" altLang="zh-CN" sz="3200" b="1"/>
          </a:p>
          <a:p>
            <a:pPr>
              <a:lnSpc>
                <a:spcPct val="125000"/>
              </a:lnSpc>
            </a:pPr>
            <a:endParaRPr lang="en-US" altLang="zh-CN" sz="3200" b="1"/>
          </a:p>
          <a:p>
            <a:pPr>
              <a:lnSpc>
                <a:spcPct val="125000"/>
              </a:lnSpc>
            </a:pPr>
            <a:endParaRPr lang="en-US" altLang="zh-CN" sz="3200" b="1"/>
          </a:p>
          <a:p>
            <a:pPr>
              <a:lnSpc>
                <a:spcPct val="125000"/>
              </a:lnSpc>
            </a:pPr>
            <a:endParaRPr lang="en-US" altLang="zh-CN" sz="3200" b="1"/>
          </a:p>
          <a:p>
            <a:pPr>
              <a:lnSpc>
                <a:spcPct val="125000"/>
              </a:lnSpc>
            </a:pPr>
            <a:endParaRPr lang="en-US" altLang="zh-CN" sz="3200" b="1"/>
          </a:p>
          <a:p>
            <a:pPr>
              <a:lnSpc>
                <a:spcPct val="125000"/>
              </a:lnSpc>
            </a:pPr>
            <a:r>
              <a:rPr lang="en-US" altLang="zh-CN" sz="3200" b="1">
                <a:solidFill>
                  <a:srgbClr val="000099"/>
                </a:solidFill>
              </a:rPr>
              <a:t>}</a:t>
            </a:r>
            <a:r>
              <a:rPr lang="en-US" altLang="zh-CN" sz="3200">
                <a:solidFill>
                  <a:srgbClr val="000099"/>
                </a:solidFill>
              </a:rPr>
              <a:t> // ListInsert_Sq</a:t>
            </a:r>
            <a:r>
              <a:rPr lang="en-US" altLang="zh-CN" sz="3200"/>
              <a:t>  </a:t>
            </a:r>
            <a:r>
              <a:rPr lang="en-US" altLang="zh-CN" sz="2400"/>
              <a:t>                       </a:t>
            </a:r>
          </a:p>
        </p:txBody>
      </p:sp>
      <p:sp>
        <p:nvSpPr>
          <p:cNvPr id="47107" name="Text Box 3"/>
          <p:cNvSpPr txBox="1">
            <a:spLocks noChangeArrowheads="1"/>
          </p:cNvSpPr>
          <p:nvPr/>
        </p:nvSpPr>
        <p:spPr bwMode="auto">
          <a:xfrm>
            <a:off x="3810000" y="5394325"/>
            <a:ext cx="43862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FF0000"/>
                </a:solidFill>
                <a:latin typeface="隶书" pitchFamily="49" charset="-122"/>
                <a:ea typeface="隶书" pitchFamily="49" charset="-122"/>
              </a:rPr>
              <a:t>算法时间复杂度</a:t>
            </a:r>
            <a:r>
              <a:rPr lang="zh-CN" altLang="en-US" sz="3200" b="1">
                <a:latin typeface="隶书" pitchFamily="49" charset="-122"/>
                <a:ea typeface="隶书" pitchFamily="49" charset="-122"/>
              </a:rPr>
              <a:t>为</a:t>
            </a:r>
            <a:r>
              <a:rPr lang="en-US" altLang="zh-CN" sz="3200" b="1">
                <a:latin typeface="隶书" pitchFamily="49" charset="-122"/>
                <a:ea typeface="隶书" pitchFamily="49" charset="-122"/>
              </a:rPr>
              <a:t>:</a:t>
            </a:r>
            <a:endParaRPr lang="en-US" altLang="zh-CN" sz="4000"/>
          </a:p>
        </p:txBody>
      </p:sp>
      <p:sp>
        <p:nvSpPr>
          <p:cNvPr id="47108" name="Text Box 4"/>
          <p:cNvSpPr txBox="1">
            <a:spLocks noChangeArrowheads="1"/>
          </p:cNvSpPr>
          <p:nvPr/>
        </p:nvSpPr>
        <p:spPr bwMode="auto">
          <a:xfrm>
            <a:off x="4343400" y="6003925"/>
            <a:ext cx="4251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660033"/>
                </a:solidFill>
              </a:rPr>
              <a:t>O( ListLength(L) )</a:t>
            </a:r>
            <a:endParaRPr lang="en-US" altLang="zh-CN" sz="2400" b="1"/>
          </a:p>
        </p:txBody>
      </p:sp>
      <p:sp>
        <p:nvSpPr>
          <p:cNvPr id="47111" name="Rectangle 7">
            <a:hlinkClick r:id="rId2" action="ppaction://hlinksldjump"/>
          </p:cNvPr>
          <p:cNvSpPr>
            <a:spLocks noChangeArrowheads="1"/>
          </p:cNvSpPr>
          <p:nvPr/>
        </p:nvSpPr>
        <p:spPr bwMode="auto">
          <a:xfrm>
            <a:off x="304800" y="2209800"/>
            <a:ext cx="8678863"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200">
                <a:solidFill>
                  <a:schemeClr val="tx2"/>
                </a:solidFill>
              </a:rPr>
              <a:t>q = </a:t>
            </a:r>
            <a:r>
              <a:rPr lang="en-US" altLang="zh-CN" sz="3200" b="1">
                <a:solidFill>
                  <a:schemeClr val="tx2"/>
                </a:solidFill>
              </a:rPr>
              <a:t>&amp;</a:t>
            </a:r>
            <a:r>
              <a:rPr lang="en-US" altLang="zh-CN" sz="3200">
                <a:solidFill>
                  <a:schemeClr val="tx2"/>
                </a:solidFill>
              </a:rPr>
              <a:t>(L.elem[i-1]);                 // q </a:t>
            </a:r>
            <a:r>
              <a:rPr lang="zh-CN" altLang="en-US" sz="3200">
                <a:solidFill>
                  <a:schemeClr val="tx2"/>
                </a:solidFill>
              </a:rPr>
              <a:t>指示插入位置</a:t>
            </a:r>
            <a:endParaRPr lang="zh-CN" altLang="en-US" sz="3200">
              <a:solidFill>
                <a:srgbClr val="990000"/>
              </a:solidFill>
            </a:endParaRPr>
          </a:p>
          <a:p>
            <a:pPr>
              <a:lnSpc>
                <a:spcPct val="125000"/>
              </a:lnSpc>
            </a:pPr>
            <a:r>
              <a:rPr lang="en-US" altLang="zh-CN" sz="3200" b="1">
                <a:solidFill>
                  <a:srgbClr val="660033"/>
                </a:solidFill>
              </a:rPr>
              <a:t>for</a:t>
            </a:r>
            <a:r>
              <a:rPr lang="en-US" altLang="zh-CN" sz="3200">
                <a:solidFill>
                  <a:srgbClr val="660033"/>
                </a:solidFill>
              </a:rPr>
              <a:t> (p = </a:t>
            </a:r>
            <a:r>
              <a:rPr lang="en-US" altLang="zh-CN" sz="3200" b="1">
                <a:solidFill>
                  <a:srgbClr val="660033"/>
                </a:solidFill>
              </a:rPr>
              <a:t>&amp;</a:t>
            </a:r>
            <a:r>
              <a:rPr lang="en-US" altLang="zh-CN" sz="3200">
                <a:solidFill>
                  <a:srgbClr val="660033"/>
                </a:solidFill>
              </a:rPr>
              <a:t>(L.elem[L.length-1]); p &gt;= q;  --p)  </a:t>
            </a:r>
          </a:p>
          <a:p>
            <a:pPr>
              <a:lnSpc>
                <a:spcPct val="125000"/>
              </a:lnSpc>
            </a:pPr>
            <a:r>
              <a:rPr lang="en-US" altLang="zh-CN" sz="3200" b="1">
                <a:solidFill>
                  <a:srgbClr val="660033"/>
                </a:solidFill>
              </a:rPr>
              <a:t>     *</a:t>
            </a:r>
            <a:r>
              <a:rPr lang="en-US" altLang="zh-CN" sz="3200">
                <a:solidFill>
                  <a:srgbClr val="660033"/>
                </a:solidFill>
              </a:rPr>
              <a:t>(p+1) = </a:t>
            </a:r>
            <a:r>
              <a:rPr lang="en-US" altLang="zh-CN" sz="3200" b="1">
                <a:solidFill>
                  <a:srgbClr val="660033"/>
                </a:solidFill>
              </a:rPr>
              <a:t>*</a:t>
            </a:r>
            <a:r>
              <a:rPr lang="en-US" altLang="zh-CN" sz="3200">
                <a:solidFill>
                  <a:srgbClr val="660033"/>
                </a:solidFill>
              </a:rPr>
              <a:t>p;       // </a:t>
            </a:r>
            <a:r>
              <a:rPr lang="zh-CN" altLang="en-US" sz="3200">
                <a:solidFill>
                  <a:srgbClr val="660033"/>
                </a:solidFill>
              </a:rPr>
              <a:t>插入位置及之后的</a:t>
            </a:r>
            <a:r>
              <a:rPr lang="zh-CN" altLang="en-US" sz="3200" b="1">
                <a:solidFill>
                  <a:srgbClr val="660033"/>
                </a:solidFill>
              </a:rPr>
              <a:t>元素右移</a:t>
            </a:r>
            <a:endParaRPr lang="zh-CN" altLang="en-US" sz="3200">
              <a:solidFill>
                <a:srgbClr val="990000"/>
              </a:solidFill>
            </a:endParaRPr>
          </a:p>
          <a:p>
            <a:pPr>
              <a:lnSpc>
                <a:spcPct val="125000"/>
              </a:lnSpc>
            </a:pPr>
            <a:r>
              <a:rPr lang="zh-CN" altLang="en-US" sz="3200">
                <a:solidFill>
                  <a:srgbClr val="CC0000"/>
                </a:solidFill>
              </a:rPr>
              <a:t>*</a:t>
            </a:r>
            <a:r>
              <a:rPr lang="en-US" altLang="zh-CN" sz="3200">
                <a:solidFill>
                  <a:srgbClr val="CC0000"/>
                </a:solidFill>
              </a:rPr>
              <a:t>q = e;       // </a:t>
            </a:r>
            <a:r>
              <a:rPr lang="zh-CN" altLang="en-US" sz="3200">
                <a:solidFill>
                  <a:srgbClr val="CC0000"/>
                </a:solidFill>
              </a:rPr>
              <a:t>插入</a:t>
            </a:r>
            <a:r>
              <a:rPr lang="en-US" altLang="zh-CN" sz="3200">
                <a:solidFill>
                  <a:srgbClr val="CC0000"/>
                </a:solidFill>
              </a:rPr>
              <a:t>e</a:t>
            </a:r>
          </a:p>
          <a:p>
            <a:pPr>
              <a:lnSpc>
                <a:spcPct val="125000"/>
              </a:lnSpc>
            </a:pPr>
            <a:r>
              <a:rPr lang="en-US" altLang="zh-CN" sz="3200">
                <a:solidFill>
                  <a:srgbClr val="CC0000"/>
                </a:solidFill>
              </a:rPr>
              <a:t>++L.length;   // </a:t>
            </a:r>
            <a:r>
              <a:rPr lang="zh-CN" altLang="en-US" sz="3200">
                <a:solidFill>
                  <a:srgbClr val="CC0000"/>
                </a:solidFill>
              </a:rPr>
              <a:t>表长增</a:t>
            </a:r>
            <a:r>
              <a:rPr lang="en-US" altLang="zh-CN" sz="3200">
                <a:solidFill>
                  <a:srgbClr val="CC0000"/>
                </a:solidFill>
              </a:rPr>
              <a:t>1</a:t>
            </a:r>
          </a:p>
          <a:p>
            <a:pPr>
              <a:lnSpc>
                <a:spcPct val="125000"/>
              </a:lnSpc>
            </a:pPr>
            <a:r>
              <a:rPr lang="en-US" altLang="zh-CN" sz="3200" b="1">
                <a:solidFill>
                  <a:srgbClr val="990000"/>
                </a:solidFill>
              </a:rPr>
              <a:t>return </a:t>
            </a:r>
            <a:r>
              <a:rPr lang="en-US" altLang="zh-CN" sz="3200">
                <a:solidFill>
                  <a:srgbClr val="990000"/>
                </a:solidFill>
              </a:rPr>
              <a:t>OK;</a:t>
            </a:r>
          </a:p>
        </p:txBody>
      </p:sp>
      <p:sp>
        <p:nvSpPr>
          <p:cNvPr id="47112" name="Text Box 8">
            <a:hlinkClick r:id="rId3" action="ppaction://hlinksldjump"/>
          </p:cNvPr>
          <p:cNvSpPr txBox="1">
            <a:spLocks noChangeArrowheads="1"/>
          </p:cNvSpPr>
          <p:nvPr/>
        </p:nvSpPr>
        <p:spPr bwMode="auto">
          <a:xfrm>
            <a:off x="1371600" y="1524000"/>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0033"/>
                </a:solidFill>
              </a:rPr>
              <a:t>……</a:t>
            </a:r>
            <a:endParaRPr lang="en-US" altLang="zh-CN"/>
          </a:p>
        </p:txBody>
      </p:sp>
      <p:sp>
        <p:nvSpPr>
          <p:cNvPr id="47113" name="Rectangle 9">
            <a:hlinkClick r:id="" action="ppaction://hlinkshowjump?jump=nextslide"/>
          </p:cNvPr>
          <p:cNvSpPr>
            <a:spLocks noChangeArrowheads="1"/>
          </p:cNvSpPr>
          <p:nvPr/>
        </p:nvSpPr>
        <p:spPr bwMode="auto">
          <a:xfrm>
            <a:off x="7162800" y="3505200"/>
            <a:ext cx="1822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0000"/>
                </a:solidFill>
              </a:rPr>
              <a:t>元素右移</a:t>
            </a:r>
            <a:endParaRPr lang="zh-CN" altLang="en-US" sz="3200" b="1">
              <a:solidFill>
                <a:srgbClr val="660033"/>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checkerboard(down)">
                                      <p:cBhvr>
                                        <p:cTn id="7" dur="500"/>
                                        <p:tgtEl>
                                          <p:spTgt spid="47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7111"/>
                                        </p:tgtEl>
                                        <p:attrNameLst>
                                          <p:attrName>style.visibility</p:attrName>
                                        </p:attrNameLst>
                                      </p:cBhvr>
                                      <p:to>
                                        <p:strVal val="visible"/>
                                      </p:to>
                                    </p:set>
                                    <p:animEffect transition="in" filter="wipe(left)">
                                      <p:cBhvr>
                                        <p:cTn id="12" dur="75"/>
                                        <p:tgtEl>
                                          <p:spTgt spid="471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7112"/>
                                        </p:tgtEl>
                                        <p:attrNameLst>
                                          <p:attrName>style.visibility</p:attrName>
                                        </p:attrNameLst>
                                      </p:cBhvr>
                                      <p:to>
                                        <p:strVal val="visible"/>
                                      </p:to>
                                    </p:set>
                                    <p:animEffect transition="in" filter="wipe(left)">
                                      <p:cBhvr>
                                        <p:cTn id="17" dur="75"/>
                                        <p:tgtEl>
                                          <p:spTgt spid="471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7107"/>
                                        </p:tgtEl>
                                        <p:attrNameLst>
                                          <p:attrName>style.visibility</p:attrName>
                                        </p:attrNameLst>
                                      </p:cBhvr>
                                      <p:to>
                                        <p:strVal val="visible"/>
                                      </p:to>
                                    </p:set>
                                    <p:anim calcmode="lin" valueType="num">
                                      <p:cBhvr additive="base">
                                        <p:cTn id="22" dur="500" fill="hold"/>
                                        <p:tgtEl>
                                          <p:spTgt spid="47107"/>
                                        </p:tgtEl>
                                        <p:attrNameLst>
                                          <p:attrName>ppt_x</p:attrName>
                                        </p:attrNameLst>
                                      </p:cBhvr>
                                      <p:tavLst>
                                        <p:tav tm="0">
                                          <p:val>
                                            <p:strVal val="1+#ppt_w/2"/>
                                          </p:val>
                                        </p:tav>
                                        <p:tav tm="100000">
                                          <p:val>
                                            <p:strVal val="#ppt_x"/>
                                          </p:val>
                                        </p:tav>
                                      </p:tavLst>
                                    </p:anim>
                                    <p:anim calcmode="lin" valueType="num">
                                      <p:cBhvr additive="base">
                                        <p:cTn id="23" dur="500" fill="hold"/>
                                        <p:tgtEl>
                                          <p:spTgt spid="4710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7113"/>
                                        </p:tgtEl>
                                        <p:attrNameLst>
                                          <p:attrName>style.visibility</p:attrName>
                                        </p:attrNameLst>
                                      </p:cBhvr>
                                      <p:to>
                                        <p:strVal val="visible"/>
                                      </p:to>
                                    </p:set>
                                    <p:animEffect transition="in" filter="dissolve">
                                      <p:cBhvr>
                                        <p:cTn id="28" dur="500"/>
                                        <p:tgtEl>
                                          <p:spTgt spid="471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wd">
                                    <p:tmPct val="100000"/>
                                  </p:iterate>
                                  <p:childTnLst>
                                    <p:set>
                                      <p:cBhvr>
                                        <p:cTn id="32" dur="1" fill="hold">
                                          <p:stCondLst>
                                            <p:cond delay="0"/>
                                          </p:stCondLst>
                                        </p:cTn>
                                        <p:tgtEl>
                                          <p:spTgt spid="47108"/>
                                        </p:tgtEl>
                                        <p:attrNameLst>
                                          <p:attrName>style.visibility</p:attrName>
                                        </p:attrNameLst>
                                      </p:cBhvr>
                                      <p:to>
                                        <p:strVal val="visible"/>
                                      </p:to>
                                    </p:set>
                                    <p:animEffect transition="in" filter="wipe(left)">
                                      <p:cBhvr>
                                        <p:cTn id="33" dur="3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autoUpdateAnimBg="0"/>
      <p:bldP spid="47108" grpId="0" autoUpdateAnimBg="0"/>
      <p:bldP spid="47111" grpId="0" autoUpdateAnimBg="0"/>
      <p:bldP spid="47112" grpId="0" autoUpdateAnimBg="0"/>
      <p:bldP spid="4711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52400" y="1350963"/>
            <a:ext cx="9067800" cy="527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b="1"/>
              <a:t>if</a:t>
            </a:r>
            <a:r>
              <a:rPr lang="en-US" altLang="zh-CN" sz="3200"/>
              <a:t> (L.length &gt;= L.listsize) </a:t>
            </a:r>
            <a:r>
              <a:rPr lang="en-US" altLang="zh-CN" sz="3200" b="1"/>
              <a:t>{</a:t>
            </a:r>
            <a:r>
              <a:rPr lang="en-US" altLang="zh-CN" sz="3200"/>
              <a:t> </a:t>
            </a:r>
          </a:p>
          <a:p>
            <a:pPr>
              <a:lnSpc>
                <a:spcPct val="120000"/>
              </a:lnSpc>
            </a:pPr>
            <a:r>
              <a:rPr lang="en-US" altLang="zh-CN" sz="3200"/>
              <a:t>                          // </a:t>
            </a:r>
            <a:r>
              <a:rPr lang="zh-CN" altLang="en-US" sz="3200">
                <a:ea typeface="隶书" pitchFamily="49" charset="-122"/>
              </a:rPr>
              <a:t>当前存储空间已满，增加分配</a:t>
            </a:r>
            <a:endParaRPr lang="zh-CN" altLang="en-US" sz="3200"/>
          </a:p>
          <a:p>
            <a:pPr>
              <a:lnSpc>
                <a:spcPct val="120000"/>
              </a:lnSpc>
            </a:pPr>
            <a:r>
              <a:rPr lang="zh-CN" altLang="en-US" sz="3200"/>
              <a:t>    </a:t>
            </a:r>
            <a:r>
              <a:rPr lang="en-US" altLang="zh-CN" sz="2800" b="1">
                <a:solidFill>
                  <a:srgbClr val="CC0000"/>
                </a:solidFill>
              </a:rPr>
              <a:t>newbase = (ElemType *)realloc(L.elem,                                                                 </a:t>
            </a:r>
          </a:p>
          <a:p>
            <a:pPr>
              <a:lnSpc>
                <a:spcPct val="120000"/>
              </a:lnSpc>
            </a:pPr>
            <a:r>
              <a:rPr lang="en-US" altLang="zh-CN" sz="2800" b="1">
                <a:solidFill>
                  <a:srgbClr val="CC0000"/>
                </a:solidFill>
              </a:rPr>
              <a:t>         (L.listsize+LISTINCREMENT)*sizeof (ElemType));</a:t>
            </a:r>
          </a:p>
          <a:p>
            <a:pPr>
              <a:lnSpc>
                <a:spcPct val="120000"/>
              </a:lnSpc>
            </a:pPr>
            <a:r>
              <a:rPr lang="en-US" altLang="zh-CN" sz="3200" b="1"/>
              <a:t>    if</a:t>
            </a:r>
            <a:r>
              <a:rPr lang="en-US" altLang="zh-CN" sz="3200"/>
              <a:t> (!newbase) </a:t>
            </a:r>
            <a:r>
              <a:rPr lang="en-US" altLang="zh-CN" sz="3200" b="1"/>
              <a:t>exit</a:t>
            </a:r>
            <a:r>
              <a:rPr lang="en-US" altLang="zh-CN" sz="3200"/>
              <a:t>(OVERFLOW);  </a:t>
            </a:r>
          </a:p>
          <a:p>
            <a:pPr>
              <a:lnSpc>
                <a:spcPct val="120000"/>
              </a:lnSpc>
            </a:pPr>
            <a:r>
              <a:rPr lang="en-US" altLang="zh-CN" sz="3200"/>
              <a:t>                           // </a:t>
            </a:r>
            <a:r>
              <a:rPr lang="zh-CN" altLang="en-US" sz="3200">
                <a:ea typeface="隶书" pitchFamily="49" charset="-122"/>
              </a:rPr>
              <a:t>存储分配失败</a:t>
            </a:r>
          </a:p>
          <a:p>
            <a:pPr>
              <a:lnSpc>
                <a:spcPct val="120000"/>
              </a:lnSpc>
            </a:pPr>
            <a:r>
              <a:rPr lang="zh-CN" altLang="en-US" sz="3200"/>
              <a:t>    </a:t>
            </a:r>
            <a:r>
              <a:rPr lang="en-US" altLang="zh-CN" sz="3200">
                <a:solidFill>
                  <a:srgbClr val="CC0000"/>
                </a:solidFill>
              </a:rPr>
              <a:t>L.elem = newbase;                // </a:t>
            </a:r>
            <a:r>
              <a:rPr lang="zh-CN" altLang="en-US" sz="3200">
                <a:solidFill>
                  <a:srgbClr val="CC0000"/>
                </a:solidFill>
                <a:ea typeface="隶书" pitchFamily="49" charset="-122"/>
              </a:rPr>
              <a:t>新基址</a:t>
            </a:r>
            <a:endParaRPr lang="zh-CN" altLang="en-US" sz="3200">
              <a:solidFill>
                <a:srgbClr val="CC0000"/>
              </a:solidFill>
            </a:endParaRPr>
          </a:p>
          <a:p>
            <a:pPr>
              <a:lnSpc>
                <a:spcPct val="120000"/>
              </a:lnSpc>
            </a:pPr>
            <a:r>
              <a:rPr lang="zh-CN" altLang="en-US" sz="3200">
                <a:solidFill>
                  <a:srgbClr val="CC0000"/>
                </a:solidFill>
              </a:rPr>
              <a:t>    </a:t>
            </a:r>
            <a:r>
              <a:rPr lang="en-US" altLang="zh-CN" sz="3200">
                <a:solidFill>
                  <a:srgbClr val="CC0000"/>
                </a:solidFill>
              </a:rPr>
              <a:t>L.listsize += LISTINCREMENT; // </a:t>
            </a:r>
            <a:r>
              <a:rPr lang="zh-CN" altLang="en-US" sz="3200">
                <a:solidFill>
                  <a:srgbClr val="CC0000"/>
                </a:solidFill>
                <a:ea typeface="隶书" pitchFamily="49" charset="-122"/>
              </a:rPr>
              <a:t>增加存储容量</a:t>
            </a:r>
            <a:endParaRPr lang="zh-CN" altLang="en-US" sz="3200">
              <a:solidFill>
                <a:srgbClr val="CC0000"/>
              </a:solidFill>
            </a:endParaRPr>
          </a:p>
          <a:p>
            <a:pPr>
              <a:lnSpc>
                <a:spcPct val="120000"/>
              </a:lnSpc>
            </a:pPr>
            <a:r>
              <a:rPr lang="en-US" altLang="zh-CN" sz="3200" b="1"/>
              <a:t>}</a:t>
            </a:r>
            <a:endParaRPr lang="en-US" altLang="zh-CN" sz="3200"/>
          </a:p>
        </p:txBody>
      </p:sp>
      <p:sp>
        <p:nvSpPr>
          <p:cNvPr id="96261" name="Rectangle 5"/>
          <p:cNvSpPr>
            <a:spLocks noChangeArrowheads="1"/>
          </p:cNvSpPr>
          <p:nvPr/>
        </p:nvSpPr>
        <p:spPr bwMode="auto">
          <a:xfrm>
            <a:off x="165100" y="187325"/>
            <a:ext cx="752157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200" b="1">
                <a:solidFill>
                  <a:srgbClr val="000099"/>
                </a:solidFill>
              </a:rPr>
              <a:t>if</a:t>
            </a:r>
            <a:r>
              <a:rPr lang="en-US" altLang="zh-CN" sz="3200">
                <a:solidFill>
                  <a:srgbClr val="000099"/>
                </a:solidFill>
              </a:rPr>
              <a:t> (i &lt; 1 || i &gt; L.length+1) </a:t>
            </a:r>
            <a:r>
              <a:rPr lang="en-US" altLang="zh-CN" sz="3200" b="1">
                <a:solidFill>
                  <a:srgbClr val="000099"/>
                </a:solidFill>
              </a:rPr>
              <a:t>return</a:t>
            </a:r>
            <a:r>
              <a:rPr lang="en-US" altLang="zh-CN" sz="3200">
                <a:solidFill>
                  <a:srgbClr val="000099"/>
                </a:solidFill>
              </a:rPr>
              <a:t> ERROR; </a:t>
            </a:r>
          </a:p>
          <a:p>
            <a:pPr>
              <a:lnSpc>
                <a:spcPct val="120000"/>
              </a:lnSpc>
            </a:pPr>
            <a:r>
              <a:rPr lang="en-US" altLang="zh-CN" sz="3200">
                <a:solidFill>
                  <a:srgbClr val="000099"/>
                </a:solidFill>
              </a:rPr>
              <a:t>                                      </a:t>
            </a:r>
            <a:r>
              <a:rPr lang="en-US" altLang="zh-CN" sz="3200">
                <a:solidFill>
                  <a:srgbClr val="000099"/>
                </a:solidFill>
                <a:latin typeface="隶书" pitchFamily="49" charset="-122"/>
                <a:ea typeface="隶书" pitchFamily="49" charset="-122"/>
              </a:rPr>
              <a:t> </a:t>
            </a:r>
            <a:r>
              <a:rPr lang="en-US" altLang="zh-CN" sz="3200">
                <a:solidFill>
                  <a:srgbClr val="000099"/>
                </a:solidFill>
              </a:rPr>
              <a:t>//</a:t>
            </a:r>
            <a:r>
              <a:rPr lang="en-US" altLang="zh-CN" sz="3200">
                <a:solidFill>
                  <a:srgbClr val="000099"/>
                </a:solidFill>
                <a:latin typeface="隶书" pitchFamily="49" charset="-122"/>
                <a:ea typeface="隶书" pitchFamily="49" charset="-122"/>
              </a:rPr>
              <a:t> </a:t>
            </a:r>
            <a:r>
              <a:rPr lang="zh-CN" altLang="en-US" sz="3200">
                <a:solidFill>
                  <a:srgbClr val="000099"/>
                </a:solidFill>
                <a:latin typeface="隶书" pitchFamily="49" charset="-122"/>
                <a:ea typeface="隶书" pitchFamily="49" charset="-122"/>
              </a:rPr>
              <a:t>插入位置不合法</a:t>
            </a:r>
            <a:endParaRPr lang="zh-CN" altLang="en-US" sz="3200">
              <a:latin typeface="隶书" pitchFamily="49" charset="-122"/>
              <a:ea typeface="隶书" pitchFamily="49" charset="-122"/>
            </a:endParaRPr>
          </a:p>
        </p:txBody>
      </p:sp>
      <p:sp>
        <p:nvSpPr>
          <p:cNvPr id="96262" name="AutoShape 6">
            <a:hlinkClick r:id="" action="ppaction://hlinkshowjump?jump=lastslideviewed" highlightClick="1"/>
          </p:cNvPr>
          <p:cNvSpPr>
            <a:spLocks noChangeArrowheads="1"/>
          </p:cNvSpPr>
          <p:nvPr/>
        </p:nvSpPr>
        <p:spPr bwMode="auto">
          <a:xfrm>
            <a:off x="8229600" y="6096000"/>
            <a:ext cx="457200" cy="4572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96261"/>
                                        </p:tgtEl>
                                        <p:attrNameLst>
                                          <p:attrName>style.visibility</p:attrName>
                                        </p:attrNameLst>
                                      </p:cBhvr>
                                      <p:to>
                                        <p:strVal val="visible"/>
                                      </p:to>
                                    </p:set>
                                    <p:animEffect transition="in" filter="strips(downRight)">
                                      <p:cBhvr>
                                        <p:cTn id="7" dur="300"/>
                                        <p:tgtEl>
                                          <p:spTgt spid="96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96258"/>
                                        </p:tgtEl>
                                        <p:attrNameLst>
                                          <p:attrName>style.visibility</p:attrName>
                                        </p:attrNameLst>
                                      </p:cBhvr>
                                      <p:to>
                                        <p:strVal val="visible"/>
                                      </p:to>
                                    </p:set>
                                    <p:animEffect transition="in" filter="strips(downRight)">
                                      <p:cBhvr>
                                        <p:cTn id="12" dur="300"/>
                                        <p:tgtEl>
                                          <p:spTgt spid="96258"/>
                                        </p:tgtEl>
                                      </p:cBhvr>
                                    </p:animEffect>
                                  </p:childTnLst>
                                </p:cTn>
                              </p:par>
                            </p:childTnLst>
                          </p:cTn>
                        </p:par>
                        <p:par>
                          <p:cTn id="13" fill="hold" nodeType="afterGroup">
                            <p:stCondLst>
                              <p:cond delay="16800"/>
                            </p:stCondLst>
                            <p:childTnLst>
                              <p:par>
                                <p:cTn id="14" presetID="2" presetClass="entr" presetSubtype="6" fill="hold" grpId="0" nodeType="afterEffect">
                                  <p:stCondLst>
                                    <p:cond delay="0"/>
                                  </p:stCondLst>
                                  <p:childTnLst>
                                    <p:set>
                                      <p:cBhvr>
                                        <p:cTn id="15" dur="1" fill="hold">
                                          <p:stCondLst>
                                            <p:cond delay="0"/>
                                          </p:stCondLst>
                                        </p:cTn>
                                        <p:tgtEl>
                                          <p:spTgt spid="96262"/>
                                        </p:tgtEl>
                                        <p:attrNameLst>
                                          <p:attrName>style.visibility</p:attrName>
                                        </p:attrNameLst>
                                      </p:cBhvr>
                                      <p:to>
                                        <p:strVal val="visible"/>
                                      </p:to>
                                    </p:set>
                                    <p:anim calcmode="lin" valueType="num">
                                      <p:cBhvr additive="base">
                                        <p:cTn id="16" dur="500" fill="hold"/>
                                        <p:tgtEl>
                                          <p:spTgt spid="96262"/>
                                        </p:tgtEl>
                                        <p:attrNameLst>
                                          <p:attrName>ppt_x</p:attrName>
                                        </p:attrNameLst>
                                      </p:cBhvr>
                                      <p:tavLst>
                                        <p:tav tm="0">
                                          <p:val>
                                            <p:strVal val="1+#ppt_w/2"/>
                                          </p:val>
                                        </p:tav>
                                        <p:tav tm="100000">
                                          <p:val>
                                            <p:strVal val="#ppt_x"/>
                                          </p:val>
                                        </p:tav>
                                      </p:tavLst>
                                    </p:anim>
                                    <p:anim calcmode="lin" valueType="num">
                                      <p:cBhvr additive="base">
                                        <p:cTn id="17" dur="500" fill="hold"/>
                                        <p:tgtEl>
                                          <p:spTgt spid="962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61" grpId="0" autoUpdateAnimBg="0"/>
      <p:bldP spid="9626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29" name="Group 25"/>
          <p:cNvGrpSpPr>
            <a:grpSpLocks/>
          </p:cNvGrpSpPr>
          <p:nvPr/>
        </p:nvGrpSpPr>
        <p:grpSpPr bwMode="auto">
          <a:xfrm>
            <a:off x="914400" y="4191000"/>
            <a:ext cx="7543800" cy="641350"/>
            <a:chOff x="576" y="2160"/>
            <a:chExt cx="4752" cy="404"/>
          </a:xfrm>
        </p:grpSpPr>
        <p:sp>
          <p:nvSpPr>
            <p:cNvPr id="123906" name="Text Box 2"/>
            <p:cNvSpPr txBox="1">
              <a:spLocks noChangeArrowheads="1"/>
            </p:cNvSpPr>
            <p:nvPr/>
          </p:nvSpPr>
          <p:spPr bwMode="auto">
            <a:xfrm>
              <a:off x="614" y="2160"/>
              <a:ext cx="29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0033"/>
                  </a:solidFill>
                </a:rPr>
                <a:t>21  18  30  75  42  56  87</a:t>
              </a:r>
              <a:endParaRPr lang="en-US" altLang="zh-CN"/>
            </a:p>
          </p:txBody>
        </p:sp>
        <p:grpSp>
          <p:nvGrpSpPr>
            <p:cNvPr id="123917" name="Group 13"/>
            <p:cNvGrpSpPr>
              <a:grpSpLocks/>
            </p:cNvGrpSpPr>
            <p:nvPr/>
          </p:nvGrpSpPr>
          <p:grpSpPr bwMode="auto">
            <a:xfrm>
              <a:off x="576" y="2180"/>
              <a:ext cx="4752" cy="384"/>
              <a:chOff x="576" y="2448"/>
              <a:chExt cx="4752" cy="384"/>
            </a:xfrm>
          </p:grpSpPr>
          <p:sp>
            <p:nvSpPr>
              <p:cNvPr id="123907" name="Rectangle 3"/>
              <p:cNvSpPr>
                <a:spLocks noChangeArrowheads="1"/>
              </p:cNvSpPr>
              <p:nvPr/>
            </p:nvSpPr>
            <p:spPr bwMode="auto">
              <a:xfrm>
                <a:off x="576" y="2448"/>
                <a:ext cx="4752" cy="384"/>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08" name="Line 4"/>
              <p:cNvSpPr>
                <a:spLocks noChangeShapeType="1"/>
              </p:cNvSpPr>
              <p:nvPr/>
            </p:nvSpPr>
            <p:spPr bwMode="auto">
              <a:xfrm>
                <a:off x="100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09" name="Line 5"/>
              <p:cNvSpPr>
                <a:spLocks noChangeShapeType="1"/>
              </p:cNvSpPr>
              <p:nvPr/>
            </p:nvSpPr>
            <p:spPr bwMode="auto">
              <a:xfrm>
                <a:off x="144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0" name="Line 6"/>
              <p:cNvSpPr>
                <a:spLocks noChangeShapeType="1"/>
              </p:cNvSpPr>
              <p:nvPr/>
            </p:nvSpPr>
            <p:spPr bwMode="auto">
              <a:xfrm>
                <a:off x="187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1" name="Line 7"/>
              <p:cNvSpPr>
                <a:spLocks noChangeShapeType="1"/>
              </p:cNvSpPr>
              <p:nvPr/>
            </p:nvSpPr>
            <p:spPr bwMode="auto">
              <a:xfrm>
                <a:off x="2304"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2" name="Line 8"/>
              <p:cNvSpPr>
                <a:spLocks noChangeShapeType="1"/>
              </p:cNvSpPr>
              <p:nvPr/>
            </p:nvSpPr>
            <p:spPr bwMode="auto">
              <a:xfrm>
                <a:off x="273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3" name="Line 9"/>
              <p:cNvSpPr>
                <a:spLocks noChangeShapeType="1"/>
              </p:cNvSpPr>
              <p:nvPr/>
            </p:nvSpPr>
            <p:spPr bwMode="auto">
              <a:xfrm>
                <a:off x="316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4" name="Line 10"/>
              <p:cNvSpPr>
                <a:spLocks noChangeShapeType="1"/>
              </p:cNvSpPr>
              <p:nvPr/>
            </p:nvSpPr>
            <p:spPr bwMode="auto">
              <a:xfrm>
                <a:off x="360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5" name="Line 11"/>
              <p:cNvSpPr>
                <a:spLocks noChangeShapeType="1"/>
              </p:cNvSpPr>
              <p:nvPr/>
            </p:nvSpPr>
            <p:spPr bwMode="auto">
              <a:xfrm>
                <a:off x="489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6" name="Line 12"/>
              <p:cNvSpPr>
                <a:spLocks noChangeShapeType="1"/>
              </p:cNvSpPr>
              <p:nvPr/>
            </p:nvSpPr>
            <p:spPr bwMode="auto">
              <a:xfrm>
                <a:off x="403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3933" name="Group 29"/>
          <p:cNvGrpSpPr>
            <a:grpSpLocks/>
          </p:cNvGrpSpPr>
          <p:nvPr/>
        </p:nvGrpSpPr>
        <p:grpSpPr bwMode="auto">
          <a:xfrm>
            <a:off x="914400" y="5607050"/>
            <a:ext cx="7543800" cy="641350"/>
            <a:chOff x="576" y="3052"/>
            <a:chExt cx="4752" cy="404"/>
          </a:xfrm>
        </p:grpSpPr>
        <p:grpSp>
          <p:nvGrpSpPr>
            <p:cNvPr id="123918" name="Group 14"/>
            <p:cNvGrpSpPr>
              <a:grpSpLocks/>
            </p:cNvGrpSpPr>
            <p:nvPr/>
          </p:nvGrpSpPr>
          <p:grpSpPr bwMode="auto">
            <a:xfrm>
              <a:off x="576" y="3072"/>
              <a:ext cx="4752" cy="384"/>
              <a:chOff x="576" y="2448"/>
              <a:chExt cx="4752" cy="384"/>
            </a:xfrm>
          </p:grpSpPr>
          <p:sp>
            <p:nvSpPr>
              <p:cNvPr id="123919" name="Rectangle 15"/>
              <p:cNvSpPr>
                <a:spLocks noChangeArrowheads="1"/>
              </p:cNvSpPr>
              <p:nvPr/>
            </p:nvSpPr>
            <p:spPr bwMode="auto">
              <a:xfrm>
                <a:off x="576" y="2448"/>
                <a:ext cx="4752" cy="384"/>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0" name="Line 16"/>
              <p:cNvSpPr>
                <a:spLocks noChangeShapeType="1"/>
              </p:cNvSpPr>
              <p:nvPr/>
            </p:nvSpPr>
            <p:spPr bwMode="auto">
              <a:xfrm>
                <a:off x="100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1" name="Line 17"/>
              <p:cNvSpPr>
                <a:spLocks noChangeShapeType="1"/>
              </p:cNvSpPr>
              <p:nvPr/>
            </p:nvSpPr>
            <p:spPr bwMode="auto">
              <a:xfrm>
                <a:off x="144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2" name="Line 18"/>
              <p:cNvSpPr>
                <a:spLocks noChangeShapeType="1"/>
              </p:cNvSpPr>
              <p:nvPr/>
            </p:nvSpPr>
            <p:spPr bwMode="auto">
              <a:xfrm>
                <a:off x="187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3" name="Line 19"/>
              <p:cNvSpPr>
                <a:spLocks noChangeShapeType="1"/>
              </p:cNvSpPr>
              <p:nvPr/>
            </p:nvSpPr>
            <p:spPr bwMode="auto">
              <a:xfrm>
                <a:off x="2304"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4" name="Line 20"/>
              <p:cNvSpPr>
                <a:spLocks noChangeShapeType="1"/>
              </p:cNvSpPr>
              <p:nvPr/>
            </p:nvSpPr>
            <p:spPr bwMode="auto">
              <a:xfrm>
                <a:off x="273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5" name="Line 21"/>
              <p:cNvSpPr>
                <a:spLocks noChangeShapeType="1"/>
              </p:cNvSpPr>
              <p:nvPr/>
            </p:nvSpPr>
            <p:spPr bwMode="auto">
              <a:xfrm>
                <a:off x="316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6" name="Line 22"/>
              <p:cNvSpPr>
                <a:spLocks noChangeShapeType="1"/>
              </p:cNvSpPr>
              <p:nvPr/>
            </p:nvSpPr>
            <p:spPr bwMode="auto">
              <a:xfrm>
                <a:off x="360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7" name="Line 23"/>
              <p:cNvSpPr>
                <a:spLocks noChangeShapeType="1"/>
              </p:cNvSpPr>
              <p:nvPr/>
            </p:nvSpPr>
            <p:spPr bwMode="auto">
              <a:xfrm>
                <a:off x="489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28" name="Line 24"/>
              <p:cNvSpPr>
                <a:spLocks noChangeShapeType="1"/>
              </p:cNvSpPr>
              <p:nvPr/>
            </p:nvSpPr>
            <p:spPr bwMode="auto">
              <a:xfrm>
                <a:off x="403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930" name="Text Box 26"/>
            <p:cNvSpPr txBox="1">
              <a:spLocks noChangeArrowheads="1"/>
            </p:cNvSpPr>
            <p:nvPr/>
          </p:nvSpPr>
          <p:spPr bwMode="auto">
            <a:xfrm>
              <a:off x="604" y="3052"/>
              <a:ext cx="17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0033"/>
                  </a:solidFill>
                </a:rPr>
                <a:t>21  18  30  75</a:t>
              </a:r>
              <a:endParaRPr lang="en-US" altLang="zh-CN"/>
            </a:p>
          </p:txBody>
        </p:sp>
      </p:grpSp>
      <p:sp>
        <p:nvSpPr>
          <p:cNvPr id="123932" name="Text Box 28"/>
          <p:cNvSpPr txBox="1">
            <a:spLocks noChangeArrowheads="1"/>
          </p:cNvSpPr>
          <p:nvPr/>
        </p:nvSpPr>
        <p:spPr bwMode="auto">
          <a:xfrm>
            <a:off x="669925" y="425450"/>
            <a:ext cx="586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660033"/>
                </a:solidFill>
              </a:rPr>
              <a:t>例如：</a:t>
            </a:r>
            <a:r>
              <a:rPr lang="en-US" altLang="zh-CN">
                <a:solidFill>
                  <a:srgbClr val="660033"/>
                </a:solidFill>
              </a:rPr>
              <a:t>ListInsert_Sq(L, 5, 66)</a:t>
            </a:r>
            <a:r>
              <a:rPr lang="en-US" altLang="zh-CN"/>
              <a:t> </a:t>
            </a:r>
          </a:p>
        </p:txBody>
      </p:sp>
      <p:sp>
        <p:nvSpPr>
          <p:cNvPr id="123935" name="Text Box 31"/>
          <p:cNvSpPr txBox="1">
            <a:spLocks noChangeArrowheads="1"/>
          </p:cNvSpPr>
          <p:nvPr/>
        </p:nvSpPr>
        <p:spPr bwMode="auto">
          <a:xfrm>
            <a:off x="4724400" y="4800600"/>
            <a:ext cx="1304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CC0000"/>
                </a:solidFill>
              </a:rPr>
              <a:t>L.length-1</a:t>
            </a:r>
            <a:endParaRPr lang="en-US" altLang="zh-CN"/>
          </a:p>
        </p:txBody>
      </p:sp>
      <p:sp>
        <p:nvSpPr>
          <p:cNvPr id="123936" name="Text Box 32"/>
          <p:cNvSpPr txBox="1">
            <a:spLocks noChangeArrowheads="1"/>
          </p:cNvSpPr>
          <p:nvPr/>
        </p:nvSpPr>
        <p:spPr bwMode="auto">
          <a:xfrm>
            <a:off x="1111250"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CC0000"/>
                </a:solidFill>
              </a:rPr>
              <a:t>0</a:t>
            </a:r>
            <a:endParaRPr lang="en-US" altLang="zh-CN"/>
          </a:p>
        </p:txBody>
      </p:sp>
      <p:grpSp>
        <p:nvGrpSpPr>
          <p:cNvPr id="123939" name="Group 35"/>
          <p:cNvGrpSpPr>
            <a:grpSpLocks/>
          </p:cNvGrpSpPr>
          <p:nvPr/>
        </p:nvGrpSpPr>
        <p:grpSpPr bwMode="auto">
          <a:xfrm>
            <a:off x="5457825" y="3371850"/>
            <a:ext cx="409575" cy="819150"/>
            <a:chOff x="3302" y="1644"/>
            <a:chExt cx="258" cy="516"/>
          </a:xfrm>
        </p:grpSpPr>
        <p:sp>
          <p:nvSpPr>
            <p:cNvPr id="123937" name="Line 33"/>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38" name="Text Box 34"/>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rPr>
                <a:t>p</a:t>
              </a:r>
              <a:endParaRPr lang="en-US" altLang="zh-CN"/>
            </a:p>
          </p:txBody>
        </p:sp>
      </p:grpSp>
      <p:grpSp>
        <p:nvGrpSpPr>
          <p:cNvPr id="123940" name="Group 36"/>
          <p:cNvGrpSpPr>
            <a:grpSpLocks/>
          </p:cNvGrpSpPr>
          <p:nvPr/>
        </p:nvGrpSpPr>
        <p:grpSpPr bwMode="auto">
          <a:xfrm>
            <a:off x="4800600" y="3371850"/>
            <a:ext cx="409575" cy="819150"/>
            <a:chOff x="3302" y="1644"/>
            <a:chExt cx="258" cy="516"/>
          </a:xfrm>
        </p:grpSpPr>
        <p:sp>
          <p:nvSpPr>
            <p:cNvPr id="123941" name="Line 37"/>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2" name="Text Box 38"/>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rPr>
                <a:t>p</a:t>
              </a:r>
              <a:endParaRPr lang="en-US" altLang="zh-CN"/>
            </a:p>
          </p:txBody>
        </p:sp>
      </p:grpSp>
      <p:grpSp>
        <p:nvGrpSpPr>
          <p:cNvPr id="123943" name="Group 39"/>
          <p:cNvGrpSpPr>
            <a:grpSpLocks/>
          </p:cNvGrpSpPr>
          <p:nvPr/>
        </p:nvGrpSpPr>
        <p:grpSpPr bwMode="auto">
          <a:xfrm>
            <a:off x="4162425" y="3352800"/>
            <a:ext cx="409575" cy="819150"/>
            <a:chOff x="3302" y="1644"/>
            <a:chExt cx="258" cy="516"/>
          </a:xfrm>
        </p:grpSpPr>
        <p:sp>
          <p:nvSpPr>
            <p:cNvPr id="123944" name="Line 40"/>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5" name="Text Box 41"/>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rPr>
                <a:t>p</a:t>
              </a:r>
              <a:endParaRPr lang="en-US" altLang="zh-CN"/>
            </a:p>
          </p:txBody>
        </p:sp>
      </p:grpSp>
      <p:grpSp>
        <p:nvGrpSpPr>
          <p:cNvPr id="123948" name="Group 44"/>
          <p:cNvGrpSpPr>
            <a:grpSpLocks/>
          </p:cNvGrpSpPr>
          <p:nvPr/>
        </p:nvGrpSpPr>
        <p:grpSpPr bwMode="auto">
          <a:xfrm>
            <a:off x="3476625" y="3295650"/>
            <a:ext cx="409575" cy="895350"/>
            <a:chOff x="2102" y="1596"/>
            <a:chExt cx="258" cy="564"/>
          </a:xfrm>
        </p:grpSpPr>
        <p:sp>
          <p:nvSpPr>
            <p:cNvPr id="123946" name="Line 42"/>
            <p:cNvSpPr>
              <a:spLocks noChangeShapeType="1"/>
            </p:cNvSpPr>
            <p:nvPr/>
          </p:nvSpPr>
          <p:spPr bwMode="auto">
            <a:xfrm>
              <a:off x="2352" y="1680"/>
              <a:ext cx="0" cy="480"/>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47" name="Text Box 43"/>
            <p:cNvSpPr txBox="1">
              <a:spLocks noChangeArrowheads="1"/>
            </p:cNvSpPr>
            <p:nvPr/>
          </p:nvSpPr>
          <p:spPr bwMode="auto">
            <a:xfrm>
              <a:off x="2102" y="1596"/>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tx2"/>
                  </a:solidFill>
                </a:rPr>
                <a:t>q</a:t>
              </a:r>
              <a:endParaRPr lang="en-US" altLang="zh-CN"/>
            </a:p>
          </p:txBody>
        </p:sp>
      </p:grpSp>
      <p:sp useBgFill="1">
        <p:nvSpPr>
          <p:cNvPr id="123949" name="Rectangle 45"/>
          <p:cNvSpPr>
            <a:spLocks noChangeArrowheads="1"/>
          </p:cNvSpPr>
          <p:nvPr/>
        </p:nvSpPr>
        <p:spPr bwMode="auto">
          <a:xfrm>
            <a:off x="5334000" y="3429000"/>
            <a:ext cx="4572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3950" name="Rectangle 46"/>
          <p:cNvSpPr>
            <a:spLocks noChangeArrowheads="1"/>
          </p:cNvSpPr>
          <p:nvPr/>
        </p:nvSpPr>
        <p:spPr bwMode="auto">
          <a:xfrm>
            <a:off x="4724400" y="3429000"/>
            <a:ext cx="4572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51" name="Text Box 47"/>
          <p:cNvSpPr txBox="1">
            <a:spLocks noChangeArrowheads="1"/>
          </p:cNvSpPr>
          <p:nvPr/>
        </p:nvSpPr>
        <p:spPr bwMode="auto">
          <a:xfrm>
            <a:off x="5759450" y="5607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87</a:t>
            </a:r>
            <a:endParaRPr lang="en-US" altLang="zh-CN"/>
          </a:p>
        </p:txBody>
      </p:sp>
      <p:sp>
        <p:nvSpPr>
          <p:cNvPr id="123952" name="Text Box 48"/>
          <p:cNvSpPr txBox="1">
            <a:spLocks noChangeArrowheads="1"/>
          </p:cNvSpPr>
          <p:nvPr/>
        </p:nvSpPr>
        <p:spPr bwMode="auto">
          <a:xfrm>
            <a:off x="5073650" y="5607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56</a:t>
            </a:r>
            <a:endParaRPr lang="en-US" altLang="zh-CN"/>
          </a:p>
        </p:txBody>
      </p:sp>
      <p:sp>
        <p:nvSpPr>
          <p:cNvPr id="123953" name="Text Box 49"/>
          <p:cNvSpPr txBox="1">
            <a:spLocks noChangeArrowheads="1"/>
          </p:cNvSpPr>
          <p:nvPr/>
        </p:nvSpPr>
        <p:spPr bwMode="auto">
          <a:xfrm>
            <a:off x="4387850" y="5607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42</a:t>
            </a:r>
            <a:endParaRPr lang="en-US" altLang="zh-CN"/>
          </a:p>
        </p:txBody>
      </p:sp>
      <p:sp>
        <p:nvSpPr>
          <p:cNvPr id="123954" name="Text Box 50"/>
          <p:cNvSpPr txBox="1">
            <a:spLocks noChangeArrowheads="1"/>
          </p:cNvSpPr>
          <p:nvPr/>
        </p:nvSpPr>
        <p:spPr bwMode="auto">
          <a:xfrm>
            <a:off x="3702050" y="5607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00"/>
                </a:solidFill>
              </a:rPr>
              <a:t>66</a:t>
            </a:r>
            <a:endParaRPr lang="en-US" altLang="zh-CN"/>
          </a:p>
        </p:txBody>
      </p:sp>
      <p:sp>
        <p:nvSpPr>
          <p:cNvPr id="123956" name="Rectangle 52"/>
          <p:cNvSpPr>
            <a:spLocks noChangeArrowheads="1"/>
          </p:cNvSpPr>
          <p:nvPr/>
        </p:nvSpPr>
        <p:spPr bwMode="auto">
          <a:xfrm>
            <a:off x="793750" y="1279525"/>
            <a:ext cx="770413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200">
                <a:solidFill>
                  <a:schemeClr val="tx2"/>
                </a:solidFill>
              </a:rPr>
              <a:t>q = </a:t>
            </a:r>
            <a:r>
              <a:rPr lang="en-US" altLang="zh-CN" sz="3200" b="1">
                <a:solidFill>
                  <a:schemeClr val="tx2"/>
                </a:solidFill>
              </a:rPr>
              <a:t>&amp;</a:t>
            </a:r>
            <a:r>
              <a:rPr lang="en-US" altLang="zh-CN" sz="3200">
                <a:solidFill>
                  <a:schemeClr val="tx2"/>
                </a:solidFill>
              </a:rPr>
              <a:t>(L.elem[i-1]);      // q </a:t>
            </a:r>
            <a:r>
              <a:rPr lang="zh-CN" altLang="en-US" sz="3200">
                <a:solidFill>
                  <a:schemeClr val="tx2"/>
                </a:solidFill>
              </a:rPr>
              <a:t>指示插入位置</a:t>
            </a:r>
            <a:endParaRPr lang="zh-CN" altLang="en-US" sz="3200">
              <a:solidFill>
                <a:srgbClr val="990000"/>
              </a:solidFill>
            </a:endParaRPr>
          </a:p>
          <a:p>
            <a:pPr>
              <a:lnSpc>
                <a:spcPct val="125000"/>
              </a:lnSpc>
            </a:pPr>
            <a:r>
              <a:rPr lang="en-US" altLang="zh-CN" sz="3200" b="1">
                <a:solidFill>
                  <a:srgbClr val="660033"/>
                </a:solidFill>
              </a:rPr>
              <a:t>for</a:t>
            </a:r>
            <a:r>
              <a:rPr lang="en-US" altLang="zh-CN" sz="3200">
                <a:solidFill>
                  <a:srgbClr val="660033"/>
                </a:solidFill>
              </a:rPr>
              <a:t> (p = </a:t>
            </a:r>
            <a:r>
              <a:rPr lang="en-US" altLang="zh-CN" sz="3200" b="1">
                <a:solidFill>
                  <a:srgbClr val="660033"/>
                </a:solidFill>
              </a:rPr>
              <a:t>&amp;</a:t>
            </a:r>
            <a:r>
              <a:rPr lang="en-US" altLang="zh-CN" sz="3200">
                <a:solidFill>
                  <a:srgbClr val="660033"/>
                </a:solidFill>
              </a:rPr>
              <a:t>(L.elem[L.length-1]); p &gt;= q;  --p)  </a:t>
            </a:r>
          </a:p>
          <a:p>
            <a:pPr>
              <a:lnSpc>
                <a:spcPct val="125000"/>
              </a:lnSpc>
            </a:pPr>
            <a:r>
              <a:rPr lang="en-US" altLang="zh-CN" sz="3200" b="1">
                <a:solidFill>
                  <a:srgbClr val="660033"/>
                </a:solidFill>
              </a:rPr>
              <a:t>     *</a:t>
            </a:r>
            <a:r>
              <a:rPr lang="en-US" altLang="zh-CN" sz="3200">
                <a:solidFill>
                  <a:srgbClr val="660033"/>
                </a:solidFill>
              </a:rPr>
              <a:t>(p+1) = </a:t>
            </a:r>
            <a:r>
              <a:rPr lang="en-US" altLang="zh-CN" sz="3200" b="1">
                <a:solidFill>
                  <a:srgbClr val="660033"/>
                </a:solidFill>
              </a:rPr>
              <a:t>*</a:t>
            </a:r>
            <a:r>
              <a:rPr lang="en-US" altLang="zh-CN" sz="3200">
                <a:solidFill>
                  <a:srgbClr val="660033"/>
                </a:solidFill>
              </a:rPr>
              <a:t>p;</a:t>
            </a:r>
          </a:p>
        </p:txBody>
      </p:sp>
      <p:grpSp>
        <p:nvGrpSpPr>
          <p:cNvPr id="123958" name="Group 54"/>
          <p:cNvGrpSpPr>
            <a:grpSpLocks/>
          </p:cNvGrpSpPr>
          <p:nvPr/>
        </p:nvGrpSpPr>
        <p:grpSpPr bwMode="auto">
          <a:xfrm>
            <a:off x="3124200" y="3352800"/>
            <a:ext cx="409575" cy="819150"/>
            <a:chOff x="3302" y="1644"/>
            <a:chExt cx="258" cy="516"/>
          </a:xfrm>
        </p:grpSpPr>
        <p:sp>
          <p:nvSpPr>
            <p:cNvPr id="123959" name="Line 55"/>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0" name="Text Box 56"/>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rPr>
                <a:t>p</a:t>
              </a:r>
              <a:endParaRPr lang="en-US" altLang="zh-CN"/>
            </a:p>
          </p:txBody>
        </p:sp>
      </p:grpSp>
      <p:sp useBgFill="1">
        <p:nvSpPr>
          <p:cNvPr id="123961" name="Rectangle 57"/>
          <p:cNvSpPr>
            <a:spLocks noChangeArrowheads="1"/>
          </p:cNvSpPr>
          <p:nvPr/>
        </p:nvSpPr>
        <p:spPr bwMode="auto">
          <a:xfrm>
            <a:off x="4038600" y="3429000"/>
            <a:ext cx="4572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62" name="AutoShape 58">
            <a:hlinkClick r:id="" action="ppaction://hlinkshowjump?jump=lastslideviewed" highlightClick="1"/>
          </p:cNvPr>
          <p:cNvSpPr>
            <a:spLocks noChangeArrowheads="1"/>
          </p:cNvSpPr>
          <p:nvPr/>
        </p:nvSpPr>
        <p:spPr bwMode="auto">
          <a:xfrm>
            <a:off x="8686800" y="6400800"/>
            <a:ext cx="457200" cy="4572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3932"/>
                                        </p:tgtEl>
                                        <p:attrNameLst>
                                          <p:attrName>style.visibility</p:attrName>
                                        </p:attrNameLst>
                                      </p:cBhvr>
                                      <p:to>
                                        <p:strVal val="visible"/>
                                      </p:to>
                                    </p:set>
                                    <p:anim calcmode="lin" valueType="num">
                                      <p:cBhvr additive="base">
                                        <p:cTn id="7" dur="500" fill="hold"/>
                                        <p:tgtEl>
                                          <p:spTgt spid="123932"/>
                                        </p:tgtEl>
                                        <p:attrNameLst>
                                          <p:attrName>ppt_x</p:attrName>
                                        </p:attrNameLst>
                                      </p:cBhvr>
                                      <p:tavLst>
                                        <p:tav tm="0">
                                          <p:val>
                                            <p:strVal val="#ppt_x"/>
                                          </p:val>
                                        </p:tav>
                                        <p:tav tm="100000">
                                          <p:val>
                                            <p:strVal val="#ppt_x"/>
                                          </p:val>
                                        </p:tav>
                                      </p:tavLst>
                                    </p:anim>
                                    <p:anim calcmode="lin" valueType="num">
                                      <p:cBhvr additive="base">
                                        <p:cTn id="8" dur="500" fill="hold"/>
                                        <p:tgtEl>
                                          <p:spTgt spid="12393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23929"/>
                                        </p:tgtEl>
                                        <p:attrNameLst>
                                          <p:attrName>style.visibility</p:attrName>
                                        </p:attrNameLst>
                                      </p:cBhvr>
                                      <p:to>
                                        <p:strVal val="visible"/>
                                      </p:to>
                                    </p:set>
                                    <p:animEffect transition="in" filter="wipe(left)">
                                      <p:cBhvr>
                                        <p:cTn id="13" dur="500"/>
                                        <p:tgtEl>
                                          <p:spTgt spid="12392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123956"/>
                                        </p:tgtEl>
                                        <p:attrNameLst>
                                          <p:attrName>style.visibility</p:attrName>
                                        </p:attrNameLst>
                                      </p:cBhvr>
                                      <p:to>
                                        <p:strVal val="visible"/>
                                      </p:to>
                                    </p:set>
                                    <p:animEffect transition="in" filter="blinds(vertical)">
                                      <p:cBhvr>
                                        <p:cTn id="18" dur="500"/>
                                        <p:tgtEl>
                                          <p:spTgt spid="12395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3936"/>
                                        </p:tgtEl>
                                        <p:attrNameLst>
                                          <p:attrName>style.visibility</p:attrName>
                                        </p:attrNameLst>
                                      </p:cBhvr>
                                      <p:to>
                                        <p:strVal val="visible"/>
                                      </p:to>
                                    </p:set>
                                    <p:animEffect transition="in" filter="wipe(left)">
                                      <p:cBhvr>
                                        <p:cTn id="23" dur="500"/>
                                        <p:tgtEl>
                                          <p:spTgt spid="1239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3935"/>
                                        </p:tgtEl>
                                        <p:attrNameLst>
                                          <p:attrName>style.visibility</p:attrName>
                                        </p:attrNameLst>
                                      </p:cBhvr>
                                      <p:to>
                                        <p:strVal val="visible"/>
                                      </p:to>
                                    </p:set>
                                    <p:animEffect transition="in" filter="wipe(left)">
                                      <p:cBhvr>
                                        <p:cTn id="28" dur="500"/>
                                        <p:tgtEl>
                                          <p:spTgt spid="12393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23948"/>
                                        </p:tgtEl>
                                        <p:attrNameLst>
                                          <p:attrName>style.visibility</p:attrName>
                                        </p:attrNameLst>
                                      </p:cBhvr>
                                      <p:to>
                                        <p:strVal val="visible"/>
                                      </p:to>
                                    </p:set>
                                    <p:animEffect transition="in" filter="wipe(up)">
                                      <p:cBhvr>
                                        <p:cTn id="33" dur="500"/>
                                        <p:tgtEl>
                                          <p:spTgt spid="12394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23939"/>
                                        </p:tgtEl>
                                        <p:attrNameLst>
                                          <p:attrName>style.visibility</p:attrName>
                                        </p:attrNameLst>
                                      </p:cBhvr>
                                      <p:to>
                                        <p:strVal val="visible"/>
                                      </p:to>
                                    </p:set>
                                    <p:animEffect transition="in" filter="wipe(up)">
                                      <p:cBhvr>
                                        <p:cTn id="38" dur="500"/>
                                        <p:tgtEl>
                                          <p:spTgt spid="1239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23933"/>
                                        </p:tgtEl>
                                        <p:attrNameLst>
                                          <p:attrName>style.visibility</p:attrName>
                                        </p:attrNameLst>
                                      </p:cBhvr>
                                      <p:to>
                                        <p:strVal val="visible"/>
                                      </p:to>
                                    </p:set>
                                    <p:animEffect transition="in" filter="wipe(left)">
                                      <p:cBhvr>
                                        <p:cTn id="43" dur="500"/>
                                        <p:tgtEl>
                                          <p:spTgt spid="12393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3951"/>
                                        </p:tgtEl>
                                        <p:attrNameLst>
                                          <p:attrName>style.visibility</p:attrName>
                                        </p:attrNameLst>
                                      </p:cBhvr>
                                      <p:to>
                                        <p:strVal val="visible"/>
                                      </p:to>
                                    </p:set>
                                    <p:animEffect transition="in" filter="wipe(left)">
                                      <p:cBhvr>
                                        <p:cTn id="48" dur="500"/>
                                        <p:tgtEl>
                                          <p:spTgt spid="12395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123949"/>
                                        </p:tgtEl>
                                        <p:attrNameLst>
                                          <p:attrName>style.visibility</p:attrName>
                                        </p:attrNameLst>
                                      </p:cBhvr>
                                      <p:to>
                                        <p:strVal val="visible"/>
                                      </p:to>
                                    </p:set>
                                    <p:animEffect transition="in" filter="wipe(right)">
                                      <p:cBhvr>
                                        <p:cTn id="53" dur="500"/>
                                        <p:tgtEl>
                                          <p:spTgt spid="123949"/>
                                        </p:tgtEl>
                                      </p:cBhvr>
                                    </p:animEffect>
                                  </p:childTnLst>
                                </p:cTn>
                              </p:par>
                            </p:childTnLst>
                          </p:cTn>
                        </p:par>
                        <p:par>
                          <p:cTn id="54" fill="hold" nodeType="afterGroup">
                            <p:stCondLst>
                              <p:cond delay="500"/>
                            </p:stCondLst>
                            <p:childTnLst>
                              <p:par>
                                <p:cTn id="55" presetID="12" presetClass="entr" presetSubtype="2" fill="hold" nodeType="afterEffect">
                                  <p:stCondLst>
                                    <p:cond delay="0"/>
                                  </p:stCondLst>
                                  <p:childTnLst>
                                    <p:set>
                                      <p:cBhvr>
                                        <p:cTn id="56" dur="1" fill="hold">
                                          <p:stCondLst>
                                            <p:cond delay="0"/>
                                          </p:stCondLst>
                                        </p:cTn>
                                        <p:tgtEl>
                                          <p:spTgt spid="123940"/>
                                        </p:tgtEl>
                                        <p:attrNameLst>
                                          <p:attrName>style.visibility</p:attrName>
                                        </p:attrNameLst>
                                      </p:cBhvr>
                                      <p:to>
                                        <p:strVal val="visible"/>
                                      </p:to>
                                    </p:set>
                                    <p:animEffect transition="in" filter="slide(fromRight)">
                                      <p:cBhvr>
                                        <p:cTn id="57" dur="500"/>
                                        <p:tgtEl>
                                          <p:spTgt spid="12394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3952"/>
                                        </p:tgtEl>
                                        <p:attrNameLst>
                                          <p:attrName>style.visibility</p:attrName>
                                        </p:attrNameLst>
                                      </p:cBhvr>
                                      <p:to>
                                        <p:strVal val="visible"/>
                                      </p:to>
                                    </p:set>
                                    <p:animEffect transition="in" filter="wipe(left)">
                                      <p:cBhvr>
                                        <p:cTn id="62" dur="500"/>
                                        <p:tgtEl>
                                          <p:spTgt spid="12395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123950"/>
                                        </p:tgtEl>
                                        <p:attrNameLst>
                                          <p:attrName>style.visibility</p:attrName>
                                        </p:attrNameLst>
                                      </p:cBhvr>
                                      <p:to>
                                        <p:strVal val="visible"/>
                                      </p:to>
                                    </p:set>
                                    <p:animEffect transition="in" filter="wipe(right)">
                                      <p:cBhvr>
                                        <p:cTn id="67" dur="500"/>
                                        <p:tgtEl>
                                          <p:spTgt spid="123950"/>
                                        </p:tgtEl>
                                      </p:cBhvr>
                                    </p:animEffect>
                                  </p:childTnLst>
                                </p:cTn>
                              </p:par>
                            </p:childTnLst>
                          </p:cTn>
                        </p:par>
                        <p:par>
                          <p:cTn id="68" fill="hold" nodeType="afterGroup">
                            <p:stCondLst>
                              <p:cond delay="500"/>
                            </p:stCondLst>
                            <p:childTnLst>
                              <p:par>
                                <p:cTn id="69" presetID="12" presetClass="entr" presetSubtype="2" fill="hold" nodeType="afterEffect">
                                  <p:stCondLst>
                                    <p:cond delay="0"/>
                                  </p:stCondLst>
                                  <p:childTnLst>
                                    <p:set>
                                      <p:cBhvr>
                                        <p:cTn id="70" dur="1" fill="hold">
                                          <p:stCondLst>
                                            <p:cond delay="0"/>
                                          </p:stCondLst>
                                        </p:cTn>
                                        <p:tgtEl>
                                          <p:spTgt spid="123943"/>
                                        </p:tgtEl>
                                        <p:attrNameLst>
                                          <p:attrName>style.visibility</p:attrName>
                                        </p:attrNameLst>
                                      </p:cBhvr>
                                      <p:to>
                                        <p:strVal val="visible"/>
                                      </p:to>
                                    </p:set>
                                    <p:animEffect transition="in" filter="slide(fromRight)">
                                      <p:cBhvr>
                                        <p:cTn id="71" dur="500"/>
                                        <p:tgtEl>
                                          <p:spTgt spid="12394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23953"/>
                                        </p:tgtEl>
                                        <p:attrNameLst>
                                          <p:attrName>style.visibility</p:attrName>
                                        </p:attrNameLst>
                                      </p:cBhvr>
                                      <p:to>
                                        <p:strVal val="visible"/>
                                      </p:to>
                                    </p:set>
                                    <p:animEffect transition="in" filter="wipe(left)">
                                      <p:cBhvr>
                                        <p:cTn id="76" dur="500"/>
                                        <p:tgtEl>
                                          <p:spTgt spid="12395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2" fill="hold" grpId="0" nodeType="clickEffect">
                                  <p:stCondLst>
                                    <p:cond delay="0"/>
                                  </p:stCondLst>
                                  <p:childTnLst>
                                    <p:set>
                                      <p:cBhvr>
                                        <p:cTn id="80" dur="1" fill="hold">
                                          <p:stCondLst>
                                            <p:cond delay="0"/>
                                          </p:stCondLst>
                                        </p:cTn>
                                        <p:tgtEl>
                                          <p:spTgt spid="123961"/>
                                        </p:tgtEl>
                                        <p:attrNameLst>
                                          <p:attrName>style.visibility</p:attrName>
                                        </p:attrNameLst>
                                      </p:cBhvr>
                                      <p:to>
                                        <p:strVal val="visible"/>
                                      </p:to>
                                    </p:set>
                                    <p:animEffect transition="in" filter="wipe(right)">
                                      <p:cBhvr>
                                        <p:cTn id="81" dur="500"/>
                                        <p:tgtEl>
                                          <p:spTgt spid="123961"/>
                                        </p:tgtEl>
                                      </p:cBhvr>
                                    </p:animEffect>
                                  </p:childTnLst>
                                </p:cTn>
                              </p:par>
                            </p:childTnLst>
                          </p:cTn>
                        </p:par>
                        <p:par>
                          <p:cTn id="82" fill="hold" nodeType="afterGroup">
                            <p:stCondLst>
                              <p:cond delay="500"/>
                            </p:stCondLst>
                            <p:childTnLst>
                              <p:par>
                                <p:cTn id="83" presetID="12" presetClass="entr" presetSubtype="2" fill="hold" nodeType="afterEffect">
                                  <p:stCondLst>
                                    <p:cond delay="0"/>
                                  </p:stCondLst>
                                  <p:childTnLst>
                                    <p:set>
                                      <p:cBhvr>
                                        <p:cTn id="84" dur="1" fill="hold">
                                          <p:stCondLst>
                                            <p:cond delay="0"/>
                                          </p:stCondLst>
                                        </p:cTn>
                                        <p:tgtEl>
                                          <p:spTgt spid="123958"/>
                                        </p:tgtEl>
                                        <p:attrNameLst>
                                          <p:attrName>style.visibility</p:attrName>
                                        </p:attrNameLst>
                                      </p:cBhvr>
                                      <p:to>
                                        <p:strVal val="visible"/>
                                      </p:to>
                                    </p:set>
                                    <p:animEffect transition="in" filter="slide(fromRight)">
                                      <p:cBhvr>
                                        <p:cTn id="85" dur="500"/>
                                        <p:tgtEl>
                                          <p:spTgt spid="12395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23954"/>
                                        </p:tgtEl>
                                        <p:attrNameLst>
                                          <p:attrName>style.visibility</p:attrName>
                                        </p:attrNameLst>
                                      </p:cBhvr>
                                      <p:to>
                                        <p:strVal val="visible"/>
                                      </p:to>
                                    </p:set>
                                    <p:animEffect transition="in" filter="wipe(left)">
                                      <p:cBhvr>
                                        <p:cTn id="90" dur="500"/>
                                        <p:tgtEl>
                                          <p:spTgt spid="123954"/>
                                        </p:tgtEl>
                                      </p:cBhvr>
                                    </p:animEffect>
                                  </p:childTnLst>
                                </p:cTn>
                              </p:par>
                            </p:childTnLst>
                          </p:cTn>
                        </p:par>
                        <p:par>
                          <p:cTn id="91" fill="hold" nodeType="afterGroup">
                            <p:stCondLst>
                              <p:cond delay="500"/>
                            </p:stCondLst>
                            <p:childTnLst>
                              <p:par>
                                <p:cTn id="92" presetID="2" presetClass="entr" presetSubtype="6" fill="hold" grpId="0" nodeType="afterEffect">
                                  <p:stCondLst>
                                    <p:cond delay="0"/>
                                  </p:stCondLst>
                                  <p:childTnLst>
                                    <p:set>
                                      <p:cBhvr>
                                        <p:cTn id="93" dur="1" fill="hold">
                                          <p:stCondLst>
                                            <p:cond delay="0"/>
                                          </p:stCondLst>
                                        </p:cTn>
                                        <p:tgtEl>
                                          <p:spTgt spid="123962"/>
                                        </p:tgtEl>
                                        <p:attrNameLst>
                                          <p:attrName>style.visibility</p:attrName>
                                        </p:attrNameLst>
                                      </p:cBhvr>
                                      <p:to>
                                        <p:strVal val="visible"/>
                                      </p:to>
                                    </p:set>
                                    <p:anim calcmode="lin" valueType="num">
                                      <p:cBhvr additive="base">
                                        <p:cTn id="94" dur="500" fill="hold"/>
                                        <p:tgtEl>
                                          <p:spTgt spid="123962"/>
                                        </p:tgtEl>
                                        <p:attrNameLst>
                                          <p:attrName>ppt_x</p:attrName>
                                        </p:attrNameLst>
                                      </p:cBhvr>
                                      <p:tavLst>
                                        <p:tav tm="0">
                                          <p:val>
                                            <p:strVal val="1+#ppt_w/2"/>
                                          </p:val>
                                        </p:tav>
                                        <p:tav tm="100000">
                                          <p:val>
                                            <p:strVal val="#ppt_x"/>
                                          </p:val>
                                        </p:tav>
                                      </p:tavLst>
                                    </p:anim>
                                    <p:anim calcmode="lin" valueType="num">
                                      <p:cBhvr additive="base">
                                        <p:cTn id="95" dur="500" fill="hold"/>
                                        <p:tgtEl>
                                          <p:spTgt spid="1239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2" grpId="0" autoUpdateAnimBg="0"/>
      <p:bldP spid="123935" grpId="0" autoUpdateAnimBg="0"/>
      <p:bldP spid="123936" grpId="0" autoUpdateAnimBg="0"/>
      <p:bldP spid="123949" grpId="0" animBg="1"/>
      <p:bldP spid="123950" grpId="0" animBg="1"/>
      <p:bldP spid="123951" grpId="0" autoUpdateAnimBg="0"/>
      <p:bldP spid="123952" grpId="0" autoUpdateAnimBg="0"/>
      <p:bldP spid="123953" grpId="0" autoUpdateAnimBg="0"/>
      <p:bldP spid="123954" grpId="0" autoUpdateAnimBg="0"/>
      <p:bldP spid="123956" grpId="0" autoUpdateAnimBg="0"/>
      <p:bldP spid="123961" grpId="0" animBg="1"/>
      <p:bldP spid="12396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762000" y="136525"/>
            <a:ext cx="6083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0099"/>
                </a:solidFill>
                <a:latin typeface="隶书" pitchFamily="49" charset="-122"/>
                <a:ea typeface="隶书" pitchFamily="49" charset="-122"/>
              </a:rPr>
              <a:t>考虑移动元素的平均情况</a:t>
            </a:r>
            <a:r>
              <a:rPr lang="en-US" altLang="zh-CN" sz="4000" b="1">
                <a:solidFill>
                  <a:srgbClr val="000099"/>
                </a:solidFill>
                <a:latin typeface="隶书" pitchFamily="49" charset="-122"/>
                <a:ea typeface="隶书" pitchFamily="49" charset="-122"/>
              </a:rPr>
              <a:t>:</a:t>
            </a:r>
            <a:endParaRPr lang="en-US" altLang="zh-CN" sz="4000" b="1">
              <a:solidFill>
                <a:srgbClr val="660033"/>
              </a:solidFill>
              <a:latin typeface="隶书" pitchFamily="49" charset="-122"/>
              <a:ea typeface="隶书" pitchFamily="49" charset="-122"/>
            </a:endParaRPr>
          </a:p>
        </p:txBody>
      </p:sp>
      <p:grpSp>
        <p:nvGrpSpPr>
          <p:cNvPr id="205827" name="Group 3"/>
          <p:cNvGrpSpPr>
            <a:grpSpLocks/>
          </p:cNvGrpSpPr>
          <p:nvPr/>
        </p:nvGrpSpPr>
        <p:grpSpPr bwMode="auto">
          <a:xfrm>
            <a:off x="517525" y="898525"/>
            <a:ext cx="8169275" cy="1844675"/>
            <a:chOff x="326" y="566"/>
            <a:chExt cx="5146" cy="1162"/>
          </a:xfrm>
        </p:grpSpPr>
        <p:sp>
          <p:nvSpPr>
            <p:cNvPr id="205828" name="Text Box 4"/>
            <p:cNvSpPr txBox="1">
              <a:spLocks noChangeArrowheads="1"/>
            </p:cNvSpPr>
            <p:nvPr/>
          </p:nvSpPr>
          <p:spPr bwMode="auto">
            <a:xfrm>
              <a:off x="326" y="566"/>
              <a:ext cx="5146"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a:ea typeface="楷体_GB2312" pitchFamily="49" charset="-122"/>
                </a:rPr>
                <a:t>    </a:t>
              </a:r>
              <a:r>
                <a:rPr lang="zh-CN" altLang="en-US" sz="3200">
                  <a:ea typeface="楷体_GB2312" pitchFamily="49" charset="-122"/>
                </a:rPr>
                <a:t>假设在第</a:t>
              </a:r>
              <a:r>
                <a:rPr lang="zh-CN" altLang="en-US" sz="3200">
                  <a:solidFill>
                    <a:srgbClr val="6600CC"/>
                  </a:solidFill>
                </a:rPr>
                <a:t> </a:t>
              </a:r>
              <a:r>
                <a:rPr lang="en-US" altLang="zh-CN" sz="3200">
                  <a:solidFill>
                    <a:srgbClr val="6600CC"/>
                  </a:solidFill>
                </a:rPr>
                <a:t>i </a:t>
              </a:r>
              <a:r>
                <a:rPr lang="zh-CN" altLang="en-US" sz="3200">
                  <a:ea typeface="楷体_GB2312" pitchFamily="49" charset="-122"/>
                </a:rPr>
                <a:t>个元素之前插入的概率为      ，</a:t>
              </a:r>
              <a:r>
                <a:rPr lang="zh-CN" altLang="en-US" sz="3200"/>
                <a:t>      </a:t>
              </a:r>
            </a:p>
            <a:p>
              <a:pPr>
                <a:lnSpc>
                  <a:spcPct val="120000"/>
                </a:lnSpc>
              </a:pPr>
              <a:r>
                <a:rPr lang="zh-CN" altLang="en-US" sz="3200">
                  <a:ea typeface="楷体_GB2312" pitchFamily="49" charset="-122"/>
                </a:rPr>
                <a:t>则在长度为</a:t>
              </a:r>
              <a:r>
                <a:rPr lang="en-US" altLang="zh-CN" sz="3200" i="1">
                  <a:solidFill>
                    <a:srgbClr val="6600CC"/>
                  </a:solidFill>
                </a:rPr>
                <a:t>n </a:t>
              </a:r>
              <a:r>
                <a:rPr lang="zh-CN" altLang="en-US" sz="3200">
                  <a:ea typeface="楷体_GB2312" pitchFamily="49" charset="-122"/>
                </a:rPr>
                <a:t>的线性表中</a:t>
              </a:r>
              <a:r>
                <a:rPr lang="zh-CN" altLang="en-US" sz="3200" b="1">
                  <a:solidFill>
                    <a:srgbClr val="990000"/>
                  </a:solidFill>
                  <a:ea typeface="楷体_GB2312" pitchFamily="49" charset="-122"/>
                </a:rPr>
                <a:t>插入一个元素所需移动元素次数的期望值</a:t>
              </a:r>
              <a:r>
                <a:rPr lang="zh-CN" altLang="en-US" sz="3200">
                  <a:ea typeface="楷体_GB2312" pitchFamily="49" charset="-122"/>
                </a:rPr>
                <a:t>为：</a:t>
              </a:r>
              <a:endParaRPr lang="zh-CN" altLang="en-US" sz="4000"/>
            </a:p>
          </p:txBody>
        </p:sp>
        <p:graphicFrame>
          <p:nvGraphicFramePr>
            <p:cNvPr id="205829" name="Object 5"/>
            <p:cNvGraphicFramePr>
              <a:graphicFrameLocks noChangeAspect="1"/>
            </p:cNvGraphicFramePr>
            <p:nvPr/>
          </p:nvGraphicFramePr>
          <p:xfrm>
            <a:off x="4737" y="576"/>
            <a:ext cx="255" cy="335"/>
          </p:xfrm>
          <a:graphic>
            <a:graphicData uri="http://schemas.openxmlformats.org/presentationml/2006/ole">
              <mc:AlternateContent xmlns:mc="http://schemas.openxmlformats.org/markup-compatibility/2006">
                <mc:Choice xmlns:v="urn:schemas-microsoft-com:vml" Requires="v">
                  <p:oleObj spid="_x0000_s205863" name="公式" r:id="rId3" imgW="406080" imgH="533160" progId="Equation.3">
                    <p:embed/>
                  </p:oleObj>
                </mc:Choice>
                <mc:Fallback>
                  <p:oleObj name="公式" r:id="rId3" imgW="406080" imgH="5331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7" y="576"/>
                          <a:ext cx="25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5830" name="Object 6"/>
          <p:cNvGraphicFramePr>
            <a:graphicFrameLocks noChangeAspect="1"/>
          </p:cNvGraphicFramePr>
          <p:nvPr/>
        </p:nvGraphicFramePr>
        <p:xfrm>
          <a:off x="2133600" y="2717800"/>
          <a:ext cx="3530600" cy="990600"/>
        </p:xfrm>
        <a:graphic>
          <a:graphicData uri="http://schemas.openxmlformats.org/presentationml/2006/ole">
            <mc:AlternateContent xmlns:mc="http://schemas.openxmlformats.org/markup-compatibility/2006">
              <mc:Choice xmlns:v="urn:schemas-microsoft-com:vml" Requires="v">
                <p:oleObj spid="_x0000_s205864" name="公式" r:id="rId5" imgW="3530520" imgH="990360" progId="Equation.3">
                  <p:embed/>
                </p:oleObj>
              </mc:Choice>
              <mc:Fallback>
                <p:oleObj name="公式" r:id="rId5" imgW="3530520" imgH="9903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717800"/>
                        <a:ext cx="3530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31" name="Object 7"/>
          <p:cNvGraphicFramePr>
            <a:graphicFrameLocks noChangeAspect="1"/>
          </p:cNvGraphicFramePr>
          <p:nvPr/>
        </p:nvGraphicFramePr>
        <p:xfrm>
          <a:off x="2057400" y="5359400"/>
          <a:ext cx="4000500" cy="1041400"/>
        </p:xfrm>
        <a:graphic>
          <a:graphicData uri="http://schemas.openxmlformats.org/presentationml/2006/ole">
            <mc:AlternateContent xmlns:mc="http://schemas.openxmlformats.org/markup-compatibility/2006">
              <mc:Choice xmlns:v="urn:schemas-microsoft-com:vml" Requires="v">
                <p:oleObj spid="_x0000_s205865" name="公式" r:id="rId7" imgW="4000320" imgH="1041120" progId="Equation.3">
                  <p:embed/>
                </p:oleObj>
              </mc:Choice>
              <mc:Fallback>
                <p:oleObj name="公式" r:id="rId7" imgW="4000320" imgH="104112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5359400"/>
                        <a:ext cx="4000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32" name="Object 8"/>
          <p:cNvGraphicFramePr>
            <a:graphicFrameLocks noChangeAspect="1"/>
          </p:cNvGraphicFramePr>
          <p:nvPr/>
        </p:nvGraphicFramePr>
        <p:xfrm>
          <a:off x="6273800" y="5334000"/>
          <a:ext cx="660400" cy="1041400"/>
        </p:xfrm>
        <a:graphic>
          <a:graphicData uri="http://schemas.openxmlformats.org/presentationml/2006/ole">
            <mc:AlternateContent xmlns:mc="http://schemas.openxmlformats.org/markup-compatibility/2006">
              <mc:Choice xmlns:v="urn:schemas-microsoft-com:vml" Requires="v">
                <p:oleObj spid="_x0000_s205866" name="公式" r:id="rId9" imgW="660240" imgH="1041120" progId="Equation.3">
                  <p:embed/>
                </p:oleObj>
              </mc:Choice>
              <mc:Fallback>
                <p:oleObj name="公式" r:id="rId9" imgW="660240" imgH="104112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3800" y="5334000"/>
                        <a:ext cx="660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33" name="Text Box 9"/>
          <p:cNvSpPr txBox="1">
            <a:spLocks noChangeArrowheads="1"/>
          </p:cNvSpPr>
          <p:nvPr/>
        </p:nvSpPr>
        <p:spPr bwMode="auto">
          <a:xfrm>
            <a:off x="457200" y="3846513"/>
            <a:ext cx="8534400"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a:ea typeface="楷体_GB2312" pitchFamily="49" charset="-122"/>
              </a:rPr>
              <a:t>    </a:t>
            </a:r>
            <a:r>
              <a:rPr lang="zh-CN" altLang="en-US" sz="3200">
                <a:ea typeface="楷体_GB2312" pitchFamily="49" charset="-122"/>
              </a:rPr>
              <a:t>若</a:t>
            </a:r>
            <a:r>
              <a:rPr lang="zh-CN" altLang="en-US" sz="3200" b="1">
                <a:ea typeface="楷体_GB2312" pitchFamily="49" charset="-122"/>
              </a:rPr>
              <a:t>假定</a:t>
            </a:r>
            <a:r>
              <a:rPr lang="zh-CN" altLang="en-US" sz="3200">
                <a:ea typeface="楷体_GB2312" pitchFamily="49" charset="-122"/>
              </a:rPr>
              <a:t>在线性表中任何一个位置上进行</a:t>
            </a:r>
            <a:r>
              <a:rPr lang="zh-CN" altLang="en-US" sz="3200" b="1">
                <a:solidFill>
                  <a:srgbClr val="990000"/>
                </a:solidFill>
                <a:ea typeface="楷体_GB2312" pitchFamily="49" charset="-122"/>
              </a:rPr>
              <a:t>插入的概率</a:t>
            </a:r>
            <a:r>
              <a:rPr lang="zh-CN" altLang="en-US" sz="3200">
                <a:ea typeface="楷体_GB2312" pitchFamily="49" charset="-122"/>
              </a:rPr>
              <a:t>都是</a:t>
            </a:r>
            <a:r>
              <a:rPr lang="zh-CN" altLang="en-US" sz="3200" b="1">
                <a:solidFill>
                  <a:srgbClr val="990000"/>
                </a:solidFill>
                <a:ea typeface="楷体_GB2312" pitchFamily="49" charset="-122"/>
              </a:rPr>
              <a:t>相等</a:t>
            </a:r>
            <a:r>
              <a:rPr lang="zh-CN" altLang="en-US" sz="3200">
                <a:ea typeface="楷体_GB2312" pitchFamily="49" charset="-122"/>
              </a:rPr>
              <a:t>的，则</a:t>
            </a:r>
            <a:r>
              <a:rPr lang="zh-CN" altLang="en-US" sz="3200" b="1">
                <a:solidFill>
                  <a:srgbClr val="990000"/>
                </a:solidFill>
                <a:ea typeface="楷体_GB2312" pitchFamily="49" charset="-122"/>
              </a:rPr>
              <a:t>移动元素的期望值</a:t>
            </a:r>
            <a:r>
              <a:rPr lang="zh-CN" altLang="en-US" sz="3200">
                <a:ea typeface="楷体_GB2312" pitchFamily="49" charset="-122"/>
              </a:rPr>
              <a:t>为</a:t>
            </a:r>
            <a:r>
              <a:rPr lang="zh-CN" altLang="en-US"/>
              <a:t>：</a:t>
            </a:r>
          </a:p>
        </p:txBody>
      </p:sp>
      <p:sp>
        <p:nvSpPr>
          <p:cNvPr id="205834" name="AutoShape 10">
            <a:hlinkClick r:id="rId11"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5826"/>
                                        </p:tgtEl>
                                        <p:attrNameLst>
                                          <p:attrName>style.visibility</p:attrName>
                                        </p:attrNameLst>
                                      </p:cBhvr>
                                      <p:to>
                                        <p:strVal val="visible"/>
                                      </p:to>
                                    </p:set>
                                    <p:anim calcmode="lin" valueType="num">
                                      <p:cBhvr additive="base">
                                        <p:cTn id="7" dur="500" fill="hold"/>
                                        <p:tgtEl>
                                          <p:spTgt spid="205826"/>
                                        </p:tgtEl>
                                        <p:attrNameLst>
                                          <p:attrName>ppt_x</p:attrName>
                                        </p:attrNameLst>
                                      </p:cBhvr>
                                      <p:tavLst>
                                        <p:tav tm="0">
                                          <p:val>
                                            <p:strVal val="#ppt_x"/>
                                          </p:val>
                                        </p:tav>
                                        <p:tav tm="100000">
                                          <p:val>
                                            <p:strVal val="#ppt_x"/>
                                          </p:val>
                                        </p:tav>
                                      </p:tavLst>
                                    </p:anim>
                                    <p:anim calcmode="lin" valueType="num">
                                      <p:cBhvr additive="base">
                                        <p:cTn id="8" dur="500" fill="hold"/>
                                        <p:tgtEl>
                                          <p:spTgt spid="2058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05827"/>
                                        </p:tgtEl>
                                        <p:attrNameLst>
                                          <p:attrName>style.visibility</p:attrName>
                                        </p:attrNameLst>
                                      </p:cBhvr>
                                      <p:to>
                                        <p:strVal val="visible"/>
                                      </p:to>
                                    </p:set>
                                    <p:animEffect transition="in" filter="wipe(left)">
                                      <p:cBhvr>
                                        <p:cTn id="13" dur="500"/>
                                        <p:tgtEl>
                                          <p:spTgt spid="2058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05830"/>
                                        </p:tgtEl>
                                        <p:attrNameLst>
                                          <p:attrName>style.visibility</p:attrName>
                                        </p:attrNameLst>
                                      </p:cBhvr>
                                      <p:to>
                                        <p:strVal val="visible"/>
                                      </p:to>
                                    </p:set>
                                    <p:animEffect transition="in" filter="checkerboard(across)">
                                      <p:cBhvr>
                                        <p:cTn id="18" dur="500"/>
                                        <p:tgtEl>
                                          <p:spTgt spid="20583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205833"/>
                                        </p:tgtEl>
                                        <p:attrNameLst>
                                          <p:attrName>style.visibility</p:attrName>
                                        </p:attrNameLst>
                                      </p:cBhvr>
                                      <p:to>
                                        <p:strVal val="visible"/>
                                      </p:to>
                                    </p:set>
                                    <p:animEffect transition="in" filter="strips(downRight)">
                                      <p:cBhvr>
                                        <p:cTn id="23" dur="500"/>
                                        <p:tgtEl>
                                          <p:spTgt spid="20583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05831"/>
                                        </p:tgtEl>
                                        <p:attrNameLst>
                                          <p:attrName>style.visibility</p:attrName>
                                        </p:attrNameLst>
                                      </p:cBhvr>
                                      <p:to>
                                        <p:strVal val="visible"/>
                                      </p:to>
                                    </p:set>
                                    <p:animEffect transition="in" filter="wipe(left)">
                                      <p:cBhvr>
                                        <p:cTn id="28" dur="500"/>
                                        <p:tgtEl>
                                          <p:spTgt spid="20583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05832"/>
                                        </p:tgtEl>
                                        <p:attrNameLst>
                                          <p:attrName>style.visibility</p:attrName>
                                        </p:attrNameLst>
                                      </p:cBhvr>
                                      <p:to>
                                        <p:strVal val="visible"/>
                                      </p:to>
                                    </p:set>
                                    <p:animEffect transition="in" filter="wipe(left)">
                                      <p:cBhvr>
                                        <p:cTn id="33" dur="500"/>
                                        <p:tgtEl>
                                          <p:spTgt spid="205832"/>
                                        </p:tgtEl>
                                      </p:cBhvr>
                                    </p:animEffect>
                                  </p:childTnLst>
                                </p:cTn>
                              </p:par>
                            </p:childTnLst>
                          </p:cTn>
                        </p:par>
                        <p:par>
                          <p:cTn id="34" fill="hold" nodeType="afterGroup">
                            <p:stCondLst>
                              <p:cond delay="500"/>
                            </p:stCondLst>
                            <p:childTnLst>
                              <p:par>
                                <p:cTn id="35" presetID="2" presetClass="entr" presetSubtype="6" fill="hold" grpId="0" nodeType="afterEffect">
                                  <p:stCondLst>
                                    <p:cond delay="0"/>
                                  </p:stCondLst>
                                  <p:childTnLst>
                                    <p:set>
                                      <p:cBhvr>
                                        <p:cTn id="36" dur="1" fill="hold">
                                          <p:stCondLst>
                                            <p:cond delay="0"/>
                                          </p:stCondLst>
                                        </p:cTn>
                                        <p:tgtEl>
                                          <p:spTgt spid="205834"/>
                                        </p:tgtEl>
                                        <p:attrNameLst>
                                          <p:attrName>style.visibility</p:attrName>
                                        </p:attrNameLst>
                                      </p:cBhvr>
                                      <p:to>
                                        <p:strVal val="visible"/>
                                      </p:to>
                                    </p:set>
                                    <p:anim calcmode="lin" valueType="num">
                                      <p:cBhvr additive="base">
                                        <p:cTn id="37" dur="500" fill="hold"/>
                                        <p:tgtEl>
                                          <p:spTgt spid="205834"/>
                                        </p:tgtEl>
                                        <p:attrNameLst>
                                          <p:attrName>ppt_x</p:attrName>
                                        </p:attrNameLst>
                                      </p:cBhvr>
                                      <p:tavLst>
                                        <p:tav tm="0">
                                          <p:val>
                                            <p:strVal val="1+#ppt_w/2"/>
                                          </p:val>
                                        </p:tav>
                                        <p:tav tm="100000">
                                          <p:val>
                                            <p:strVal val="#ppt_x"/>
                                          </p:val>
                                        </p:tav>
                                      </p:tavLst>
                                    </p:anim>
                                    <p:anim calcmode="lin" valueType="num">
                                      <p:cBhvr additive="base">
                                        <p:cTn id="38" dur="500" fill="hold"/>
                                        <p:tgtEl>
                                          <p:spTgt spid="2058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utoUpdateAnimBg="0"/>
      <p:bldP spid="205833" grpId="0" autoUpdateAnimBg="0"/>
      <p:bldP spid="20583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81000" y="585788"/>
            <a:ext cx="8732838"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4400">
                <a:ea typeface="楷体_GB2312" pitchFamily="49" charset="-122"/>
              </a:rPr>
              <a:t>线性表操作</a:t>
            </a:r>
          </a:p>
          <a:p>
            <a:pPr>
              <a:lnSpc>
                <a:spcPct val="140000"/>
              </a:lnSpc>
            </a:pPr>
            <a:r>
              <a:rPr lang="zh-CN" altLang="en-US" sz="4400">
                <a:ea typeface="楷体_GB2312" pitchFamily="49" charset="-122"/>
              </a:rPr>
              <a:t>         </a:t>
            </a:r>
            <a:r>
              <a:rPr lang="en-US" altLang="zh-CN" sz="4400" b="1">
                <a:solidFill>
                  <a:srgbClr val="003399"/>
                </a:solidFill>
                <a:ea typeface="楷体_GB2312" pitchFamily="49" charset="-122"/>
              </a:rPr>
              <a:t>ListDelete</a:t>
            </a:r>
            <a:r>
              <a:rPr lang="en-US" altLang="zh-CN" sz="4400" b="1">
                <a:solidFill>
                  <a:srgbClr val="003399"/>
                </a:solidFill>
              </a:rPr>
              <a:t>(&amp;L, i, &amp;e)</a:t>
            </a:r>
            <a:r>
              <a:rPr lang="zh-CN" altLang="en-US" sz="4400">
                <a:ea typeface="楷体_GB2312" pitchFamily="49" charset="-122"/>
              </a:rPr>
              <a:t>的实现</a:t>
            </a:r>
            <a:r>
              <a:rPr lang="zh-CN" altLang="en-US" sz="4400"/>
              <a:t>：</a:t>
            </a:r>
            <a:endParaRPr lang="zh-CN" altLang="en-US" sz="2400"/>
          </a:p>
        </p:txBody>
      </p:sp>
      <p:sp>
        <p:nvSpPr>
          <p:cNvPr id="45059" name="Text Box 3"/>
          <p:cNvSpPr txBox="1">
            <a:spLocks noChangeArrowheads="1"/>
          </p:cNvSpPr>
          <p:nvPr/>
        </p:nvSpPr>
        <p:spPr bwMode="auto">
          <a:xfrm>
            <a:off x="381000" y="2895600"/>
            <a:ext cx="2978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FF0000"/>
                </a:solidFill>
                <a:ea typeface="楷体_GB2312" pitchFamily="49" charset="-122"/>
              </a:rPr>
              <a:t>首先分析：</a:t>
            </a:r>
            <a:endParaRPr lang="zh-CN" altLang="en-US" sz="2400">
              <a:solidFill>
                <a:srgbClr val="FF0000"/>
              </a:solidFill>
              <a:ea typeface="楷体_GB2312" pitchFamily="49" charset="-122"/>
            </a:endParaRPr>
          </a:p>
        </p:txBody>
      </p:sp>
      <p:sp>
        <p:nvSpPr>
          <p:cNvPr id="45060" name="Text Box 4"/>
          <p:cNvSpPr txBox="1">
            <a:spLocks noChangeArrowheads="1"/>
          </p:cNvSpPr>
          <p:nvPr/>
        </p:nvSpPr>
        <p:spPr bwMode="auto">
          <a:xfrm>
            <a:off x="990600" y="3717925"/>
            <a:ext cx="78041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4000">
                <a:ea typeface="楷体_GB2312" pitchFamily="49" charset="-122"/>
              </a:rPr>
              <a:t>删除元素时，</a:t>
            </a:r>
          </a:p>
          <a:p>
            <a:pPr>
              <a:lnSpc>
                <a:spcPct val="125000"/>
              </a:lnSpc>
            </a:pPr>
            <a:r>
              <a:rPr lang="zh-CN" altLang="en-US" sz="4000">
                <a:ea typeface="楷体_GB2312" pitchFamily="49" charset="-122"/>
              </a:rPr>
              <a:t>线性表的逻辑结构发生什么变化？</a:t>
            </a:r>
            <a:endParaRPr lang="zh-CN" altLang="en-US" sz="40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ppt_x"/>
                                          </p:val>
                                        </p:tav>
                                        <p:tav tm="100000">
                                          <p:val>
                                            <p:strVal val="#ppt_x"/>
                                          </p:val>
                                        </p:tav>
                                      </p:tavLst>
                                    </p:anim>
                                    <p:anim calcmode="lin" valueType="num">
                                      <p:cBhvr additive="base">
                                        <p:cTn id="8" dur="500" fill="hold"/>
                                        <p:tgtEl>
                                          <p:spTgt spid="4505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tgtEl>
                                        <p:attrNameLst>
                                          <p:attrName>style.visibility</p:attrName>
                                        </p:attrNameLst>
                                      </p:cBhvr>
                                      <p:to>
                                        <p:strVal val="visible"/>
                                      </p:to>
                                    </p:set>
                                    <p:anim calcmode="lin" valueType="num">
                                      <p:cBhvr additive="base">
                                        <p:cTn id="13" dur="500" fill="hold"/>
                                        <p:tgtEl>
                                          <p:spTgt spid="45059"/>
                                        </p:tgtEl>
                                        <p:attrNameLst>
                                          <p:attrName>ppt_x</p:attrName>
                                        </p:attrNameLst>
                                      </p:cBhvr>
                                      <p:tavLst>
                                        <p:tav tm="0">
                                          <p:val>
                                            <p:strVal val="0-#ppt_w/2"/>
                                          </p:val>
                                        </p:tav>
                                        <p:tav tm="100000">
                                          <p:val>
                                            <p:strVal val="#ppt_x"/>
                                          </p:val>
                                        </p:tav>
                                      </p:tavLst>
                                    </p:anim>
                                    <p:anim calcmode="lin" valueType="num">
                                      <p:cBhvr additive="base">
                                        <p:cTn id="14" dur="500" fill="hold"/>
                                        <p:tgtEl>
                                          <p:spTgt spid="450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5060"/>
                                        </p:tgtEl>
                                        <p:attrNameLst>
                                          <p:attrName>style.visibility</p:attrName>
                                        </p:attrNameLst>
                                      </p:cBhvr>
                                      <p:to>
                                        <p:strVal val="visible"/>
                                      </p:to>
                                    </p:set>
                                    <p:animEffect transition="in" filter="wipe(left)">
                                      <p:cBhvr>
                                        <p:cTn id="19"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59" grpId="0" autoUpdateAnimBg="0"/>
      <p:bldP spid="4506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03213" y="384175"/>
            <a:ext cx="838358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2400">
                <a:ea typeface="楷体_GB2312" pitchFamily="49" charset="-122"/>
              </a:rPr>
              <a:t> </a:t>
            </a:r>
            <a:r>
              <a:rPr lang="en-US" altLang="zh-CN" sz="4000">
                <a:ea typeface="楷体_GB2312" pitchFamily="49" charset="-122"/>
              </a:rPr>
              <a:t>(a</a:t>
            </a:r>
            <a:r>
              <a:rPr lang="en-US" altLang="zh-CN" sz="4000" baseline="-25000">
                <a:ea typeface="楷体_GB2312" pitchFamily="49" charset="-122"/>
              </a:rPr>
              <a:t>1</a:t>
            </a:r>
            <a:r>
              <a:rPr lang="en-US" altLang="zh-CN" sz="4000">
                <a:ea typeface="楷体_GB2312" pitchFamily="49" charset="-122"/>
              </a:rPr>
              <a:t>, …, </a:t>
            </a:r>
            <a:r>
              <a:rPr lang="en-US" altLang="zh-CN" sz="4000" b="1">
                <a:ea typeface="楷体_GB2312" pitchFamily="49" charset="-122"/>
              </a:rPr>
              <a:t>a</a:t>
            </a:r>
            <a:r>
              <a:rPr lang="en-US" altLang="zh-CN" sz="4000" b="1" baseline="-25000">
                <a:ea typeface="楷体_GB2312" pitchFamily="49" charset="-122"/>
              </a:rPr>
              <a:t>i-1</a:t>
            </a:r>
            <a:r>
              <a:rPr lang="en-US" altLang="zh-CN" sz="4000" b="1">
                <a:ea typeface="楷体_GB2312" pitchFamily="49" charset="-122"/>
              </a:rPr>
              <a:t>, a</a:t>
            </a:r>
            <a:r>
              <a:rPr lang="en-US" altLang="zh-CN" sz="4000" b="1" baseline="-25000">
                <a:ea typeface="楷体_GB2312" pitchFamily="49" charset="-122"/>
              </a:rPr>
              <a:t>i</a:t>
            </a:r>
            <a:r>
              <a:rPr lang="en-US" altLang="zh-CN" sz="4000" b="1">
                <a:ea typeface="楷体_GB2312" pitchFamily="49" charset="-122"/>
              </a:rPr>
              <a:t>, a</a:t>
            </a:r>
            <a:r>
              <a:rPr lang="en-US" altLang="zh-CN" sz="4000" b="1" baseline="-25000">
                <a:ea typeface="楷体_GB2312" pitchFamily="49" charset="-122"/>
              </a:rPr>
              <a:t>i+1</a:t>
            </a:r>
            <a:r>
              <a:rPr lang="en-US" altLang="zh-CN" sz="4000">
                <a:ea typeface="楷体_GB2312" pitchFamily="49" charset="-122"/>
              </a:rPr>
              <a:t>, …, a</a:t>
            </a:r>
            <a:r>
              <a:rPr lang="en-US" altLang="zh-CN" sz="4000" baseline="-25000">
                <a:ea typeface="楷体_GB2312" pitchFamily="49" charset="-122"/>
              </a:rPr>
              <a:t>n</a:t>
            </a:r>
            <a:r>
              <a:rPr lang="en-US" altLang="zh-CN" sz="4000">
                <a:ea typeface="楷体_GB2312" pitchFamily="49" charset="-122"/>
              </a:rPr>
              <a:t>) </a:t>
            </a:r>
            <a:r>
              <a:rPr lang="zh-CN" altLang="en-US" sz="4000">
                <a:ea typeface="楷体_GB2312" pitchFamily="49" charset="-122"/>
              </a:rPr>
              <a:t>改变为</a:t>
            </a:r>
          </a:p>
          <a:p>
            <a:pPr>
              <a:lnSpc>
                <a:spcPct val="125000"/>
              </a:lnSpc>
            </a:pPr>
            <a:r>
              <a:rPr lang="zh-CN" altLang="en-US" sz="4000">
                <a:ea typeface="楷体_GB2312" pitchFamily="49" charset="-122"/>
              </a:rPr>
              <a:t>                           </a:t>
            </a:r>
            <a:r>
              <a:rPr lang="en-US" altLang="zh-CN" sz="4000">
                <a:ea typeface="楷体_GB2312" pitchFamily="49" charset="-122"/>
              </a:rPr>
              <a:t>(a</a:t>
            </a:r>
            <a:r>
              <a:rPr lang="en-US" altLang="zh-CN" sz="4000" baseline="-25000">
                <a:ea typeface="楷体_GB2312" pitchFamily="49" charset="-122"/>
              </a:rPr>
              <a:t>1</a:t>
            </a:r>
            <a:r>
              <a:rPr lang="en-US" altLang="zh-CN" sz="4000">
                <a:ea typeface="楷体_GB2312" pitchFamily="49" charset="-122"/>
              </a:rPr>
              <a:t>, …,</a:t>
            </a:r>
            <a:r>
              <a:rPr lang="en-US" altLang="zh-CN" sz="4000" b="1">
                <a:solidFill>
                  <a:srgbClr val="FF00FF"/>
                </a:solidFill>
                <a:ea typeface="楷体_GB2312" pitchFamily="49" charset="-122"/>
              </a:rPr>
              <a:t> a</a:t>
            </a:r>
            <a:r>
              <a:rPr lang="en-US" altLang="zh-CN" sz="4000" b="1" baseline="-25000">
                <a:solidFill>
                  <a:srgbClr val="FF00FF"/>
                </a:solidFill>
                <a:ea typeface="楷体_GB2312" pitchFamily="49" charset="-122"/>
              </a:rPr>
              <a:t>i-1</a:t>
            </a:r>
            <a:r>
              <a:rPr lang="en-US" altLang="zh-CN" sz="4000" b="1">
                <a:solidFill>
                  <a:srgbClr val="FF00FF"/>
                </a:solidFill>
                <a:ea typeface="楷体_GB2312" pitchFamily="49" charset="-122"/>
              </a:rPr>
              <a:t>, a</a:t>
            </a:r>
            <a:r>
              <a:rPr lang="en-US" altLang="zh-CN" sz="4000" b="1" baseline="-25000">
                <a:solidFill>
                  <a:srgbClr val="FF00FF"/>
                </a:solidFill>
                <a:ea typeface="楷体_GB2312" pitchFamily="49" charset="-122"/>
              </a:rPr>
              <a:t>i+1</a:t>
            </a:r>
            <a:r>
              <a:rPr lang="en-US" altLang="zh-CN" sz="4000">
                <a:ea typeface="楷体_GB2312" pitchFamily="49" charset="-122"/>
              </a:rPr>
              <a:t>, …, a</a:t>
            </a:r>
            <a:r>
              <a:rPr lang="en-US" altLang="zh-CN" sz="4000" baseline="-25000">
                <a:ea typeface="楷体_GB2312" pitchFamily="49" charset="-122"/>
              </a:rPr>
              <a:t>n</a:t>
            </a:r>
            <a:r>
              <a:rPr lang="en-US" altLang="zh-CN" sz="4000">
                <a:ea typeface="楷体_GB2312" pitchFamily="49" charset="-122"/>
              </a:rPr>
              <a:t>)</a:t>
            </a:r>
            <a:endParaRPr lang="en-US" altLang="zh-CN" sz="2400"/>
          </a:p>
        </p:txBody>
      </p:sp>
      <p:sp>
        <p:nvSpPr>
          <p:cNvPr id="48150" name="Text Box 22"/>
          <p:cNvSpPr txBox="1">
            <a:spLocks noChangeArrowheads="1"/>
          </p:cNvSpPr>
          <p:nvPr/>
        </p:nvSpPr>
        <p:spPr bwMode="auto">
          <a:xfrm>
            <a:off x="4748213" y="48006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5400" b="1">
                <a:ea typeface="楷体_GB2312" pitchFamily="49" charset="-122"/>
              </a:rPr>
              <a:t>a</a:t>
            </a:r>
            <a:r>
              <a:rPr lang="en-US" altLang="zh-CN" sz="5400" b="1" baseline="-25000">
                <a:ea typeface="楷体_GB2312" pitchFamily="49" charset="-122"/>
              </a:rPr>
              <a:t>i+1</a:t>
            </a:r>
          </a:p>
        </p:txBody>
      </p:sp>
      <p:sp>
        <p:nvSpPr>
          <p:cNvPr id="48152" name="Text Box 24"/>
          <p:cNvSpPr txBox="1">
            <a:spLocks noChangeArrowheads="1"/>
          </p:cNvSpPr>
          <p:nvPr/>
        </p:nvSpPr>
        <p:spPr bwMode="auto">
          <a:xfrm>
            <a:off x="5967413" y="4876800"/>
            <a:ext cx="8699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5400" b="1">
                <a:ea typeface="楷体_GB2312" pitchFamily="49" charset="-122"/>
              </a:rPr>
              <a:t>…</a:t>
            </a:r>
          </a:p>
        </p:txBody>
      </p:sp>
      <p:sp>
        <p:nvSpPr>
          <p:cNvPr id="48155" name="Text Box 27"/>
          <p:cNvSpPr txBox="1">
            <a:spLocks noChangeArrowheads="1"/>
          </p:cNvSpPr>
          <p:nvPr/>
        </p:nvSpPr>
        <p:spPr bwMode="auto">
          <a:xfrm>
            <a:off x="7110413" y="4876800"/>
            <a:ext cx="7810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5400" b="1">
                <a:ea typeface="楷体_GB2312" pitchFamily="49" charset="-122"/>
              </a:rPr>
              <a:t>a</a:t>
            </a:r>
            <a:r>
              <a:rPr lang="en-US" altLang="zh-CN" sz="5400" b="1" baseline="-25000">
                <a:ea typeface="楷体_GB2312" pitchFamily="49" charset="-122"/>
              </a:rPr>
              <a:t>n</a:t>
            </a:r>
          </a:p>
        </p:txBody>
      </p:sp>
      <p:sp>
        <p:nvSpPr>
          <p:cNvPr id="48165" name="Text Box 37"/>
          <p:cNvSpPr txBox="1">
            <a:spLocks noChangeArrowheads="1"/>
          </p:cNvSpPr>
          <p:nvPr/>
        </p:nvSpPr>
        <p:spPr bwMode="auto">
          <a:xfrm>
            <a:off x="344488" y="2435225"/>
            <a:ext cx="41513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t>&lt;a</a:t>
            </a:r>
            <a:r>
              <a:rPr lang="en-US" altLang="zh-CN" sz="4000" b="1" baseline="-25000"/>
              <a:t>i-1</a:t>
            </a:r>
            <a:r>
              <a:rPr lang="en-US" altLang="zh-CN" sz="4000" b="1"/>
              <a:t>, a</a:t>
            </a:r>
            <a:r>
              <a:rPr lang="en-US" altLang="zh-CN" sz="4000" b="1" baseline="-25000"/>
              <a:t>i</a:t>
            </a:r>
            <a:r>
              <a:rPr lang="en-US" altLang="zh-CN" sz="4000" b="1"/>
              <a:t>&gt;, &lt;a</a:t>
            </a:r>
            <a:r>
              <a:rPr lang="en-US" altLang="zh-CN" sz="4000" b="1" baseline="-25000"/>
              <a:t>i</a:t>
            </a:r>
            <a:r>
              <a:rPr lang="en-US" altLang="zh-CN" sz="4000" b="1"/>
              <a:t>, a</a:t>
            </a:r>
            <a:r>
              <a:rPr lang="en-US" altLang="zh-CN" sz="4000" b="1" baseline="-25000"/>
              <a:t>i+1</a:t>
            </a:r>
            <a:r>
              <a:rPr lang="en-US" altLang="zh-CN" sz="4000" b="1"/>
              <a:t>&gt;</a:t>
            </a:r>
            <a:endParaRPr lang="en-US" altLang="zh-CN" sz="2400"/>
          </a:p>
        </p:txBody>
      </p:sp>
      <p:sp>
        <p:nvSpPr>
          <p:cNvPr id="48166" name="AutoShape 38"/>
          <p:cNvSpPr>
            <a:spLocks noChangeArrowheads="1"/>
          </p:cNvSpPr>
          <p:nvPr/>
        </p:nvSpPr>
        <p:spPr bwMode="auto">
          <a:xfrm>
            <a:off x="4876800" y="2667000"/>
            <a:ext cx="1219200" cy="304800"/>
          </a:xfrm>
          <a:prstGeom prst="notchedRightArrow">
            <a:avLst>
              <a:gd name="adj1" fmla="val 50000"/>
              <a:gd name="adj2" fmla="val 100000"/>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7" name="Text Box 39"/>
          <p:cNvSpPr txBox="1">
            <a:spLocks noChangeArrowheads="1"/>
          </p:cNvSpPr>
          <p:nvPr/>
        </p:nvSpPr>
        <p:spPr bwMode="auto">
          <a:xfrm>
            <a:off x="6400800" y="2438400"/>
            <a:ext cx="2366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t>&lt;a</a:t>
            </a:r>
            <a:r>
              <a:rPr lang="en-US" altLang="zh-CN" sz="4000" b="1" baseline="-25000"/>
              <a:t>i-1</a:t>
            </a:r>
            <a:r>
              <a:rPr lang="en-US" altLang="zh-CN" sz="4000" b="1"/>
              <a:t>, a</a:t>
            </a:r>
            <a:r>
              <a:rPr lang="en-US" altLang="zh-CN" sz="4000" b="1" baseline="-25000"/>
              <a:t>i+1</a:t>
            </a:r>
            <a:r>
              <a:rPr lang="en-US" altLang="zh-CN" sz="4000" b="1"/>
              <a:t>&gt;</a:t>
            </a:r>
            <a:endParaRPr lang="en-US" altLang="zh-CN" sz="2400"/>
          </a:p>
        </p:txBody>
      </p:sp>
      <p:sp>
        <p:nvSpPr>
          <p:cNvPr id="48171" name="Line 43"/>
          <p:cNvSpPr>
            <a:spLocks noChangeShapeType="1"/>
          </p:cNvSpPr>
          <p:nvPr/>
        </p:nvSpPr>
        <p:spPr bwMode="auto">
          <a:xfrm flipH="1">
            <a:off x="4724400" y="4419600"/>
            <a:ext cx="990600" cy="60960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2" name="Line 44"/>
          <p:cNvSpPr>
            <a:spLocks noChangeShapeType="1"/>
          </p:cNvSpPr>
          <p:nvPr/>
        </p:nvSpPr>
        <p:spPr bwMode="auto">
          <a:xfrm flipH="1">
            <a:off x="7924800" y="4419600"/>
            <a:ext cx="1143000" cy="60960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3" name="Text Box 45"/>
          <p:cNvSpPr txBox="1">
            <a:spLocks noChangeArrowheads="1"/>
          </p:cNvSpPr>
          <p:nvPr/>
        </p:nvSpPr>
        <p:spPr bwMode="auto">
          <a:xfrm>
            <a:off x="4191000" y="5943600"/>
            <a:ext cx="323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9900FF"/>
                </a:solidFill>
                <a:ea typeface="隶书" pitchFamily="49" charset="-122"/>
              </a:rPr>
              <a:t>表的长度减少</a:t>
            </a:r>
            <a:endParaRPr lang="zh-CN" altLang="en-US" sz="2400"/>
          </a:p>
        </p:txBody>
      </p:sp>
      <p:sp>
        <p:nvSpPr>
          <p:cNvPr id="48174" name="AutoShape 46"/>
          <p:cNvSpPr>
            <a:spLocks noChangeArrowheads="1"/>
          </p:cNvSpPr>
          <p:nvPr/>
        </p:nvSpPr>
        <p:spPr bwMode="auto">
          <a:xfrm>
            <a:off x="7391400" y="5867400"/>
            <a:ext cx="152400" cy="762000"/>
          </a:xfrm>
          <a:prstGeom prst="upArrow">
            <a:avLst>
              <a:gd name="adj1" fmla="val 50000"/>
              <a:gd name="adj2" fmla="val 125000"/>
            </a:avLst>
          </a:prstGeom>
          <a:solidFill>
            <a:srgbClr val="99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48176" name="Group 48"/>
          <p:cNvGrpSpPr>
            <a:grpSpLocks/>
          </p:cNvGrpSpPr>
          <p:nvPr/>
        </p:nvGrpSpPr>
        <p:grpSpPr bwMode="auto">
          <a:xfrm>
            <a:off x="152400" y="3505200"/>
            <a:ext cx="9320213" cy="990600"/>
            <a:chOff x="96" y="2208"/>
            <a:chExt cx="5871" cy="624"/>
          </a:xfrm>
        </p:grpSpPr>
        <p:sp>
          <p:nvSpPr>
            <p:cNvPr id="48131" name="Text Box 3"/>
            <p:cNvSpPr txBox="1">
              <a:spLocks noChangeArrowheads="1"/>
            </p:cNvSpPr>
            <p:nvPr/>
          </p:nvSpPr>
          <p:spPr bwMode="auto">
            <a:xfrm>
              <a:off x="159" y="2208"/>
              <a:ext cx="580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5400">
                  <a:ea typeface="楷体_GB2312" pitchFamily="49" charset="-122"/>
                </a:rPr>
                <a:t>a</a:t>
              </a:r>
              <a:r>
                <a:rPr lang="en-US" altLang="zh-CN" sz="5400" baseline="-25000">
                  <a:ea typeface="楷体_GB2312" pitchFamily="49" charset="-122"/>
                </a:rPr>
                <a:t>1</a:t>
              </a:r>
              <a:r>
                <a:rPr lang="en-US" altLang="zh-CN" sz="5400">
                  <a:ea typeface="楷体_GB2312" pitchFamily="49" charset="-122"/>
                </a:rPr>
                <a:t>  a</a:t>
              </a:r>
              <a:r>
                <a:rPr lang="en-US" altLang="zh-CN" sz="5400" baseline="-25000">
                  <a:ea typeface="楷体_GB2312" pitchFamily="49" charset="-122"/>
                </a:rPr>
                <a:t>2</a:t>
              </a:r>
              <a:r>
                <a:rPr lang="en-US" altLang="zh-CN" sz="5400">
                  <a:ea typeface="楷体_GB2312" pitchFamily="49" charset="-122"/>
                </a:rPr>
                <a:t>    </a:t>
              </a:r>
              <a:r>
                <a:rPr lang="en-US" altLang="zh-CN" sz="5400" b="1">
                  <a:ea typeface="楷体_GB2312" pitchFamily="49" charset="-122"/>
                </a:rPr>
                <a:t>…</a:t>
              </a:r>
              <a:r>
                <a:rPr lang="en-US" altLang="zh-CN" sz="5400">
                  <a:ea typeface="楷体_GB2312" pitchFamily="49" charset="-122"/>
                </a:rPr>
                <a:t>    a</a:t>
              </a:r>
              <a:r>
                <a:rPr lang="en-US" altLang="zh-CN" sz="5400" baseline="-25000">
                  <a:ea typeface="楷体_GB2312" pitchFamily="49" charset="-122"/>
                </a:rPr>
                <a:t>i-1</a:t>
              </a:r>
              <a:r>
                <a:rPr lang="en-US" altLang="zh-CN" sz="5400">
                  <a:ea typeface="楷体_GB2312" pitchFamily="49" charset="-122"/>
                </a:rPr>
                <a:t>  a</a:t>
              </a:r>
              <a:r>
                <a:rPr lang="en-US" altLang="zh-CN" sz="5400" baseline="-25000">
                  <a:ea typeface="楷体_GB2312" pitchFamily="49" charset="-122"/>
                </a:rPr>
                <a:t>i</a:t>
              </a:r>
              <a:r>
                <a:rPr lang="en-US" altLang="zh-CN" sz="5400">
                  <a:ea typeface="楷体_GB2312" pitchFamily="49" charset="-122"/>
                </a:rPr>
                <a:t>   </a:t>
              </a:r>
              <a:r>
                <a:rPr lang="en-US" altLang="zh-CN" sz="5400" b="1">
                  <a:ea typeface="楷体_GB2312" pitchFamily="49" charset="-122"/>
                </a:rPr>
                <a:t>a</a:t>
              </a:r>
              <a:r>
                <a:rPr lang="en-US" altLang="zh-CN" sz="5400" b="1" baseline="-25000">
                  <a:ea typeface="楷体_GB2312" pitchFamily="49" charset="-122"/>
                </a:rPr>
                <a:t>i+1 </a:t>
              </a:r>
              <a:r>
                <a:rPr lang="en-US" altLang="zh-CN" sz="5400">
                  <a:ea typeface="楷体_GB2312" pitchFamily="49" charset="-122"/>
                </a:rPr>
                <a:t>  </a:t>
              </a:r>
              <a:r>
                <a:rPr lang="en-US" altLang="zh-CN" sz="5400" b="1">
                  <a:ea typeface="楷体_GB2312" pitchFamily="49" charset="-122"/>
                </a:rPr>
                <a:t>…</a:t>
              </a:r>
              <a:r>
                <a:rPr lang="en-US" altLang="zh-CN" sz="5400">
                  <a:ea typeface="楷体_GB2312" pitchFamily="49" charset="-122"/>
                </a:rPr>
                <a:t>  a</a:t>
              </a:r>
              <a:r>
                <a:rPr lang="en-US" altLang="zh-CN" sz="5400" baseline="-25000">
                  <a:ea typeface="楷体_GB2312" pitchFamily="49" charset="-122"/>
                </a:rPr>
                <a:t>n</a:t>
              </a:r>
            </a:p>
          </p:txBody>
        </p:sp>
        <p:sp>
          <p:nvSpPr>
            <p:cNvPr id="48134" name="Line 6"/>
            <p:cNvSpPr>
              <a:spLocks noChangeShapeType="1"/>
            </p:cNvSpPr>
            <p:nvPr/>
          </p:nvSpPr>
          <p:spPr bwMode="auto">
            <a:xfrm>
              <a:off x="227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5" name="Line 7"/>
            <p:cNvSpPr>
              <a:spLocks noChangeShapeType="1"/>
            </p:cNvSpPr>
            <p:nvPr/>
          </p:nvSpPr>
          <p:spPr bwMode="auto">
            <a:xfrm>
              <a:off x="299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6" name="Line 8"/>
            <p:cNvSpPr>
              <a:spLocks noChangeShapeType="1"/>
            </p:cNvSpPr>
            <p:nvPr/>
          </p:nvSpPr>
          <p:spPr bwMode="auto">
            <a:xfrm>
              <a:off x="3615"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7" name="Line 9"/>
            <p:cNvSpPr>
              <a:spLocks noChangeShapeType="1"/>
            </p:cNvSpPr>
            <p:nvPr/>
          </p:nvSpPr>
          <p:spPr bwMode="auto">
            <a:xfrm>
              <a:off x="515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1" name="Line 13"/>
            <p:cNvSpPr>
              <a:spLocks noChangeShapeType="1"/>
            </p:cNvSpPr>
            <p:nvPr/>
          </p:nvSpPr>
          <p:spPr bwMode="auto">
            <a:xfrm>
              <a:off x="59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2" name="Line 14"/>
            <p:cNvSpPr>
              <a:spLocks noChangeShapeType="1"/>
            </p:cNvSpPr>
            <p:nvPr/>
          </p:nvSpPr>
          <p:spPr bwMode="auto">
            <a:xfrm>
              <a:off x="1263"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3" name="Line 15"/>
            <p:cNvSpPr>
              <a:spLocks noChangeShapeType="1"/>
            </p:cNvSpPr>
            <p:nvPr/>
          </p:nvSpPr>
          <p:spPr bwMode="auto">
            <a:xfrm>
              <a:off x="4383" y="2304"/>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5" name="Rectangle 47"/>
            <p:cNvSpPr>
              <a:spLocks noChangeArrowheads="1"/>
            </p:cNvSpPr>
            <p:nvPr/>
          </p:nvSpPr>
          <p:spPr bwMode="auto">
            <a:xfrm>
              <a:off x="96" y="2304"/>
              <a:ext cx="5664"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178" name="Group 50"/>
          <p:cNvGrpSpPr>
            <a:grpSpLocks/>
          </p:cNvGrpSpPr>
          <p:nvPr/>
        </p:nvGrpSpPr>
        <p:grpSpPr bwMode="auto">
          <a:xfrm>
            <a:off x="152400" y="4800600"/>
            <a:ext cx="7772400" cy="990600"/>
            <a:chOff x="96" y="3024"/>
            <a:chExt cx="4896" cy="624"/>
          </a:xfrm>
        </p:grpSpPr>
        <p:sp>
          <p:nvSpPr>
            <p:cNvPr id="48138" name="Text Box 10"/>
            <p:cNvSpPr txBox="1">
              <a:spLocks noChangeArrowheads="1"/>
            </p:cNvSpPr>
            <p:nvPr/>
          </p:nvSpPr>
          <p:spPr bwMode="auto">
            <a:xfrm>
              <a:off x="159" y="3024"/>
              <a:ext cx="292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5400">
                  <a:ea typeface="楷体_GB2312" pitchFamily="49" charset="-122"/>
                </a:rPr>
                <a:t>a</a:t>
              </a:r>
              <a:r>
                <a:rPr lang="en-US" altLang="zh-CN" sz="5400" baseline="-25000">
                  <a:ea typeface="楷体_GB2312" pitchFamily="49" charset="-122"/>
                </a:rPr>
                <a:t>1</a:t>
              </a:r>
              <a:r>
                <a:rPr lang="en-US" altLang="zh-CN" sz="5400">
                  <a:ea typeface="楷体_GB2312" pitchFamily="49" charset="-122"/>
                </a:rPr>
                <a:t>  a</a:t>
              </a:r>
              <a:r>
                <a:rPr lang="en-US" altLang="zh-CN" sz="5400" baseline="-25000">
                  <a:ea typeface="楷体_GB2312" pitchFamily="49" charset="-122"/>
                </a:rPr>
                <a:t>2</a:t>
              </a:r>
              <a:r>
                <a:rPr lang="en-US" altLang="zh-CN" sz="5400">
                  <a:ea typeface="楷体_GB2312" pitchFamily="49" charset="-122"/>
                </a:rPr>
                <a:t>    </a:t>
              </a:r>
              <a:r>
                <a:rPr lang="en-US" altLang="zh-CN" sz="5400" b="1">
                  <a:ea typeface="楷体_GB2312" pitchFamily="49" charset="-122"/>
                </a:rPr>
                <a:t>…</a:t>
              </a:r>
              <a:r>
                <a:rPr lang="en-US" altLang="zh-CN" sz="5400">
                  <a:ea typeface="楷体_GB2312" pitchFamily="49" charset="-122"/>
                </a:rPr>
                <a:t>    a</a:t>
              </a:r>
              <a:r>
                <a:rPr lang="en-US" altLang="zh-CN" sz="5400" baseline="-25000">
                  <a:ea typeface="楷体_GB2312" pitchFamily="49" charset="-122"/>
                </a:rPr>
                <a:t>i-1</a:t>
              </a:r>
              <a:r>
                <a:rPr lang="en-US" altLang="zh-CN" sz="5400">
                  <a:ea typeface="楷体_GB2312" pitchFamily="49" charset="-122"/>
                </a:rPr>
                <a:t> </a:t>
              </a:r>
              <a:endParaRPr lang="en-US" altLang="zh-CN" sz="5400" b="1">
                <a:ea typeface="楷体_GB2312" pitchFamily="49" charset="-122"/>
              </a:endParaRPr>
            </a:p>
          </p:txBody>
        </p:sp>
        <p:sp>
          <p:nvSpPr>
            <p:cNvPr id="48139" name="Line 11"/>
            <p:cNvSpPr>
              <a:spLocks noChangeShapeType="1"/>
            </p:cNvSpPr>
            <p:nvPr/>
          </p:nvSpPr>
          <p:spPr bwMode="auto">
            <a:xfrm>
              <a:off x="1263"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0" name="Line 12"/>
            <p:cNvSpPr>
              <a:spLocks noChangeShapeType="1"/>
            </p:cNvSpPr>
            <p:nvPr/>
          </p:nvSpPr>
          <p:spPr bwMode="auto">
            <a:xfrm>
              <a:off x="2271"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6" name="Line 18"/>
            <p:cNvSpPr>
              <a:spLocks noChangeShapeType="1"/>
            </p:cNvSpPr>
            <p:nvPr/>
          </p:nvSpPr>
          <p:spPr bwMode="auto">
            <a:xfrm>
              <a:off x="591"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7" name="Line 19"/>
            <p:cNvSpPr>
              <a:spLocks noChangeShapeType="1"/>
            </p:cNvSpPr>
            <p:nvPr/>
          </p:nvSpPr>
          <p:spPr bwMode="auto">
            <a:xfrm>
              <a:off x="2991"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1" name="Line 33"/>
            <p:cNvSpPr>
              <a:spLocks noChangeShapeType="1"/>
            </p:cNvSpPr>
            <p:nvPr/>
          </p:nvSpPr>
          <p:spPr bwMode="auto">
            <a:xfrm>
              <a:off x="4383"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2" name="Line 34"/>
            <p:cNvSpPr>
              <a:spLocks noChangeShapeType="1"/>
            </p:cNvSpPr>
            <p:nvPr/>
          </p:nvSpPr>
          <p:spPr bwMode="auto">
            <a:xfrm>
              <a:off x="3663"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7" name="Rectangle 49"/>
            <p:cNvSpPr>
              <a:spLocks noChangeArrowheads="1"/>
            </p:cNvSpPr>
            <p:nvPr/>
          </p:nvSpPr>
          <p:spPr bwMode="auto">
            <a:xfrm>
              <a:off x="96" y="3168"/>
              <a:ext cx="4896"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48130"/>
                                        </p:tgtEl>
                                        <p:attrNameLst>
                                          <p:attrName>style.visibility</p:attrName>
                                        </p:attrNameLst>
                                      </p:cBhvr>
                                      <p:to>
                                        <p:strVal val="visible"/>
                                      </p:to>
                                    </p:set>
                                    <p:animEffect transition="in" filter="wipe(left)">
                                      <p:cBhvr>
                                        <p:cTn id="7" dur="300"/>
                                        <p:tgtEl>
                                          <p:spTgt spid="48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8165"/>
                                        </p:tgtEl>
                                        <p:attrNameLst>
                                          <p:attrName>style.visibility</p:attrName>
                                        </p:attrNameLst>
                                      </p:cBhvr>
                                      <p:to>
                                        <p:strVal val="visible"/>
                                      </p:to>
                                    </p:set>
                                    <p:animEffect transition="in" filter="blinds(vertical)">
                                      <p:cBhvr>
                                        <p:cTn id="12" dur="500"/>
                                        <p:tgtEl>
                                          <p:spTgt spid="48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48166"/>
                                        </p:tgtEl>
                                        <p:attrNameLst>
                                          <p:attrName>style.visibility</p:attrName>
                                        </p:attrNameLst>
                                      </p:cBhvr>
                                      <p:to>
                                        <p:strVal val="visible"/>
                                      </p:to>
                                    </p:set>
                                    <p:anim calcmode="lin" valueType="num">
                                      <p:cBhvr>
                                        <p:cTn id="17" dur="500" fill="hold"/>
                                        <p:tgtEl>
                                          <p:spTgt spid="48166"/>
                                        </p:tgtEl>
                                        <p:attrNameLst>
                                          <p:attrName>ppt_x</p:attrName>
                                        </p:attrNameLst>
                                      </p:cBhvr>
                                      <p:tavLst>
                                        <p:tav tm="0">
                                          <p:val>
                                            <p:strVal val="#ppt_x-#ppt_w/2"/>
                                          </p:val>
                                        </p:tav>
                                        <p:tav tm="100000">
                                          <p:val>
                                            <p:strVal val="#ppt_x"/>
                                          </p:val>
                                        </p:tav>
                                      </p:tavLst>
                                    </p:anim>
                                    <p:anim calcmode="lin" valueType="num">
                                      <p:cBhvr>
                                        <p:cTn id="18" dur="500" fill="hold"/>
                                        <p:tgtEl>
                                          <p:spTgt spid="48166"/>
                                        </p:tgtEl>
                                        <p:attrNameLst>
                                          <p:attrName>ppt_y</p:attrName>
                                        </p:attrNameLst>
                                      </p:cBhvr>
                                      <p:tavLst>
                                        <p:tav tm="0">
                                          <p:val>
                                            <p:strVal val="#ppt_y"/>
                                          </p:val>
                                        </p:tav>
                                        <p:tav tm="100000">
                                          <p:val>
                                            <p:strVal val="#ppt_y"/>
                                          </p:val>
                                        </p:tav>
                                      </p:tavLst>
                                    </p:anim>
                                    <p:anim calcmode="lin" valueType="num">
                                      <p:cBhvr>
                                        <p:cTn id="19" dur="500" fill="hold"/>
                                        <p:tgtEl>
                                          <p:spTgt spid="48166"/>
                                        </p:tgtEl>
                                        <p:attrNameLst>
                                          <p:attrName>ppt_w</p:attrName>
                                        </p:attrNameLst>
                                      </p:cBhvr>
                                      <p:tavLst>
                                        <p:tav tm="0">
                                          <p:val>
                                            <p:fltVal val="0"/>
                                          </p:val>
                                        </p:tav>
                                        <p:tav tm="100000">
                                          <p:val>
                                            <p:strVal val="#ppt_w"/>
                                          </p:val>
                                        </p:tav>
                                      </p:tavLst>
                                    </p:anim>
                                    <p:anim calcmode="lin" valueType="num">
                                      <p:cBhvr>
                                        <p:cTn id="20" dur="500" fill="hold"/>
                                        <p:tgtEl>
                                          <p:spTgt spid="48166"/>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48167"/>
                                        </p:tgtEl>
                                        <p:attrNameLst>
                                          <p:attrName>style.visibility</p:attrName>
                                        </p:attrNameLst>
                                      </p:cBhvr>
                                      <p:to>
                                        <p:strVal val="visible"/>
                                      </p:to>
                                    </p:set>
                                    <p:animEffect transition="in" filter="blinds(vertical)">
                                      <p:cBhvr>
                                        <p:cTn id="25" dur="500"/>
                                        <p:tgtEl>
                                          <p:spTgt spid="4816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8176"/>
                                        </p:tgtEl>
                                        <p:attrNameLst>
                                          <p:attrName>style.visibility</p:attrName>
                                        </p:attrNameLst>
                                      </p:cBhvr>
                                      <p:to>
                                        <p:strVal val="visible"/>
                                      </p:to>
                                    </p:set>
                                    <p:animEffect transition="in" filter="wipe(left)">
                                      <p:cBhvr>
                                        <p:cTn id="30" dur="500"/>
                                        <p:tgtEl>
                                          <p:spTgt spid="4817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8178"/>
                                        </p:tgtEl>
                                        <p:attrNameLst>
                                          <p:attrName>style.visibility</p:attrName>
                                        </p:attrNameLst>
                                      </p:cBhvr>
                                      <p:to>
                                        <p:strVal val="visible"/>
                                      </p:to>
                                    </p:set>
                                    <p:animEffect transition="in" filter="wipe(left)">
                                      <p:cBhvr>
                                        <p:cTn id="35" dur="500"/>
                                        <p:tgtEl>
                                          <p:spTgt spid="4817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 fill="hold" grpId="0" nodeType="clickEffect">
                                  <p:stCondLst>
                                    <p:cond delay="0"/>
                                  </p:stCondLst>
                                  <p:childTnLst>
                                    <p:set>
                                      <p:cBhvr>
                                        <p:cTn id="39" dur="1" fill="hold">
                                          <p:stCondLst>
                                            <p:cond delay="0"/>
                                          </p:stCondLst>
                                        </p:cTn>
                                        <p:tgtEl>
                                          <p:spTgt spid="48171"/>
                                        </p:tgtEl>
                                        <p:attrNameLst>
                                          <p:attrName>style.visibility</p:attrName>
                                        </p:attrNameLst>
                                      </p:cBhvr>
                                      <p:to>
                                        <p:strVal val="visible"/>
                                      </p:to>
                                    </p:set>
                                    <p:anim calcmode="lin" valueType="num">
                                      <p:cBhvr>
                                        <p:cTn id="40" dur="500" fill="hold"/>
                                        <p:tgtEl>
                                          <p:spTgt spid="48171"/>
                                        </p:tgtEl>
                                        <p:attrNameLst>
                                          <p:attrName>ppt_x</p:attrName>
                                        </p:attrNameLst>
                                      </p:cBhvr>
                                      <p:tavLst>
                                        <p:tav tm="0">
                                          <p:val>
                                            <p:strVal val="#ppt_x"/>
                                          </p:val>
                                        </p:tav>
                                        <p:tav tm="100000">
                                          <p:val>
                                            <p:strVal val="#ppt_x"/>
                                          </p:val>
                                        </p:tav>
                                      </p:tavLst>
                                    </p:anim>
                                    <p:anim calcmode="lin" valueType="num">
                                      <p:cBhvr>
                                        <p:cTn id="41" dur="500" fill="hold"/>
                                        <p:tgtEl>
                                          <p:spTgt spid="48171"/>
                                        </p:tgtEl>
                                        <p:attrNameLst>
                                          <p:attrName>ppt_y</p:attrName>
                                        </p:attrNameLst>
                                      </p:cBhvr>
                                      <p:tavLst>
                                        <p:tav tm="0">
                                          <p:val>
                                            <p:strVal val="#ppt_y-#ppt_h/2"/>
                                          </p:val>
                                        </p:tav>
                                        <p:tav tm="100000">
                                          <p:val>
                                            <p:strVal val="#ppt_y"/>
                                          </p:val>
                                        </p:tav>
                                      </p:tavLst>
                                    </p:anim>
                                    <p:anim calcmode="lin" valueType="num">
                                      <p:cBhvr>
                                        <p:cTn id="42" dur="500" fill="hold"/>
                                        <p:tgtEl>
                                          <p:spTgt spid="48171"/>
                                        </p:tgtEl>
                                        <p:attrNameLst>
                                          <p:attrName>ppt_w</p:attrName>
                                        </p:attrNameLst>
                                      </p:cBhvr>
                                      <p:tavLst>
                                        <p:tav tm="0">
                                          <p:val>
                                            <p:strVal val="#ppt_w"/>
                                          </p:val>
                                        </p:tav>
                                        <p:tav tm="100000">
                                          <p:val>
                                            <p:strVal val="#ppt_w"/>
                                          </p:val>
                                        </p:tav>
                                      </p:tavLst>
                                    </p:anim>
                                    <p:anim calcmode="lin" valueType="num">
                                      <p:cBhvr>
                                        <p:cTn id="43" dur="500" fill="hold"/>
                                        <p:tgtEl>
                                          <p:spTgt spid="48171"/>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48172"/>
                                        </p:tgtEl>
                                        <p:attrNameLst>
                                          <p:attrName>style.visibility</p:attrName>
                                        </p:attrNameLst>
                                      </p:cBhvr>
                                      <p:to>
                                        <p:strVal val="visible"/>
                                      </p:to>
                                    </p:set>
                                    <p:anim calcmode="lin" valueType="num">
                                      <p:cBhvr>
                                        <p:cTn id="48" dur="500" fill="hold"/>
                                        <p:tgtEl>
                                          <p:spTgt spid="48172"/>
                                        </p:tgtEl>
                                        <p:attrNameLst>
                                          <p:attrName>ppt_x</p:attrName>
                                        </p:attrNameLst>
                                      </p:cBhvr>
                                      <p:tavLst>
                                        <p:tav tm="0">
                                          <p:val>
                                            <p:strVal val="#ppt_x"/>
                                          </p:val>
                                        </p:tav>
                                        <p:tav tm="100000">
                                          <p:val>
                                            <p:strVal val="#ppt_x"/>
                                          </p:val>
                                        </p:tav>
                                      </p:tavLst>
                                    </p:anim>
                                    <p:anim calcmode="lin" valueType="num">
                                      <p:cBhvr>
                                        <p:cTn id="49" dur="500" fill="hold"/>
                                        <p:tgtEl>
                                          <p:spTgt spid="48172"/>
                                        </p:tgtEl>
                                        <p:attrNameLst>
                                          <p:attrName>ppt_y</p:attrName>
                                        </p:attrNameLst>
                                      </p:cBhvr>
                                      <p:tavLst>
                                        <p:tav tm="0">
                                          <p:val>
                                            <p:strVal val="#ppt_y-#ppt_h/2"/>
                                          </p:val>
                                        </p:tav>
                                        <p:tav tm="100000">
                                          <p:val>
                                            <p:strVal val="#ppt_y"/>
                                          </p:val>
                                        </p:tav>
                                      </p:tavLst>
                                    </p:anim>
                                    <p:anim calcmode="lin" valueType="num">
                                      <p:cBhvr>
                                        <p:cTn id="50" dur="500" fill="hold"/>
                                        <p:tgtEl>
                                          <p:spTgt spid="48172"/>
                                        </p:tgtEl>
                                        <p:attrNameLst>
                                          <p:attrName>ppt_w</p:attrName>
                                        </p:attrNameLst>
                                      </p:cBhvr>
                                      <p:tavLst>
                                        <p:tav tm="0">
                                          <p:val>
                                            <p:strVal val="#ppt_w"/>
                                          </p:val>
                                        </p:tav>
                                        <p:tav tm="100000">
                                          <p:val>
                                            <p:strVal val="#ppt_w"/>
                                          </p:val>
                                        </p:tav>
                                      </p:tavLst>
                                    </p:anim>
                                    <p:anim calcmode="lin" valueType="num">
                                      <p:cBhvr>
                                        <p:cTn id="51" dur="500" fill="hold"/>
                                        <p:tgtEl>
                                          <p:spTgt spid="48172"/>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8150"/>
                                        </p:tgtEl>
                                        <p:attrNameLst>
                                          <p:attrName>style.visibility</p:attrName>
                                        </p:attrNameLst>
                                      </p:cBhvr>
                                      <p:to>
                                        <p:strVal val="visible"/>
                                      </p:to>
                                    </p:set>
                                    <p:animEffect transition="in" filter="wipe(left)">
                                      <p:cBhvr>
                                        <p:cTn id="56" dur="500"/>
                                        <p:tgtEl>
                                          <p:spTgt spid="4815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8152"/>
                                        </p:tgtEl>
                                        <p:attrNameLst>
                                          <p:attrName>style.visibility</p:attrName>
                                        </p:attrNameLst>
                                      </p:cBhvr>
                                      <p:to>
                                        <p:strVal val="visible"/>
                                      </p:to>
                                    </p:set>
                                    <p:animEffect transition="in" filter="wipe(left)">
                                      <p:cBhvr>
                                        <p:cTn id="61" dur="500"/>
                                        <p:tgtEl>
                                          <p:spTgt spid="4815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8155"/>
                                        </p:tgtEl>
                                        <p:attrNameLst>
                                          <p:attrName>style.visibility</p:attrName>
                                        </p:attrNameLst>
                                      </p:cBhvr>
                                      <p:to>
                                        <p:strVal val="visible"/>
                                      </p:to>
                                    </p:set>
                                    <p:animEffect transition="in" filter="wipe(left)">
                                      <p:cBhvr>
                                        <p:cTn id="66" dur="500"/>
                                        <p:tgtEl>
                                          <p:spTgt spid="4815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8173"/>
                                        </p:tgtEl>
                                        <p:attrNameLst>
                                          <p:attrName>style.visibility</p:attrName>
                                        </p:attrNameLst>
                                      </p:cBhvr>
                                      <p:to>
                                        <p:strVal val="visible"/>
                                      </p:to>
                                    </p:set>
                                    <p:anim calcmode="lin" valueType="num">
                                      <p:cBhvr additive="base">
                                        <p:cTn id="71" dur="500" fill="hold"/>
                                        <p:tgtEl>
                                          <p:spTgt spid="48173"/>
                                        </p:tgtEl>
                                        <p:attrNameLst>
                                          <p:attrName>ppt_x</p:attrName>
                                        </p:attrNameLst>
                                      </p:cBhvr>
                                      <p:tavLst>
                                        <p:tav tm="0">
                                          <p:val>
                                            <p:strVal val="#ppt_x"/>
                                          </p:val>
                                        </p:tav>
                                        <p:tav tm="100000">
                                          <p:val>
                                            <p:strVal val="#ppt_x"/>
                                          </p:val>
                                        </p:tav>
                                      </p:tavLst>
                                    </p:anim>
                                    <p:anim calcmode="lin" valueType="num">
                                      <p:cBhvr additive="base">
                                        <p:cTn id="72" dur="500" fill="hold"/>
                                        <p:tgtEl>
                                          <p:spTgt spid="48173"/>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500"/>
                            </p:stCondLst>
                            <p:childTnLst>
                              <p:par>
                                <p:cTn id="74" presetID="2" presetClass="entr" presetSubtype="4" fill="hold" grpId="0" nodeType="afterEffect">
                                  <p:stCondLst>
                                    <p:cond delay="0"/>
                                  </p:stCondLst>
                                  <p:childTnLst>
                                    <p:set>
                                      <p:cBhvr>
                                        <p:cTn id="75" dur="1" fill="hold">
                                          <p:stCondLst>
                                            <p:cond delay="0"/>
                                          </p:stCondLst>
                                        </p:cTn>
                                        <p:tgtEl>
                                          <p:spTgt spid="48174"/>
                                        </p:tgtEl>
                                        <p:attrNameLst>
                                          <p:attrName>style.visibility</p:attrName>
                                        </p:attrNameLst>
                                      </p:cBhvr>
                                      <p:to>
                                        <p:strVal val="visible"/>
                                      </p:to>
                                    </p:set>
                                    <p:anim calcmode="lin" valueType="num">
                                      <p:cBhvr additive="base">
                                        <p:cTn id="76" dur="500" fill="hold"/>
                                        <p:tgtEl>
                                          <p:spTgt spid="48174"/>
                                        </p:tgtEl>
                                        <p:attrNameLst>
                                          <p:attrName>ppt_x</p:attrName>
                                        </p:attrNameLst>
                                      </p:cBhvr>
                                      <p:tavLst>
                                        <p:tav tm="0">
                                          <p:val>
                                            <p:strVal val="#ppt_x"/>
                                          </p:val>
                                        </p:tav>
                                        <p:tav tm="100000">
                                          <p:val>
                                            <p:strVal val="#ppt_x"/>
                                          </p:val>
                                        </p:tav>
                                      </p:tavLst>
                                    </p:anim>
                                    <p:anim calcmode="lin" valueType="num">
                                      <p:cBhvr additive="base">
                                        <p:cTn id="77" dur="500" fill="hold"/>
                                        <p:tgtEl>
                                          <p:spTgt spid="48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50" grpId="0" autoUpdateAnimBg="0"/>
      <p:bldP spid="48152" grpId="0" autoUpdateAnimBg="0"/>
      <p:bldP spid="48155" grpId="0" autoUpdateAnimBg="0"/>
      <p:bldP spid="48165" grpId="0" autoUpdateAnimBg="0"/>
      <p:bldP spid="48166" grpId="0" animBg="1"/>
      <p:bldP spid="48167" grpId="0" autoUpdateAnimBg="0"/>
      <p:bldP spid="48171" grpId="0" animBg="1"/>
      <p:bldP spid="48172" grpId="0" animBg="1"/>
      <p:bldP spid="48173" grpId="0" autoUpdateAnimBg="0"/>
      <p:bldP spid="4817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166688"/>
            <a:ext cx="8410575" cy="653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3200" b="1"/>
              <a:t>Status</a:t>
            </a:r>
            <a:r>
              <a:rPr lang="en-US" altLang="zh-CN" sz="3200"/>
              <a:t> ListDelete_Sq</a:t>
            </a:r>
          </a:p>
          <a:p>
            <a:pPr>
              <a:lnSpc>
                <a:spcPct val="110000"/>
              </a:lnSpc>
            </a:pPr>
            <a:r>
              <a:rPr lang="en-US" altLang="zh-CN" sz="3200"/>
              <a:t>                         (SqList </a:t>
            </a:r>
            <a:r>
              <a:rPr lang="en-US" altLang="zh-CN" sz="3200" b="1"/>
              <a:t>&amp;</a:t>
            </a:r>
            <a:r>
              <a:rPr lang="en-US" altLang="zh-CN" sz="3200"/>
              <a:t>L, </a:t>
            </a:r>
            <a:r>
              <a:rPr lang="en-US" altLang="zh-CN" sz="3200" b="1"/>
              <a:t>int</a:t>
            </a:r>
            <a:r>
              <a:rPr lang="en-US" altLang="zh-CN" sz="3200"/>
              <a:t> i, ElemType </a:t>
            </a:r>
            <a:r>
              <a:rPr lang="en-US" altLang="zh-CN" sz="3200" b="1"/>
              <a:t>&amp;</a:t>
            </a:r>
            <a:r>
              <a:rPr lang="en-US" altLang="zh-CN" sz="3200"/>
              <a:t>e) </a:t>
            </a:r>
            <a:r>
              <a:rPr lang="en-US" altLang="zh-CN" sz="3200" b="1"/>
              <a:t>{</a:t>
            </a:r>
            <a:endParaRPr lang="en-US" altLang="zh-CN" sz="3200"/>
          </a:p>
          <a:p>
            <a:pPr>
              <a:lnSpc>
                <a:spcPct val="110000"/>
              </a:lnSpc>
            </a:pPr>
            <a:endParaRPr lang="en-US" altLang="zh-CN" sz="3200" b="1"/>
          </a:p>
          <a:p>
            <a:pPr>
              <a:lnSpc>
                <a:spcPct val="110000"/>
              </a:lnSpc>
            </a:pPr>
            <a:endParaRPr lang="en-US" altLang="zh-CN" sz="3200" b="1"/>
          </a:p>
          <a:p>
            <a:pPr>
              <a:lnSpc>
                <a:spcPct val="110000"/>
              </a:lnSpc>
            </a:pPr>
            <a:endParaRPr lang="en-US" altLang="zh-CN" sz="3200" b="1"/>
          </a:p>
          <a:p>
            <a:pPr>
              <a:lnSpc>
                <a:spcPct val="110000"/>
              </a:lnSpc>
            </a:pPr>
            <a:endParaRPr lang="en-US" altLang="zh-CN" sz="3200" b="1"/>
          </a:p>
          <a:p>
            <a:pPr>
              <a:lnSpc>
                <a:spcPct val="110000"/>
              </a:lnSpc>
            </a:pPr>
            <a:endParaRPr lang="en-US" altLang="zh-CN" sz="3200" b="1"/>
          </a:p>
          <a:p>
            <a:pPr>
              <a:lnSpc>
                <a:spcPct val="110000"/>
              </a:lnSpc>
            </a:pPr>
            <a:endParaRPr lang="en-US" altLang="zh-CN" sz="3200" b="1"/>
          </a:p>
          <a:p>
            <a:pPr>
              <a:lnSpc>
                <a:spcPct val="110000"/>
              </a:lnSpc>
            </a:pPr>
            <a:endParaRPr lang="en-US" altLang="zh-CN" sz="3200" b="1"/>
          </a:p>
          <a:p>
            <a:pPr>
              <a:lnSpc>
                <a:spcPct val="110000"/>
              </a:lnSpc>
            </a:pPr>
            <a:endParaRPr lang="en-US" altLang="zh-CN" sz="3200" b="1"/>
          </a:p>
          <a:p>
            <a:pPr>
              <a:lnSpc>
                <a:spcPct val="110000"/>
              </a:lnSpc>
            </a:pPr>
            <a:endParaRPr lang="en-US" altLang="zh-CN" sz="3200" b="1"/>
          </a:p>
          <a:p>
            <a:pPr>
              <a:lnSpc>
                <a:spcPct val="110000"/>
              </a:lnSpc>
            </a:pPr>
            <a:r>
              <a:rPr lang="en-US" altLang="zh-CN" sz="3200" b="1"/>
              <a:t>}</a:t>
            </a:r>
            <a:r>
              <a:rPr lang="en-US" altLang="zh-CN" sz="3200"/>
              <a:t> // ListDelete_Sq</a:t>
            </a:r>
          </a:p>
        </p:txBody>
      </p:sp>
      <p:sp>
        <p:nvSpPr>
          <p:cNvPr id="49158" name="Rectangle 6">
            <a:hlinkClick r:id="rId2" action="ppaction://hlinksldjump"/>
          </p:cNvPr>
          <p:cNvSpPr>
            <a:spLocks noChangeArrowheads="1"/>
          </p:cNvSpPr>
          <p:nvPr/>
        </p:nvSpPr>
        <p:spPr bwMode="auto">
          <a:xfrm>
            <a:off x="533400" y="3962400"/>
            <a:ext cx="796925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3200" b="1">
                <a:solidFill>
                  <a:srgbClr val="993366"/>
                </a:solidFill>
              </a:rPr>
              <a:t>for</a:t>
            </a:r>
            <a:r>
              <a:rPr lang="en-US" altLang="zh-CN" sz="3200">
                <a:solidFill>
                  <a:srgbClr val="993366"/>
                </a:solidFill>
              </a:rPr>
              <a:t> (++p; p &lt;= q; ++p)  *(p-1) = *p;  </a:t>
            </a:r>
          </a:p>
          <a:p>
            <a:pPr>
              <a:lnSpc>
                <a:spcPct val="110000"/>
              </a:lnSpc>
            </a:pPr>
            <a:r>
              <a:rPr lang="en-US" altLang="zh-CN" sz="3200">
                <a:solidFill>
                  <a:srgbClr val="993366"/>
                </a:solidFill>
              </a:rPr>
              <a:t>                        </a:t>
            </a:r>
            <a:r>
              <a:rPr lang="en-US" altLang="zh-CN" sz="3200" b="1">
                <a:solidFill>
                  <a:srgbClr val="993366"/>
                </a:solidFill>
                <a:ea typeface="隶书" pitchFamily="49" charset="-122"/>
              </a:rPr>
              <a:t>//</a:t>
            </a:r>
            <a:r>
              <a:rPr lang="en-US" altLang="zh-CN" sz="3200" b="1">
                <a:solidFill>
                  <a:srgbClr val="993366"/>
                </a:solidFill>
                <a:latin typeface="隶书" pitchFamily="49" charset="-122"/>
                <a:ea typeface="隶书" pitchFamily="49" charset="-122"/>
              </a:rPr>
              <a:t> </a:t>
            </a:r>
            <a:r>
              <a:rPr lang="zh-CN" altLang="en-US" sz="3200" b="1">
                <a:solidFill>
                  <a:srgbClr val="993366"/>
                </a:solidFill>
                <a:latin typeface="隶书" pitchFamily="49" charset="-122"/>
                <a:ea typeface="隶书" pitchFamily="49" charset="-122"/>
              </a:rPr>
              <a:t>被删除元素之后的元素左移</a:t>
            </a:r>
          </a:p>
          <a:p>
            <a:pPr>
              <a:lnSpc>
                <a:spcPct val="110000"/>
              </a:lnSpc>
            </a:pPr>
            <a:r>
              <a:rPr lang="en-US" altLang="zh-CN" sz="3200">
                <a:solidFill>
                  <a:srgbClr val="993366"/>
                </a:solidFill>
              </a:rPr>
              <a:t>--L.length;       // </a:t>
            </a:r>
            <a:r>
              <a:rPr lang="zh-CN" altLang="en-US" sz="3200" b="1">
                <a:solidFill>
                  <a:srgbClr val="993366"/>
                </a:solidFill>
                <a:latin typeface="隶书" pitchFamily="49" charset="-122"/>
                <a:ea typeface="隶书" pitchFamily="49" charset="-122"/>
              </a:rPr>
              <a:t>表长减</a:t>
            </a:r>
            <a:r>
              <a:rPr lang="en-US" altLang="zh-CN" sz="3200" b="1">
                <a:solidFill>
                  <a:srgbClr val="993366"/>
                </a:solidFill>
                <a:latin typeface="隶书" pitchFamily="49" charset="-122"/>
                <a:ea typeface="隶书" pitchFamily="49" charset="-122"/>
              </a:rPr>
              <a:t>1</a:t>
            </a:r>
          </a:p>
          <a:p>
            <a:pPr>
              <a:lnSpc>
                <a:spcPct val="110000"/>
              </a:lnSpc>
            </a:pPr>
            <a:r>
              <a:rPr lang="en-US" altLang="zh-CN" sz="3200" b="1"/>
              <a:t>return</a:t>
            </a:r>
            <a:r>
              <a:rPr lang="en-US" altLang="zh-CN" sz="3200"/>
              <a:t> OK;</a:t>
            </a:r>
          </a:p>
        </p:txBody>
      </p:sp>
      <p:sp>
        <p:nvSpPr>
          <p:cNvPr id="49155" name="Text Box 3"/>
          <p:cNvSpPr txBox="1">
            <a:spLocks noChangeArrowheads="1"/>
          </p:cNvSpPr>
          <p:nvPr/>
        </p:nvSpPr>
        <p:spPr bwMode="auto">
          <a:xfrm>
            <a:off x="4968875" y="5530850"/>
            <a:ext cx="4022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latin typeface="隶书" pitchFamily="49" charset="-122"/>
                <a:ea typeface="隶书" pitchFamily="49" charset="-122"/>
              </a:rPr>
              <a:t>算法时间复杂度</a:t>
            </a:r>
            <a:r>
              <a:rPr lang="zh-CN" altLang="en-US" sz="3200" b="1">
                <a:latin typeface="隶书" pitchFamily="49" charset="-122"/>
                <a:ea typeface="隶书" pitchFamily="49" charset="-122"/>
              </a:rPr>
              <a:t>为</a:t>
            </a:r>
            <a:r>
              <a:rPr lang="en-US" altLang="zh-CN" sz="3200" b="1">
                <a:latin typeface="隶书" pitchFamily="49" charset="-122"/>
                <a:ea typeface="隶书" pitchFamily="49" charset="-122"/>
              </a:rPr>
              <a:t>:</a:t>
            </a:r>
            <a:endParaRPr lang="en-US" altLang="zh-CN" sz="3200"/>
          </a:p>
        </p:txBody>
      </p:sp>
      <p:sp>
        <p:nvSpPr>
          <p:cNvPr id="49156" name="Text Box 4"/>
          <p:cNvSpPr txBox="1">
            <a:spLocks noChangeArrowheads="1"/>
          </p:cNvSpPr>
          <p:nvPr/>
        </p:nvSpPr>
        <p:spPr bwMode="auto">
          <a:xfrm>
            <a:off x="5105400" y="6064250"/>
            <a:ext cx="396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 </a:t>
            </a:r>
            <a:r>
              <a:rPr lang="en-US" altLang="zh-CN" b="1"/>
              <a:t>O( ListLength(L))</a:t>
            </a:r>
            <a:endParaRPr lang="en-US" altLang="zh-CN" sz="2400"/>
          </a:p>
        </p:txBody>
      </p:sp>
      <p:sp>
        <p:nvSpPr>
          <p:cNvPr id="49157" name="Rectangle 5"/>
          <p:cNvSpPr>
            <a:spLocks noChangeArrowheads="1"/>
          </p:cNvSpPr>
          <p:nvPr/>
        </p:nvSpPr>
        <p:spPr bwMode="auto">
          <a:xfrm>
            <a:off x="565150" y="2286000"/>
            <a:ext cx="8023225"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3200"/>
              <a:t>p = </a:t>
            </a:r>
            <a:r>
              <a:rPr lang="en-US" altLang="zh-CN" sz="3200" b="1"/>
              <a:t>&amp;</a:t>
            </a:r>
            <a:r>
              <a:rPr lang="en-US" altLang="zh-CN" sz="3200"/>
              <a:t>(L.elem[i-1]);      </a:t>
            </a:r>
            <a:r>
              <a:rPr lang="en-US" altLang="zh-CN" sz="2800"/>
              <a:t>// p </a:t>
            </a:r>
            <a:r>
              <a:rPr lang="zh-CN" altLang="en-US" sz="2800" b="1">
                <a:ea typeface="隶书" pitchFamily="49" charset="-122"/>
              </a:rPr>
              <a:t>为被删除元素的位置</a:t>
            </a:r>
            <a:endParaRPr lang="zh-CN" altLang="en-US" sz="3200"/>
          </a:p>
          <a:p>
            <a:pPr>
              <a:lnSpc>
                <a:spcPct val="110000"/>
              </a:lnSpc>
            </a:pPr>
            <a:r>
              <a:rPr lang="en-US" altLang="zh-CN" sz="3200"/>
              <a:t>e = *p;                             </a:t>
            </a:r>
            <a:r>
              <a:rPr lang="en-US" altLang="zh-CN" sz="2800"/>
              <a:t>// </a:t>
            </a:r>
            <a:r>
              <a:rPr lang="zh-CN" altLang="en-US" sz="2800" b="1">
                <a:ea typeface="隶书" pitchFamily="49" charset="-122"/>
              </a:rPr>
              <a:t>被删除元素的值赋给 </a:t>
            </a:r>
            <a:r>
              <a:rPr lang="en-US" altLang="zh-CN" sz="2800"/>
              <a:t>e</a:t>
            </a:r>
            <a:endParaRPr lang="en-US" altLang="zh-CN" sz="3200"/>
          </a:p>
          <a:p>
            <a:pPr>
              <a:lnSpc>
                <a:spcPct val="110000"/>
              </a:lnSpc>
            </a:pPr>
            <a:r>
              <a:rPr lang="en-US" altLang="zh-CN" sz="3200"/>
              <a:t>q = L.elem+L.length-1;     </a:t>
            </a:r>
            <a:r>
              <a:rPr lang="en-US" altLang="zh-CN" sz="2800"/>
              <a:t>// </a:t>
            </a:r>
            <a:r>
              <a:rPr lang="zh-CN" altLang="en-US" sz="2800" b="1">
                <a:ea typeface="隶书" pitchFamily="49" charset="-122"/>
              </a:rPr>
              <a:t>表尾元素的位置</a:t>
            </a:r>
            <a:endParaRPr lang="zh-CN" altLang="en-US" sz="3200"/>
          </a:p>
        </p:txBody>
      </p:sp>
      <p:sp>
        <p:nvSpPr>
          <p:cNvPr id="49159" name="Rectangle 7"/>
          <p:cNvSpPr>
            <a:spLocks noChangeArrowheads="1"/>
          </p:cNvSpPr>
          <p:nvPr/>
        </p:nvSpPr>
        <p:spPr bwMode="auto">
          <a:xfrm>
            <a:off x="533400" y="1219200"/>
            <a:ext cx="745172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3200" b="1">
                <a:solidFill>
                  <a:srgbClr val="000099"/>
                </a:solidFill>
              </a:rPr>
              <a:t>if</a:t>
            </a:r>
            <a:r>
              <a:rPr lang="en-US" altLang="zh-CN" sz="3200">
                <a:solidFill>
                  <a:srgbClr val="000099"/>
                </a:solidFill>
              </a:rPr>
              <a:t> ((i &lt; 1) </a:t>
            </a:r>
            <a:r>
              <a:rPr lang="en-US" altLang="zh-CN" sz="3200" b="1">
                <a:solidFill>
                  <a:srgbClr val="000099"/>
                </a:solidFill>
              </a:rPr>
              <a:t>||</a:t>
            </a:r>
            <a:r>
              <a:rPr lang="en-US" altLang="zh-CN" sz="3200">
                <a:solidFill>
                  <a:srgbClr val="000099"/>
                </a:solidFill>
              </a:rPr>
              <a:t> (i &gt; L.length))  </a:t>
            </a:r>
            <a:r>
              <a:rPr lang="en-US" altLang="zh-CN" sz="3200" b="1">
                <a:solidFill>
                  <a:srgbClr val="000099"/>
                </a:solidFill>
              </a:rPr>
              <a:t>return</a:t>
            </a:r>
            <a:r>
              <a:rPr lang="en-US" altLang="zh-CN" sz="3200">
                <a:solidFill>
                  <a:srgbClr val="000099"/>
                </a:solidFill>
              </a:rPr>
              <a:t> ERROR; </a:t>
            </a:r>
          </a:p>
          <a:p>
            <a:pPr>
              <a:lnSpc>
                <a:spcPct val="110000"/>
              </a:lnSpc>
            </a:pPr>
            <a:r>
              <a:rPr lang="en-US" altLang="zh-CN" sz="3200">
                <a:solidFill>
                  <a:srgbClr val="000099"/>
                </a:solidFill>
              </a:rPr>
              <a:t>                                            </a:t>
            </a:r>
            <a:r>
              <a:rPr lang="en-US" altLang="zh-CN" sz="2800">
                <a:solidFill>
                  <a:srgbClr val="000099"/>
                </a:solidFill>
              </a:rPr>
              <a:t>// </a:t>
            </a:r>
            <a:r>
              <a:rPr lang="zh-CN" altLang="en-US" sz="2800" b="1">
                <a:solidFill>
                  <a:srgbClr val="000099"/>
                </a:solidFill>
                <a:ea typeface="隶书" pitchFamily="49" charset="-122"/>
              </a:rPr>
              <a:t>删除位置不合法</a:t>
            </a:r>
            <a:endParaRPr lang="zh-CN" altLang="en-US" sz="2800" b="1">
              <a:ea typeface="隶书" pitchFamily="49" charset="-122"/>
            </a:endParaRPr>
          </a:p>
        </p:txBody>
      </p:sp>
      <p:sp>
        <p:nvSpPr>
          <p:cNvPr id="49160" name="Rectangle 8">
            <a:hlinkClick r:id="" action="ppaction://hlinkshowjump?jump=nextslide"/>
          </p:cNvPr>
          <p:cNvSpPr>
            <a:spLocks noChangeArrowheads="1"/>
          </p:cNvSpPr>
          <p:nvPr/>
        </p:nvSpPr>
        <p:spPr bwMode="auto">
          <a:xfrm>
            <a:off x="6711950" y="4495800"/>
            <a:ext cx="1822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0000"/>
                </a:solidFill>
                <a:latin typeface="隶书" pitchFamily="49" charset="-122"/>
                <a:ea typeface="隶书" pitchFamily="49" charset="-122"/>
              </a:rPr>
              <a:t>元素左移</a:t>
            </a:r>
            <a:endParaRPr lang="zh-CN" altLang="en-US" sz="3200" b="1">
              <a:solidFill>
                <a:srgbClr val="993366"/>
              </a:solidFill>
              <a:latin typeface="隶书" pitchFamily="49" charset="-122"/>
              <a:ea typeface="隶书"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left)">
                                      <p:cBhvr>
                                        <p:cTn id="7" dur="5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7"/>
                                        </p:tgtEl>
                                        <p:attrNameLst>
                                          <p:attrName>style.visibility</p:attrName>
                                        </p:attrNameLst>
                                      </p:cBhvr>
                                      <p:to>
                                        <p:strVal val="visible"/>
                                      </p:to>
                                    </p:set>
                                    <p:animEffect transition="in" filter="wipe(left)">
                                      <p:cBhvr>
                                        <p:cTn id="12" dur="500"/>
                                        <p:tgtEl>
                                          <p:spTgt spid="491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8"/>
                                        </p:tgtEl>
                                        <p:attrNameLst>
                                          <p:attrName>style.visibility</p:attrName>
                                        </p:attrNameLst>
                                      </p:cBhvr>
                                      <p:to>
                                        <p:strVal val="visible"/>
                                      </p:to>
                                    </p:set>
                                    <p:animEffect transition="in" filter="wipe(left)">
                                      <p:cBhvr>
                                        <p:cTn id="17" dur="500"/>
                                        <p:tgtEl>
                                          <p:spTgt spid="491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9"/>
                                        </p:tgtEl>
                                        <p:attrNameLst>
                                          <p:attrName>style.visibility</p:attrName>
                                        </p:attrNameLst>
                                      </p:cBhvr>
                                      <p:to>
                                        <p:strVal val="visible"/>
                                      </p:to>
                                    </p:set>
                                    <p:animEffect transition="in" filter="wipe(left)">
                                      <p:cBhvr>
                                        <p:cTn id="22" dur="500"/>
                                        <p:tgtEl>
                                          <p:spTgt spid="491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5"/>
                                        </p:tgtEl>
                                        <p:attrNameLst>
                                          <p:attrName>style.visibility</p:attrName>
                                        </p:attrNameLst>
                                      </p:cBhvr>
                                      <p:to>
                                        <p:strVal val="visible"/>
                                      </p:to>
                                    </p:set>
                                    <p:animEffect transition="in" filter="wipe(left)">
                                      <p:cBhvr>
                                        <p:cTn id="27" dur="500"/>
                                        <p:tgtEl>
                                          <p:spTgt spid="491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60"/>
                                        </p:tgtEl>
                                        <p:attrNameLst>
                                          <p:attrName>style.visibility</p:attrName>
                                        </p:attrNameLst>
                                      </p:cBhvr>
                                      <p:to>
                                        <p:strVal val="visible"/>
                                      </p:to>
                                    </p:set>
                                    <p:animEffect transition="in" filter="wipe(left)">
                                      <p:cBhvr>
                                        <p:cTn id="32" dur="500"/>
                                        <p:tgtEl>
                                          <p:spTgt spid="491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56"/>
                                        </p:tgtEl>
                                        <p:attrNameLst>
                                          <p:attrName>style.visibility</p:attrName>
                                        </p:attrNameLst>
                                      </p:cBhvr>
                                      <p:to>
                                        <p:strVal val="visible"/>
                                      </p:to>
                                    </p:set>
                                    <p:animEffect transition="in" filter="wipe(left)">
                                      <p:cBhvr>
                                        <p:cTn id="37"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8" grpId="0" autoUpdateAnimBg="0"/>
      <p:bldP spid="49155" grpId="0" autoUpdateAnimBg="0"/>
      <p:bldP spid="49156" grpId="0" autoUpdateAnimBg="0"/>
      <p:bldP spid="49157" grpId="0" autoUpdateAnimBg="0"/>
      <p:bldP spid="49159" grpId="0" autoUpdateAnimBg="0"/>
      <p:bldP spid="4916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930" name="Group 2"/>
          <p:cNvGrpSpPr>
            <a:grpSpLocks/>
          </p:cNvGrpSpPr>
          <p:nvPr/>
        </p:nvGrpSpPr>
        <p:grpSpPr bwMode="auto">
          <a:xfrm>
            <a:off x="914400" y="4191000"/>
            <a:ext cx="7543800" cy="641350"/>
            <a:chOff x="576" y="2160"/>
            <a:chExt cx="4752" cy="404"/>
          </a:xfrm>
        </p:grpSpPr>
        <p:sp>
          <p:nvSpPr>
            <p:cNvPr id="124931" name="Text Box 3"/>
            <p:cNvSpPr txBox="1">
              <a:spLocks noChangeArrowheads="1"/>
            </p:cNvSpPr>
            <p:nvPr/>
          </p:nvSpPr>
          <p:spPr bwMode="auto">
            <a:xfrm>
              <a:off x="614" y="2160"/>
              <a:ext cx="29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0033"/>
                  </a:solidFill>
                </a:rPr>
                <a:t>21  18  30  75  42  56  87</a:t>
              </a:r>
              <a:endParaRPr lang="en-US" altLang="zh-CN"/>
            </a:p>
          </p:txBody>
        </p:sp>
        <p:grpSp>
          <p:nvGrpSpPr>
            <p:cNvPr id="124932" name="Group 4"/>
            <p:cNvGrpSpPr>
              <a:grpSpLocks/>
            </p:cNvGrpSpPr>
            <p:nvPr/>
          </p:nvGrpSpPr>
          <p:grpSpPr bwMode="auto">
            <a:xfrm>
              <a:off x="576" y="2180"/>
              <a:ext cx="4752" cy="384"/>
              <a:chOff x="576" y="2448"/>
              <a:chExt cx="4752" cy="384"/>
            </a:xfrm>
          </p:grpSpPr>
          <p:sp>
            <p:nvSpPr>
              <p:cNvPr id="124933" name="Rectangle 5"/>
              <p:cNvSpPr>
                <a:spLocks noChangeArrowheads="1"/>
              </p:cNvSpPr>
              <p:nvPr/>
            </p:nvSpPr>
            <p:spPr bwMode="auto">
              <a:xfrm>
                <a:off x="576" y="2448"/>
                <a:ext cx="4752" cy="384"/>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4" name="Line 6"/>
              <p:cNvSpPr>
                <a:spLocks noChangeShapeType="1"/>
              </p:cNvSpPr>
              <p:nvPr/>
            </p:nvSpPr>
            <p:spPr bwMode="auto">
              <a:xfrm>
                <a:off x="100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5" name="Line 7"/>
              <p:cNvSpPr>
                <a:spLocks noChangeShapeType="1"/>
              </p:cNvSpPr>
              <p:nvPr/>
            </p:nvSpPr>
            <p:spPr bwMode="auto">
              <a:xfrm>
                <a:off x="144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6" name="Line 8"/>
              <p:cNvSpPr>
                <a:spLocks noChangeShapeType="1"/>
              </p:cNvSpPr>
              <p:nvPr/>
            </p:nvSpPr>
            <p:spPr bwMode="auto">
              <a:xfrm>
                <a:off x="187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7" name="Line 9"/>
              <p:cNvSpPr>
                <a:spLocks noChangeShapeType="1"/>
              </p:cNvSpPr>
              <p:nvPr/>
            </p:nvSpPr>
            <p:spPr bwMode="auto">
              <a:xfrm>
                <a:off x="2304"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8" name="Line 10"/>
              <p:cNvSpPr>
                <a:spLocks noChangeShapeType="1"/>
              </p:cNvSpPr>
              <p:nvPr/>
            </p:nvSpPr>
            <p:spPr bwMode="auto">
              <a:xfrm>
                <a:off x="273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9" name="Line 11"/>
              <p:cNvSpPr>
                <a:spLocks noChangeShapeType="1"/>
              </p:cNvSpPr>
              <p:nvPr/>
            </p:nvSpPr>
            <p:spPr bwMode="auto">
              <a:xfrm>
                <a:off x="316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0" name="Line 12"/>
              <p:cNvSpPr>
                <a:spLocks noChangeShapeType="1"/>
              </p:cNvSpPr>
              <p:nvPr/>
            </p:nvSpPr>
            <p:spPr bwMode="auto">
              <a:xfrm>
                <a:off x="360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1" name="Line 13"/>
              <p:cNvSpPr>
                <a:spLocks noChangeShapeType="1"/>
              </p:cNvSpPr>
              <p:nvPr/>
            </p:nvSpPr>
            <p:spPr bwMode="auto">
              <a:xfrm>
                <a:off x="489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2" name="Line 14"/>
              <p:cNvSpPr>
                <a:spLocks noChangeShapeType="1"/>
              </p:cNvSpPr>
              <p:nvPr/>
            </p:nvSpPr>
            <p:spPr bwMode="auto">
              <a:xfrm>
                <a:off x="403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4943" name="Group 15"/>
          <p:cNvGrpSpPr>
            <a:grpSpLocks/>
          </p:cNvGrpSpPr>
          <p:nvPr/>
        </p:nvGrpSpPr>
        <p:grpSpPr bwMode="auto">
          <a:xfrm>
            <a:off x="914400" y="5607050"/>
            <a:ext cx="7543800" cy="641350"/>
            <a:chOff x="576" y="3052"/>
            <a:chExt cx="4752" cy="404"/>
          </a:xfrm>
        </p:grpSpPr>
        <p:grpSp>
          <p:nvGrpSpPr>
            <p:cNvPr id="124944" name="Group 16"/>
            <p:cNvGrpSpPr>
              <a:grpSpLocks/>
            </p:cNvGrpSpPr>
            <p:nvPr/>
          </p:nvGrpSpPr>
          <p:grpSpPr bwMode="auto">
            <a:xfrm>
              <a:off x="576" y="3072"/>
              <a:ext cx="4752" cy="384"/>
              <a:chOff x="576" y="2448"/>
              <a:chExt cx="4752" cy="384"/>
            </a:xfrm>
          </p:grpSpPr>
          <p:sp>
            <p:nvSpPr>
              <p:cNvPr id="124945" name="Rectangle 17"/>
              <p:cNvSpPr>
                <a:spLocks noChangeArrowheads="1"/>
              </p:cNvSpPr>
              <p:nvPr/>
            </p:nvSpPr>
            <p:spPr bwMode="auto">
              <a:xfrm>
                <a:off x="576" y="2448"/>
                <a:ext cx="4752" cy="384"/>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6" name="Line 18"/>
              <p:cNvSpPr>
                <a:spLocks noChangeShapeType="1"/>
              </p:cNvSpPr>
              <p:nvPr/>
            </p:nvSpPr>
            <p:spPr bwMode="auto">
              <a:xfrm>
                <a:off x="100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7" name="Line 19"/>
              <p:cNvSpPr>
                <a:spLocks noChangeShapeType="1"/>
              </p:cNvSpPr>
              <p:nvPr/>
            </p:nvSpPr>
            <p:spPr bwMode="auto">
              <a:xfrm>
                <a:off x="144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8" name="Line 20"/>
              <p:cNvSpPr>
                <a:spLocks noChangeShapeType="1"/>
              </p:cNvSpPr>
              <p:nvPr/>
            </p:nvSpPr>
            <p:spPr bwMode="auto">
              <a:xfrm>
                <a:off x="187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9" name="Line 21"/>
              <p:cNvSpPr>
                <a:spLocks noChangeShapeType="1"/>
              </p:cNvSpPr>
              <p:nvPr/>
            </p:nvSpPr>
            <p:spPr bwMode="auto">
              <a:xfrm>
                <a:off x="2304"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0" name="Line 22"/>
              <p:cNvSpPr>
                <a:spLocks noChangeShapeType="1"/>
              </p:cNvSpPr>
              <p:nvPr/>
            </p:nvSpPr>
            <p:spPr bwMode="auto">
              <a:xfrm>
                <a:off x="273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1" name="Line 23"/>
              <p:cNvSpPr>
                <a:spLocks noChangeShapeType="1"/>
              </p:cNvSpPr>
              <p:nvPr/>
            </p:nvSpPr>
            <p:spPr bwMode="auto">
              <a:xfrm>
                <a:off x="316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2" name="Line 24"/>
              <p:cNvSpPr>
                <a:spLocks noChangeShapeType="1"/>
              </p:cNvSpPr>
              <p:nvPr/>
            </p:nvSpPr>
            <p:spPr bwMode="auto">
              <a:xfrm>
                <a:off x="360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3" name="Line 25"/>
              <p:cNvSpPr>
                <a:spLocks noChangeShapeType="1"/>
              </p:cNvSpPr>
              <p:nvPr/>
            </p:nvSpPr>
            <p:spPr bwMode="auto">
              <a:xfrm>
                <a:off x="489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4" name="Line 26"/>
              <p:cNvSpPr>
                <a:spLocks noChangeShapeType="1"/>
              </p:cNvSpPr>
              <p:nvPr/>
            </p:nvSpPr>
            <p:spPr bwMode="auto">
              <a:xfrm>
                <a:off x="403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4955" name="Text Box 27"/>
            <p:cNvSpPr txBox="1">
              <a:spLocks noChangeArrowheads="1"/>
            </p:cNvSpPr>
            <p:nvPr/>
          </p:nvSpPr>
          <p:spPr bwMode="auto">
            <a:xfrm>
              <a:off x="604" y="3052"/>
              <a:ext cx="17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0033"/>
                  </a:solidFill>
                </a:rPr>
                <a:t>21  18  30  75</a:t>
              </a:r>
              <a:endParaRPr lang="en-US" altLang="zh-CN"/>
            </a:p>
          </p:txBody>
        </p:sp>
      </p:grpSp>
      <p:sp>
        <p:nvSpPr>
          <p:cNvPr id="124956" name="Text Box 28"/>
          <p:cNvSpPr txBox="1">
            <a:spLocks noChangeArrowheads="1"/>
          </p:cNvSpPr>
          <p:nvPr/>
        </p:nvSpPr>
        <p:spPr bwMode="auto">
          <a:xfrm>
            <a:off x="4724400" y="4800600"/>
            <a:ext cx="1304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CC0000"/>
                </a:solidFill>
              </a:rPr>
              <a:t>L.length-1</a:t>
            </a:r>
            <a:endParaRPr lang="en-US" altLang="zh-CN"/>
          </a:p>
        </p:txBody>
      </p:sp>
      <p:sp>
        <p:nvSpPr>
          <p:cNvPr id="124957" name="Text Box 29"/>
          <p:cNvSpPr txBox="1">
            <a:spLocks noChangeArrowheads="1"/>
          </p:cNvSpPr>
          <p:nvPr/>
        </p:nvSpPr>
        <p:spPr bwMode="auto">
          <a:xfrm>
            <a:off x="1111250"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CC0000"/>
                </a:solidFill>
              </a:rPr>
              <a:t>0</a:t>
            </a:r>
            <a:endParaRPr lang="en-US" altLang="zh-CN"/>
          </a:p>
        </p:txBody>
      </p:sp>
      <p:grpSp>
        <p:nvGrpSpPr>
          <p:cNvPr id="124958" name="Group 30"/>
          <p:cNvGrpSpPr>
            <a:grpSpLocks/>
          </p:cNvGrpSpPr>
          <p:nvPr/>
        </p:nvGrpSpPr>
        <p:grpSpPr bwMode="auto">
          <a:xfrm>
            <a:off x="5181600" y="3371850"/>
            <a:ext cx="409575" cy="819150"/>
            <a:chOff x="3302" y="1644"/>
            <a:chExt cx="258" cy="516"/>
          </a:xfrm>
        </p:grpSpPr>
        <p:sp>
          <p:nvSpPr>
            <p:cNvPr id="124959" name="Line 31"/>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0" name="Text Box 32"/>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rPr>
                <a:t>p</a:t>
              </a:r>
              <a:endParaRPr lang="en-US" altLang="zh-CN"/>
            </a:p>
          </p:txBody>
        </p:sp>
      </p:grpSp>
      <p:grpSp>
        <p:nvGrpSpPr>
          <p:cNvPr id="124961" name="Group 33"/>
          <p:cNvGrpSpPr>
            <a:grpSpLocks/>
          </p:cNvGrpSpPr>
          <p:nvPr/>
        </p:nvGrpSpPr>
        <p:grpSpPr bwMode="auto">
          <a:xfrm>
            <a:off x="4572000" y="3371850"/>
            <a:ext cx="409575" cy="819150"/>
            <a:chOff x="3302" y="1644"/>
            <a:chExt cx="258" cy="516"/>
          </a:xfrm>
        </p:grpSpPr>
        <p:sp>
          <p:nvSpPr>
            <p:cNvPr id="124962" name="Line 34"/>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3" name="Text Box 35"/>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rPr>
                <a:t>p</a:t>
              </a:r>
              <a:endParaRPr lang="en-US" altLang="zh-CN"/>
            </a:p>
          </p:txBody>
        </p:sp>
      </p:grpSp>
      <p:grpSp>
        <p:nvGrpSpPr>
          <p:cNvPr id="124964" name="Group 36"/>
          <p:cNvGrpSpPr>
            <a:grpSpLocks/>
          </p:cNvGrpSpPr>
          <p:nvPr/>
        </p:nvGrpSpPr>
        <p:grpSpPr bwMode="auto">
          <a:xfrm>
            <a:off x="3933825" y="3352800"/>
            <a:ext cx="409575" cy="819150"/>
            <a:chOff x="3302" y="1644"/>
            <a:chExt cx="258" cy="516"/>
          </a:xfrm>
        </p:grpSpPr>
        <p:sp>
          <p:nvSpPr>
            <p:cNvPr id="124965" name="Line 37"/>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6" name="Text Box 38"/>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rPr>
                <a:t>p</a:t>
              </a:r>
              <a:endParaRPr lang="en-US" altLang="zh-CN"/>
            </a:p>
          </p:txBody>
        </p:sp>
      </p:grpSp>
      <p:grpSp>
        <p:nvGrpSpPr>
          <p:cNvPr id="124978" name="Group 50"/>
          <p:cNvGrpSpPr>
            <a:grpSpLocks/>
          </p:cNvGrpSpPr>
          <p:nvPr/>
        </p:nvGrpSpPr>
        <p:grpSpPr bwMode="auto">
          <a:xfrm>
            <a:off x="5562600" y="3219450"/>
            <a:ext cx="409575" cy="971550"/>
            <a:chOff x="4224" y="2112"/>
            <a:chExt cx="258" cy="612"/>
          </a:xfrm>
        </p:grpSpPr>
        <p:sp>
          <p:nvSpPr>
            <p:cNvPr id="124968" name="Line 40"/>
            <p:cNvSpPr>
              <a:spLocks noChangeShapeType="1"/>
            </p:cNvSpPr>
            <p:nvPr/>
          </p:nvSpPr>
          <p:spPr bwMode="auto">
            <a:xfrm>
              <a:off x="4234" y="2244"/>
              <a:ext cx="0" cy="480"/>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9" name="Text Box 41"/>
            <p:cNvSpPr txBox="1">
              <a:spLocks noChangeArrowheads="1"/>
            </p:cNvSpPr>
            <p:nvPr/>
          </p:nvSpPr>
          <p:spPr bwMode="auto">
            <a:xfrm>
              <a:off x="4224" y="211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tx2"/>
                  </a:solidFill>
                </a:rPr>
                <a:t>q</a:t>
              </a:r>
              <a:endParaRPr lang="en-US" altLang="zh-CN"/>
            </a:p>
          </p:txBody>
        </p:sp>
      </p:grpSp>
      <p:sp useBgFill="1">
        <p:nvSpPr>
          <p:cNvPr id="124970" name="Rectangle 42"/>
          <p:cNvSpPr>
            <a:spLocks noChangeArrowheads="1"/>
          </p:cNvSpPr>
          <p:nvPr/>
        </p:nvSpPr>
        <p:spPr bwMode="auto">
          <a:xfrm>
            <a:off x="3810000" y="3429000"/>
            <a:ext cx="4572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4971" name="Rectangle 43"/>
          <p:cNvSpPr>
            <a:spLocks noChangeArrowheads="1"/>
          </p:cNvSpPr>
          <p:nvPr/>
        </p:nvSpPr>
        <p:spPr bwMode="auto">
          <a:xfrm>
            <a:off x="4419600" y="3429000"/>
            <a:ext cx="4572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2" name="Text Box 44"/>
          <p:cNvSpPr txBox="1">
            <a:spLocks noChangeArrowheads="1"/>
          </p:cNvSpPr>
          <p:nvPr/>
        </p:nvSpPr>
        <p:spPr bwMode="auto">
          <a:xfrm>
            <a:off x="4387850" y="5607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87</a:t>
            </a:r>
            <a:endParaRPr lang="en-US" altLang="zh-CN"/>
          </a:p>
        </p:txBody>
      </p:sp>
      <p:sp>
        <p:nvSpPr>
          <p:cNvPr id="124973" name="Text Box 45"/>
          <p:cNvSpPr txBox="1">
            <a:spLocks noChangeArrowheads="1"/>
          </p:cNvSpPr>
          <p:nvPr/>
        </p:nvSpPr>
        <p:spPr bwMode="auto">
          <a:xfrm>
            <a:off x="3702050" y="5607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56</a:t>
            </a:r>
            <a:endParaRPr lang="en-US" altLang="zh-CN"/>
          </a:p>
        </p:txBody>
      </p:sp>
      <p:sp>
        <p:nvSpPr>
          <p:cNvPr id="124976" name="Rectangle 48"/>
          <p:cNvSpPr>
            <a:spLocks noChangeArrowheads="1"/>
          </p:cNvSpPr>
          <p:nvPr/>
        </p:nvSpPr>
        <p:spPr bwMode="auto">
          <a:xfrm>
            <a:off x="990600" y="1295400"/>
            <a:ext cx="6262688"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a:solidFill>
                  <a:srgbClr val="993366"/>
                </a:solidFill>
              </a:rPr>
              <a:t>p = &amp;(L.elem[i-1]);</a:t>
            </a:r>
          </a:p>
          <a:p>
            <a:pPr>
              <a:lnSpc>
                <a:spcPct val="115000"/>
              </a:lnSpc>
            </a:pPr>
            <a:r>
              <a:rPr lang="en-US" altLang="zh-CN" sz="3200">
                <a:solidFill>
                  <a:srgbClr val="993366"/>
                </a:solidFill>
              </a:rPr>
              <a:t>q = L.elem+L.length-1;</a:t>
            </a:r>
          </a:p>
          <a:p>
            <a:pPr>
              <a:lnSpc>
                <a:spcPct val="115000"/>
              </a:lnSpc>
            </a:pPr>
            <a:r>
              <a:rPr lang="en-US" altLang="zh-CN" sz="3200" b="1">
                <a:solidFill>
                  <a:srgbClr val="993366"/>
                </a:solidFill>
              </a:rPr>
              <a:t>for</a:t>
            </a:r>
            <a:r>
              <a:rPr lang="en-US" altLang="zh-CN" sz="3200">
                <a:solidFill>
                  <a:srgbClr val="993366"/>
                </a:solidFill>
              </a:rPr>
              <a:t> (++p; p &lt;= q; ++p)  *(p-1) = *p;  </a:t>
            </a:r>
          </a:p>
        </p:txBody>
      </p:sp>
      <p:sp>
        <p:nvSpPr>
          <p:cNvPr id="124977" name="Text Box 49"/>
          <p:cNvSpPr txBox="1">
            <a:spLocks noChangeArrowheads="1"/>
          </p:cNvSpPr>
          <p:nvPr/>
        </p:nvSpPr>
        <p:spPr bwMode="auto">
          <a:xfrm>
            <a:off x="669925" y="425450"/>
            <a:ext cx="5759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660033"/>
                </a:solidFill>
              </a:rPr>
              <a:t>例如：</a:t>
            </a:r>
            <a:r>
              <a:rPr lang="en-US" altLang="zh-CN">
                <a:solidFill>
                  <a:srgbClr val="660033"/>
                </a:solidFill>
              </a:rPr>
              <a:t>ListDelete_Sq(L, 5, e)</a:t>
            </a:r>
            <a:r>
              <a:rPr lang="en-US" altLang="zh-CN"/>
              <a:t> </a:t>
            </a:r>
          </a:p>
        </p:txBody>
      </p:sp>
      <p:grpSp>
        <p:nvGrpSpPr>
          <p:cNvPr id="124980" name="Group 52"/>
          <p:cNvGrpSpPr>
            <a:grpSpLocks/>
          </p:cNvGrpSpPr>
          <p:nvPr/>
        </p:nvGrpSpPr>
        <p:grpSpPr bwMode="auto">
          <a:xfrm>
            <a:off x="6019800" y="3371850"/>
            <a:ext cx="409575" cy="819150"/>
            <a:chOff x="3302" y="1644"/>
            <a:chExt cx="258" cy="516"/>
          </a:xfrm>
        </p:grpSpPr>
        <p:sp>
          <p:nvSpPr>
            <p:cNvPr id="124981" name="Line 53"/>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82" name="Text Box 54"/>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99"/>
                  </a:solidFill>
                </a:rPr>
                <a:t>p</a:t>
              </a:r>
              <a:endParaRPr lang="en-US" altLang="zh-CN"/>
            </a:p>
          </p:txBody>
        </p:sp>
      </p:grpSp>
      <p:sp useBgFill="1">
        <p:nvSpPr>
          <p:cNvPr id="124983" name="Rectangle 55"/>
          <p:cNvSpPr>
            <a:spLocks noChangeArrowheads="1"/>
          </p:cNvSpPr>
          <p:nvPr/>
        </p:nvSpPr>
        <p:spPr bwMode="auto">
          <a:xfrm>
            <a:off x="5029200" y="3429000"/>
            <a:ext cx="4572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84" name="AutoShape 56">
            <a:hlinkClick r:id="" action="ppaction://hlinkshowjump?jump=lastslideviewed" highlightClick="1"/>
          </p:cNvPr>
          <p:cNvSpPr>
            <a:spLocks noChangeArrowheads="1"/>
          </p:cNvSpPr>
          <p:nvPr/>
        </p:nvSpPr>
        <p:spPr bwMode="auto">
          <a:xfrm>
            <a:off x="8686800" y="6400800"/>
            <a:ext cx="457200" cy="4572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4977"/>
                                        </p:tgtEl>
                                        <p:attrNameLst>
                                          <p:attrName>style.visibility</p:attrName>
                                        </p:attrNameLst>
                                      </p:cBhvr>
                                      <p:to>
                                        <p:strVal val="visible"/>
                                      </p:to>
                                    </p:set>
                                    <p:anim calcmode="lin" valueType="num">
                                      <p:cBhvr additive="base">
                                        <p:cTn id="7" dur="500" fill="hold"/>
                                        <p:tgtEl>
                                          <p:spTgt spid="124977"/>
                                        </p:tgtEl>
                                        <p:attrNameLst>
                                          <p:attrName>ppt_x</p:attrName>
                                        </p:attrNameLst>
                                      </p:cBhvr>
                                      <p:tavLst>
                                        <p:tav tm="0">
                                          <p:val>
                                            <p:strVal val="#ppt_x"/>
                                          </p:val>
                                        </p:tav>
                                        <p:tav tm="100000">
                                          <p:val>
                                            <p:strVal val="#ppt_x"/>
                                          </p:val>
                                        </p:tav>
                                      </p:tavLst>
                                    </p:anim>
                                    <p:anim calcmode="lin" valueType="num">
                                      <p:cBhvr additive="base">
                                        <p:cTn id="8" dur="500" fill="hold"/>
                                        <p:tgtEl>
                                          <p:spTgt spid="12497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24930"/>
                                        </p:tgtEl>
                                        <p:attrNameLst>
                                          <p:attrName>style.visibility</p:attrName>
                                        </p:attrNameLst>
                                      </p:cBhvr>
                                      <p:to>
                                        <p:strVal val="visible"/>
                                      </p:to>
                                    </p:set>
                                    <p:animEffect transition="in" filter="wipe(left)">
                                      <p:cBhvr>
                                        <p:cTn id="13" dur="500"/>
                                        <p:tgtEl>
                                          <p:spTgt spid="1249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4957"/>
                                        </p:tgtEl>
                                        <p:attrNameLst>
                                          <p:attrName>style.visibility</p:attrName>
                                        </p:attrNameLst>
                                      </p:cBhvr>
                                      <p:to>
                                        <p:strVal val="visible"/>
                                      </p:to>
                                    </p:set>
                                    <p:animEffect transition="in" filter="wipe(left)">
                                      <p:cBhvr>
                                        <p:cTn id="18" dur="500"/>
                                        <p:tgtEl>
                                          <p:spTgt spid="12495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4956"/>
                                        </p:tgtEl>
                                        <p:attrNameLst>
                                          <p:attrName>style.visibility</p:attrName>
                                        </p:attrNameLst>
                                      </p:cBhvr>
                                      <p:to>
                                        <p:strVal val="visible"/>
                                      </p:to>
                                    </p:set>
                                    <p:animEffect transition="in" filter="wipe(left)">
                                      <p:cBhvr>
                                        <p:cTn id="23" dur="500"/>
                                        <p:tgtEl>
                                          <p:spTgt spid="12495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124976"/>
                                        </p:tgtEl>
                                        <p:attrNameLst>
                                          <p:attrName>style.visibility</p:attrName>
                                        </p:attrNameLst>
                                      </p:cBhvr>
                                      <p:to>
                                        <p:strVal val="visible"/>
                                      </p:to>
                                    </p:set>
                                    <p:animEffect transition="in" filter="blinds(vertical)">
                                      <p:cBhvr>
                                        <p:cTn id="28" dur="500"/>
                                        <p:tgtEl>
                                          <p:spTgt spid="124976"/>
                                        </p:tgtEl>
                                      </p:cBhvr>
                                    </p:animEffect>
                                  </p:childTnLst>
                                </p:cTn>
                              </p:par>
                            </p:childTnLst>
                          </p:cTn>
                        </p:par>
                        <p:par>
                          <p:cTn id="29" fill="hold" nodeType="afterGroup">
                            <p:stCondLst>
                              <p:cond delay="500"/>
                            </p:stCondLst>
                            <p:childTnLst>
                              <p:par>
                                <p:cTn id="30" presetID="22" presetClass="entr" presetSubtype="1" fill="hold" nodeType="afterEffect">
                                  <p:stCondLst>
                                    <p:cond delay="0"/>
                                  </p:stCondLst>
                                  <p:childTnLst>
                                    <p:set>
                                      <p:cBhvr>
                                        <p:cTn id="31" dur="1" fill="hold">
                                          <p:stCondLst>
                                            <p:cond delay="0"/>
                                          </p:stCondLst>
                                        </p:cTn>
                                        <p:tgtEl>
                                          <p:spTgt spid="124964"/>
                                        </p:tgtEl>
                                        <p:attrNameLst>
                                          <p:attrName>style.visibility</p:attrName>
                                        </p:attrNameLst>
                                      </p:cBhvr>
                                      <p:to>
                                        <p:strVal val="visible"/>
                                      </p:to>
                                    </p:set>
                                    <p:animEffect transition="in" filter="wipe(up)">
                                      <p:cBhvr>
                                        <p:cTn id="32" dur="500"/>
                                        <p:tgtEl>
                                          <p:spTgt spid="1249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24978"/>
                                        </p:tgtEl>
                                        <p:attrNameLst>
                                          <p:attrName>style.visibility</p:attrName>
                                        </p:attrNameLst>
                                      </p:cBhvr>
                                      <p:to>
                                        <p:strVal val="visible"/>
                                      </p:to>
                                    </p:set>
                                    <p:animEffect transition="in" filter="wipe(up)">
                                      <p:cBhvr>
                                        <p:cTn id="37" dur="500"/>
                                        <p:tgtEl>
                                          <p:spTgt spid="1249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4943"/>
                                        </p:tgtEl>
                                        <p:attrNameLst>
                                          <p:attrName>style.visibility</p:attrName>
                                        </p:attrNameLst>
                                      </p:cBhvr>
                                      <p:to>
                                        <p:strVal val="visible"/>
                                      </p:to>
                                    </p:set>
                                    <p:animEffect transition="in" filter="wipe(left)">
                                      <p:cBhvr>
                                        <p:cTn id="42" dur="500"/>
                                        <p:tgtEl>
                                          <p:spTgt spid="1249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4970"/>
                                        </p:tgtEl>
                                        <p:attrNameLst>
                                          <p:attrName>style.visibility</p:attrName>
                                        </p:attrNameLst>
                                      </p:cBhvr>
                                      <p:to>
                                        <p:strVal val="visible"/>
                                      </p:to>
                                    </p:set>
                                    <p:animEffect transition="in" filter="wipe(left)">
                                      <p:cBhvr>
                                        <p:cTn id="47" dur="500"/>
                                        <p:tgtEl>
                                          <p:spTgt spid="124970"/>
                                        </p:tgtEl>
                                      </p:cBhvr>
                                    </p:animEffect>
                                  </p:childTnLst>
                                </p:cTn>
                              </p:par>
                            </p:childTnLst>
                          </p:cTn>
                        </p:par>
                        <p:par>
                          <p:cTn id="48" fill="hold" nodeType="afterGroup">
                            <p:stCondLst>
                              <p:cond delay="500"/>
                            </p:stCondLst>
                            <p:childTnLst>
                              <p:par>
                                <p:cTn id="49" presetID="12" presetClass="entr" presetSubtype="8" fill="hold" nodeType="afterEffect">
                                  <p:stCondLst>
                                    <p:cond delay="0"/>
                                  </p:stCondLst>
                                  <p:childTnLst>
                                    <p:set>
                                      <p:cBhvr>
                                        <p:cTn id="50" dur="1" fill="hold">
                                          <p:stCondLst>
                                            <p:cond delay="0"/>
                                          </p:stCondLst>
                                        </p:cTn>
                                        <p:tgtEl>
                                          <p:spTgt spid="124961"/>
                                        </p:tgtEl>
                                        <p:attrNameLst>
                                          <p:attrName>style.visibility</p:attrName>
                                        </p:attrNameLst>
                                      </p:cBhvr>
                                      <p:to>
                                        <p:strVal val="visible"/>
                                      </p:to>
                                    </p:set>
                                    <p:animEffect transition="in" filter="slide(fromLeft)">
                                      <p:cBhvr>
                                        <p:cTn id="51" dur="500"/>
                                        <p:tgtEl>
                                          <p:spTgt spid="12496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4973"/>
                                        </p:tgtEl>
                                        <p:attrNameLst>
                                          <p:attrName>style.visibility</p:attrName>
                                        </p:attrNameLst>
                                      </p:cBhvr>
                                      <p:to>
                                        <p:strVal val="visible"/>
                                      </p:to>
                                    </p:set>
                                    <p:animEffect transition="in" filter="wipe(left)">
                                      <p:cBhvr>
                                        <p:cTn id="56" dur="500"/>
                                        <p:tgtEl>
                                          <p:spTgt spid="12497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4971"/>
                                        </p:tgtEl>
                                        <p:attrNameLst>
                                          <p:attrName>style.visibility</p:attrName>
                                        </p:attrNameLst>
                                      </p:cBhvr>
                                      <p:to>
                                        <p:strVal val="visible"/>
                                      </p:to>
                                    </p:set>
                                    <p:animEffect transition="in" filter="wipe(left)">
                                      <p:cBhvr>
                                        <p:cTn id="61" dur="500"/>
                                        <p:tgtEl>
                                          <p:spTgt spid="124971"/>
                                        </p:tgtEl>
                                      </p:cBhvr>
                                    </p:animEffect>
                                  </p:childTnLst>
                                </p:cTn>
                              </p:par>
                            </p:childTnLst>
                          </p:cTn>
                        </p:par>
                        <p:par>
                          <p:cTn id="62" fill="hold" nodeType="afterGroup">
                            <p:stCondLst>
                              <p:cond delay="500"/>
                            </p:stCondLst>
                            <p:childTnLst>
                              <p:par>
                                <p:cTn id="63" presetID="12" presetClass="entr" presetSubtype="8" fill="hold" nodeType="afterEffect">
                                  <p:stCondLst>
                                    <p:cond delay="0"/>
                                  </p:stCondLst>
                                  <p:childTnLst>
                                    <p:set>
                                      <p:cBhvr>
                                        <p:cTn id="64" dur="1" fill="hold">
                                          <p:stCondLst>
                                            <p:cond delay="0"/>
                                          </p:stCondLst>
                                        </p:cTn>
                                        <p:tgtEl>
                                          <p:spTgt spid="124958"/>
                                        </p:tgtEl>
                                        <p:attrNameLst>
                                          <p:attrName>style.visibility</p:attrName>
                                        </p:attrNameLst>
                                      </p:cBhvr>
                                      <p:to>
                                        <p:strVal val="visible"/>
                                      </p:to>
                                    </p:set>
                                    <p:animEffect transition="in" filter="slide(fromLeft)">
                                      <p:cBhvr>
                                        <p:cTn id="65" dur="500"/>
                                        <p:tgtEl>
                                          <p:spTgt spid="12495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24972"/>
                                        </p:tgtEl>
                                        <p:attrNameLst>
                                          <p:attrName>style.visibility</p:attrName>
                                        </p:attrNameLst>
                                      </p:cBhvr>
                                      <p:to>
                                        <p:strVal val="visible"/>
                                      </p:to>
                                    </p:set>
                                    <p:animEffect transition="in" filter="wipe(left)">
                                      <p:cBhvr>
                                        <p:cTn id="70" dur="500"/>
                                        <p:tgtEl>
                                          <p:spTgt spid="12497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24983"/>
                                        </p:tgtEl>
                                        <p:attrNameLst>
                                          <p:attrName>style.visibility</p:attrName>
                                        </p:attrNameLst>
                                      </p:cBhvr>
                                      <p:to>
                                        <p:strVal val="visible"/>
                                      </p:to>
                                    </p:set>
                                    <p:animEffect transition="in" filter="wipe(left)">
                                      <p:cBhvr>
                                        <p:cTn id="75" dur="500"/>
                                        <p:tgtEl>
                                          <p:spTgt spid="124983"/>
                                        </p:tgtEl>
                                      </p:cBhvr>
                                    </p:animEffect>
                                  </p:childTnLst>
                                </p:cTn>
                              </p:par>
                            </p:childTnLst>
                          </p:cTn>
                        </p:par>
                        <p:par>
                          <p:cTn id="76" fill="hold" nodeType="afterGroup">
                            <p:stCondLst>
                              <p:cond delay="500"/>
                            </p:stCondLst>
                            <p:childTnLst>
                              <p:par>
                                <p:cTn id="77" presetID="12" presetClass="entr" presetSubtype="8" fill="hold" nodeType="afterEffect">
                                  <p:stCondLst>
                                    <p:cond delay="0"/>
                                  </p:stCondLst>
                                  <p:childTnLst>
                                    <p:set>
                                      <p:cBhvr>
                                        <p:cTn id="78" dur="1" fill="hold">
                                          <p:stCondLst>
                                            <p:cond delay="0"/>
                                          </p:stCondLst>
                                        </p:cTn>
                                        <p:tgtEl>
                                          <p:spTgt spid="124980"/>
                                        </p:tgtEl>
                                        <p:attrNameLst>
                                          <p:attrName>style.visibility</p:attrName>
                                        </p:attrNameLst>
                                      </p:cBhvr>
                                      <p:to>
                                        <p:strVal val="visible"/>
                                      </p:to>
                                    </p:set>
                                    <p:animEffect transition="in" filter="slide(fromLeft)">
                                      <p:cBhvr>
                                        <p:cTn id="79" dur="500"/>
                                        <p:tgtEl>
                                          <p:spTgt spid="124980"/>
                                        </p:tgtEl>
                                      </p:cBhvr>
                                    </p:animEffect>
                                  </p:childTnLst>
                                </p:cTn>
                              </p:par>
                            </p:childTnLst>
                          </p:cTn>
                        </p:par>
                        <p:par>
                          <p:cTn id="80" fill="hold" nodeType="afterGroup">
                            <p:stCondLst>
                              <p:cond delay="1000"/>
                            </p:stCondLst>
                            <p:childTnLst>
                              <p:par>
                                <p:cTn id="81" presetID="2" presetClass="entr" presetSubtype="6" fill="hold" grpId="0" nodeType="afterEffect">
                                  <p:stCondLst>
                                    <p:cond delay="0"/>
                                  </p:stCondLst>
                                  <p:childTnLst>
                                    <p:set>
                                      <p:cBhvr>
                                        <p:cTn id="82" dur="1" fill="hold">
                                          <p:stCondLst>
                                            <p:cond delay="0"/>
                                          </p:stCondLst>
                                        </p:cTn>
                                        <p:tgtEl>
                                          <p:spTgt spid="124984"/>
                                        </p:tgtEl>
                                        <p:attrNameLst>
                                          <p:attrName>style.visibility</p:attrName>
                                        </p:attrNameLst>
                                      </p:cBhvr>
                                      <p:to>
                                        <p:strVal val="visible"/>
                                      </p:to>
                                    </p:set>
                                    <p:anim calcmode="lin" valueType="num">
                                      <p:cBhvr additive="base">
                                        <p:cTn id="83" dur="500" fill="hold"/>
                                        <p:tgtEl>
                                          <p:spTgt spid="124984"/>
                                        </p:tgtEl>
                                        <p:attrNameLst>
                                          <p:attrName>ppt_x</p:attrName>
                                        </p:attrNameLst>
                                      </p:cBhvr>
                                      <p:tavLst>
                                        <p:tav tm="0">
                                          <p:val>
                                            <p:strVal val="1+#ppt_w/2"/>
                                          </p:val>
                                        </p:tav>
                                        <p:tav tm="100000">
                                          <p:val>
                                            <p:strVal val="#ppt_x"/>
                                          </p:val>
                                        </p:tav>
                                      </p:tavLst>
                                    </p:anim>
                                    <p:anim calcmode="lin" valueType="num">
                                      <p:cBhvr additive="base">
                                        <p:cTn id="84" dur="500" fill="hold"/>
                                        <p:tgtEl>
                                          <p:spTgt spid="124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6" grpId="0" autoUpdateAnimBg="0"/>
      <p:bldP spid="124957" grpId="0" autoUpdateAnimBg="0"/>
      <p:bldP spid="124970" grpId="0" animBg="1"/>
      <p:bldP spid="124971" grpId="0" animBg="1"/>
      <p:bldP spid="124972" grpId="0" autoUpdateAnimBg="0"/>
      <p:bldP spid="124973" grpId="0" autoUpdateAnimBg="0"/>
      <p:bldP spid="124976" grpId="0" autoUpdateAnimBg="0"/>
      <p:bldP spid="124977" grpId="0" autoUpdateAnimBg="0"/>
      <p:bldP spid="124983" grpId="0" animBg="1"/>
      <p:bldP spid="1249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228600"/>
            <a:ext cx="85804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latin typeface="楷体_GB2312" pitchFamily="49" charset="-122"/>
                <a:ea typeface="楷体_GB2312" pitchFamily="49" charset="-122"/>
              </a:rPr>
              <a:t>抽象数据类型</a:t>
            </a:r>
            <a:r>
              <a:rPr lang="zh-CN" altLang="en-US" sz="4400" b="1">
                <a:solidFill>
                  <a:schemeClr val="bg2"/>
                </a:solidFill>
                <a:latin typeface="楷体_GB2312" pitchFamily="49" charset="-122"/>
                <a:ea typeface="楷体_GB2312" pitchFamily="49" charset="-122"/>
              </a:rPr>
              <a:t>线性表</a:t>
            </a:r>
            <a:r>
              <a:rPr lang="zh-CN" altLang="en-US" sz="4400">
                <a:latin typeface="楷体_GB2312" pitchFamily="49" charset="-122"/>
                <a:ea typeface="楷体_GB2312" pitchFamily="49" charset="-122"/>
              </a:rPr>
              <a:t>的定义如下：</a:t>
            </a:r>
          </a:p>
        </p:txBody>
      </p:sp>
      <p:sp>
        <p:nvSpPr>
          <p:cNvPr id="9219" name="Text Box 3"/>
          <p:cNvSpPr txBox="1">
            <a:spLocks noChangeArrowheads="1"/>
          </p:cNvSpPr>
          <p:nvPr/>
        </p:nvSpPr>
        <p:spPr bwMode="auto">
          <a:xfrm>
            <a:off x="533400" y="990600"/>
            <a:ext cx="2557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ea typeface="楷体_GB2312" pitchFamily="49" charset="-122"/>
              </a:rPr>
              <a:t>ADT List {</a:t>
            </a:r>
            <a:endParaRPr lang="en-US" altLang="zh-CN"/>
          </a:p>
        </p:txBody>
      </p:sp>
      <p:sp>
        <p:nvSpPr>
          <p:cNvPr id="9220" name="Text Box 4"/>
          <p:cNvSpPr txBox="1">
            <a:spLocks noChangeArrowheads="1"/>
          </p:cNvSpPr>
          <p:nvPr/>
        </p:nvSpPr>
        <p:spPr bwMode="auto">
          <a:xfrm>
            <a:off x="609600" y="1471613"/>
            <a:ext cx="284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0000"/>
                </a:solidFill>
                <a:latin typeface="楷体_GB2312" pitchFamily="49" charset="-122"/>
                <a:ea typeface="楷体_GB2312" pitchFamily="49" charset="-122"/>
              </a:rPr>
              <a:t> </a:t>
            </a:r>
            <a:r>
              <a:rPr lang="zh-CN" altLang="en-US" sz="4000" b="1">
                <a:solidFill>
                  <a:srgbClr val="FF0000"/>
                </a:solidFill>
                <a:latin typeface="楷体_GB2312" pitchFamily="49" charset="-122"/>
                <a:ea typeface="楷体_GB2312" pitchFamily="49" charset="-122"/>
              </a:rPr>
              <a:t>数据对象</a:t>
            </a:r>
            <a:r>
              <a:rPr lang="zh-CN" altLang="en-US">
                <a:solidFill>
                  <a:srgbClr val="FF0000"/>
                </a:solidFill>
                <a:latin typeface="楷体_GB2312" pitchFamily="49" charset="-122"/>
                <a:ea typeface="楷体_GB2312" pitchFamily="49" charset="-122"/>
              </a:rPr>
              <a:t>：</a:t>
            </a:r>
            <a:endParaRPr lang="zh-CN" altLang="en-US" sz="4000">
              <a:latin typeface="楷体_GB2312" pitchFamily="49" charset="-122"/>
              <a:ea typeface="楷体_GB2312" pitchFamily="49" charset="-122"/>
            </a:endParaRPr>
          </a:p>
        </p:txBody>
      </p:sp>
      <p:sp>
        <p:nvSpPr>
          <p:cNvPr id="9224" name="Text Box 8"/>
          <p:cNvSpPr txBox="1">
            <a:spLocks noChangeArrowheads="1"/>
          </p:cNvSpPr>
          <p:nvPr/>
        </p:nvSpPr>
        <p:spPr bwMode="auto">
          <a:xfrm>
            <a:off x="990600" y="1981200"/>
            <a:ext cx="7896225" cy="20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a:ea typeface="楷体_GB2312" pitchFamily="49" charset="-122"/>
              </a:rPr>
              <a:t>D</a:t>
            </a:r>
            <a:r>
              <a:rPr lang="zh-CN" altLang="en-US">
                <a:ea typeface="楷体_GB2312" pitchFamily="49" charset="-122"/>
              </a:rPr>
              <a:t>＝</a:t>
            </a:r>
            <a:r>
              <a:rPr lang="en-US" altLang="zh-CN">
                <a:ea typeface="楷体_GB2312" pitchFamily="49" charset="-122"/>
              </a:rPr>
              <a:t>{ a</a:t>
            </a:r>
            <a:r>
              <a:rPr lang="en-US" altLang="zh-CN" baseline="-25000">
                <a:ea typeface="楷体_GB2312" pitchFamily="49" charset="-122"/>
              </a:rPr>
              <a:t>i</a:t>
            </a:r>
            <a:r>
              <a:rPr lang="en-US" altLang="zh-CN">
                <a:ea typeface="楷体_GB2312" pitchFamily="49" charset="-122"/>
              </a:rPr>
              <a:t> | a</a:t>
            </a:r>
            <a:r>
              <a:rPr lang="en-US" altLang="zh-CN" baseline="-25000">
                <a:ea typeface="楷体_GB2312" pitchFamily="49" charset="-122"/>
              </a:rPr>
              <a:t>i</a:t>
            </a:r>
            <a:r>
              <a:rPr lang="en-US" altLang="zh-CN">
                <a:ea typeface="楷体_GB2312" pitchFamily="49" charset="-122"/>
              </a:rPr>
              <a:t> ∈ElemSet, i=1,2,...,n,  n≥0 }</a:t>
            </a:r>
          </a:p>
          <a:p>
            <a:pPr>
              <a:lnSpc>
                <a:spcPct val="120000"/>
              </a:lnSpc>
            </a:pPr>
            <a:r>
              <a:rPr lang="en-US" altLang="zh-CN">
                <a:ea typeface="楷体_GB2312" pitchFamily="49" charset="-122"/>
              </a:rPr>
              <a:t>             {</a:t>
            </a:r>
            <a:r>
              <a:rPr lang="zh-CN" altLang="en-US">
                <a:ea typeface="楷体_GB2312" pitchFamily="49" charset="-122"/>
              </a:rPr>
              <a:t>称 </a:t>
            </a:r>
            <a:r>
              <a:rPr lang="en-US" altLang="zh-CN" b="1">
                <a:solidFill>
                  <a:srgbClr val="CC3300"/>
                </a:solidFill>
                <a:ea typeface="楷体_GB2312" pitchFamily="49" charset="-122"/>
              </a:rPr>
              <a:t>n</a:t>
            </a:r>
            <a:r>
              <a:rPr lang="en-US" altLang="zh-CN">
                <a:ea typeface="楷体_GB2312" pitchFamily="49" charset="-122"/>
              </a:rPr>
              <a:t> </a:t>
            </a:r>
            <a:r>
              <a:rPr lang="zh-CN" altLang="en-US">
                <a:ea typeface="楷体_GB2312" pitchFamily="49" charset="-122"/>
              </a:rPr>
              <a:t>为线性表的</a:t>
            </a:r>
            <a:r>
              <a:rPr lang="zh-CN" altLang="en-US" b="1">
                <a:solidFill>
                  <a:srgbClr val="FF00FF"/>
                </a:solidFill>
                <a:ea typeface="楷体_GB2312" pitchFamily="49" charset="-122"/>
              </a:rPr>
              <a:t>表长</a:t>
            </a:r>
            <a:r>
              <a:rPr lang="en-US" altLang="zh-CN">
                <a:ea typeface="楷体_GB2312" pitchFamily="49" charset="-122"/>
              </a:rPr>
              <a:t>; </a:t>
            </a:r>
          </a:p>
          <a:p>
            <a:pPr>
              <a:lnSpc>
                <a:spcPct val="120000"/>
              </a:lnSpc>
            </a:pPr>
            <a:r>
              <a:rPr lang="en-US" altLang="zh-CN">
                <a:ea typeface="楷体_GB2312" pitchFamily="49" charset="-122"/>
              </a:rPr>
              <a:t>              </a:t>
            </a:r>
            <a:r>
              <a:rPr lang="zh-CN" altLang="en-US">
                <a:ea typeface="楷体_GB2312" pitchFamily="49" charset="-122"/>
              </a:rPr>
              <a:t>称 </a:t>
            </a:r>
            <a:r>
              <a:rPr lang="en-US" altLang="zh-CN" b="1">
                <a:solidFill>
                  <a:srgbClr val="CC3300"/>
                </a:solidFill>
                <a:ea typeface="楷体_GB2312" pitchFamily="49" charset="-122"/>
              </a:rPr>
              <a:t>n=0</a:t>
            </a:r>
            <a:r>
              <a:rPr lang="en-US" altLang="zh-CN">
                <a:ea typeface="楷体_GB2312" pitchFamily="49" charset="-122"/>
              </a:rPr>
              <a:t> </a:t>
            </a:r>
            <a:r>
              <a:rPr lang="zh-CN" altLang="en-US">
                <a:ea typeface="楷体_GB2312" pitchFamily="49" charset="-122"/>
              </a:rPr>
              <a:t>时的线性表为</a:t>
            </a:r>
            <a:r>
              <a:rPr lang="zh-CN" altLang="en-US" b="1">
                <a:solidFill>
                  <a:srgbClr val="FF00FF"/>
                </a:solidFill>
                <a:ea typeface="楷体_GB2312" pitchFamily="49" charset="-122"/>
              </a:rPr>
              <a:t>空表</a:t>
            </a:r>
            <a:r>
              <a:rPr lang="zh-CN" altLang="en-US">
                <a:ea typeface="楷体_GB2312" pitchFamily="49" charset="-122"/>
              </a:rPr>
              <a:t>。</a:t>
            </a:r>
            <a:r>
              <a:rPr lang="en-US" altLang="zh-CN">
                <a:ea typeface="楷体_GB2312" pitchFamily="49" charset="-122"/>
              </a:rPr>
              <a:t>}</a:t>
            </a:r>
            <a:endParaRPr lang="en-US" altLang="zh-CN">
              <a:latin typeface="楷体_GB2312" pitchFamily="49" charset="-122"/>
              <a:ea typeface="楷体_GB2312" pitchFamily="49" charset="-122"/>
            </a:endParaRPr>
          </a:p>
        </p:txBody>
      </p:sp>
      <p:sp>
        <p:nvSpPr>
          <p:cNvPr id="9228" name="Text Box 12"/>
          <p:cNvSpPr txBox="1">
            <a:spLocks noChangeArrowheads="1"/>
          </p:cNvSpPr>
          <p:nvPr/>
        </p:nvSpPr>
        <p:spPr bwMode="auto">
          <a:xfrm>
            <a:off x="762000" y="3833813"/>
            <a:ext cx="274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FF0000"/>
                </a:solidFill>
                <a:latin typeface="楷体_GB2312" pitchFamily="49" charset="-122"/>
                <a:ea typeface="楷体_GB2312" pitchFamily="49" charset="-122"/>
              </a:rPr>
              <a:t>数据关系</a:t>
            </a:r>
            <a:r>
              <a:rPr lang="zh-CN" altLang="en-US" sz="4000">
                <a:solidFill>
                  <a:srgbClr val="FF0000"/>
                </a:solidFill>
                <a:latin typeface="楷体_GB2312" pitchFamily="49" charset="-122"/>
                <a:ea typeface="楷体_GB2312" pitchFamily="49" charset="-122"/>
              </a:rPr>
              <a:t>：</a:t>
            </a:r>
            <a:endParaRPr lang="zh-CN" altLang="en-US" sz="2400">
              <a:solidFill>
                <a:srgbClr val="FF0000"/>
              </a:solidFill>
              <a:latin typeface="楷体_GB2312" pitchFamily="49" charset="-122"/>
              <a:ea typeface="楷体_GB2312" pitchFamily="49" charset="-122"/>
            </a:endParaRPr>
          </a:p>
        </p:txBody>
      </p:sp>
      <p:sp>
        <p:nvSpPr>
          <p:cNvPr id="9229" name="Text Box 13"/>
          <p:cNvSpPr txBox="1">
            <a:spLocks noChangeArrowheads="1"/>
          </p:cNvSpPr>
          <p:nvPr/>
        </p:nvSpPr>
        <p:spPr bwMode="auto">
          <a:xfrm>
            <a:off x="1066800" y="4495800"/>
            <a:ext cx="721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楷体_GB2312" pitchFamily="49" charset="-122"/>
              </a:rPr>
              <a:t>R1</a:t>
            </a:r>
            <a:r>
              <a:rPr lang="zh-CN" altLang="en-US">
                <a:ea typeface="楷体_GB2312" pitchFamily="49" charset="-122"/>
              </a:rPr>
              <a:t>＝</a:t>
            </a:r>
            <a:r>
              <a:rPr lang="en-US" altLang="zh-CN">
                <a:ea typeface="楷体_GB2312" pitchFamily="49" charset="-122"/>
              </a:rPr>
              <a:t>{ &lt;a</a:t>
            </a:r>
            <a:r>
              <a:rPr lang="en-US" altLang="zh-CN" baseline="-25000">
                <a:ea typeface="楷体_GB2312" pitchFamily="49" charset="-122"/>
              </a:rPr>
              <a:t>i-1</a:t>
            </a:r>
            <a:r>
              <a:rPr lang="en-US" altLang="zh-CN">
                <a:ea typeface="楷体_GB2312" pitchFamily="49" charset="-122"/>
              </a:rPr>
              <a:t> ,a</a:t>
            </a:r>
            <a:r>
              <a:rPr lang="en-US" altLang="zh-CN" baseline="-25000">
                <a:ea typeface="楷体_GB2312" pitchFamily="49" charset="-122"/>
              </a:rPr>
              <a:t>i</a:t>
            </a:r>
            <a:r>
              <a:rPr lang="en-US" altLang="zh-CN">
                <a:ea typeface="楷体_GB2312" pitchFamily="49" charset="-122"/>
              </a:rPr>
              <a:t> &gt;|a</a:t>
            </a:r>
            <a:r>
              <a:rPr lang="en-US" altLang="zh-CN" baseline="-25000">
                <a:ea typeface="楷体_GB2312" pitchFamily="49" charset="-122"/>
              </a:rPr>
              <a:t>i-1</a:t>
            </a:r>
            <a:r>
              <a:rPr lang="en-US" altLang="zh-CN">
                <a:ea typeface="楷体_GB2312" pitchFamily="49" charset="-122"/>
              </a:rPr>
              <a:t> ,a</a:t>
            </a:r>
            <a:r>
              <a:rPr lang="en-US" altLang="zh-CN" baseline="-25000">
                <a:ea typeface="楷体_GB2312" pitchFamily="49" charset="-122"/>
              </a:rPr>
              <a:t>i</a:t>
            </a:r>
            <a:r>
              <a:rPr lang="en-US" altLang="zh-CN">
                <a:ea typeface="楷体_GB2312" pitchFamily="49" charset="-122"/>
              </a:rPr>
              <a:t>∈D,  i=2,...,n }</a:t>
            </a:r>
            <a:endParaRPr lang="en-US" altLang="zh-CN" sz="2400"/>
          </a:p>
        </p:txBody>
      </p:sp>
      <p:sp>
        <p:nvSpPr>
          <p:cNvPr id="9230" name="Text Box 14"/>
          <p:cNvSpPr txBox="1">
            <a:spLocks noChangeArrowheads="1"/>
          </p:cNvSpPr>
          <p:nvPr/>
        </p:nvSpPr>
        <p:spPr bwMode="auto">
          <a:xfrm>
            <a:off x="404813" y="5235575"/>
            <a:ext cx="8434387"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a:ea typeface="楷体_GB2312" pitchFamily="49" charset="-122"/>
              </a:rPr>
              <a:t>{</a:t>
            </a:r>
            <a:r>
              <a:rPr lang="zh-CN" altLang="en-US" sz="3200">
                <a:ea typeface="楷体_GB2312" pitchFamily="49" charset="-122"/>
              </a:rPr>
              <a:t>设线性表为 </a:t>
            </a:r>
            <a:r>
              <a:rPr lang="en-US" altLang="zh-CN" sz="3200">
                <a:ea typeface="楷体_GB2312" pitchFamily="49" charset="-122"/>
              </a:rPr>
              <a:t>(a</a:t>
            </a:r>
            <a:r>
              <a:rPr lang="en-US" altLang="zh-CN" sz="3200" baseline="-25000">
                <a:ea typeface="楷体_GB2312" pitchFamily="49" charset="-122"/>
              </a:rPr>
              <a:t>1</a:t>
            </a:r>
            <a:r>
              <a:rPr lang="zh-CN" altLang="en-US" sz="3200">
                <a:ea typeface="楷体_GB2312" pitchFamily="49" charset="-122"/>
              </a:rPr>
              <a:t>，</a:t>
            </a:r>
            <a:r>
              <a:rPr lang="en-US" altLang="zh-CN" sz="3200">
                <a:ea typeface="楷体_GB2312" pitchFamily="49" charset="-122"/>
              </a:rPr>
              <a:t>a</a:t>
            </a:r>
            <a:r>
              <a:rPr lang="en-US" altLang="zh-CN" sz="3200" baseline="-25000">
                <a:ea typeface="楷体_GB2312" pitchFamily="49" charset="-122"/>
              </a:rPr>
              <a:t>2</a:t>
            </a:r>
            <a:r>
              <a:rPr lang="en-US" altLang="zh-CN" sz="3200">
                <a:ea typeface="楷体_GB2312" pitchFamily="49" charset="-122"/>
              </a:rPr>
              <a:t>,  . . . </a:t>
            </a:r>
            <a:r>
              <a:rPr lang="zh-CN" altLang="en-US" sz="3200">
                <a:ea typeface="楷体_GB2312" pitchFamily="49" charset="-122"/>
              </a:rPr>
              <a:t>，</a:t>
            </a:r>
            <a:r>
              <a:rPr lang="en-US" altLang="zh-CN" sz="3200">
                <a:ea typeface="楷体_GB2312" pitchFamily="49" charset="-122"/>
              </a:rPr>
              <a:t>a</a:t>
            </a:r>
            <a:r>
              <a:rPr lang="en-US" altLang="zh-CN" sz="3200" baseline="-25000">
                <a:ea typeface="楷体_GB2312" pitchFamily="49" charset="-122"/>
              </a:rPr>
              <a:t>i</a:t>
            </a:r>
            <a:r>
              <a:rPr lang="zh-CN" altLang="en-US" sz="3200">
                <a:ea typeface="楷体_GB2312" pitchFamily="49" charset="-122"/>
              </a:rPr>
              <a:t>，</a:t>
            </a:r>
            <a:r>
              <a:rPr lang="en-US" altLang="zh-CN" sz="3200">
                <a:ea typeface="楷体_GB2312" pitchFamily="49" charset="-122"/>
              </a:rPr>
              <a:t>. . . </a:t>
            </a:r>
            <a:r>
              <a:rPr lang="zh-CN" altLang="en-US" sz="3200">
                <a:ea typeface="楷体_GB2312" pitchFamily="49" charset="-122"/>
              </a:rPr>
              <a:t>，</a:t>
            </a:r>
            <a:r>
              <a:rPr lang="en-US" altLang="zh-CN" sz="3200">
                <a:ea typeface="楷体_GB2312" pitchFamily="49" charset="-122"/>
              </a:rPr>
              <a:t>a</a:t>
            </a:r>
            <a:r>
              <a:rPr lang="en-US" altLang="zh-CN" sz="3200" baseline="-25000">
                <a:ea typeface="楷体_GB2312" pitchFamily="49" charset="-122"/>
              </a:rPr>
              <a:t>n</a:t>
            </a:r>
            <a:r>
              <a:rPr lang="en-US" altLang="zh-CN" sz="3200">
                <a:ea typeface="楷体_GB2312" pitchFamily="49" charset="-122"/>
              </a:rPr>
              <a:t>), </a:t>
            </a:r>
          </a:p>
          <a:p>
            <a:pPr>
              <a:lnSpc>
                <a:spcPct val="120000"/>
              </a:lnSpc>
            </a:pPr>
            <a:r>
              <a:rPr lang="en-US" altLang="zh-CN" sz="3200">
                <a:ea typeface="楷体_GB2312" pitchFamily="49" charset="-122"/>
              </a:rPr>
              <a:t>                    </a:t>
            </a:r>
            <a:r>
              <a:rPr lang="zh-CN" altLang="en-US" sz="3200">
                <a:ea typeface="楷体_GB2312" pitchFamily="49" charset="-122"/>
              </a:rPr>
              <a:t>称 </a:t>
            </a:r>
            <a:r>
              <a:rPr lang="en-US" altLang="zh-CN" sz="3200">
                <a:ea typeface="楷体_GB2312" pitchFamily="49" charset="-122"/>
              </a:rPr>
              <a:t>i </a:t>
            </a:r>
            <a:r>
              <a:rPr lang="zh-CN" altLang="en-US" sz="3200">
                <a:ea typeface="楷体_GB2312" pitchFamily="49" charset="-122"/>
              </a:rPr>
              <a:t>为 </a:t>
            </a:r>
            <a:r>
              <a:rPr lang="en-US" altLang="zh-CN" sz="3200">
                <a:ea typeface="楷体_GB2312" pitchFamily="49" charset="-122"/>
              </a:rPr>
              <a:t>a</a:t>
            </a:r>
            <a:r>
              <a:rPr lang="en-US" altLang="zh-CN" sz="3200" baseline="-25000">
                <a:ea typeface="楷体_GB2312" pitchFamily="49" charset="-122"/>
              </a:rPr>
              <a:t>i </a:t>
            </a:r>
            <a:r>
              <a:rPr lang="zh-CN" altLang="en-US" sz="3200">
                <a:ea typeface="楷体_GB2312" pitchFamily="49" charset="-122"/>
              </a:rPr>
              <a:t>在线性表中的</a:t>
            </a:r>
            <a:r>
              <a:rPr lang="zh-CN" altLang="en-US" sz="3200" b="1">
                <a:solidFill>
                  <a:srgbClr val="FF00FF"/>
                </a:solidFill>
                <a:ea typeface="楷体_GB2312" pitchFamily="49" charset="-122"/>
              </a:rPr>
              <a:t>位序</a:t>
            </a:r>
            <a:r>
              <a:rPr lang="zh-CN" altLang="en-US" sz="3200">
                <a:ea typeface="楷体_GB2312" pitchFamily="49" charset="-122"/>
              </a:rPr>
              <a:t>。</a:t>
            </a:r>
            <a:r>
              <a:rPr lang="en-US" altLang="zh-CN" sz="3200">
                <a:ea typeface="楷体_GB2312" pitchFamily="49" charset="-122"/>
              </a:rPr>
              <a:t>}</a:t>
            </a:r>
          </a:p>
          <a:p>
            <a:pPr>
              <a:lnSpc>
                <a:spcPct val="120000"/>
              </a:lnSpc>
            </a:pPr>
            <a:endParaRPr lang="en-US" altLang="zh-CN"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p:cTn id="7" dur="500" fill="hold"/>
                                        <p:tgtEl>
                                          <p:spTgt spid="9219"/>
                                        </p:tgtEl>
                                        <p:attrNameLst>
                                          <p:attrName>ppt_x</p:attrName>
                                        </p:attrNameLst>
                                      </p:cBhvr>
                                      <p:tavLst>
                                        <p:tav tm="0">
                                          <p:val>
                                            <p:strVal val="#ppt_x+#ppt_w/2"/>
                                          </p:val>
                                        </p:tav>
                                        <p:tav tm="100000">
                                          <p:val>
                                            <p:strVal val="#ppt_x"/>
                                          </p:val>
                                        </p:tav>
                                      </p:tavLst>
                                    </p:anim>
                                    <p:anim calcmode="lin" valueType="num">
                                      <p:cBhvr>
                                        <p:cTn id="8" dur="500" fill="hold"/>
                                        <p:tgtEl>
                                          <p:spTgt spid="9219"/>
                                        </p:tgtEl>
                                        <p:attrNameLst>
                                          <p:attrName>ppt_y</p:attrName>
                                        </p:attrNameLst>
                                      </p:cBhvr>
                                      <p:tavLst>
                                        <p:tav tm="0">
                                          <p:val>
                                            <p:strVal val="#ppt_y"/>
                                          </p:val>
                                        </p:tav>
                                        <p:tav tm="100000">
                                          <p:val>
                                            <p:strVal val="#ppt_y"/>
                                          </p:val>
                                        </p:tav>
                                      </p:tavLst>
                                    </p:anim>
                                    <p:anim calcmode="lin" valueType="num">
                                      <p:cBhvr>
                                        <p:cTn id="9" dur="500" fill="hold"/>
                                        <p:tgtEl>
                                          <p:spTgt spid="9219"/>
                                        </p:tgtEl>
                                        <p:attrNameLst>
                                          <p:attrName>ppt_w</p:attrName>
                                        </p:attrNameLst>
                                      </p:cBhvr>
                                      <p:tavLst>
                                        <p:tav tm="0">
                                          <p:val>
                                            <p:fltVal val="0"/>
                                          </p:val>
                                        </p:tav>
                                        <p:tav tm="100000">
                                          <p:val>
                                            <p:strVal val="#ppt_w"/>
                                          </p:val>
                                        </p:tav>
                                      </p:tavLst>
                                    </p:anim>
                                    <p:anim calcmode="lin" valueType="num">
                                      <p:cBhvr>
                                        <p:cTn id="10" dur="500" fill="hold"/>
                                        <p:tgtEl>
                                          <p:spTgt spid="9219"/>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9220"/>
                                        </p:tgtEl>
                                        <p:attrNameLst>
                                          <p:attrName>style.visibility</p:attrName>
                                        </p:attrNameLst>
                                      </p:cBhvr>
                                      <p:to>
                                        <p:strVal val="visible"/>
                                      </p:to>
                                    </p:set>
                                    <p:animEffect transition="in" filter="barn(outHorizontal)">
                                      <p:cBhvr>
                                        <p:cTn id="15" dur="500"/>
                                        <p:tgtEl>
                                          <p:spTgt spid="922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224"/>
                                        </p:tgtEl>
                                        <p:attrNameLst>
                                          <p:attrName>style.visibility</p:attrName>
                                        </p:attrNameLst>
                                      </p:cBhvr>
                                      <p:to>
                                        <p:strVal val="visible"/>
                                      </p:to>
                                    </p:set>
                                    <p:animEffect transition="in" filter="wipe(left)">
                                      <p:cBhvr>
                                        <p:cTn id="20" dur="500"/>
                                        <p:tgtEl>
                                          <p:spTgt spid="92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9228"/>
                                        </p:tgtEl>
                                        <p:attrNameLst>
                                          <p:attrName>style.visibility</p:attrName>
                                        </p:attrNameLst>
                                      </p:cBhvr>
                                      <p:to>
                                        <p:strVal val="visible"/>
                                      </p:to>
                                    </p:set>
                                    <p:animEffect transition="in" filter="barn(outHorizontal)">
                                      <p:cBhvr>
                                        <p:cTn id="25" dur="500"/>
                                        <p:tgtEl>
                                          <p:spTgt spid="92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229"/>
                                        </p:tgtEl>
                                        <p:attrNameLst>
                                          <p:attrName>style.visibility</p:attrName>
                                        </p:attrNameLst>
                                      </p:cBhvr>
                                      <p:to>
                                        <p:strVal val="visible"/>
                                      </p:to>
                                    </p:set>
                                    <p:animEffect transition="in" filter="wipe(left)">
                                      <p:cBhvr>
                                        <p:cTn id="30" dur="500"/>
                                        <p:tgtEl>
                                          <p:spTgt spid="92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20" grpId="0" autoUpdateAnimBg="0"/>
      <p:bldP spid="9224" grpId="0" autoUpdateAnimBg="0"/>
      <p:bldP spid="9228" grpId="0" autoUpdateAnimBg="0"/>
      <p:bldP spid="9229" grpId="0" autoUpdateAnimBg="0"/>
      <p:bldP spid="923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898525" y="136525"/>
            <a:ext cx="6083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0099"/>
                </a:solidFill>
                <a:latin typeface="隶书" pitchFamily="49" charset="-122"/>
                <a:ea typeface="隶书" pitchFamily="49" charset="-122"/>
              </a:rPr>
              <a:t>考虑移动元素的平均情况</a:t>
            </a:r>
            <a:r>
              <a:rPr lang="en-US" altLang="zh-CN" sz="4000" b="1">
                <a:solidFill>
                  <a:srgbClr val="000099"/>
                </a:solidFill>
                <a:latin typeface="隶书" pitchFamily="49" charset="-122"/>
                <a:ea typeface="隶书" pitchFamily="49" charset="-122"/>
              </a:rPr>
              <a:t>:</a:t>
            </a:r>
          </a:p>
        </p:txBody>
      </p:sp>
      <p:grpSp>
        <p:nvGrpSpPr>
          <p:cNvPr id="89099" name="Group 11"/>
          <p:cNvGrpSpPr>
            <a:grpSpLocks/>
          </p:cNvGrpSpPr>
          <p:nvPr/>
        </p:nvGrpSpPr>
        <p:grpSpPr bwMode="auto">
          <a:xfrm>
            <a:off x="533400" y="898525"/>
            <a:ext cx="8153400" cy="1844675"/>
            <a:chOff x="336" y="432"/>
            <a:chExt cx="5136" cy="1162"/>
          </a:xfrm>
        </p:grpSpPr>
        <p:sp>
          <p:nvSpPr>
            <p:cNvPr id="89092" name="Text Box 4"/>
            <p:cNvSpPr txBox="1">
              <a:spLocks noChangeArrowheads="1"/>
            </p:cNvSpPr>
            <p:nvPr/>
          </p:nvSpPr>
          <p:spPr bwMode="auto">
            <a:xfrm>
              <a:off x="336" y="432"/>
              <a:ext cx="5136"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a:ea typeface="楷体_GB2312" pitchFamily="49" charset="-122"/>
                </a:rPr>
                <a:t>    </a:t>
              </a:r>
              <a:r>
                <a:rPr lang="zh-CN" altLang="en-US" sz="3200">
                  <a:ea typeface="楷体_GB2312" pitchFamily="49" charset="-122"/>
                </a:rPr>
                <a:t>假设删除第</a:t>
              </a:r>
              <a:r>
                <a:rPr lang="zh-CN" altLang="en-US" sz="3200">
                  <a:solidFill>
                    <a:srgbClr val="6600CC"/>
                  </a:solidFill>
                </a:rPr>
                <a:t> </a:t>
              </a:r>
              <a:r>
                <a:rPr lang="en-US" altLang="zh-CN" sz="3200">
                  <a:solidFill>
                    <a:srgbClr val="6600CC"/>
                  </a:solidFill>
                </a:rPr>
                <a:t>i </a:t>
              </a:r>
              <a:r>
                <a:rPr lang="zh-CN" altLang="en-US" sz="3200">
                  <a:ea typeface="楷体_GB2312" pitchFamily="49" charset="-122"/>
                </a:rPr>
                <a:t>个元素的概率为</a:t>
              </a:r>
              <a:r>
                <a:rPr lang="zh-CN" altLang="en-US" sz="3200"/>
                <a:t>     </a:t>
              </a:r>
              <a:r>
                <a:rPr lang="en-US" altLang="zh-CN" sz="3200"/>
                <a:t>, </a:t>
              </a:r>
            </a:p>
            <a:p>
              <a:pPr>
                <a:lnSpc>
                  <a:spcPct val="120000"/>
                </a:lnSpc>
              </a:pPr>
              <a:r>
                <a:rPr lang="zh-CN" altLang="en-US" sz="3200">
                  <a:ea typeface="楷体_GB2312" pitchFamily="49" charset="-122"/>
                </a:rPr>
                <a:t>则在长度为</a:t>
              </a:r>
              <a:r>
                <a:rPr lang="en-US" altLang="zh-CN" sz="3200" i="1">
                  <a:solidFill>
                    <a:srgbClr val="6600CC"/>
                  </a:solidFill>
                </a:rPr>
                <a:t>n </a:t>
              </a:r>
              <a:r>
                <a:rPr lang="zh-CN" altLang="en-US" sz="3200">
                  <a:ea typeface="楷体_GB2312" pitchFamily="49" charset="-122"/>
                </a:rPr>
                <a:t>的线性表中</a:t>
              </a:r>
              <a:r>
                <a:rPr lang="zh-CN" altLang="en-US" sz="3200">
                  <a:solidFill>
                    <a:srgbClr val="003399"/>
                  </a:solidFill>
                  <a:ea typeface="楷体_GB2312" pitchFamily="49" charset="-122"/>
                </a:rPr>
                <a:t>删除一个元素</a:t>
              </a:r>
              <a:r>
                <a:rPr lang="zh-CN" altLang="en-US" sz="3200">
                  <a:ea typeface="楷体_GB2312" pitchFamily="49" charset="-122"/>
                </a:rPr>
                <a:t>所需</a:t>
              </a:r>
              <a:r>
                <a:rPr lang="zh-CN" altLang="en-US" sz="3200" b="1">
                  <a:solidFill>
                    <a:srgbClr val="CC0000"/>
                  </a:solidFill>
                  <a:ea typeface="楷体_GB2312" pitchFamily="49" charset="-122"/>
                </a:rPr>
                <a:t>移动元素次数的期望值</a:t>
              </a:r>
              <a:r>
                <a:rPr lang="zh-CN" altLang="en-US" sz="3200">
                  <a:ea typeface="楷体_GB2312" pitchFamily="49" charset="-122"/>
                </a:rPr>
                <a:t>为：</a:t>
              </a:r>
              <a:endParaRPr lang="zh-CN" altLang="en-US" sz="3200"/>
            </a:p>
          </p:txBody>
        </p:sp>
        <p:graphicFrame>
          <p:nvGraphicFramePr>
            <p:cNvPr id="89093" name="Object 5"/>
            <p:cNvGraphicFramePr>
              <a:graphicFrameLocks noChangeAspect="1"/>
            </p:cNvGraphicFramePr>
            <p:nvPr/>
          </p:nvGraphicFramePr>
          <p:xfrm>
            <a:off x="3984" y="481"/>
            <a:ext cx="215" cy="335"/>
          </p:xfrm>
          <a:graphic>
            <a:graphicData uri="http://schemas.openxmlformats.org/presentationml/2006/ole">
              <mc:AlternateContent xmlns:mc="http://schemas.openxmlformats.org/markup-compatibility/2006">
                <mc:Choice xmlns:v="urn:schemas-microsoft-com:vml" Requires="v">
                  <p:oleObj spid="_x0000_s89130" name="公式" r:id="rId3" imgW="342720" imgH="533160" progId="Equation.3">
                    <p:embed/>
                  </p:oleObj>
                </mc:Choice>
                <mc:Fallback>
                  <p:oleObj name="公式" r:id="rId3" imgW="342720" imgH="5331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481"/>
                          <a:ext cx="21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9094" name="Object 6"/>
          <p:cNvGraphicFramePr>
            <a:graphicFrameLocks noChangeAspect="1"/>
          </p:cNvGraphicFramePr>
          <p:nvPr/>
        </p:nvGraphicFramePr>
        <p:xfrm>
          <a:off x="2514600" y="2819400"/>
          <a:ext cx="2921000" cy="990600"/>
        </p:xfrm>
        <a:graphic>
          <a:graphicData uri="http://schemas.openxmlformats.org/presentationml/2006/ole">
            <mc:AlternateContent xmlns:mc="http://schemas.openxmlformats.org/markup-compatibility/2006">
              <mc:Choice xmlns:v="urn:schemas-microsoft-com:vml" Requires="v">
                <p:oleObj spid="_x0000_s89131" name="公式" r:id="rId5" imgW="2920680" imgH="990360" progId="Equation.3">
                  <p:embed/>
                </p:oleObj>
              </mc:Choice>
              <mc:Fallback>
                <p:oleObj name="公式" r:id="rId5" imgW="2920680" imgH="9903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819400"/>
                        <a:ext cx="2921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5" name="Object 7"/>
          <p:cNvGraphicFramePr>
            <a:graphicFrameLocks noChangeAspect="1"/>
          </p:cNvGraphicFramePr>
          <p:nvPr/>
        </p:nvGraphicFramePr>
        <p:xfrm>
          <a:off x="2438400" y="5283200"/>
          <a:ext cx="2870200" cy="1041400"/>
        </p:xfrm>
        <a:graphic>
          <a:graphicData uri="http://schemas.openxmlformats.org/presentationml/2006/ole">
            <mc:AlternateContent xmlns:mc="http://schemas.openxmlformats.org/markup-compatibility/2006">
              <mc:Choice xmlns:v="urn:schemas-microsoft-com:vml" Requires="v">
                <p:oleObj spid="_x0000_s89132" name="公式" r:id="rId7" imgW="2869920" imgH="1041120" progId="Equation.3">
                  <p:embed/>
                </p:oleObj>
              </mc:Choice>
              <mc:Fallback>
                <p:oleObj name="公式" r:id="rId7" imgW="2869920" imgH="104112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5283200"/>
                        <a:ext cx="28702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6" name="Object 8"/>
          <p:cNvGraphicFramePr>
            <a:graphicFrameLocks noChangeAspect="1"/>
          </p:cNvGraphicFramePr>
          <p:nvPr/>
        </p:nvGraphicFramePr>
        <p:xfrm>
          <a:off x="5486400" y="5283200"/>
          <a:ext cx="1219200" cy="1041400"/>
        </p:xfrm>
        <a:graphic>
          <a:graphicData uri="http://schemas.openxmlformats.org/presentationml/2006/ole">
            <mc:AlternateContent xmlns:mc="http://schemas.openxmlformats.org/markup-compatibility/2006">
              <mc:Choice xmlns:v="urn:schemas-microsoft-com:vml" Requires="v">
                <p:oleObj spid="_x0000_s89133" name="公式" r:id="rId9" imgW="1218960" imgH="1041120" progId="Equation.3">
                  <p:embed/>
                </p:oleObj>
              </mc:Choice>
              <mc:Fallback>
                <p:oleObj name="公式" r:id="rId9" imgW="1218960" imgH="104112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5283200"/>
                        <a:ext cx="12192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7" name="Text Box 9"/>
          <p:cNvSpPr txBox="1">
            <a:spLocks noChangeArrowheads="1"/>
          </p:cNvSpPr>
          <p:nvPr/>
        </p:nvSpPr>
        <p:spPr bwMode="auto">
          <a:xfrm>
            <a:off x="517525" y="3844925"/>
            <a:ext cx="824547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200">
                <a:ea typeface="楷体_GB2312" pitchFamily="49" charset="-122"/>
              </a:rPr>
              <a:t>若假定在线性表中任何一个位置上进行删除的</a:t>
            </a:r>
            <a:r>
              <a:rPr lang="zh-CN" altLang="en-US" sz="3200">
                <a:solidFill>
                  <a:srgbClr val="CC0000"/>
                </a:solidFill>
                <a:ea typeface="楷体_GB2312" pitchFamily="49" charset="-122"/>
              </a:rPr>
              <a:t>概率</a:t>
            </a:r>
            <a:r>
              <a:rPr lang="zh-CN" altLang="en-US" sz="3200">
                <a:ea typeface="楷体_GB2312" pitchFamily="49" charset="-122"/>
              </a:rPr>
              <a:t>都是</a:t>
            </a:r>
            <a:r>
              <a:rPr lang="zh-CN" altLang="en-US" sz="3200">
                <a:solidFill>
                  <a:srgbClr val="CC0000"/>
                </a:solidFill>
                <a:ea typeface="楷体_GB2312" pitchFamily="49" charset="-122"/>
              </a:rPr>
              <a:t>相等</a:t>
            </a:r>
            <a:r>
              <a:rPr lang="zh-CN" altLang="en-US" sz="3200">
                <a:ea typeface="楷体_GB2312" pitchFamily="49" charset="-122"/>
              </a:rPr>
              <a:t>的，则</a:t>
            </a:r>
            <a:r>
              <a:rPr lang="zh-CN" altLang="en-US" sz="3200" b="1">
                <a:solidFill>
                  <a:srgbClr val="CC0000"/>
                </a:solidFill>
                <a:ea typeface="楷体_GB2312" pitchFamily="49" charset="-122"/>
              </a:rPr>
              <a:t>移动元素的期望值</a:t>
            </a:r>
            <a:r>
              <a:rPr lang="zh-CN" altLang="en-US" sz="3200">
                <a:ea typeface="楷体_GB2312" pitchFamily="49" charset="-122"/>
              </a:rPr>
              <a:t>为</a:t>
            </a:r>
            <a:r>
              <a:rPr lang="zh-CN" altLang="en-US" sz="3200"/>
              <a:t>：</a:t>
            </a:r>
          </a:p>
        </p:txBody>
      </p:sp>
      <p:sp>
        <p:nvSpPr>
          <p:cNvPr id="89101" name="AutoShape 13">
            <a:hlinkClick r:id="rId11"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wipe(left)">
                                      <p:cBhvr>
                                        <p:cTn id="7" dur="500"/>
                                        <p:tgtEl>
                                          <p:spTgt spid="89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9099"/>
                                        </p:tgtEl>
                                        <p:attrNameLst>
                                          <p:attrName>style.visibility</p:attrName>
                                        </p:attrNameLst>
                                      </p:cBhvr>
                                      <p:to>
                                        <p:strVal val="visible"/>
                                      </p:to>
                                    </p:set>
                                    <p:animEffect transition="in" filter="wipe(left)">
                                      <p:cBhvr>
                                        <p:cTn id="12" dur="500"/>
                                        <p:tgtEl>
                                          <p:spTgt spid="89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9094"/>
                                        </p:tgtEl>
                                        <p:attrNameLst>
                                          <p:attrName>style.visibility</p:attrName>
                                        </p:attrNameLst>
                                      </p:cBhvr>
                                      <p:to>
                                        <p:strVal val="visible"/>
                                      </p:to>
                                    </p:set>
                                    <p:animEffect transition="in" filter="wipe(left)">
                                      <p:cBhvr>
                                        <p:cTn id="17" dur="500"/>
                                        <p:tgtEl>
                                          <p:spTgt spid="89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097"/>
                                        </p:tgtEl>
                                        <p:attrNameLst>
                                          <p:attrName>style.visibility</p:attrName>
                                        </p:attrNameLst>
                                      </p:cBhvr>
                                      <p:to>
                                        <p:strVal val="visible"/>
                                      </p:to>
                                    </p:set>
                                    <p:animEffect transition="in" filter="wipe(left)">
                                      <p:cBhvr>
                                        <p:cTn id="22" dur="500"/>
                                        <p:tgtEl>
                                          <p:spTgt spid="890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9095"/>
                                        </p:tgtEl>
                                        <p:attrNameLst>
                                          <p:attrName>style.visibility</p:attrName>
                                        </p:attrNameLst>
                                      </p:cBhvr>
                                      <p:to>
                                        <p:strVal val="visible"/>
                                      </p:to>
                                    </p:set>
                                    <p:animEffect transition="in" filter="wipe(left)">
                                      <p:cBhvr>
                                        <p:cTn id="27" dur="500"/>
                                        <p:tgtEl>
                                          <p:spTgt spid="890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9096"/>
                                        </p:tgtEl>
                                        <p:attrNameLst>
                                          <p:attrName>style.visibility</p:attrName>
                                        </p:attrNameLst>
                                      </p:cBhvr>
                                      <p:to>
                                        <p:strVal val="visible"/>
                                      </p:to>
                                    </p:set>
                                    <p:animEffect transition="in" filter="wipe(left)">
                                      <p:cBhvr>
                                        <p:cTn id="32" dur="500"/>
                                        <p:tgtEl>
                                          <p:spTgt spid="89096"/>
                                        </p:tgtEl>
                                      </p:cBhvr>
                                    </p:animEffect>
                                  </p:childTnLst>
                                </p:cTn>
                              </p:par>
                            </p:childTnLst>
                          </p:cTn>
                        </p:par>
                        <p:par>
                          <p:cTn id="33" fill="hold" nodeType="afterGroup">
                            <p:stCondLst>
                              <p:cond delay="500"/>
                            </p:stCondLst>
                            <p:childTnLst>
                              <p:par>
                                <p:cTn id="34" presetID="2" presetClass="entr" presetSubtype="6" fill="hold" grpId="0" nodeType="afterEffect">
                                  <p:stCondLst>
                                    <p:cond delay="0"/>
                                  </p:stCondLst>
                                  <p:childTnLst>
                                    <p:set>
                                      <p:cBhvr>
                                        <p:cTn id="35" dur="1" fill="hold">
                                          <p:stCondLst>
                                            <p:cond delay="0"/>
                                          </p:stCondLst>
                                        </p:cTn>
                                        <p:tgtEl>
                                          <p:spTgt spid="89101"/>
                                        </p:tgtEl>
                                        <p:attrNameLst>
                                          <p:attrName>style.visibility</p:attrName>
                                        </p:attrNameLst>
                                      </p:cBhvr>
                                      <p:to>
                                        <p:strVal val="visible"/>
                                      </p:to>
                                    </p:set>
                                    <p:anim calcmode="lin" valueType="num">
                                      <p:cBhvr additive="base">
                                        <p:cTn id="36" dur="500" fill="hold"/>
                                        <p:tgtEl>
                                          <p:spTgt spid="89101"/>
                                        </p:tgtEl>
                                        <p:attrNameLst>
                                          <p:attrName>ppt_x</p:attrName>
                                        </p:attrNameLst>
                                      </p:cBhvr>
                                      <p:tavLst>
                                        <p:tav tm="0">
                                          <p:val>
                                            <p:strVal val="1+#ppt_w/2"/>
                                          </p:val>
                                        </p:tav>
                                        <p:tav tm="100000">
                                          <p:val>
                                            <p:strVal val="#ppt_x"/>
                                          </p:val>
                                        </p:tav>
                                      </p:tavLst>
                                    </p:anim>
                                    <p:anim calcmode="lin" valueType="num">
                                      <p:cBhvr additive="base">
                                        <p:cTn id="37" dur="500" fill="hold"/>
                                        <p:tgtEl>
                                          <p:spTgt spid="89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7" grpId="0" autoUpdateAnimBg="0"/>
      <p:bldP spid="8910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WordArt 3"/>
          <p:cNvSpPr>
            <a:spLocks noChangeArrowheads="1" noChangeShapeType="1" noTextEdit="1"/>
          </p:cNvSpPr>
          <p:nvPr/>
        </p:nvSpPr>
        <p:spPr bwMode="auto">
          <a:xfrm>
            <a:off x="228600" y="1447800"/>
            <a:ext cx="8534400" cy="3581400"/>
          </a:xfrm>
          <a:prstGeom prst="rect">
            <a:avLst/>
          </a:prstGeom>
        </p:spPr>
        <p:txBody>
          <a:bodyPr wrap="none" fromWordArt="1">
            <a:prstTxWarp prst="textPlain">
              <a:avLst>
                <a:gd name="adj" fmla="val 50370"/>
              </a:avLst>
            </a:prstTxWarp>
          </a:bodyPr>
          <a:lstStyle/>
          <a:p>
            <a:pPr algn="ctr"/>
            <a:r>
              <a:rPr lang="en-US" altLang="zh-CN" sz="6000" kern="10">
                <a:ln w="0">
                  <a:solidFill>
                    <a:srgbClr val="993366"/>
                  </a:solidFill>
                  <a:round/>
                  <a:headEnd/>
                  <a:tailEnd/>
                </a:ln>
                <a:gradFill rotWithShape="0">
                  <a:gsLst>
                    <a:gs pos="0">
                      <a:srgbClr val="993366"/>
                    </a:gs>
                    <a:gs pos="100000">
                      <a:srgbClr val="993366">
                        <a:gamma/>
                        <a:shade val="23922"/>
                        <a:invGamma/>
                      </a:srgbClr>
                    </a:gs>
                  </a:gsLst>
                  <a:lin ang="2700000" scaled="1"/>
                </a:gradFill>
                <a:effectLst>
                  <a:outerShdw dist="35921" dir="2700000" algn="ctr" rotWithShape="0">
                    <a:srgbClr val="990000"/>
                  </a:outerShdw>
                </a:effectLst>
                <a:ea typeface="楷体_GB2312"/>
              </a:rPr>
              <a:t>2.3 </a:t>
            </a:r>
            <a:r>
              <a:rPr lang="zh-CN" altLang="en-US" sz="6000" kern="10">
                <a:ln w="0">
                  <a:solidFill>
                    <a:srgbClr val="993366"/>
                  </a:solidFill>
                  <a:round/>
                  <a:headEnd/>
                  <a:tailEnd/>
                </a:ln>
                <a:gradFill rotWithShape="0">
                  <a:gsLst>
                    <a:gs pos="0">
                      <a:srgbClr val="993366"/>
                    </a:gs>
                    <a:gs pos="100000">
                      <a:srgbClr val="993366">
                        <a:gamma/>
                        <a:shade val="23922"/>
                        <a:invGamma/>
                      </a:srgbClr>
                    </a:gs>
                  </a:gsLst>
                  <a:lin ang="2700000" scaled="1"/>
                </a:gradFill>
                <a:effectLst>
                  <a:outerShdw dist="35921" dir="2700000" algn="ctr" rotWithShape="0">
                    <a:srgbClr val="990000"/>
                  </a:outerShdw>
                </a:effectLst>
                <a:ea typeface="楷体_GB2312"/>
              </a:rPr>
              <a:t>线性表类型</a:t>
            </a:r>
          </a:p>
          <a:p>
            <a:pPr algn="ctr"/>
            <a:r>
              <a:rPr lang="zh-CN" altLang="en-US" sz="6000" kern="10">
                <a:ln w="0">
                  <a:solidFill>
                    <a:srgbClr val="993366"/>
                  </a:solidFill>
                  <a:round/>
                  <a:headEnd/>
                  <a:tailEnd/>
                </a:ln>
                <a:gradFill rotWithShape="0">
                  <a:gsLst>
                    <a:gs pos="0">
                      <a:srgbClr val="993366"/>
                    </a:gs>
                    <a:gs pos="100000">
                      <a:srgbClr val="993366">
                        <a:gamma/>
                        <a:shade val="23922"/>
                        <a:invGamma/>
                      </a:srgbClr>
                    </a:gs>
                  </a:gsLst>
                  <a:lin ang="2700000" scaled="1"/>
                </a:gradFill>
                <a:effectLst>
                  <a:outerShdw dist="35921" dir="2700000" algn="ctr" rotWithShape="0">
                    <a:srgbClr val="990000"/>
                  </a:outerShdw>
                </a:effectLst>
                <a:ea typeface="楷体_GB2312"/>
              </a:rPr>
              <a:t>的实现</a:t>
            </a:r>
            <a:r>
              <a:rPr lang="en-US" altLang="zh-CN" sz="6000" kern="10">
                <a:ln w="0">
                  <a:solidFill>
                    <a:srgbClr val="993366"/>
                  </a:solidFill>
                  <a:round/>
                  <a:headEnd/>
                  <a:tailEnd/>
                </a:ln>
                <a:gradFill rotWithShape="0">
                  <a:gsLst>
                    <a:gs pos="0">
                      <a:srgbClr val="993366"/>
                    </a:gs>
                    <a:gs pos="100000">
                      <a:srgbClr val="993366">
                        <a:gamma/>
                        <a:shade val="23922"/>
                        <a:invGamma/>
                      </a:srgbClr>
                    </a:gs>
                  </a:gsLst>
                  <a:lin ang="2700000" scaled="1"/>
                </a:gradFill>
                <a:effectLst>
                  <a:outerShdw dist="35921" dir="2700000" algn="ctr" rotWithShape="0">
                    <a:srgbClr val="990000"/>
                  </a:outerShdw>
                </a:effectLst>
                <a:ea typeface="楷体_GB2312"/>
              </a:rPr>
              <a:t>---</a:t>
            </a:r>
            <a:r>
              <a:rPr lang="zh-CN" altLang="en-US" sz="6000" kern="10">
                <a:ln w="0">
                  <a:solidFill>
                    <a:srgbClr val="993366"/>
                  </a:solidFill>
                  <a:round/>
                  <a:headEnd/>
                  <a:tailEnd/>
                </a:ln>
                <a:gradFill rotWithShape="0">
                  <a:gsLst>
                    <a:gs pos="0">
                      <a:srgbClr val="993366"/>
                    </a:gs>
                    <a:gs pos="100000">
                      <a:srgbClr val="993366">
                        <a:gamma/>
                        <a:shade val="23922"/>
                        <a:invGamma/>
                      </a:srgbClr>
                    </a:gs>
                  </a:gsLst>
                  <a:lin ang="2700000" scaled="1"/>
                </a:gradFill>
                <a:effectLst>
                  <a:outerShdw dist="35921" dir="2700000" algn="ctr" rotWithShape="0">
                    <a:srgbClr val="990000"/>
                  </a:outerShdw>
                </a:effectLst>
                <a:ea typeface="楷体_GB2312"/>
              </a:rPr>
              <a:t>链式映象</a:t>
            </a:r>
          </a:p>
        </p:txBody>
      </p:sp>
    </p:spTree>
  </p:cSld>
  <p:clrMapOvr>
    <a:masterClrMapping/>
  </p:clrMapOvr>
  <p:transition spd="med">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hlinkClick r:id="" action="ppaction://hlinkshowjump?jump=nextslide"/>
          </p:cNvPr>
          <p:cNvSpPr txBox="1">
            <a:spLocks noChangeArrowheads="1"/>
          </p:cNvSpPr>
          <p:nvPr/>
        </p:nvSpPr>
        <p:spPr bwMode="auto">
          <a:xfrm>
            <a:off x="1019175" y="730250"/>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0033"/>
                </a:solidFill>
                <a:ea typeface="隶书" pitchFamily="49" charset="-122"/>
              </a:rPr>
              <a:t>一、单链表</a:t>
            </a:r>
          </a:p>
        </p:txBody>
      </p:sp>
      <p:sp>
        <p:nvSpPr>
          <p:cNvPr id="125955" name="Text Box 3">
            <a:hlinkClick r:id="rId2" action="ppaction://hlinksldjump"/>
          </p:cNvPr>
          <p:cNvSpPr txBox="1">
            <a:spLocks noChangeArrowheads="1"/>
          </p:cNvSpPr>
          <p:nvPr/>
        </p:nvSpPr>
        <p:spPr bwMode="auto">
          <a:xfrm>
            <a:off x="990600" y="1644650"/>
            <a:ext cx="686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0033"/>
                </a:solidFill>
                <a:latin typeface="隶书" pitchFamily="49" charset="-122"/>
                <a:ea typeface="隶书" pitchFamily="49" charset="-122"/>
              </a:rPr>
              <a:t>二、结点和单链表的 </a:t>
            </a:r>
            <a:r>
              <a:rPr lang="en-US" altLang="zh-CN" b="1">
                <a:solidFill>
                  <a:srgbClr val="660033"/>
                </a:solidFill>
                <a:latin typeface="隶书" pitchFamily="49" charset="-122"/>
                <a:ea typeface="隶书" pitchFamily="49" charset="-122"/>
              </a:rPr>
              <a:t>C </a:t>
            </a:r>
            <a:r>
              <a:rPr lang="zh-CN" altLang="en-US" b="1">
                <a:solidFill>
                  <a:srgbClr val="660033"/>
                </a:solidFill>
                <a:latin typeface="隶书" pitchFamily="49" charset="-122"/>
                <a:ea typeface="隶书" pitchFamily="49" charset="-122"/>
              </a:rPr>
              <a:t>语言描述</a:t>
            </a:r>
            <a:endParaRPr lang="zh-CN" altLang="en-US"/>
          </a:p>
        </p:txBody>
      </p:sp>
      <p:sp>
        <p:nvSpPr>
          <p:cNvPr id="125956" name="Text Box 4">
            <a:hlinkClick r:id="rId3" action="ppaction://hlinksldjump"/>
          </p:cNvPr>
          <p:cNvSpPr txBox="1">
            <a:spLocks noChangeArrowheads="1"/>
          </p:cNvSpPr>
          <p:nvPr/>
        </p:nvSpPr>
        <p:spPr bwMode="auto">
          <a:xfrm>
            <a:off x="990600" y="2559050"/>
            <a:ext cx="755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0033"/>
                </a:solidFill>
                <a:ea typeface="隶书" pitchFamily="49" charset="-122"/>
              </a:rPr>
              <a:t>三、线性表的操作在单链表中的实现</a:t>
            </a:r>
          </a:p>
        </p:txBody>
      </p:sp>
      <p:sp>
        <p:nvSpPr>
          <p:cNvPr id="125957" name="Text Box 5">
            <a:hlinkClick r:id="rId4" action="ppaction://hlinksldjump"/>
          </p:cNvPr>
          <p:cNvSpPr txBox="1">
            <a:spLocks noChangeArrowheads="1"/>
          </p:cNvSpPr>
          <p:nvPr/>
        </p:nvSpPr>
        <p:spPr bwMode="auto">
          <a:xfrm>
            <a:off x="990600" y="3473450"/>
            <a:ext cx="6629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0033"/>
                </a:solidFill>
                <a:ea typeface="隶书" pitchFamily="49" charset="-122"/>
              </a:rPr>
              <a:t>四、一个带头结点的单链表类型</a:t>
            </a:r>
          </a:p>
        </p:txBody>
      </p:sp>
      <p:sp>
        <p:nvSpPr>
          <p:cNvPr id="125958" name="Text Box 6">
            <a:hlinkClick r:id="rId5" action="ppaction://hlinksldjump"/>
          </p:cNvPr>
          <p:cNvSpPr txBox="1">
            <a:spLocks noChangeArrowheads="1"/>
          </p:cNvSpPr>
          <p:nvPr/>
        </p:nvSpPr>
        <p:spPr bwMode="auto">
          <a:xfrm>
            <a:off x="990600" y="4387850"/>
            <a:ext cx="4327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0033"/>
                </a:solidFill>
                <a:ea typeface="隶书" pitchFamily="49" charset="-122"/>
              </a:rPr>
              <a:t>五、其它形式的链表</a:t>
            </a:r>
          </a:p>
        </p:txBody>
      </p:sp>
      <p:sp>
        <p:nvSpPr>
          <p:cNvPr id="125959" name="Text Box 7">
            <a:hlinkClick r:id="rId6" action="ppaction://hlinksldjump"/>
          </p:cNvPr>
          <p:cNvSpPr txBox="1">
            <a:spLocks noChangeArrowheads="1"/>
          </p:cNvSpPr>
          <p:nvPr/>
        </p:nvSpPr>
        <p:spPr bwMode="auto">
          <a:xfrm>
            <a:off x="990600" y="5302250"/>
            <a:ext cx="3406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0033"/>
                </a:solidFill>
                <a:ea typeface="隶书" pitchFamily="49" charset="-122"/>
              </a:rPr>
              <a:t>六、有序表类型</a:t>
            </a:r>
          </a:p>
        </p:txBody>
      </p:sp>
      <p:sp>
        <p:nvSpPr>
          <p:cNvPr id="125962" name="AutoShape 10">
            <a:hlinkClick r:id="rId7" action="ppaction://hlinksldjump" highlightClick="1"/>
          </p:cNvPr>
          <p:cNvSpPr>
            <a:spLocks noChangeArrowheads="1"/>
          </p:cNvSpPr>
          <p:nvPr/>
        </p:nvSpPr>
        <p:spPr bwMode="auto">
          <a:xfrm>
            <a:off x="8153400" y="6096000"/>
            <a:ext cx="685800" cy="381000"/>
          </a:xfrm>
          <a:prstGeom prst="actionButtonBeginning">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5954"/>
                                        </p:tgtEl>
                                        <p:attrNameLst>
                                          <p:attrName>style.visibility</p:attrName>
                                        </p:attrNameLst>
                                      </p:cBhvr>
                                      <p:to>
                                        <p:strVal val="visible"/>
                                      </p:to>
                                    </p:set>
                                    <p:anim calcmode="lin" valueType="num">
                                      <p:cBhvr additive="base">
                                        <p:cTn id="7" dur="500" fill="hold"/>
                                        <p:tgtEl>
                                          <p:spTgt spid="125954"/>
                                        </p:tgtEl>
                                        <p:attrNameLst>
                                          <p:attrName>ppt_x</p:attrName>
                                        </p:attrNameLst>
                                      </p:cBhvr>
                                      <p:tavLst>
                                        <p:tav tm="0">
                                          <p:val>
                                            <p:strVal val="1+#ppt_w/2"/>
                                          </p:val>
                                        </p:tav>
                                        <p:tav tm="100000">
                                          <p:val>
                                            <p:strVal val="#ppt_x"/>
                                          </p:val>
                                        </p:tav>
                                      </p:tavLst>
                                    </p:anim>
                                    <p:anim calcmode="lin" valueType="num">
                                      <p:cBhvr additive="base">
                                        <p:cTn id="8" dur="500" fill="hold"/>
                                        <p:tgtEl>
                                          <p:spTgt spid="12595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25955"/>
                                        </p:tgtEl>
                                        <p:attrNameLst>
                                          <p:attrName>style.visibility</p:attrName>
                                        </p:attrNameLst>
                                      </p:cBhvr>
                                      <p:to>
                                        <p:strVal val="visible"/>
                                      </p:to>
                                    </p:set>
                                    <p:anim calcmode="lin" valueType="num">
                                      <p:cBhvr additive="base">
                                        <p:cTn id="12" dur="500" fill="hold"/>
                                        <p:tgtEl>
                                          <p:spTgt spid="125955"/>
                                        </p:tgtEl>
                                        <p:attrNameLst>
                                          <p:attrName>ppt_x</p:attrName>
                                        </p:attrNameLst>
                                      </p:cBhvr>
                                      <p:tavLst>
                                        <p:tav tm="0">
                                          <p:val>
                                            <p:strVal val="1+#ppt_w/2"/>
                                          </p:val>
                                        </p:tav>
                                        <p:tav tm="100000">
                                          <p:val>
                                            <p:strVal val="#ppt_x"/>
                                          </p:val>
                                        </p:tav>
                                      </p:tavLst>
                                    </p:anim>
                                    <p:anim calcmode="lin" valueType="num">
                                      <p:cBhvr additive="base">
                                        <p:cTn id="13" dur="500" fill="hold"/>
                                        <p:tgtEl>
                                          <p:spTgt spid="12595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25956"/>
                                        </p:tgtEl>
                                        <p:attrNameLst>
                                          <p:attrName>style.visibility</p:attrName>
                                        </p:attrNameLst>
                                      </p:cBhvr>
                                      <p:to>
                                        <p:strVal val="visible"/>
                                      </p:to>
                                    </p:set>
                                    <p:anim calcmode="lin" valueType="num">
                                      <p:cBhvr additive="base">
                                        <p:cTn id="17" dur="500" fill="hold"/>
                                        <p:tgtEl>
                                          <p:spTgt spid="125956"/>
                                        </p:tgtEl>
                                        <p:attrNameLst>
                                          <p:attrName>ppt_x</p:attrName>
                                        </p:attrNameLst>
                                      </p:cBhvr>
                                      <p:tavLst>
                                        <p:tav tm="0">
                                          <p:val>
                                            <p:strVal val="1+#ppt_w/2"/>
                                          </p:val>
                                        </p:tav>
                                        <p:tav tm="100000">
                                          <p:val>
                                            <p:strVal val="#ppt_x"/>
                                          </p:val>
                                        </p:tav>
                                      </p:tavLst>
                                    </p:anim>
                                    <p:anim calcmode="lin" valueType="num">
                                      <p:cBhvr additive="base">
                                        <p:cTn id="18" dur="500" fill="hold"/>
                                        <p:tgtEl>
                                          <p:spTgt spid="12595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25957"/>
                                        </p:tgtEl>
                                        <p:attrNameLst>
                                          <p:attrName>style.visibility</p:attrName>
                                        </p:attrNameLst>
                                      </p:cBhvr>
                                      <p:to>
                                        <p:strVal val="visible"/>
                                      </p:to>
                                    </p:set>
                                    <p:anim calcmode="lin" valueType="num">
                                      <p:cBhvr additive="base">
                                        <p:cTn id="22" dur="500" fill="hold"/>
                                        <p:tgtEl>
                                          <p:spTgt spid="125957"/>
                                        </p:tgtEl>
                                        <p:attrNameLst>
                                          <p:attrName>ppt_x</p:attrName>
                                        </p:attrNameLst>
                                      </p:cBhvr>
                                      <p:tavLst>
                                        <p:tav tm="0">
                                          <p:val>
                                            <p:strVal val="1+#ppt_w/2"/>
                                          </p:val>
                                        </p:tav>
                                        <p:tav tm="100000">
                                          <p:val>
                                            <p:strVal val="#ppt_x"/>
                                          </p:val>
                                        </p:tav>
                                      </p:tavLst>
                                    </p:anim>
                                    <p:anim calcmode="lin" valueType="num">
                                      <p:cBhvr additive="base">
                                        <p:cTn id="23" dur="500" fill="hold"/>
                                        <p:tgtEl>
                                          <p:spTgt spid="125957"/>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25958"/>
                                        </p:tgtEl>
                                        <p:attrNameLst>
                                          <p:attrName>style.visibility</p:attrName>
                                        </p:attrNameLst>
                                      </p:cBhvr>
                                      <p:to>
                                        <p:strVal val="visible"/>
                                      </p:to>
                                    </p:set>
                                    <p:anim calcmode="lin" valueType="num">
                                      <p:cBhvr additive="base">
                                        <p:cTn id="27" dur="500" fill="hold"/>
                                        <p:tgtEl>
                                          <p:spTgt spid="125958"/>
                                        </p:tgtEl>
                                        <p:attrNameLst>
                                          <p:attrName>ppt_x</p:attrName>
                                        </p:attrNameLst>
                                      </p:cBhvr>
                                      <p:tavLst>
                                        <p:tav tm="0">
                                          <p:val>
                                            <p:strVal val="1+#ppt_w/2"/>
                                          </p:val>
                                        </p:tav>
                                        <p:tav tm="100000">
                                          <p:val>
                                            <p:strVal val="#ppt_x"/>
                                          </p:val>
                                        </p:tav>
                                      </p:tavLst>
                                    </p:anim>
                                    <p:anim calcmode="lin" valueType="num">
                                      <p:cBhvr additive="base">
                                        <p:cTn id="28" dur="500" fill="hold"/>
                                        <p:tgtEl>
                                          <p:spTgt spid="12595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25959"/>
                                        </p:tgtEl>
                                        <p:attrNameLst>
                                          <p:attrName>style.visibility</p:attrName>
                                        </p:attrNameLst>
                                      </p:cBhvr>
                                      <p:to>
                                        <p:strVal val="visible"/>
                                      </p:to>
                                    </p:set>
                                    <p:anim calcmode="lin" valueType="num">
                                      <p:cBhvr additive="base">
                                        <p:cTn id="32" dur="500" fill="hold"/>
                                        <p:tgtEl>
                                          <p:spTgt spid="125959"/>
                                        </p:tgtEl>
                                        <p:attrNameLst>
                                          <p:attrName>ppt_x</p:attrName>
                                        </p:attrNameLst>
                                      </p:cBhvr>
                                      <p:tavLst>
                                        <p:tav tm="0">
                                          <p:val>
                                            <p:strVal val="1+#ppt_w/2"/>
                                          </p:val>
                                        </p:tav>
                                        <p:tav tm="100000">
                                          <p:val>
                                            <p:strVal val="#ppt_x"/>
                                          </p:val>
                                        </p:tav>
                                      </p:tavLst>
                                    </p:anim>
                                    <p:anim calcmode="lin" valueType="num">
                                      <p:cBhvr additive="base">
                                        <p:cTn id="33" dur="500" fill="hold"/>
                                        <p:tgtEl>
                                          <p:spTgt spid="12595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25962"/>
                                        </p:tgtEl>
                                        <p:attrNameLst>
                                          <p:attrName>style.visibility</p:attrName>
                                        </p:attrNameLst>
                                      </p:cBhvr>
                                      <p:to>
                                        <p:strVal val="visible"/>
                                      </p:to>
                                    </p:set>
                                    <p:anim calcmode="lin" valueType="num">
                                      <p:cBhvr additive="base">
                                        <p:cTn id="37" dur="500" fill="hold"/>
                                        <p:tgtEl>
                                          <p:spTgt spid="125962"/>
                                        </p:tgtEl>
                                        <p:attrNameLst>
                                          <p:attrName>ppt_x</p:attrName>
                                        </p:attrNameLst>
                                      </p:cBhvr>
                                      <p:tavLst>
                                        <p:tav tm="0">
                                          <p:val>
                                            <p:strVal val="0-#ppt_w/2"/>
                                          </p:val>
                                        </p:tav>
                                        <p:tav tm="100000">
                                          <p:val>
                                            <p:strVal val="#ppt_x"/>
                                          </p:val>
                                        </p:tav>
                                      </p:tavLst>
                                    </p:anim>
                                    <p:anim calcmode="lin" valueType="num">
                                      <p:cBhvr additive="base">
                                        <p:cTn id="38" dur="500" fill="hold"/>
                                        <p:tgtEl>
                                          <p:spTgt spid="1259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utoUpdateAnimBg="0"/>
      <p:bldP spid="125955" grpId="0" autoUpdateAnimBg="0"/>
      <p:bldP spid="125956" grpId="0" autoUpdateAnimBg="0"/>
      <p:bldP spid="125957" grpId="0" autoUpdateAnimBg="0"/>
      <p:bldP spid="125958" grpId="0" autoUpdateAnimBg="0"/>
      <p:bldP spid="125959" grpId="0" autoUpdateAnimBg="0"/>
      <p:bldP spid="12596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685800" y="912813"/>
            <a:ext cx="80772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800" b="1">
                <a:ea typeface="楷体_GB2312" pitchFamily="49" charset="-122"/>
              </a:rPr>
              <a:t> </a:t>
            </a:r>
            <a:r>
              <a:rPr lang="en-US" altLang="zh-CN" sz="2400" b="1">
                <a:ea typeface="楷体_GB2312" pitchFamily="49" charset="-122"/>
              </a:rPr>
              <a:t>    </a:t>
            </a:r>
            <a:r>
              <a:rPr lang="zh-CN" altLang="en-US">
                <a:solidFill>
                  <a:srgbClr val="000099"/>
                </a:solidFill>
                <a:ea typeface="楷体_GB2312" pitchFamily="49" charset="-122"/>
              </a:rPr>
              <a:t>用一组</a:t>
            </a:r>
            <a:r>
              <a:rPr lang="zh-CN" altLang="en-US" b="1">
                <a:solidFill>
                  <a:srgbClr val="0000FF"/>
                </a:solidFill>
                <a:ea typeface="楷体_GB2312" pitchFamily="49" charset="-122"/>
              </a:rPr>
              <a:t>地址任意</a:t>
            </a:r>
            <a:r>
              <a:rPr lang="zh-CN" altLang="en-US">
                <a:solidFill>
                  <a:srgbClr val="000099"/>
                </a:solidFill>
                <a:ea typeface="楷体_GB2312" pitchFamily="49" charset="-122"/>
              </a:rPr>
              <a:t>的存储单元</a:t>
            </a:r>
            <a:r>
              <a:rPr lang="zh-CN" altLang="en-US" b="1">
                <a:solidFill>
                  <a:srgbClr val="000099"/>
                </a:solidFill>
                <a:ea typeface="楷体_GB2312" pitchFamily="49" charset="-122"/>
              </a:rPr>
              <a:t>存放</a:t>
            </a:r>
            <a:r>
              <a:rPr lang="zh-CN" altLang="en-US">
                <a:solidFill>
                  <a:srgbClr val="000099"/>
                </a:solidFill>
                <a:ea typeface="楷体_GB2312" pitchFamily="49" charset="-122"/>
              </a:rPr>
              <a:t>线性表中的数据元素。</a:t>
            </a:r>
            <a:endParaRPr lang="zh-CN" altLang="en-US">
              <a:ea typeface="楷体_GB2312" pitchFamily="49" charset="-122"/>
            </a:endParaRPr>
          </a:p>
        </p:txBody>
      </p:sp>
      <p:sp>
        <p:nvSpPr>
          <p:cNvPr id="51243" name="Text Box 43"/>
          <p:cNvSpPr txBox="1">
            <a:spLocks noChangeArrowheads="1"/>
          </p:cNvSpPr>
          <p:nvPr/>
        </p:nvSpPr>
        <p:spPr bwMode="auto">
          <a:xfrm>
            <a:off x="757238" y="212725"/>
            <a:ext cx="2747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663300"/>
                </a:solidFill>
                <a:ea typeface="隶书" pitchFamily="49" charset="-122"/>
              </a:rPr>
              <a:t>一、单链表</a:t>
            </a:r>
            <a:endParaRPr lang="zh-CN" altLang="en-US" sz="2400"/>
          </a:p>
        </p:txBody>
      </p:sp>
      <p:sp>
        <p:nvSpPr>
          <p:cNvPr id="51244" name="Text Box 44"/>
          <p:cNvSpPr txBox="1">
            <a:spLocks noChangeArrowheads="1"/>
          </p:cNvSpPr>
          <p:nvPr/>
        </p:nvSpPr>
        <p:spPr bwMode="auto">
          <a:xfrm>
            <a:off x="914400" y="2276475"/>
            <a:ext cx="73723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200">
                <a:solidFill>
                  <a:srgbClr val="000099"/>
                </a:solidFill>
                <a:ea typeface="楷体_GB2312" pitchFamily="49" charset="-122"/>
              </a:rPr>
              <a:t>以</a:t>
            </a:r>
            <a:r>
              <a:rPr lang="zh-CN" altLang="en-US" b="1">
                <a:solidFill>
                  <a:srgbClr val="0000FF"/>
                </a:solidFill>
                <a:ea typeface="楷体_GB2312" pitchFamily="49" charset="-122"/>
              </a:rPr>
              <a:t>元素</a:t>
            </a:r>
            <a:r>
              <a:rPr lang="en-US" altLang="zh-CN" sz="3200">
                <a:solidFill>
                  <a:srgbClr val="000099"/>
                </a:solidFill>
                <a:ea typeface="楷体_GB2312" pitchFamily="49" charset="-122"/>
              </a:rPr>
              <a:t>(</a:t>
            </a:r>
            <a:r>
              <a:rPr lang="zh-CN" altLang="en-US" sz="3200" b="1">
                <a:solidFill>
                  <a:srgbClr val="000099"/>
                </a:solidFill>
                <a:ea typeface="楷体_GB2312" pitchFamily="49" charset="-122"/>
              </a:rPr>
              <a:t>数据元素的映象</a:t>
            </a:r>
            <a:r>
              <a:rPr lang="en-US" altLang="zh-CN" sz="3200">
                <a:solidFill>
                  <a:srgbClr val="000099"/>
                </a:solidFill>
                <a:ea typeface="楷体_GB2312" pitchFamily="49" charset="-122"/>
              </a:rPr>
              <a:t>)</a:t>
            </a:r>
            <a:r>
              <a:rPr lang="en-US" altLang="zh-CN" sz="3200">
                <a:solidFill>
                  <a:srgbClr val="0000FF"/>
                </a:solidFill>
                <a:ea typeface="楷体_GB2312" pitchFamily="49" charset="-122"/>
              </a:rPr>
              <a:t> </a:t>
            </a:r>
          </a:p>
          <a:p>
            <a:pPr>
              <a:lnSpc>
                <a:spcPct val="125000"/>
              </a:lnSpc>
            </a:pPr>
            <a:r>
              <a:rPr lang="en-US" altLang="zh-CN" sz="3200">
                <a:solidFill>
                  <a:srgbClr val="0000FF"/>
                </a:solidFill>
                <a:ea typeface="楷体_GB2312" pitchFamily="49" charset="-122"/>
              </a:rPr>
              <a:t>             </a:t>
            </a:r>
            <a:r>
              <a:rPr lang="en-US" altLang="zh-CN">
                <a:solidFill>
                  <a:srgbClr val="0000FF"/>
                </a:solidFill>
                <a:ea typeface="楷体_GB2312" pitchFamily="49" charset="-122"/>
              </a:rPr>
              <a:t>+ </a:t>
            </a:r>
            <a:r>
              <a:rPr lang="zh-CN" altLang="en-US" b="1">
                <a:solidFill>
                  <a:srgbClr val="0000FF"/>
                </a:solidFill>
                <a:ea typeface="楷体_GB2312" pitchFamily="49" charset="-122"/>
              </a:rPr>
              <a:t>指针</a:t>
            </a:r>
            <a:r>
              <a:rPr lang="en-US" altLang="zh-CN" sz="3200">
                <a:solidFill>
                  <a:srgbClr val="000099"/>
                </a:solidFill>
                <a:ea typeface="楷体_GB2312" pitchFamily="49" charset="-122"/>
              </a:rPr>
              <a:t>(</a:t>
            </a:r>
            <a:r>
              <a:rPr lang="zh-CN" altLang="en-US" sz="3200" b="1">
                <a:solidFill>
                  <a:srgbClr val="000099"/>
                </a:solidFill>
                <a:ea typeface="楷体_GB2312" pitchFamily="49" charset="-122"/>
              </a:rPr>
              <a:t>指示后继元素存储位置</a:t>
            </a:r>
            <a:r>
              <a:rPr lang="en-US" altLang="zh-CN" sz="3200">
                <a:solidFill>
                  <a:srgbClr val="000099"/>
                </a:solidFill>
                <a:ea typeface="楷体_GB2312" pitchFamily="49" charset="-122"/>
              </a:rPr>
              <a:t>)</a:t>
            </a:r>
            <a:endParaRPr lang="en-US" altLang="zh-CN" sz="2800">
              <a:solidFill>
                <a:srgbClr val="000099"/>
              </a:solidFill>
              <a:ea typeface="楷体_GB2312" pitchFamily="49" charset="-122"/>
            </a:endParaRPr>
          </a:p>
          <a:p>
            <a:pPr>
              <a:lnSpc>
                <a:spcPct val="110000"/>
              </a:lnSpc>
            </a:pPr>
            <a:r>
              <a:rPr lang="en-US" altLang="zh-CN" sz="2800" b="1">
                <a:solidFill>
                  <a:srgbClr val="0000FF"/>
                </a:solidFill>
                <a:ea typeface="楷体_GB2312" pitchFamily="49" charset="-122"/>
              </a:rPr>
              <a:t>     =  </a:t>
            </a:r>
            <a:r>
              <a:rPr lang="zh-CN" altLang="en-US" b="1">
                <a:solidFill>
                  <a:srgbClr val="FF0000"/>
                </a:solidFill>
                <a:ea typeface="楷体_GB2312" pitchFamily="49" charset="-122"/>
              </a:rPr>
              <a:t>结点</a:t>
            </a:r>
          </a:p>
          <a:p>
            <a:pPr>
              <a:lnSpc>
                <a:spcPct val="110000"/>
              </a:lnSpc>
            </a:pPr>
            <a:r>
              <a:rPr lang="zh-CN" altLang="en-US" b="1">
                <a:solidFill>
                  <a:srgbClr val="FF0000"/>
                </a:solidFill>
                <a:ea typeface="楷体_GB2312" pitchFamily="49" charset="-122"/>
              </a:rPr>
              <a:t>       </a:t>
            </a:r>
            <a:r>
              <a:rPr lang="en-US" altLang="zh-CN" sz="3200">
                <a:solidFill>
                  <a:srgbClr val="000099"/>
                </a:solidFill>
                <a:ea typeface="楷体_GB2312" pitchFamily="49" charset="-122"/>
              </a:rPr>
              <a:t>(</a:t>
            </a:r>
            <a:r>
              <a:rPr lang="zh-CN" altLang="en-US" sz="3200">
                <a:solidFill>
                  <a:srgbClr val="000099"/>
                </a:solidFill>
                <a:ea typeface="楷体_GB2312" pitchFamily="49" charset="-122"/>
              </a:rPr>
              <a:t>表示数据元素  或  </a:t>
            </a:r>
            <a:r>
              <a:rPr lang="zh-CN" altLang="en-US" sz="3200" b="1">
                <a:solidFill>
                  <a:srgbClr val="000099"/>
                </a:solidFill>
                <a:ea typeface="楷体_GB2312" pitchFamily="49" charset="-122"/>
              </a:rPr>
              <a:t>数据元素的映象</a:t>
            </a:r>
            <a:r>
              <a:rPr lang="en-US" altLang="zh-CN" sz="3200">
                <a:solidFill>
                  <a:srgbClr val="000099"/>
                </a:solidFill>
                <a:ea typeface="楷体_GB2312" pitchFamily="49" charset="-122"/>
              </a:rPr>
              <a:t>)</a:t>
            </a:r>
            <a:endParaRPr lang="en-US" altLang="zh-CN" sz="3200"/>
          </a:p>
        </p:txBody>
      </p:sp>
      <p:sp>
        <p:nvSpPr>
          <p:cNvPr id="51245" name="Text Box 45"/>
          <p:cNvSpPr txBox="1">
            <a:spLocks noChangeArrowheads="1"/>
          </p:cNvSpPr>
          <p:nvPr/>
        </p:nvSpPr>
        <p:spPr bwMode="auto">
          <a:xfrm>
            <a:off x="758825" y="5105400"/>
            <a:ext cx="70485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99"/>
                </a:solidFill>
                <a:ea typeface="楷体_GB2312" pitchFamily="49" charset="-122"/>
              </a:rPr>
              <a:t>以“</a:t>
            </a:r>
            <a:r>
              <a:rPr lang="zh-CN" altLang="en-US" b="1">
                <a:solidFill>
                  <a:srgbClr val="0000FF"/>
                </a:solidFill>
                <a:ea typeface="楷体_GB2312" pitchFamily="49" charset="-122"/>
              </a:rPr>
              <a:t>结点的序列</a:t>
            </a:r>
            <a:r>
              <a:rPr lang="zh-CN" altLang="en-US">
                <a:solidFill>
                  <a:srgbClr val="000099"/>
                </a:solidFill>
                <a:ea typeface="楷体_GB2312" pitchFamily="49" charset="-122"/>
              </a:rPr>
              <a:t>”表示线性表</a:t>
            </a:r>
          </a:p>
          <a:p>
            <a:r>
              <a:rPr lang="zh-CN" altLang="en-US">
                <a:solidFill>
                  <a:srgbClr val="000099"/>
                </a:solidFill>
                <a:ea typeface="楷体_GB2312" pitchFamily="49" charset="-122"/>
              </a:rPr>
              <a:t>                                   </a:t>
            </a:r>
            <a:r>
              <a:rPr lang="zh-CN" altLang="en-US" b="1">
                <a:solidFill>
                  <a:srgbClr val="000099"/>
                </a:solidFill>
                <a:ea typeface="楷体_GB2312" pitchFamily="49" charset="-122"/>
                <a:sym typeface="Symbol" pitchFamily="18" charset="2"/>
              </a:rPr>
              <a:t></a:t>
            </a:r>
            <a:r>
              <a:rPr lang="zh-CN" altLang="en-US" b="1">
                <a:ea typeface="楷体_GB2312" pitchFamily="49" charset="-122"/>
                <a:sym typeface="Symbol" pitchFamily="18" charset="2"/>
              </a:rPr>
              <a:t> </a:t>
            </a:r>
            <a:r>
              <a:rPr lang="zh-CN" altLang="en-US">
                <a:solidFill>
                  <a:srgbClr val="000099"/>
                </a:solidFill>
                <a:ea typeface="楷体_GB2312" pitchFamily="49" charset="-122"/>
              </a:rPr>
              <a:t>称作</a:t>
            </a:r>
            <a:r>
              <a:rPr lang="zh-CN" altLang="en-US" b="1">
                <a:solidFill>
                  <a:srgbClr val="FF0000"/>
                </a:solidFill>
                <a:ea typeface="楷体_GB2312" pitchFamily="49" charset="-122"/>
              </a:rPr>
              <a:t>链表</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44"/>
                                        </p:tgtEl>
                                        <p:attrNameLst>
                                          <p:attrName>style.visibility</p:attrName>
                                        </p:attrNameLst>
                                      </p:cBhvr>
                                      <p:to>
                                        <p:strVal val="visible"/>
                                      </p:to>
                                    </p:set>
                                    <p:animEffect transition="in" filter="wipe(left)">
                                      <p:cBhvr>
                                        <p:cTn id="7" dur="500"/>
                                        <p:tgtEl>
                                          <p:spTgt spid="51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2"/>
                                        </p:tgtEl>
                                        <p:attrNameLst>
                                          <p:attrName>style.visibility</p:attrName>
                                        </p:attrNameLst>
                                      </p:cBhvr>
                                      <p:to>
                                        <p:strVal val="visible"/>
                                      </p:to>
                                    </p:set>
                                    <p:animEffect transition="in" filter="wipe(left)">
                                      <p:cBhvr>
                                        <p:cTn id="12" dur="500"/>
                                        <p:tgtEl>
                                          <p:spTgt spid="51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45"/>
                                        </p:tgtEl>
                                        <p:attrNameLst>
                                          <p:attrName>style.visibility</p:attrName>
                                        </p:attrNameLst>
                                      </p:cBhvr>
                                      <p:to>
                                        <p:strVal val="visible"/>
                                      </p:to>
                                    </p:set>
                                    <p:animEffect transition="in" filter="wipe(left)">
                                      <p:cBhvr>
                                        <p:cTn id="17" dur="500"/>
                                        <p:tgtEl>
                                          <p:spTgt spid="51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44" grpId="0" autoUpdateAnimBg="0"/>
      <p:bldP spid="5124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012" name="Group 1060"/>
          <p:cNvGrpSpPr>
            <a:grpSpLocks/>
          </p:cNvGrpSpPr>
          <p:nvPr/>
        </p:nvGrpSpPr>
        <p:grpSpPr bwMode="auto">
          <a:xfrm>
            <a:off x="457200" y="1038225"/>
            <a:ext cx="762000" cy="790575"/>
            <a:chOff x="288" y="720"/>
            <a:chExt cx="480" cy="498"/>
          </a:xfrm>
        </p:grpSpPr>
        <p:sp>
          <p:nvSpPr>
            <p:cNvPr id="127003" name="Line 1051"/>
            <p:cNvSpPr>
              <a:spLocks noChangeShapeType="1"/>
            </p:cNvSpPr>
            <p:nvPr/>
          </p:nvSpPr>
          <p:spPr bwMode="auto">
            <a:xfrm>
              <a:off x="288" y="1218"/>
              <a:ext cx="48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04" name="Line 1052"/>
            <p:cNvSpPr>
              <a:spLocks noChangeShapeType="1"/>
            </p:cNvSpPr>
            <p:nvPr/>
          </p:nvSpPr>
          <p:spPr bwMode="auto">
            <a:xfrm>
              <a:off x="288" y="720"/>
              <a:ext cx="0" cy="49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7022" name="Group 1070"/>
          <p:cNvGrpSpPr>
            <a:grpSpLocks/>
          </p:cNvGrpSpPr>
          <p:nvPr/>
        </p:nvGrpSpPr>
        <p:grpSpPr bwMode="auto">
          <a:xfrm>
            <a:off x="457200" y="2667000"/>
            <a:ext cx="8382000" cy="1800225"/>
            <a:chOff x="288" y="1680"/>
            <a:chExt cx="5280" cy="1134"/>
          </a:xfrm>
        </p:grpSpPr>
        <p:sp>
          <p:nvSpPr>
            <p:cNvPr id="127005" name="Text Box 1053"/>
            <p:cNvSpPr txBox="1">
              <a:spLocks noChangeArrowheads="1"/>
            </p:cNvSpPr>
            <p:nvPr/>
          </p:nvSpPr>
          <p:spPr bwMode="auto">
            <a:xfrm>
              <a:off x="288" y="1680"/>
              <a:ext cx="5280"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隶书" pitchFamily="49" charset="-122"/>
                  <a:ea typeface="隶书" pitchFamily="49" charset="-122"/>
                </a:rPr>
                <a:t>  </a:t>
              </a:r>
              <a:r>
                <a:rPr lang="zh-CN" altLang="en-US">
                  <a:solidFill>
                    <a:srgbClr val="660033"/>
                  </a:solidFill>
                  <a:latin typeface="隶书" pitchFamily="49" charset="-122"/>
                  <a:ea typeface="隶书" pitchFamily="49" charset="-122"/>
                </a:rPr>
                <a:t>以线性表中第一个数据元素    </a:t>
              </a:r>
              <a:r>
                <a:rPr lang="zh-CN" altLang="en-US">
                  <a:solidFill>
                    <a:srgbClr val="CC0000"/>
                  </a:solidFill>
                  <a:latin typeface="隶书" pitchFamily="49" charset="-122"/>
                  <a:ea typeface="隶书" pitchFamily="49" charset="-122"/>
                </a:rPr>
                <a:t>的存储地址</a:t>
              </a:r>
              <a:r>
                <a:rPr lang="zh-CN" altLang="en-US">
                  <a:solidFill>
                    <a:srgbClr val="660033"/>
                  </a:solidFill>
                  <a:latin typeface="隶书" pitchFamily="49" charset="-122"/>
                  <a:ea typeface="隶书" pitchFamily="49" charset="-122"/>
                </a:rPr>
                <a:t>作为线性表的地址，称作线性表的</a:t>
              </a:r>
              <a:r>
                <a:rPr lang="zh-CN" altLang="en-US">
                  <a:solidFill>
                    <a:srgbClr val="CC0000"/>
                  </a:solidFill>
                  <a:latin typeface="隶书" pitchFamily="49" charset="-122"/>
                  <a:ea typeface="隶书" pitchFamily="49" charset="-122"/>
                </a:rPr>
                <a:t>头指针</a:t>
              </a:r>
              <a:r>
                <a:rPr lang="zh-CN" altLang="en-US" sz="4000" b="1">
                  <a:solidFill>
                    <a:srgbClr val="993366"/>
                  </a:solidFill>
                  <a:latin typeface="楷体_GB2312" pitchFamily="49" charset="-122"/>
                  <a:ea typeface="楷体_GB2312" pitchFamily="49" charset="-122"/>
                </a:rPr>
                <a:t>。</a:t>
              </a:r>
            </a:p>
          </p:txBody>
        </p:sp>
        <p:graphicFrame>
          <p:nvGraphicFramePr>
            <p:cNvPr id="127006" name="Object 1054"/>
            <p:cNvGraphicFramePr>
              <a:graphicFrameLocks noChangeAspect="1"/>
            </p:cNvGraphicFramePr>
            <p:nvPr/>
          </p:nvGraphicFramePr>
          <p:xfrm>
            <a:off x="4289" y="1728"/>
            <a:ext cx="223" cy="328"/>
          </p:xfrm>
          <a:graphic>
            <a:graphicData uri="http://schemas.openxmlformats.org/presentationml/2006/ole">
              <mc:AlternateContent xmlns:mc="http://schemas.openxmlformats.org/markup-compatibility/2006">
                <mc:Choice xmlns:v="urn:schemas-microsoft-com:vml" Requires="v">
                  <p:oleObj spid="_x0000_s78867" name="公式" r:id="rId3" imgW="355320" imgH="520560" progId="Equation.3">
                    <p:embed/>
                  </p:oleObj>
                </mc:Choice>
                <mc:Fallback>
                  <p:oleObj name="公式" r:id="rId3" imgW="355320" imgH="520560" progId="Equation.3">
                    <p:embed/>
                    <p:pic>
                      <p:nvPicPr>
                        <p:cNvPr id="0" name="Object 10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9" y="1728"/>
                          <a:ext cx="223"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7007" name="Text Box 1055"/>
          <p:cNvSpPr txBox="1">
            <a:spLocks noChangeArrowheads="1"/>
          </p:cNvSpPr>
          <p:nvPr/>
        </p:nvSpPr>
        <p:spPr bwMode="auto">
          <a:xfrm>
            <a:off x="1101725" y="944563"/>
            <a:ext cx="1412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0000"/>
                </a:solidFill>
                <a:ea typeface="隶书" pitchFamily="49" charset="-122"/>
              </a:rPr>
              <a:t>头结点</a:t>
            </a:r>
            <a:endParaRPr lang="zh-CN" altLang="en-US" sz="2400"/>
          </a:p>
        </p:txBody>
      </p:sp>
      <p:grpSp>
        <p:nvGrpSpPr>
          <p:cNvPr id="127016" name="Group 1064"/>
          <p:cNvGrpSpPr>
            <a:grpSpLocks/>
          </p:cNvGrpSpPr>
          <p:nvPr/>
        </p:nvGrpSpPr>
        <p:grpSpPr bwMode="auto">
          <a:xfrm>
            <a:off x="2590800" y="1325563"/>
            <a:ext cx="6553200" cy="1189037"/>
            <a:chOff x="1632" y="835"/>
            <a:chExt cx="4128" cy="749"/>
          </a:xfrm>
        </p:grpSpPr>
        <p:sp>
          <p:nvSpPr>
            <p:cNvPr id="127008" name="Text Box 1056"/>
            <p:cNvSpPr txBox="1">
              <a:spLocks noChangeArrowheads="1"/>
            </p:cNvSpPr>
            <p:nvPr/>
          </p:nvSpPr>
          <p:spPr bwMode="auto">
            <a:xfrm>
              <a:off x="1632" y="835"/>
              <a:ext cx="4128"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800">
                  <a:ea typeface="楷体_GB2312" pitchFamily="49" charset="-122"/>
                </a:rPr>
                <a:t>   </a:t>
              </a:r>
              <a:r>
                <a:rPr lang="en-US" altLang="zh-CN" sz="4800">
                  <a:solidFill>
                    <a:srgbClr val="000099"/>
                  </a:solidFill>
                  <a:ea typeface="楷体_GB2312" pitchFamily="49" charset="-122"/>
                </a:rPr>
                <a:t>a</a:t>
              </a:r>
              <a:r>
                <a:rPr lang="en-US" altLang="zh-CN" sz="4800" baseline="-25000">
                  <a:solidFill>
                    <a:srgbClr val="000099"/>
                  </a:solidFill>
                  <a:ea typeface="楷体_GB2312" pitchFamily="49" charset="-122"/>
                </a:rPr>
                <a:t>1</a:t>
              </a:r>
              <a:r>
                <a:rPr lang="en-US" altLang="zh-CN" sz="4800">
                  <a:solidFill>
                    <a:srgbClr val="000099"/>
                  </a:solidFill>
                  <a:ea typeface="楷体_GB2312" pitchFamily="49" charset="-122"/>
                </a:rPr>
                <a:t>       a</a:t>
              </a:r>
              <a:r>
                <a:rPr lang="en-US" altLang="zh-CN" sz="4800" baseline="-25000">
                  <a:solidFill>
                    <a:srgbClr val="000099"/>
                  </a:solidFill>
                  <a:ea typeface="楷体_GB2312" pitchFamily="49" charset="-122"/>
                </a:rPr>
                <a:t>2</a:t>
              </a:r>
              <a:r>
                <a:rPr lang="en-US" altLang="zh-CN" sz="4800">
                  <a:solidFill>
                    <a:srgbClr val="000099"/>
                  </a:solidFill>
                  <a:ea typeface="楷体_GB2312" pitchFamily="49" charset="-122"/>
                </a:rPr>
                <a:t>      … ...    a</a:t>
              </a:r>
              <a:r>
                <a:rPr lang="en-US" altLang="zh-CN" sz="4800" baseline="-25000">
                  <a:solidFill>
                    <a:srgbClr val="000099"/>
                  </a:solidFill>
                  <a:ea typeface="楷体_GB2312" pitchFamily="49" charset="-122"/>
                </a:rPr>
                <a:t>n  </a:t>
              </a:r>
              <a:r>
                <a:rPr lang="en-US" altLang="zh-CN" sz="6000" b="1" baseline="-25000">
                  <a:solidFill>
                    <a:srgbClr val="000099"/>
                  </a:solidFill>
                  <a:ea typeface="楷体_GB2312" pitchFamily="49" charset="-122"/>
                </a:rPr>
                <a:t>^</a:t>
              </a:r>
              <a:endParaRPr lang="en-US" altLang="zh-CN" sz="4800" baseline="-25000">
                <a:solidFill>
                  <a:srgbClr val="000099"/>
                </a:solidFill>
                <a:ea typeface="楷体_GB2312" pitchFamily="49" charset="-122"/>
              </a:endParaRPr>
            </a:p>
            <a:p>
              <a:endParaRPr lang="en-US" altLang="zh-CN" sz="2400"/>
            </a:p>
          </p:txBody>
        </p:sp>
        <p:sp>
          <p:nvSpPr>
            <p:cNvPr id="126987" name="Line 1035"/>
            <p:cNvSpPr>
              <a:spLocks noChangeShapeType="1"/>
            </p:cNvSpPr>
            <p:nvPr/>
          </p:nvSpPr>
          <p:spPr bwMode="auto">
            <a:xfrm>
              <a:off x="2400" y="9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9" name="Line 1037"/>
            <p:cNvSpPr>
              <a:spLocks noChangeShapeType="1"/>
            </p:cNvSpPr>
            <p:nvPr/>
          </p:nvSpPr>
          <p:spPr bwMode="auto">
            <a:xfrm>
              <a:off x="2496" y="1152"/>
              <a:ext cx="384"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3" name="Line 1041"/>
            <p:cNvSpPr>
              <a:spLocks noChangeShapeType="1"/>
            </p:cNvSpPr>
            <p:nvPr/>
          </p:nvSpPr>
          <p:spPr bwMode="auto">
            <a:xfrm>
              <a:off x="3408" y="9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4" name="Line 1042"/>
            <p:cNvSpPr>
              <a:spLocks noChangeShapeType="1"/>
            </p:cNvSpPr>
            <p:nvPr/>
          </p:nvSpPr>
          <p:spPr bwMode="auto">
            <a:xfrm>
              <a:off x="3504" y="1152"/>
              <a:ext cx="288"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00" name="Line 1048"/>
            <p:cNvSpPr>
              <a:spLocks noChangeShapeType="1"/>
            </p:cNvSpPr>
            <p:nvPr/>
          </p:nvSpPr>
          <p:spPr bwMode="auto">
            <a:xfrm>
              <a:off x="5376" y="9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01" name="Line 1049"/>
            <p:cNvSpPr>
              <a:spLocks noChangeShapeType="1"/>
            </p:cNvSpPr>
            <p:nvPr/>
          </p:nvSpPr>
          <p:spPr bwMode="auto">
            <a:xfrm>
              <a:off x="4656" y="1152"/>
              <a:ext cx="240"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09" name="Rectangle 1057"/>
            <p:cNvSpPr>
              <a:spLocks noChangeArrowheads="1"/>
            </p:cNvSpPr>
            <p:nvPr/>
          </p:nvSpPr>
          <p:spPr bwMode="auto">
            <a:xfrm>
              <a:off x="1872" y="960"/>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10" name="Rectangle 1058"/>
            <p:cNvSpPr>
              <a:spLocks noChangeArrowheads="1"/>
            </p:cNvSpPr>
            <p:nvPr/>
          </p:nvSpPr>
          <p:spPr bwMode="auto">
            <a:xfrm>
              <a:off x="2880" y="960"/>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11" name="Rectangle 1059"/>
            <p:cNvSpPr>
              <a:spLocks noChangeArrowheads="1"/>
            </p:cNvSpPr>
            <p:nvPr/>
          </p:nvSpPr>
          <p:spPr bwMode="auto">
            <a:xfrm>
              <a:off x="4896" y="960"/>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7015" name="Group 1063"/>
          <p:cNvGrpSpPr>
            <a:grpSpLocks/>
          </p:cNvGrpSpPr>
          <p:nvPr/>
        </p:nvGrpSpPr>
        <p:grpSpPr bwMode="auto">
          <a:xfrm>
            <a:off x="1219200" y="1524000"/>
            <a:ext cx="1143000" cy="609600"/>
            <a:chOff x="768" y="960"/>
            <a:chExt cx="720" cy="384"/>
          </a:xfrm>
        </p:grpSpPr>
        <p:sp>
          <p:nvSpPr>
            <p:cNvPr id="127013" name="Rectangle 1061"/>
            <p:cNvSpPr>
              <a:spLocks noChangeArrowheads="1"/>
            </p:cNvSpPr>
            <p:nvPr/>
          </p:nvSpPr>
          <p:spPr bwMode="auto">
            <a:xfrm>
              <a:off x="768" y="960"/>
              <a:ext cx="72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14" name="Line 1062"/>
            <p:cNvSpPr>
              <a:spLocks noChangeShapeType="1"/>
            </p:cNvSpPr>
            <p:nvPr/>
          </p:nvSpPr>
          <p:spPr bwMode="auto">
            <a:xfrm>
              <a:off x="12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6988" name="Line 1036"/>
          <p:cNvSpPr>
            <a:spLocks noChangeShapeType="1"/>
          </p:cNvSpPr>
          <p:nvPr/>
        </p:nvSpPr>
        <p:spPr bwMode="auto">
          <a:xfrm>
            <a:off x="2209800" y="1828800"/>
            <a:ext cx="762000" cy="0"/>
          </a:xfrm>
          <a:prstGeom prst="line">
            <a:avLst/>
          </a:prstGeom>
          <a:noFill/>
          <a:ln w="25400">
            <a:solidFill>
              <a:srgbClr val="6600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18" name="AutoShape 1066"/>
          <p:cNvSpPr>
            <a:spLocks noChangeArrowheads="1"/>
          </p:cNvSpPr>
          <p:nvPr/>
        </p:nvSpPr>
        <p:spPr bwMode="auto">
          <a:xfrm>
            <a:off x="2743200" y="381000"/>
            <a:ext cx="1600200" cy="457200"/>
          </a:xfrm>
          <a:prstGeom prst="wedgeRoundRectCallout">
            <a:avLst>
              <a:gd name="adj1" fmla="val -53870"/>
              <a:gd name="adj2" fmla="val 212500"/>
              <a:gd name="adj3" fmla="val 16667"/>
            </a:avLst>
          </a:prstGeom>
          <a:solidFill>
            <a:srgbClr val="CCFFCC">
              <a:alpha val="50000"/>
            </a:srgbClr>
          </a:solidFill>
          <a:ln w="1905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tx2"/>
                </a:solidFill>
                <a:ea typeface="隶书" pitchFamily="49" charset="-122"/>
              </a:rPr>
              <a:t>头指针</a:t>
            </a:r>
            <a:endParaRPr lang="zh-CN" altLang="en-US"/>
          </a:p>
        </p:txBody>
      </p:sp>
      <p:sp>
        <p:nvSpPr>
          <p:cNvPr id="127019" name="AutoShape 1067"/>
          <p:cNvSpPr>
            <a:spLocks noChangeArrowheads="1"/>
          </p:cNvSpPr>
          <p:nvPr/>
        </p:nvSpPr>
        <p:spPr bwMode="auto">
          <a:xfrm>
            <a:off x="685800" y="228600"/>
            <a:ext cx="1600200" cy="457200"/>
          </a:xfrm>
          <a:prstGeom prst="wedgeRoundRectCallout">
            <a:avLst>
              <a:gd name="adj1" fmla="val -61014"/>
              <a:gd name="adj2" fmla="val 195833"/>
              <a:gd name="adj3" fmla="val 16667"/>
            </a:avLst>
          </a:prstGeom>
          <a:solidFill>
            <a:srgbClr val="CCFFCC">
              <a:alpha val="50000"/>
            </a:srgbClr>
          </a:solidFill>
          <a:ln w="1905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tx2"/>
                </a:solidFill>
                <a:ea typeface="隶书" pitchFamily="49" charset="-122"/>
              </a:rPr>
              <a:t>头指针</a:t>
            </a:r>
            <a:endParaRPr lang="zh-CN" altLang="en-US"/>
          </a:p>
        </p:txBody>
      </p:sp>
      <p:sp useBgFill="1">
        <p:nvSpPr>
          <p:cNvPr id="127020" name="AutoShape 1068"/>
          <p:cNvSpPr>
            <a:spLocks noChangeArrowheads="1"/>
          </p:cNvSpPr>
          <p:nvPr/>
        </p:nvSpPr>
        <p:spPr bwMode="auto">
          <a:xfrm>
            <a:off x="2362200" y="304800"/>
            <a:ext cx="2057400" cy="762000"/>
          </a:xfrm>
          <a:prstGeom prst="wedgeRoundRectCallout">
            <a:avLst>
              <a:gd name="adj1" fmla="val -35417"/>
              <a:gd name="adj2" fmla="val 142500"/>
              <a:gd name="adj3" fmla="val 16667"/>
            </a:avLst>
          </a:prstGeom>
          <a:ln>
            <a:noFill/>
          </a:ln>
          <a:effectLst/>
          <a:extLs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27021" name="Text Box 1069"/>
          <p:cNvSpPr txBox="1">
            <a:spLocks noChangeArrowheads="1"/>
          </p:cNvSpPr>
          <p:nvPr/>
        </p:nvSpPr>
        <p:spPr bwMode="auto">
          <a:xfrm>
            <a:off x="457200" y="4570413"/>
            <a:ext cx="83216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a:solidFill>
                  <a:srgbClr val="990000"/>
                </a:solidFill>
                <a:ea typeface="隶书" pitchFamily="49" charset="-122"/>
              </a:rPr>
              <a:t>   </a:t>
            </a:r>
            <a:r>
              <a:rPr lang="zh-CN" altLang="en-US">
                <a:solidFill>
                  <a:srgbClr val="660033"/>
                </a:solidFill>
                <a:ea typeface="隶书" pitchFamily="49" charset="-122"/>
              </a:rPr>
              <a:t>有时为了操作方便，在第一个结点之前虚加一个“头结点”，以</a:t>
            </a:r>
            <a:r>
              <a:rPr lang="zh-CN" altLang="en-US">
                <a:solidFill>
                  <a:srgbClr val="FF0000"/>
                </a:solidFill>
                <a:ea typeface="隶书" pitchFamily="49" charset="-122"/>
              </a:rPr>
              <a:t>指向头结点的指针</a:t>
            </a:r>
            <a:r>
              <a:rPr lang="zh-CN" altLang="en-US">
                <a:solidFill>
                  <a:srgbClr val="660033"/>
                </a:solidFill>
                <a:ea typeface="隶书" pitchFamily="49" charset="-122"/>
              </a:rPr>
              <a:t>为链表的头指针</a:t>
            </a:r>
            <a:r>
              <a:rPr lang="zh-CN" altLang="en-US" sz="4000" b="1">
                <a:solidFill>
                  <a:srgbClr val="993366"/>
                </a:solidFill>
                <a:latin typeface="楷体_GB2312" pitchFamily="49" charset="-122"/>
                <a:ea typeface="楷体_GB2312" pitchFamily="49" charset="-122"/>
              </a:rPr>
              <a:t>。</a:t>
            </a:r>
          </a:p>
        </p:txBody>
      </p:sp>
      <p:sp>
        <p:nvSpPr>
          <p:cNvPr id="127024" name="AutoShape 1072"/>
          <p:cNvSpPr>
            <a:spLocks noChangeArrowheads="1"/>
          </p:cNvSpPr>
          <p:nvPr/>
        </p:nvSpPr>
        <p:spPr bwMode="auto">
          <a:xfrm>
            <a:off x="7162800" y="533400"/>
            <a:ext cx="1447800" cy="533400"/>
          </a:xfrm>
          <a:prstGeom prst="wedgeRoundRectCallout">
            <a:avLst>
              <a:gd name="adj1" fmla="val 54935"/>
              <a:gd name="adj2" fmla="val 162796"/>
              <a:gd name="adj3" fmla="val 16667"/>
            </a:avLst>
          </a:prstGeom>
          <a:solidFill>
            <a:srgbClr val="CCFFFF">
              <a:alpha val="50000"/>
            </a:srgbClr>
          </a:solidFill>
          <a:ln w="1905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rgbClr val="000099"/>
                </a:solidFill>
                <a:ea typeface="隶书" pitchFamily="49" charset="-122"/>
              </a:rPr>
              <a:t>空指针</a:t>
            </a:r>
            <a:endParaRPr lang="zh-CN" altLang="en-US"/>
          </a:p>
        </p:txBody>
      </p:sp>
      <p:sp>
        <p:nvSpPr>
          <p:cNvPr id="127028" name="AutoShape 1076"/>
          <p:cNvSpPr>
            <a:spLocks noChangeArrowheads="1"/>
          </p:cNvSpPr>
          <p:nvPr/>
        </p:nvSpPr>
        <p:spPr bwMode="auto">
          <a:xfrm>
            <a:off x="2895600" y="228600"/>
            <a:ext cx="3429000" cy="762000"/>
          </a:xfrm>
          <a:prstGeom prst="wedgeRoundRectCallout">
            <a:avLst>
              <a:gd name="adj1" fmla="val -64861"/>
              <a:gd name="adj2" fmla="val 121042"/>
              <a:gd name="adj3" fmla="val 16667"/>
            </a:avLst>
          </a:prstGeom>
          <a:solidFill>
            <a:srgbClr val="FFFF99">
              <a:alpha val="50000"/>
            </a:srgbClr>
          </a:solidFill>
          <a:ln w="9525">
            <a:solidFill>
              <a:srgbClr val="66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660033"/>
                </a:solidFill>
                <a:ea typeface="隶书" pitchFamily="49" charset="-122"/>
              </a:rPr>
              <a:t>线性表为空表时，</a:t>
            </a:r>
          </a:p>
          <a:p>
            <a:pPr algn="ctr"/>
            <a:r>
              <a:rPr lang="zh-CN" altLang="en-US" sz="2800">
                <a:solidFill>
                  <a:srgbClr val="660033"/>
                </a:solidFill>
                <a:ea typeface="隶书" pitchFamily="49" charset="-122"/>
              </a:rPr>
              <a:t>头结点的指针域为空</a:t>
            </a:r>
            <a:endParaRPr lang="zh-CN" altLang="en-US"/>
          </a:p>
        </p:txBody>
      </p:sp>
      <p:sp useBgFill="1">
        <p:nvSpPr>
          <p:cNvPr id="127032" name="Rectangle 1080"/>
          <p:cNvSpPr>
            <a:spLocks noChangeArrowheads="1"/>
          </p:cNvSpPr>
          <p:nvPr/>
        </p:nvSpPr>
        <p:spPr bwMode="auto">
          <a:xfrm>
            <a:off x="2133600" y="1752600"/>
            <a:ext cx="838200" cy="152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7029" name="Group 1077"/>
          <p:cNvGrpSpPr>
            <a:grpSpLocks/>
          </p:cNvGrpSpPr>
          <p:nvPr/>
        </p:nvGrpSpPr>
        <p:grpSpPr bwMode="auto">
          <a:xfrm>
            <a:off x="1219200" y="1524000"/>
            <a:ext cx="1143000" cy="609600"/>
            <a:chOff x="768" y="960"/>
            <a:chExt cx="720" cy="384"/>
          </a:xfrm>
        </p:grpSpPr>
        <p:sp>
          <p:nvSpPr>
            <p:cNvPr id="127030" name="Rectangle 1078"/>
            <p:cNvSpPr>
              <a:spLocks noChangeArrowheads="1"/>
            </p:cNvSpPr>
            <p:nvPr/>
          </p:nvSpPr>
          <p:spPr bwMode="auto">
            <a:xfrm>
              <a:off x="768" y="960"/>
              <a:ext cx="72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31" name="Line 1079"/>
            <p:cNvSpPr>
              <a:spLocks noChangeShapeType="1"/>
            </p:cNvSpPr>
            <p:nvPr/>
          </p:nvSpPr>
          <p:spPr bwMode="auto">
            <a:xfrm>
              <a:off x="12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7033" name="Text Box 1081"/>
          <p:cNvSpPr txBox="1">
            <a:spLocks noChangeArrowheads="1"/>
          </p:cNvSpPr>
          <p:nvPr/>
        </p:nvSpPr>
        <p:spPr bwMode="auto">
          <a:xfrm>
            <a:off x="1965325" y="1408113"/>
            <a:ext cx="460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ym typeface="Symbol" pitchFamily="18" charset="2"/>
              </a:rPr>
              <a:t></a:t>
            </a:r>
            <a:endParaRPr lang="en-US" altLang="zh-CN"/>
          </a:p>
        </p:txBody>
      </p:sp>
      <p:sp>
        <p:nvSpPr>
          <p:cNvPr id="127034" name="AutoShape 1082">
            <a:hlinkClick r:id="rId5"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7016"/>
                                        </p:tgtEl>
                                        <p:attrNameLst>
                                          <p:attrName>style.visibility</p:attrName>
                                        </p:attrNameLst>
                                      </p:cBhvr>
                                      <p:to>
                                        <p:strVal val="visible"/>
                                      </p:to>
                                    </p:set>
                                    <p:animEffect transition="in" filter="wipe(left)">
                                      <p:cBhvr>
                                        <p:cTn id="7" dur="500"/>
                                        <p:tgtEl>
                                          <p:spTgt spid="1270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27024"/>
                                        </p:tgtEl>
                                        <p:attrNameLst>
                                          <p:attrName>style.visibility</p:attrName>
                                        </p:attrNameLst>
                                      </p:cBhvr>
                                      <p:to>
                                        <p:strVal val="visible"/>
                                      </p:to>
                                    </p:set>
                                    <p:anim calcmode="lin" valueType="num">
                                      <p:cBhvr additive="base">
                                        <p:cTn id="12" dur="500" fill="hold"/>
                                        <p:tgtEl>
                                          <p:spTgt spid="127024"/>
                                        </p:tgtEl>
                                        <p:attrNameLst>
                                          <p:attrName>ppt_x</p:attrName>
                                        </p:attrNameLst>
                                      </p:cBhvr>
                                      <p:tavLst>
                                        <p:tav tm="0">
                                          <p:val>
                                            <p:strVal val="#ppt_x"/>
                                          </p:val>
                                        </p:tav>
                                        <p:tav tm="100000">
                                          <p:val>
                                            <p:strVal val="#ppt_x"/>
                                          </p:val>
                                        </p:tav>
                                      </p:tavLst>
                                    </p:anim>
                                    <p:anim calcmode="lin" valueType="num">
                                      <p:cBhvr additive="base">
                                        <p:cTn id="13" dur="500" fill="hold"/>
                                        <p:tgtEl>
                                          <p:spTgt spid="127024"/>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27022"/>
                                        </p:tgtEl>
                                        <p:attrNameLst>
                                          <p:attrName>style.visibility</p:attrName>
                                        </p:attrNameLst>
                                      </p:cBhvr>
                                      <p:to>
                                        <p:strVal val="visible"/>
                                      </p:to>
                                    </p:set>
                                    <p:animEffect transition="in" filter="wipe(left)">
                                      <p:cBhvr>
                                        <p:cTn id="18" dur="500"/>
                                        <p:tgtEl>
                                          <p:spTgt spid="1270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27018"/>
                                        </p:tgtEl>
                                        <p:attrNameLst>
                                          <p:attrName>style.visibility</p:attrName>
                                        </p:attrNameLst>
                                      </p:cBhvr>
                                      <p:to>
                                        <p:strVal val="visible"/>
                                      </p:to>
                                    </p:set>
                                    <p:anim calcmode="lin" valueType="num">
                                      <p:cBhvr additive="base">
                                        <p:cTn id="23" dur="500" fill="hold"/>
                                        <p:tgtEl>
                                          <p:spTgt spid="127018"/>
                                        </p:tgtEl>
                                        <p:attrNameLst>
                                          <p:attrName>ppt_x</p:attrName>
                                        </p:attrNameLst>
                                      </p:cBhvr>
                                      <p:tavLst>
                                        <p:tav tm="0">
                                          <p:val>
                                            <p:strVal val="#ppt_x"/>
                                          </p:val>
                                        </p:tav>
                                        <p:tav tm="100000">
                                          <p:val>
                                            <p:strVal val="#ppt_x"/>
                                          </p:val>
                                        </p:tav>
                                      </p:tavLst>
                                    </p:anim>
                                    <p:anim calcmode="lin" valueType="num">
                                      <p:cBhvr additive="base">
                                        <p:cTn id="24" dur="500" fill="hold"/>
                                        <p:tgtEl>
                                          <p:spTgt spid="127018"/>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500"/>
                            </p:stCondLst>
                            <p:childTnLst>
                              <p:par>
                                <p:cTn id="26" presetID="17" presetClass="entr" presetSubtype="8" fill="hold" grpId="0" nodeType="afterEffect">
                                  <p:stCondLst>
                                    <p:cond delay="0"/>
                                  </p:stCondLst>
                                  <p:childTnLst>
                                    <p:set>
                                      <p:cBhvr>
                                        <p:cTn id="27" dur="1" fill="hold">
                                          <p:stCondLst>
                                            <p:cond delay="0"/>
                                          </p:stCondLst>
                                        </p:cTn>
                                        <p:tgtEl>
                                          <p:spTgt spid="126988"/>
                                        </p:tgtEl>
                                        <p:attrNameLst>
                                          <p:attrName>style.visibility</p:attrName>
                                        </p:attrNameLst>
                                      </p:cBhvr>
                                      <p:to>
                                        <p:strVal val="visible"/>
                                      </p:to>
                                    </p:set>
                                    <p:anim calcmode="lin" valueType="num">
                                      <p:cBhvr>
                                        <p:cTn id="28" dur="500" fill="hold"/>
                                        <p:tgtEl>
                                          <p:spTgt spid="126988"/>
                                        </p:tgtEl>
                                        <p:attrNameLst>
                                          <p:attrName>ppt_x</p:attrName>
                                        </p:attrNameLst>
                                      </p:cBhvr>
                                      <p:tavLst>
                                        <p:tav tm="0">
                                          <p:val>
                                            <p:strVal val="#ppt_x-#ppt_w/2"/>
                                          </p:val>
                                        </p:tav>
                                        <p:tav tm="100000">
                                          <p:val>
                                            <p:strVal val="#ppt_x"/>
                                          </p:val>
                                        </p:tav>
                                      </p:tavLst>
                                    </p:anim>
                                    <p:anim calcmode="lin" valueType="num">
                                      <p:cBhvr>
                                        <p:cTn id="29" dur="500" fill="hold"/>
                                        <p:tgtEl>
                                          <p:spTgt spid="126988"/>
                                        </p:tgtEl>
                                        <p:attrNameLst>
                                          <p:attrName>ppt_y</p:attrName>
                                        </p:attrNameLst>
                                      </p:cBhvr>
                                      <p:tavLst>
                                        <p:tav tm="0">
                                          <p:val>
                                            <p:strVal val="#ppt_y"/>
                                          </p:val>
                                        </p:tav>
                                        <p:tav tm="100000">
                                          <p:val>
                                            <p:strVal val="#ppt_y"/>
                                          </p:val>
                                        </p:tav>
                                      </p:tavLst>
                                    </p:anim>
                                    <p:anim calcmode="lin" valueType="num">
                                      <p:cBhvr>
                                        <p:cTn id="30" dur="500" fill="hold"/>
                                        <p:tgtEl>
                                          <p:spTgt spid="126988"/>
                                        </p:tgtEl>
                                        <p:attrNameLst>
                                          <p:attrName>ppt_w</p:attrName>
                                        </p:attrNameLst>
                                      </p:cBhvr>
                                      <p:tavLst>
                                        <p:tav tm="0">
                                          <p:val>
                                            <p:fltVal val="0"/>
                                          </p:val>
                                        </p:tav>
                                        <p:tav tm="100000">
                                          <p:val>
                                            <p:strVal val="#ppt_w"/>
                                          </p:val>
                                        </p:tav>
                                      </p:tavLst>
                                    </p:anim>
                                    <p:anim calcmode="lin" valueType="num">
                                      <p:cBhvr>
                                        <p:cTn id="31" dur="500" fill="hold"/>
                                        <p:tgtEl>
                                          <p:spTgt spid="126988"/>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7021"/>
                                        </p:tgtEl>
                                        <p:attrNameLst>
                                          <p:attrName>style.visibility</p:attrName>
                                        </p:attrNameLst>
                                      </p:cBhvr>
                                      <p:to>
                                        <p:strVal val="visible"/>
                                      </p:to>
                                    </p:set>
                                    <p:animEffect transition="in" filter="wipe(left)">
                                      <p:cBhvr>
                                        <p:cTn id="36" dur="500"/>
                                        <p:tgtEl>
                                          <p:spTgt spid="1270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127015"/>
                                        </p:tgtEl>
                                        <p:attrNameLst>
                                          <p:attrName>style.visibility</p:attrName>
                                        </p:attrNameLst>
                                      </p:cBhvr>
                                      <p:to>
                                        <p:strVal val="visible"/>
                                      </p:to>
                                    </p:set>
                                    <p:animEffect transition="in" filter="slide(fromLeft)">
                                      <p:cBhvr>
                                        <p:cTn id="41" dur="500"/>
                                        <p:tgtEl>
                                          <p:spTgt spid="127015"/>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27007"/>
                                        </p:tgtEl>
                                        <p:attrNameLst>
                                          <p:attrName>style.visibility</p:attrName>
                                        </p:attrNameLst>
                                      </p:cBhvr>
                                      <p:to>
                                        <p:strVal val="visible"/>
                                      </p:to>
                                    </p:set>
                                    <p:animEffect transition="in" filter="wipe(left)">
                                      <p:cBhvr>
                                        <p:cTn id="45" dur="500"/>
                                        <p:tgtEl>
                                          <p:spTgt spid="127007"/>
                                        </p:tgtEl>
                                      </p:cBhvr>
                                    </p:animEffect>
                                  </p:childTnLst>
                                </p:cTn>
                              </p:par>
                            </p:childTnLst>
                          </p:cTn>
                        </p:par>
                        <p:par>
                          <p:cTn id="46" fill="hold" nodeType="afterGroup">
                            <p:stCondLst>
                              <p:cond delay="1000"/>
                            </p:stCondLst>
                            <p:childTnLst>
                              <p:par>
                                <p:cTn id="47" presetID="22" presetClass="entr" presetSubtype="1" fill="hold" nodeType="afterEffect">
                                  <p:stCondLst>
                                    <p:cond delay="0"/>
                                  </p:stCondLst>
                                  <p:childTnLst>
                                    <p:set>
                                      <p:cBhvr>
                                        <p:cTn id="48" dur="1" fill="hold">
                                          <p:stCondLst>
                                            <p:cond delay="0"/>
                                          </p:stCondLst>
                                        </p:cTn>
                                        <p:tgtEl>
                                          <p:spTgt spid="127012"/>
                                        </p:tgtEl>
                                        <p:attrNameLst>
                                          <p:attrName>style.visibility</p:attrName>
                                        </p:attrNameLst>
                                      </p:cBhvr>
                                      <p:to>
                                        <p:strVal val="visible"/>
                                      </p:to>
                                    </p:set>
                                    <p:animEffect transition="in" filter="wipe(up)">
                                      <p:cBhvr>
                                        <p:cTn id="49" dur="500"/>
                                        <p:tgtEl>
                                          <p:spTgt spid="127012"/>
                                        </p:tgtEl>
                                      </p:cBhvr>
                                    </p:animEffect>
                                  </p:childTnLst>
                                </p:cTn>
                              </p:par>
                            </p:childTnLst>
                          </p:cTn>
                        </p:par>
                        <p:par>
                          <p:cTn id="50" fill="hold" nodeType="afterGroup">
                            <p:stCondLst>
                              <p:cond delay="1500"/>
                            </p:stCondLst>
                            <p:childTnLst>
                              <p:par>
                                <p:cTn id="51" presetID="22" presetClass="entr" presetSubtype="2" fill="hold" grpId="0" nodeType="afterEffect">
                                  <p:stCondLst>
                                    <p:cond delay="0"/>
                                  </p:stCondLst>
                                  <p:childTnLst>
                                    <p:set>
                                      <p:cBhvr>
                                        <p:cTn id="52" dur="1" fill="hold">
                                          <p:stCondLst>
                                            <p:cond delay="0"/>
                                          </p:stCondLst>
                                        </p:cTn>
                                        <p:tgtEl>
                                          <p:spTgt spid="127020"/>
                                        </p:tgtEl>
                                        <p:attrNameLst>
                                          <p:attrName>style.visibility</p:attrName>
                                        </p:attrNameLst>
                                      </p:cBhvr>
                                      <p:to>
                                        <p:strVal val="visible"/>
                                      </p:to>
                                    </p:set>
                                    <p:animEffect transition="in" filter="wipe(right)">
                                      <p:cBhvr>
                                        <p:cTn id="53" dur="500"/>
                                        <p:tgtEl>
                                          <p:spTgt spid="127020"/>
                                        </p:tgtEl>
                                      </p:cBhvr>
                                    </p:animEffect>
                                  </p:childTnLst>
                                </p:cTn>
                              </p:par>
                            </p:childTnLst>
                          </p:cTn>
                        </p:par>
                        <p:par>
                          <p:cTn id="54" fill="hold" nodeType="afterGroup">
                            <p:stCondLst>
                              <p:cond delay="2000"/>
                            </p:stCondLst>
                            <p:childTnLst>
                              <p:par>
                                <p:cTn id="55" presetID="22" presetClass="entr" presetSubtype="2" fill="hold" grpId="0" nodeType="afterEffect">
                                  <p:stCondLst>
                                    <p:cond delay="0"/>
                                  </p:stCondLst>
                                  <p:childTnLst>
                                    <p:set>
                                      <p:cBhvr>
                                        <p:cTn id="56" dur="1" fill="hold">
                                          <p:stCondLst>
                                            <p:cond delay="0"/>
                                          </p:stCondLst>
                                        </p:cTn>
                                        <p:tgtEl>
                                          <p:spTgt spid="127019"/>
                                        </p:tgtEl>
                                        <p:attrNameLst>
                                          <p:attrName>style.visibility</p:attrName>
                                        </p:attrNameLst>
                                      </p:cBhvr>
                                      <p:to>
                                        <p:strVal val="visible"/>
                                      </p:to>
                                    </p:set>
                                    <p:animEffect transition="in" filter="wipe(right)">
                                      <p:cBhvr>
                                        <p:cTn id="57" dur="500"/>
                                        <p:tgtEl>
                                          <p:spTgt spid="1270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127028"/>
                                        </p:tgtEl>
                                        <p:attrNameLst>
                                          <p:attrName>style.visibility</p:attrName>
                                        </p:attrNameLst>
                                      </p:cBhvr>
                                      <p:to>
                                        <p:strVal val="visible"/>
                                      </p:to>
                                    </p:set>
                                    <p:anim calcmode="lin" valueType="num">
                                      <p:cBhvr additive="base">
                                        <p:cTn id="62" dur="500" fill="hold"/>
                                        <p:tgtEl>
                                          <p:spTgt spid="127028"/>
                                        </p:tgtEl>
                                        <p:attrNameLst>
                                          <p:attrName>ppt_x</p:attrName>
                                        </p:attrNameLst>
                                      </p:cBhvr>
                                      <p:tavLst>
                                        <p:tav tm="0">
                                          <p:val>
                                            <p:strVal val="#ppt_x"/>
                                          </p:val>
                                        </p:tav>
                                        <p:tav tm="100000">
                                          <p:val>
                                            <p:strVal val="#ppt_x"/>
                                          </p:val>
                                        </p:tav>
                                      </p:tavLst>
                                    </p:anim>
                                    <p:anim calcmode="lin" valueType="num">
                                      <p:cBhvr additive="base">
                                        <p:cTn id="63" dur="500" fill="hold"/>
                                        <p:tgtEl>
                                          <p:spTgt spid="127028"/>
                                        </p:tgtEl>
                                        <p:attrNameLst>
                                          <p:attrName>ppt_y</p:attrName>
                                        </p:attrNameLst>
                                      </p:cBhvr>
                                      <p:tavLst>
                                        <p:tav tm="0">
                                          <p:val>
                                            <p:strVal val="0-#ppt_h/2"/>
                                          </p:val>
                                        </p:tav>
                                        <p:tav tm="100000">
                                          <p:val>
                                            <p:strVal val="#ppt_y"/>
                                          </p:val>
                                        </p:tav>
                                      </p:tavLst>
                                    </p:anim>
                                  </p:childTnLst>
                                </p:cTn>
                              </p:par>
                            </p:childTnLst>
                          </p:cTn>
                        </p:par>
                        <p:par>
                          <p:cTn id="64" fill="hold" nodeType="afterGroup">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127032"/>
                                        </p:tgtEl>
                                        <p:attrNameLst>
                                          <p:attrName>style.visibility</p:attrName>
                                        </p:attrNameLst>
                                      </p:cBhvr>
                                      <p:to>
                                        <p:strVal val="visible"/>
                                      </p:to>
                                    </p:set>
                                    <p:animEffect transition="in" filter="wipe(up)">
                                      <p:cBhvr>
                                        <p:cTn id="67" dur="500"/>
                                        <p:tgtEl>
                                          <p:spTgt spid="127032"/>
                                        </p:tgtEl>
                                      </p:cBhvr>
                                    </p:animEffect>
                                  </p:childTnLst>
                                </p:cTn>
                              </p:par>
                            </p:childTnLst>
                          </p:cTn>
                        </p:par>
                        <p:par>
                          <p:cTn id="68" fill="hold" nodeType="afterGroup">
                            <p:stCondLst>
                              <p:cond delay="1000"/>
                            </p:stCondLst>
                            <p:childTnLst>
                              <p:par>
                                <p:cTn id="69" presetID="1" presetClass="entr" presetSubtype="0" fill="hold" nodeType="afterEffect">
                                  <p:stCondLst>
                                    <p:cond delay="0"/>
                                  </p:stCondLst>
                                  <p:childTnLst>
                                    <p:set>
                                      <p:cBhvr>
                                        <p:cTn id="70" dur="1" fill="hold">
                                          <p:stCondLst>
                                            <p:cond delay="499"/>
                                          </p:stCondLst>
                                        </p:cTn>
                                        <p:tgtEl>
                                          <p:spTgt spid="127029"/>
                                        </p:tgtEl>
                                        <p:attrNameLst>
                                          <p:attrName>style.visibility</p:attrName>
                                        </p:attrNameLst>
                                      </p:cBhvr>
                                      <p:to>
                                        <p:strVal val="visible"/>
                                      </p:to>
                                    </p:set>
                                  </p:childTnLst>
                                </p:cTn>
                              </p:par>
                            </p:childTnLst>
                          </p:cTn>
                        </p:par>
                        <p:par>
                          <p:cTn id="71" fill="hold" nodeType="afterGroup">
                            <p:stCondLst>
                              <p:cond delay="1500"/>
                            </p:stCondLst>
                            <p:childTnLst>
                              <p:par>
                                <p:cTn id="72" presetID="22" presetClass="entr" presetSubtype="1" fill="hold" grpId="0" nodeType="afterEffect">
                                  <p:stCondLst>
                                    <p:cond delay="0"/>
                                  </p:stCondLst>
                                  <p:childTnLst>
                                    <p:set>
                                      <p:cBhvr>
                                        <p:cTn id="73" dur="1" fill="hold">
                                          <p:stCondLst>
                                            <p:cond delay="0"/>
                                          </p:stCondLst>
                                        </p:cTn>
                                        <p:tgtEl>
                                          <p:spTgt spid="127033"/>
                                        </p:tgtEl>
                                        <p:attrNameLst>
                                          <p:attrName>style.visibility</p:attrName>
                                        </p:attrNameLst>
                                      </p:cBhvr>
                                      <p:to>
                                        <p:strVal val="visible"/>
                                      </p:to>
                                    </p:set>
                                    <p:animEffect transition="in" filter="wipe(up)">
                                      <p:cBhvr>
                                        <p:cTn id="74" dur="500"/>
                                        <p:tgtEl>
                                          <p:spTgt spid="127033"/>
                                        </p:tgtEl>
                                      </p:cBhvr>
                                    </p:animEffect>
                                  </p:childTnLst>
                                </p:cTn>
                              </p:par>
                            </p:childTnLst>
                          </p:cTn>
                        </p:par>
                        <p:par>
                          <p:cTn id="75" fill="hold" nodeType="afterGroup">
                            <p:stCondLst>
                              <p:cond delay="2000"/>
                            </p:stCondLst>
                            <p:childTnLst>
                              <p:par>
                                <p:cTn id="76" presetID="2" presetClass="entr" presetSubtype="6" fill="hold" grpId="0" nodeType="afterEffect">
                                  <p:stCondLst>
                                    <p:cond delay="0"/>
                                  </p:stCondLst>
                                  <p:childTnLst>
                                    <p:set>
                                      <p:cBhvr>
                                        <p:cTn id="77" dur="1" fill="hold">
                                          <p:stCondLst>
                                            <p:cond delay="0"/>
                                          </p:stCondLst>
                                        </p:cTn>
                                        <p:tgtEl>
                                          <p:spTgt spid="127034"/>
                                        </p:tgtEl>
                                        <p:attrNameLst>
                                          <p:attrName>style.visibility</p:attrName>
                                        </p:attrNameLst>
                                      </p:cBhvr>
                                      <p:to>
                                        <p:strVal val="visible"/>
                                      </p:to>
                                    </p:set>
                                    <p:anim calcmode="lin" valueType="num">
                                      <p:cBhvr additive="base">
                                        <p:cTn id="78" dur="500" fill="hold"/>
                                        <p:tgtEl>
                                          <p:spTgt spid="127034"/>
                                        </p:tgtEl>
                                        <p:attrNameLst>
                                          <p:attrName>ppt_x</p:attrName>
                                        </p:attrNameLst>
                                      </p:cBhvr>
                                      <p:tavLst>
                                        <p:tav tm="0">
                                          <p:val>
                                            <p:strVal val="1+#ppt_w/2"/>
                                          </p:val>
                                        </p:tav>
                                        <p:tav tm="100000">
                                          <p:val>
                                            <p:strVal val="#ppt_x"/>
                                          </p:val>
                                        </p:tav>
                                      </p:tavLst>
                                    </p:anim>
                                    <p:anim calcmode="lin" valueType="num">
                                      <p:cBhvr additive="base">
                                        <p:cTn id="79" dur="500" fill="hold"/>
                                        <p:tgtEl>
                                          <p:spTgt spid="127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07" grpId="0" autoUpdateAnimBg="0"/>
      <p:bldP spid="126988" grpId="0" animBg="1"/>
      <p:bldP spid="127018" grpId="0" animBg="1" autoUpdateAnimBg="0"/>
      <p:bldP spid="127019" grpId="0" animBg="1" autoUpdateAnimBg="0"/>
      <p:bldP spid="127020" grpId="0" animBg="1" autoUpdateAnimBg="0"/>
      <p:bldP spid="127021" grpId="0" autoUpdateAnimBg="0"/>
      <p:bldP spid="127024" grpId="0" animBg="1" autoUpdateAnimBg="0"/>
      <p:bldP spid="127028" grpId="0" animBg="1" autoUpdateAnimBg="0"/>
      <p:bldP spid="127032" grpId="0" animBg="1"/>
      <p:bldP spid="127033" grpId="0" autoUpdateAnimBg="0"/>
      <p:bldP spid="12703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488950" y="1524000"/>
            <a:ext cx="675005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   </a:t>
            </a:r>
            <a:r>
              <a:rPr lang="en-US" altLang="zh-CN" sz="4800" b="1"/>
              <a:t> </a:t>
            </a:r>
            <a:r>
              <a:rPr lang="en-US" altLang="zh-CN" b="1"/>
              <a:t>Typedef </a:t>
            </a:r>
            <a:r>
              <a:rPr lang="en-US" altLang="zh-CN" b="1">
                <a:solidFill>
                  <a:srgbClr val="CC0000"/>
                </a:solidFill>
              </a:rPr>
              <a:t>struct  LNode</a:t>
            </a:r>
            <a:r>
              <a:rPr lang="en-US" altLang="zh-CN" b="1"/>
              <a:t> {</a:t>
            </a:r>
            <a:endParaRPr lang="en-US" altLang="zh-CN"/>
          </a:p>
          <a:p>
            <a:pPr>
              <a:lnSpc>
                <a:spcPct val="120000"/>
              </a:lnSpc>
            </a:pPr>
            <a:r>
              <a:rPr lang="en-US" altLang="zh-CN"/>
              <a:t>      ElemType      </a:t>
            </a:r>
            <a:r>
              <a:rPr lang="en-US" altLang="zh-CN">
                <a:solidFill>
                  <a:srgbClr val="CC0000"/>
                </a:solidFill>
              </a:rPr>
              <a:t>data;</a:t>
            </a:r>
            <a:r>
              <a:rPr lang="en-US" altLang="zh-CN"/>
              <a:t>  // </a:t>
            </a:r>
            <a:r>
              <a:rPr lang="zh-CN" altLang="en-US">
                <a:solidFill>
                  <a:srgbClr val="0000FF"/>
                </a:solidFill>
                <a:ea typeface="隶书" pitchFamily="49" charset="-122"/>
              </a:rPr>
              <a:t>数据域</a:t>
            </a:r>
            <a:endParaRPr lang="zh-CN" altLang="en-US"/>
          </a:p>
          <a:p>
            <a:pPr>
              <a:lnSpc>
                <a:spcPct val="120000"/>
              </a:lnSpc>
            </a:pPr>
            <a:r>
              <a:rPr lang="zh-CN" altLang="en-US"/>
              <a:t>      </a:t>
            </a:r>
            <a:r>
              <a:rPr lang="en-US" altLang="zh-CN" b="1">
                <a:solidFill>
                  <a:srgbClr val="CC0000"/>
                </a:solidFill>
              </a:rPr>
              <a:t>struct</a:t>
            </a:r>
            <a:r>
              <a:rPr lang="en-US" altLang="zh-CN">
                <a:solidFill>
                  <a:srgbClr val="CC0000"/>
                </a:solidFill>
              </a:rPr>
              <a:t> Lnode   </a:t>
            </a:r>
            <a:r>
              <a:rPr lang="en-US" altLang="zh-CN" b="1">
                <a:solidFill>
                  <a:srgbClr val="CC0000"/>
                </a:solidFill>
              </a:rPr>
              <a:t>*</a:t>
            </a:r>
            <a:r>
              <a:rPr lang="en-US" altLang="zh-CN">
                <a:solidFill>
                  <a:srgbClr val="CC0000"/>
                </a:solidFill>
              </a:rPr>
              <a:t>next;</a:t>
            </a:r>
            <a:r>
              <a:rPr lang="en-US" altLang="zh-CN"/>
              <a:t>  // </a:t>
            </a:r>
            <a:r>
              <a:rPr lang="zh-CN" altLang="en-US">
                <a:solidFill>
                  <a:srgbClr val="0000FF"/>
                </a:solidFill>
                <a:ea typeface="隶书" pitchFamily="49" charset="-122"/>
              </a:rPr>
              <a:t>指针域</a:t>
            </a:r>
            <a:endParaRPr lang="zh-CN" altLang="en-US"/>
          </a:p>
          <a:p>
            <a:pPr>
              <a:lnSpc>
                <a:spcPct val="120000"/>
              </a:lnSpc>
            </a:pPr>
            <a:r>
              <a:rPr lang="zh-CN" altLang="en-US" b="1"/>
              <a:t>   </a:t>
            </a:r>
            <a:r>
              <a:rPr lang="en-US" altLang="zh-CN" b="1"/>
              <a:t>}</a:t>
            </a:r>
            <a:r>
              <a:rPr lang="en-US" altLang="zh-CN"/>
              <a:t> LNode, </a:t>
            </a:r>
            <a:r>
              <a:rPr lang="en-US" altLang="zh-CN" b="1">
                <a:solidFill>
                  <a:schemeClr val="tx2"/>
                </a:solidFill>
              </a:rPr>
              <a:t>*LinkList</a:t>
            </a:r>
            <a:r>
              <a:rPr lang="en-US" altLang="zh-CN"/>
              <a:t>;</a:t>
            </a:r>
            <a:r>
              <a:rPr lang="en-US" altLang="zh-CN" sz="4800"/>
              <a:t>  </a:t>
            </a:r>
            <a:endParaRPr lang="en-US" altLang="zh-CN" sz="2400"/>
          </a:p>
        </p:txBody>
      </p:sp>
      <p:sp>
        <p:nvSpPr>
          <p:cNvPr id="52227" name="Text Box 3"/>
          <p:cNvSpPr txBox="1">
            <a:spLocks noChangeArrowheads="1"/>
          </p:cNvSpPr>
          <p:nvPr/>
        </p:nvSpPr>
        <p:spPr bwMode="auto">
          <a:xfrm>
            <a:off x="479425" y="519113"/>
            <a:ext cx="7602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663300"/>
                </a:solidFill>
                <a:latin typeface="隶书" pitchFamily="49" charset="-122"/>
                <a:ea typeface="隶书" pitchFamily="49" charset="-122"/>
              </a:rPr>
              <a:t>二、结点和单链表的 </a:t>
            </a:r>
            <a:r>
              <a:rPr lang="en-US" altLang="zh-CN" sz="4000" b="1">
                <a:solidFill>
                  <a:srgbClr val="663300"/>
                </a:solidFill>
                <a:ea typeface="隶书" pitchFamily="49" charset="-122"/>
              </a:rPr>
              <a:t>C </a:t>
            </a:r>
            <a:r>
              <a:rPr lang="zh-CN" altLang="en-US" sz="4000" b="1">
                <a:solidFill>
                  <a:srgbClr val="663300"/>
                </a:solidFill>
                <a:latin typeface="隶书" pitchFamily="49" charset="-122"/>
                <a:ea typeface="隶书" pitchFamily="49" charset="-122"/>
              </a:rPr>
              <a:t>语言描述</a:t>
            </a:r>
            <a:endParaRPr lang="zh-CN" altLang="en-US" sz="4000" b="1">
              <a:ea typeface="楷体_GB2312" pitchFamily="49" charset="-122"/>
            </a:endParaRPr>
          </a:p>
        </p:txBody>
      </p:sp>
      <p:sp>
        <p:nvSpPr>
          <p:cNvPr id="52228" name="Text Box 4"/>
          <p:cNvSpPr txBox="1">
            <a:spLocks noChangeArrowheads="1"/>
          </p:cNvSpPr>
          <p:nvPr/>
        </p:nvSpPr>
        <p:spPr bwMode="auto">
          <a:xfrm>
            <a:off x="457200" y="4953000"/>
            <a:ext cx="8401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660033"/>
                </a:solidFill>
              </a:rPr>
              <a:t>LinkList  L</a:t>
            </a:r>
            <a:r>
              <a:rPr lang="zh-CN" altLang="en-US" sz="4000" b="1">
                <a:solidFill>
                  <a:srgbClr val="660033"/>
                </a:solidFill>
              </a:rPr>
              <a:t>；  </a:t>
            </a:r>
            <a:r>
              <a:rPr lang="en-US" altLang="zh-CN" sz="4000" b="1">
                <a:solidFill>
                  <a:srgbClr val="660033"/>
                </a:solidFill>
              </a:rPr>
              <a:t>// L </a:t>
            </a:r>
            <a:r>
              <a:rPr lang="zh-CN" altLang="en-US" sz="4000" b="1">
                <a:solidFill>
                  <a:srgbClr val="660033"/>
                </a:solidFill>
                <a:ea typeface="楷体_GB2312" pitchFamily="49" charset="-122"/>
              </a:rPr>
              <a:t>为单链表的头指针</a:t>
            </a:r>
            <a:endParaRPr lang="zh-CN" altLang="en-US" sz="2400"/>
          </a:p>
        </p:txBody>
      </p:sp>
      <p:sp>
        <p:nvSpPr>
          <p:cNvPr id="52230" name="AutoShape 6">
            <a:hlinkClick r:id="rId2"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left)">
                                      <p:cBhvr>
                                        <p:cTn id="7" dur="500"/>
                                        <p:tgtEl>
                                          <p:spTgt spid="5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52226"/>
                                        </p:tgtEl>
                                        <p:attrNameLst>
                                          <p:attrName>style.visibility</p:attrName>
                                        </p:attrNameLst>
                                      </p:cBhvr>
                                      <p:to>
                                        <p:strVal val="visible"/>
                                      </p:to>
                                    </p:set>
                                    <p:animEffect transition="in" filter="strips(downRight)">
                                      <p:cBhvr>
                                        <p:cTn id="12" dur="300"/>
                                        <p:tgtEl>
                                          <p:spTgt spid="52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52228"/>
                                        </p:tgtEl>
                                        <p:attrNameLst>
                                          <p:attrName>style.visibility</p:attrName>
                                        </p:attrNameLst>
                                      </p:cBhvr>
                                      <p:to>
                                        <p:strVal val="visible"/>
                                      </p:to>
                                    </p:set>
                                    <p:animEffect transition="in" filter="strips(downRight)">
                                      <p:cBhvr>
                                        <p:cTn id="17" dur="300"/>
                                        <p:tgtEl>
                                          <p:spTgt spid="52228"/>
                                        </p:tgtEl>
                                      </p:cBhvr>
                                    </p:animEffect>
                                  </p:childTnLst>
                                </p:cTn>
                              </p:par>
                            </p:childTnLst>
                          </p:cTn>
                        </p:par>
                        <p:par>
                          <p:cTn id="18" fill="hold" nodeType="afterGroup">
                            <p:stCondLst>
                              <p:cond delay="3300"/>
                            </p:stCondLst>
                            <p:childTnLst>
                              <p:par>
                                <p:cTn id="19" presetID="2" presetClass="entr" presetSubtype="6" fill="hold" grpId="0" nodeType="afterEffect">
                                  <p:stCondLst>
                                    <p:cond delay="0"/>
                                  </p:stCondLst>
                                  <p:childTnLst>
                                    <p:set>
                                      <p:cBhvr>
                                        <p:cTn id="20" dur="1" fill="hold">
                                          <p:stCondLst>
                                            <p:cond delay="0"/>
                                          </p:stCondLst>
                                        </p:cTn>
                                        <p:tgtEl>
                                          <p:spTgt spid="52230"/>
                                        </p:tgtEl>
                                        <p:attrNameLst>
                                          <p:attrName>style.visibility</p:attrName>
                                        </p:attrNameLst>
                                      </p:cBhvr>
                                      <p:to>
                                        <p:strVal val="visible"/>
                                      </p:to>
                                    </p:set>
                                    <p:anim calcmode="lin" valueType="num">
                                      <p:cBhvr additive="base">
                                        <p:cTn id="21" dur="500" fill="hold"/>
                                        <p:tgtEl>
                                          <p:spTgt spid="52230"/>
                                        </p:tgtEl>
                                        <p:attrNameLst>
                                          <p:attrName>ppt_x</p:attrName>
                                        </p:attrNameLst>
                                      </p:cBhvr>
                                      <p:tavLst>
                                        <p:tav tm="0">
                                          <p:val>
                                            <p:strVal val="1+#ppt_w/2"/>
                                          </p:val>
                                        </p:tav>
                                        <p:tav tm="100000">
                                          <p:val>
                                            <p:strVal val="#ppt_x"/>
                                          </p:val>
                                        </p:tav>
                                      </p:tavLst>
                                    </p:anim>
                                    <p:anim calcmode="lin" valueType="num">
                                      <p:cBhvr additive="base">
                                        <p:cTn id="22"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autoUpdateAnimBg="0"/>
      <p:bldP spid="52228" grpId="0" autoUpdateAnimBg="0"/>
      <p:bldP spid="5223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530225" y="381000"/>
            <a:ext cx="5311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663300"/>
                </a:solidFill>
                <a:ea typeface="隶书" pitchFamily="49" charset="-122"/>
              </a:rPr>
              <a:t>三、单链表操作的实现</a:t>
            </a:r>
            <a:endParaRPr lang="zh-CN" altLang="en-US" sz="4800" b="1">
              <a:solidFill>
                <a:srgbClr val="000000"/>
              </a:solidFill>
              <a:ea typeface="楷体_GB2312" pitchFamily="49" charset="-122"/>
            </a:endParaRPr>
          </a:p>
        </p:txBody>
      </p:sp>
      <p:sp>
        <p:nvSpPr>
          <p:cNvPr id="54277" name="Text Box 5">
            <a:hlinkClick r:id="" action="ppaction://hlinkshowjump?jump=nextslide"/>
          </p:cNvPr>
          <p:cNvSpPr txBox="1">
            <a:spLocks noChangeArrowheads="1"/>
          </p:cNvSpPr>
          <p:nvPr/>
        </p:nvSpPr>
        <p:spPr bwMode="auto">
          <a:xfrm>
            <a:off x="514350" y="1371600"/>
            <a:ext cx="7204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0033"/>
                </a:solidFill>
              </a:rPr>
              <a:t>GetElem(L, i, e)</a:t>
            </a:r>
            <a:r>
              <a:rPr lang="en-US" altLang="zh-CN">
                <a:solidFill>
                  <a:srgbClr val="660033"/>
                </a:solidFill>
              </a:rPr>
              <a:t>    // </a:t>
            </a:r>
            <a:r>
              <a:rPr lang="zh-CN" altLang="en-US" sz="3200" b="1">
                <a:solidFill>
                  <a:srgbClr val="660033"/>
                </a:solidFill>
                <a:latin typeface="楷体_GB2312" pitchFamily="49" charset="-122"/>
                <a:ea typeface="楷体_GB2312" pitchFamily="49" charset="-122"/>
              </a:rPr>
              <a:t>取第</a:t>
            </a:r>
            <a:r>
              <a:rPr lang="en-US" altLang="zh-CN" sz="3200" b="1">
                <a:solidFill>
                  <a:srgbClr val="660033"/>
                </a:solidFill>
                <a:latin typeface="楷体_GB2312" pitchFamily="49" charset="-122"/>
                <a:ea typeface="楷体_GB2312" pitchFamily="49" charset="-122"/>
              </a:rPr>
              <a:t>i</a:t>
            </a:r>
            <a:r>
              <a:rPr lang="zh-CN" altLang="en-US" sz="3200" b="1">
                <a:solidFill>
                  <a:srgbClr val="660033"/>
                </a:solidFill>
                <a:latin typeface="楷体_GB2312" pitchFamily="49" charset="-122"/>
                <a:ea typeface="楷体_GB2312" pitchFamily="49" charset="-122"/>
              </a:rPr>
              <a:t>个数据元素</a:t>
            </a:r>
            <a:endParaRPr lang="zh-CN" altLang="en-US"/>
          </a:p>
        </p:txBody>
      </p:sp>
      <p:sp>
        <p:nvSpPr>
          <p:cNvPr id="54278" name="Text Box 6">
            <a:hlinkClick r:id="rId2" action="ppaction://hlinksldjump"/>
          </p:cNvPr>
          <p:cNvSpPr txBox="1">
            <a:spLocks noChangeArrowheads="1"/>
          </p:cNvSpPr>
          <p:nvPr/>
        </p:nvSpPr>
        <p:spPr bwMode="auto">
          <a:xfrm>
            <a:off x="457200" y="2286000"/>
            <a:ext cx="7175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0033"/>
                </a:solidFill>
              </a:rPr>
              <a:t>ListInsert(&amp;L, i, e)</a:t>
            </a:r>
            <a:r>
              <a:rPr lang="en-US" altLang="zh-CN">
                <a:solidFill>
                  <a:srgbClr val="660033"/>
                </a:solidFill>
              </a:rPr>
              <a:t>    // </a:t>
            </a:r>
            <a:r>
              <a:rPr lang="zh-CN" altLang="en-US" sz="3200" b="1">
                <a:solidFill>
                  <a:srgbClr val="660033"/>
                </a:solidFill>
                <a:ea typeface="楷体_GB2312" pitchFamily="49" charset="-122"/>
              </a:rPr>
              <a:t>插入</a:t>
            </a:r>
            <a:r>
              <a:rPr lang="zh-CN" altLang="en-US" sz="3200" b="1">
                <a:solidFill>
                  <a:srgbClr val="660033"/>
                </a:solidFill>
                <a:latin typeface="楷体_GB2312" pitchFamily="49" charset="-122"/>
                <a:ea typeface="楷体_GB2312" pitchFamily="49" charset="-122"/>
              </a:rPr>
              <a:t>数据元素</a:t>
            </a:r>
            <a:endParaRPr lang="zh-CN" altLang="en-US"/>
          </a:p>
        </p:txBody>
      </p:sp>
      <p:sp>
        <p:nvSpPr>
          <p:cNvPr id="54279" name="Text Box 7">
            <a:hlinkClick r:id="rId3" action="ppaction://hlinksldjump"/>
          </p:cNvPr>
          <p:cNvSpPr txBox="1">
            <a:spLocks noChangeArrowheads="1"/>
          </p:cNvSpPr>
          <p:nvPr/>
        </p:nvSpPr>
        <p:spPr bwMode="auto">
          <a:xfrm>
            <a:off x="457200" y="3200400"/>
            <a:ext cx="7226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0033"/>
                </a:solidFill>
              </a:rPr>
              <a:t>ListDelete(&amp;L, i, e)</a:t>
            </a:r>
            <a:r>
              <a:rPr lang="en-US" altLang="zh-CN">
                <a:solidFill>
                  <a:srgbClr val="660033"/>
                </a:solidFill>
              </a:rPr>
              <a:t>    // </a:t>
            </a:r>
            <a:r>
              <a:rPr lang="zh-CN" altLang="en-US" sz="3200" b="1">
                <a:solidFill>
                  <a:srgbClr val="660033"/>
                </a:solidFill>
                <a:ea typeface="楷体_GB2312" pitchFamily="49" charset="-122"/>
              </a:rPr>
              <a:t>删除</a:t>
            </a:r>
            <a:r>
              <a:rPr lang="zh-CN" altLang="en-US" sz="3200" b="1">
                <a:solidFill>
                  <a:srgbClr val="660033"/>
                </a:solidFill>
                <a:latin typeface="楷体_GB2312" pitchFamily="49" charset="-122"/>
                <a:ea typeface="楷体_GB2312" pitchFamily="49" charset="-122"/>
              </a:rPr>
              <a:t>数据元素</a:t>
            </a:r>
            <a:endParaRPr lang="zh-CN" altLang="en-US"/>
          </a:p>
        </p:txBody>
      </p:sp>
      <p:sp>
        <p:nvSpPr>
          <p:cNvPr id="54280" name="Text Box 8">
            <a:hlinkClick r:id="rId4" action="ppaction://hlinksldjump"/>
          </p:cNvPr>
          <p:cNvSpPr txBox="1">
            <a:spLocks noChangeArrowheads="1"/>
          </p:cNvSpPr>
          <p:nvPr/>
        </p:nvSpPr>
        <p:spPr bwMode="auto">
          <a:xfrm>
            <a:off x="457200" y="4114800"/>
            <a:ext cx="7359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0033"/>
                </a:solidFill>
              </a:rPr>
              <a:t>ClearList(&amp;L)  </a:t>
            </a:r>
            <a:r>
              <a:rPr lang="en-US" altLang="zh-CN">
                <a:solidFill>
                  <a:srgbClr val="660033"/>
                </a:solidFill>
              </a:rPr>
              <a:t>    // </a:t>
            </a:r>
            <a:r>
              <a:rPr lang="zh-CN" altLang="en-US" sz="3200" b="1">
                <a:solidFill>
                  <a:srgbClr val="660033"/>
                </a:solidFill>
                <a:latin typeface="楷体_GB2312" pitchFamily="49" charset="-122"/>
                <a:ea typeface="楷体_GB2312" pitchFamily="49" charset="-122"/>
              </a:rPr>
              <a:t>重置线性表为空表</a:t>
            </a:r>
            <a:endParaRPr lang="zh-CN" altLang="en-US"/>
          </a:p>
        </p:txBody>
      </p:sp>
      <p:sp>
        <p:nvSpPr>
          <p:cNvPr id="54281" name="Text Box 9">
            <a:hlinkClick r:id="rId5" action="ppaction://hlinksldjump"/>
          </p:cNvPr>
          <p:cNvSpPr txBox="1">
            <a:spLocks noChangeArrowheads="1"/>
          </p:cNvSpPr>
          <p:nvPr/>
        </p:nvSpPr>
        <p:spPr bwMode="auto">
          <a:xfrm>
            <a:off x="457200" y="5029200"/>
            <a:ext cx="7543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0033"/>
                </a:solidFill>
              </a:rPr>
              <a:t>CreateList(&amp;L, n)</a:t>
            </a:r>
          </a:p>
          <a:p>
            <a:r>
              <a:rPr lang="en-US" altLang="zh-CN" b="1">
                <a:solidFill>
                  <a:srgbClr val="660033"/>
                </a:solidFill>
              </a:rPr>
              <a:t>               </a:t>
            </a:r>
            <a:r>
              <a:rPr lang="en-US" altLang="zh-CN">
                <a:solidFill>
                  <a:srgbClr val="660033"/>
                </a:solidFill>
              </a:rPr>
              <a:t>   // </a:t>
            </a:r>
            <a:r>
              <a:rPr lang="zh-CN" altLang="en-US" sz="3200" b="1">
                <a:solidFill>
                  <a:srgbClr val="660033"/>
                </a:solidFill>
                <a:ea typeface="楷体_GB2312" pitchFamily="49" charset="-122"/>
              </a:rPr>
              <a:t>生成含 </a:t>
            </a:r>
            <a:r>
              <a:rPr lang="en-US" altLang="zh-CN" sz="3200" b="1" i="1">
                <a:solidFill>
                  <a:srgbClr val="660033"/>
                </a:solidFill>
                <a:ea typeface="楷体_GB2312" pitchFamily="49" charset="-122"/>
              </a:rPr>
              <a:t>n </a:t>
            </a:r>
            <a:r>
              <a:rPr lang="zh-CN" altLang="en-US" sz="3200" b="1">
                <a:solidFill>
                  <a:srgbClr val="660033"/>
                </a:solidFill>
                <a:ea typeface="楷体_GB2312" pitchFamily="49" charset="-122"/>
              </a:rPr>
              <a:t>个数据元素的链表</a:t>
            </a:r>
            <a:endParaRPr lang="zh-CN" altLang="en-US"/>
          </a:p>
        </p:txBody>
      </p:sp>
      <p:sp>
        <p:nvSpPr>
          <p:cNvPr id="54283" name="AutoShape 11">
            <a:hlinkClick r:id="rId6"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4283"/>
                                        </p:tgtEl>
                                        <p:attrNameLst>
                                          <p:attrName>style.visibility</p:attrName>
                                        </p:attrNameLst>
                                      </p:cBhvr>
                                      <p:to>
                                        <p:strVal val="visible"/>
                                      </p:to>
                                    </p:set>
                                    <p:anim calcmode="lin" valueType="num">
                                      <p:cBhvr additive="base">
                                        <p:cTn id="7" dur="500" fill="hold"/>
                                        <p:tgtEl>
                                          <p:spTgt spid="54283"/>
                                        </p:tgtEl>
                                        <p:attrNameLst>
                                          <p:attrName>ppt_x</p:attrName>
                                        </p:attrNameLst>
                                      </p:cBhvr>
                                      <p:tavLst>
                                        <p:tav tm="0">
                                          <p:val>
                                            <p:strVal val="1+#ppt_w/2"/>
                                          </p:val>
                                        </p:tav>
                                        <p:tav tm="100000">
                                          <p:val>
                                            <p:strVal val="#ppt_x"/>
                                          </p:val>
                                        </p:tav>
                                      </p:tavLst>
                                    </p:anim>
                                    <p:anim calcmode="lin" valueType="num">
                                      <p:cBhvr additive="base">
                                        <p:cTn id="8" dur="500" fill="hold"/>
                                        <p:tgtEl>
                                          <p:spTgt spid="54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47" name="Group 47"/>
          <p:cNvGrpSpPr>
            <a:grpSpLocks/>
          </p:cNvGrpSpPr>
          <p:nvPr/>
        </p:nvGrpSpPr>
        <p:grpSpPr bwMode="auto">
          <a:xfrm>
            <a:off x="150813" y="3016250"/>
            <a:ext cx="1220787" cy="1555750"/>
            <a:chOff x="95" y="1900"/>
            <a:chExt cx="769" cy="980"/>
          </a:xfrm>
        </p:grpSpPr>
        <p:sp>
          <p:nvSpPr>
            <p:cNvPr id="128018" name="Rectangle 18"/>
            <p:cNvSpPr>
              <a:spLocks noChangeArrowheads="1"/>
            </p:cNvSpPr>
            <p:nvPr/>
          </p:nvSpPr>
          <p:spPr bwMode="auto">
            <a:xfrm>
              <a:off x="288"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28019" name="Line 19"/>
            <p:cNvSpPr>
              <a:spLocks noChangeShapeType="1"/>
            </p:cNvSpPr>
            <p:nvPr/>
          </p:nvSpPr>
          <p:spPr bwMode="auto">
            <a:xfrm>
              <a:off x="672"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9" name="Text Box 29"/>
            <p:cNvSpPr txBox="1">
              <a:spLocks noChangeArrowheads="1"/>
            </p:cNvSpPr>
            <p:nvPr/>
          </p:nvSpPr>
          <p:spPr bwMode="auto">
            <a:xfrm>
              <a:off x="96" y="1900"/>
              <a:ext cx="3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rPr>
                <a:t>L</a:t>
              </a:r>
              <a:endParaRPr lang="en-US" altLang="zh-CN"/>
            </a:p>
          </p:txBody>
        </p:sp>
        <p:sp>
          <p:nvSpPr>
            <p:cNvPr id="128030" name="Arc 30"/>
            <p:cNvSpPr>
              <a:spLocks/>
            </p:cNvSpPr>
            <p:nvPr/>
          </p:nvSpPr>
          <p:spPr bwMode="auto">
            <a:xfrm rot="-10459146">
              <a:off x="95" y="2176"/>
              <a:ext cx="433" cy="553"/>
            </a:xfrm>
            <a:custGeom>
              <a:avLst/>
              <a:gdLst>
                <a:gd name="G0" fmla="+- 0 0 0"/>
                <a:gd name="G1" fmla="+- 19336 0 0"/>
                <a:gd name="G2" fmla="+- 21600 0 0"/>
                <a:gd name="T0" fmla="*/ 9628 w 21600"/>
                <a:gd name="T1" fmla="*/ 0 h 20719"/>
                <a:gd name="T2" fmla="*/ 21556 w 21600"/>
                <a:gd name="T3" fmla="*/ 20719 h 20719"/>
                <a:gd name="T4" fmla="*/ 0 w 21600"/>
                <a:gd name="T5" fmla="*/ 19336 h 20719"/>
              </a:gdLst>
              <a:ahLst/>
              <a:cxnLst>
                <a:cxn ang="0">
                  <a:pos x="T0" y="T1"/>
                </a:cxn>
                <a:cxn ang="0">
                  <a:pos x="T2" y="T3"/>
                </a:cxn>
                <a:cxn ang="0">
                  <a:pos x="T4" y="T5"/>
                </a:cxn>
              </a:cxnLst>
              <a:rect l="0" t="0" r="r" b="b"/>
              <a:pathLst>
                <a:path w="21600" h="20719" fill="none" extrusionOk="0">
                  <a:moveTo>
                    <a:pt x="9627" y="0"/>
                  </a:moveTo>
                  <a:cubicBezTo>
                    <a:pt x="16963" y="3652"/>
                    <a:pt x="21600" y="11141"/>
                    <a:pt x="21600" y="19336"/>
                  </a:cubicBezTo>
                  <a:cubicBezTo>
                    <a:pt x="21600" y="19797"/>
                    <a:pt x="21585" y="20258"/>
                    <a:pt x="21555" y="20718"/>
                  </a:cubicBezTo>
                </a:path>
                <a:path w="21600" h="20719" stroke="0" extrusionOk="0">
                  <a:moveTo>
                    <a:pt x="9627" y="0"/>
                  </a:moveTo>
                  <a:cubicBezTo>
                    <a:pt x="16963" y="3652"/>
                    <a:pt x="21600" y="11141"/>
                    <a:pt x="21600" y="19336"/>
                  </a:cubicBezTo>
                  <a:cubicBezTo>
                    <a:pt x="21600" y="19797"/>
                    <a:pt x="21585" y="20258"/>
                    <a:pt x="21555" y="20718"/>
                  </a:cubicBezTo>
                  <a:lnTo>
                    <a:pt x="0" y="19336"/>
                  </a:lnTo>
                  <a:close/>
                </a:path>
              </a:pathLst>
            </a:custGeom>
            <a:noFill/>
            <a:ln w="31750">
              <a:solidFill>
                <a:srgbClr val="000099"/>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8002" name="Text Box 2"/>
          <p:cNvSpPr txBox="1">
            <a:spLocks noChangeArrowheads="1"/>
          </p:cNvSpPr>
          <p:nvPr/>
        </p:nvSpPr>
        <p:spPr bwMode="auto">
          <a:xfrm>
            <a:off x="457200" y="762000"/>
            <a:ext cx="6324600"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000">
                <a:ea typeface="楷体_GB2312" pitchFamily="49" charset="-122"/>
              </a:rPr>
              <a:t>     </a:t>
            </a:r>
            <a:r>
              <a:rPr lang="zh-CN" altLang="en-US" sz="4000">
                <a:ea typeface="楷体_GB2312" pitchFamily="49" charset="-122"/>
              </a:rPr>
              <a:t>线性表的操作</a:t>
            </a:r>
            <a:r>
              <a:rPr lang="zh-CN" altLang="en-US" sz="4800">
                <a:ea typeface="楷体_GB2312" pitchFamily="49" charset="-122"/>
              </a:rPr>
              <a:t>  </a:t>
            </a:r>
          </a:p>
          <a:p>
            <a:r>
              <a:rPr lang="zh-CN" altLang="en-US" sz="4800">
                <a:ea typeface="楷体_GB2312" pitchFamily="49" charset="-122"/>
              </a:rPr>
              <a:t>        </a:t>
            </a:r>
            <a:r>
              <a:rPr lang="en-US" altLang="zh-CN" sz="4800" b="1">
                <a:solidFill>
                  <a:srgbClr val="003399"/>
                </a:solidFill>
              </a:rPr>
              <a:t>GetElem(L, i, &amp;e)</a:t>
            </a:r>
            <a:endParaRPr lang="en-US" altLang="zh-CN" sz="4800"/>
          </a:p>
          <a:p>
            <a:pPr>
              <a:lnSpc>
                <a:spcPct val="125000"/>
              </a:lnSpc>
            </a:pPr>
            <a:r>
              <a:rPr lang="zh-CN" altLang="en-US" sz="4000">
                <a:ea typeface="楷体_GB2312" pitchFamily="49" charset="-122"/>
              </a:rPr>
              <a:t>在单链表中的实现</a:t>
            </a:r>
            <a:r>
              <a:rPr lang="en-US" altLang="zh-CN" sz="4000"/>
              <a:t>:</a:t>
            </a:r>
          </a:p>
        </p:txBody>
      </p:sp>
      <p:grpSp>
        <p:nvGrpSpPr>
          <p:cNvPr id="128048" name="Group 48"/>
          <p:cNvGrpSpPr>
            <a:grpSpLocks/>
          </p:cNvGrpSpPr>
          <p:nvPr/>
        </p:nvGrpSpPr>
        <p:grpSpPr bwMode="auto">
          <a:xfrm>
            <a:off x="1219200" y="4038600"/>
            <a:ext cx="1371600" cy="533400"/>
            <a:chOff x="768" y="2544"/>
            <a:chExt cx="864" cy="336"/>
          </a:xfrm>
        </p:grpSpPr>
        <p:sp>
          <p:nvSpPr>
            <p:cNvPr id="128004" name="Rectangle 4"/>
            <p:cNvSpPr>
              <a:spLocks noChangeArrowheads="1"/>
            </p:cNvSpPr>
            <p:nvPr/>
          </p:nvSpPr>
          <p:spPr bwMode="auto">
            <a:xfrm>
              <a:off x="1056"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8080"/>
                  </a:solidFill>
                </a:rPr>
                <a:t>21</a:t>
              </a:r>
              <a:endParaRPr lang="en-US" altLang="zh-CN"/>
            </a:p>
          </p:txBody>
        </p:sp>
        <p:sp>
          <p:nvSpPr>
            <p:cNvPr id="128006" name="Line 6"/>
            <p:cNvSpPr>
              <a:spLocks noChangeShapeType="1"/>
            </p:cNvSpPr>
            <p:nvPr/>
          </p:nvSpPr>
          <p:spPr bwMode="auto">
            <a:xfrm>
              <a:off x="1440"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0" name="Line 20"/>
            <p:cNvSpPr>
              <a:spLocks noChangeShapeType="1"/>
            </p:cNvSpPr>
            <p:nvPr/>
          </p:nvSpPr>
          <p:spPr bwMode="auto">
            <a:xfrm>
              <a:off x="768"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049" name="Group 49"/>
          <p:cNvGrpSpPr>
            <a:grpSpLocks/>
          </p:cNvGrpSpPr>
          <p:nvPr/>
        </p:nvGrpSpPr>
        <p:grpSpPr bwMode="auto">
          <a:xfrm>
            <a:off x="2438400" y="4038600"/>
            <a:ext cx="1371600" cy="533400"/>
            <a:chOff x="1536" y="2544"/>
            <a:chExt cx="864" cy="336"/>
          </a:xfrm>
        </p:grpSpPr>
        <p:sp>
          <p:nvSpPr>
            <p:cNvPr id="128007" name="Rectangle 7"/>
            <p:cNvSpPr>
              <a:spLocks noChangeArrowheads="1"/>
            </p:cNvSpPr>
            <p:nvPr/>
          </p:nvSpPr>
          <p:spPr bwMode="auto">
            <a:xfrm>
              <a:off x="1824"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8080"/>
                  </a:solidFill>
                </a:rPr>
                <a:t>18</a:t>
              </a:r>
              <a:endParaRPr lang="en-US" altLang="zh-CN"/>
            </a:p>
          </p:txBody>
        </p:sp>
        <p:sp>
          <p:nvSpPr>
            <p:cNvPr id="128008" name="Line 8"/>
            <p:cNvSpPr>
              <a:spLocks noChangeShapeType="1"/>
            </p:cNvSpPr>
            <p:nvPr/>
          </p:nvSpPr>
          <p:spPr bwMode="auto">
            <a:xfrm>
              <a:off x="2208"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1" name="Line 21"/>
            <p:cNvSpPr>
              <a:spLocks noChangeShapeType="1"/>
            </p:cNvSpPr>
            <p:nvPr/>
          </p:nvSpPr>
          <p:spPr bwMode="auto">
            <a:xfrm>
              <a:off x="1536"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050" name="Group 50"/>
          <p:cNvGrpSpPr>
            <a:grpSpLocks/>
          </p:cNvGrpSpPr>
          <p:nvPr/>
        </p:nvGrpSpPr>
        <p:grpSpPr bwMode="auto">
          <a:xfrm>
            <a:off x="3657600" y="4038600"/>
            <a:ext cx="1371600" cy="533400"/>
            <a:chOff x="2304" y="2544"/>
            <a:chExt cx="864" cy="336"/>
          </a:xfrm>
        </p:grpSpPr>
        <p:sp>
          <p:nvSpPr>
            <p:cNvPr id="128009" name="Rectangle 9"/>
            <p:cNvSpPr>
              <a:spLocks noChangeArrowheads="1"/>
            </p:cNvSpPr>
            <p:nvPr/>
          </p:nvSpPr>
          <p:spPr bwMode="auto">
            <a:xfrm>
              <a:off x="2592"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8080"/>
                  </a:solidFill>
                </a:rPr>
                <a:t>30</a:t>
              </a:r>
              <a:endParaRPr lang="en-US" altLang="zh-CN"/>
            </a:p>
          </p:txBody>
        </p:sp>
        <p:sp>
          <p:nvSpPr>
            <p:cNvPr id="128010" name="Line 10"/>
            <p:cNvSpPr>
              <a:spLocks noChangeShapeType="1"/>
            </p:cNvSpPr>
            <p:nvPr/>
          </p:nvSpPr>
          <p:spPr bwMode="auto">
            <a:xfrm>
              <a:off x="2976"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2" name="Line 22"/>
            <p:cNvSpPr>
              <a:spLocks noChangeShapeType="1"/>
            </p:cNvSpPr>
            <p:nvPr/>
          </p:nvSpPr>
          <p:spPr bwMode="auto">
            <a:xfrm>
              <a:off x="2304"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051" name="Group 51"/>
          <p:cNvGrpSpPr>
            <a:grpSpLocks/>
          </p:cNvGrpSpPr>
          <p:nvPr/>
        </p:nvGrpSpPr>
        <p:grpSpPr bwMode="auto">
          <a:xfrm>
            <a:off x="4876800" y="4038600"/>
            <a:ext cx="1371600" cy="533400"/>
            <a:chOff x="3072" y="2544"/>
            <a:chExt cx="864" cy="336"/>
          </a:xfrm>
        </p:grpSpPr>
        <p:sp>
          <p:nvSpPr>
            <p:cNvPr id="128011" name="Rectangle 11"/>
            <p:cNvSpPr>
              <a:spLocks noChangeArrowheads="1"/>
            </p:cNvSpPr>
            <p:nvPr/>
          </p:nvSpPr>
          <p:spPr bwMode="auto">
            <a:xfrm>
              <a:off x="3360"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8080"/>
                  </a:solidFill>
                </a:rPr>
                <a:t>75</a:t>
              </a:r>
              <a:endParaRPr lang="en-US" altLang="zh-CN"/>
            </a:p>
          </p:txBody>
        </p:sp>
        <p:sp>
          <p:nvSpPr>
            <p:cNvPr id="128012" name="Line 12"/>
            <p:cNvSpPr>
              <a:spLocks noChangeShapeType="1"/>
            </p:cNvSpPr>
            <p:nvPr/>
          </p:nvSpPr>
          <p:spPr bwMode="auto">
            <a:xfrm>
              <a:off x="3744"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3" name="Line 23"/>
            <p:cNvSpPr>
              <a:spLocks noChangeShapeType="1"/>
            </p:cNvSpPr>
            <p:nvPr/>
          </p:nvSpPr>
          <p:spPr bwMode="auto">
            <a:xfrm>
              <a:off x="3072"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052" name="Group 52"/>
          <p:cNvGrpSpPr>
            <a:grpSpLocks/>
          </p:cNvGrpSpPr>
          <p:nvPr/>
        </p:nvGrpSpPr>
        <p:grpSpPr bwMode="auto">
          <a:xfrm>
            <a:off x="6096000" y="4038600"/>
            <a:ext cx="1371600" cy="533400"/>
            <a:chOff x="3840" y="2544"/>
            <a:chExt cx="864" cy="336"/>
          </a:xfrm>
        </p:grpSpPr>
        <p:sp>
          <p:nvSpPr>
            <p:cNvPr id="128013" name="Rectangle 13"/>
            <p:cNvSpPr>
              <a:spLocks noChangeArrowheads="1"/>
            </p:cNvSpPr>
            <p:nvPr/>
          </p:nvSpPr>
          <p:spPr bwMode="auto">
            <a:xfrm>
              <a:off x="4128"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8080"/>
                  </a:solidFill>
                </a:rPr>
                <a:t>42</a:t>
              </a:r>
              <a:endParaRPr lang="en-US" altLang="zh-CN"/>
            </a:p>
          </p:txBody>
        </p:sp>
        <p:sp>
          <p:nvSpPr>
            <p:cNvPr id="128014" name="Line 14"/>
            <p:cNvSpPr>
              <a:spLocks noChangeShapeType="1"/>
            </p:cNvSpPr>
            <p:nvPr/>
          </p:nvSpPr>
          <p:spPr bwMode="auto">
            <a:xfrm>
              <a:off x="4512"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24" name="Line 24"/>
            <p:cNvSpPr>
              <a:spLocks noChangeShapeType="1"/>
            </p:cNvSpPr>
            <p:nvPr/>
          </p:nvSpPr>
          <p:spPr bwMode="auto">
            <a:xfrm>
              <a:off x="3840"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053" name="Group 53"/>
          <p:cNvGrpSpPr>
            <a:grpSpLocks/>
          </p:cNvGrpSpPr>
          <p:nvPr/>
        </p:nvGrpSpPr>
        <p:grpSpPr bwMode="auto">
          <a:xfrm>
            <a:off x="7315200" y="4038600"/>
            <a:ext cx="1516063" cy="533400"/>
            <a:chOff x="4608" y="2544"/>
            <a:chExt cx="955" cy="336"/>
          </a:xfrm>
        </p:grpSpPr>
        <p:sp>
          <p:nvSpPr>
            <p:cNvPr id="128015" name="Rectangle 15"/>
            <p:cNvSpPr>
              <a:spLocks noChangeArrowheads="1"/>
            </p:cNvSpPr>
            <p:nvPr/>
          </p:nvSpPr>
          <p:spPr bwMode="auto">
            <a:xfrm>
              <a:off x="4896"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8080"/>
                  </a:solidFill>
                </a:rPr>
                <a:t>56</a:t>
              </a:r>
              <a:endParaRPr lang="en-US" altLang="zh-CN"/>
            </a:p>
          </p:txBody>
        </p:sp>
        <p:sp>
          <p:nvSpPr>
            <p:cNvPr id="128016" name="Line 16"/>
            <p:cNvSpPr>
              <a:spLocks noChangeShapeType="1"/>
            </p:cNvSpPr>
            <p:nvPr/>
          </p:nvSpPr>
          <p:spPr bwMode="auto">
            <a:xfrm>
              <a:off x="5280"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7" name="Text Box 17"/>
            <p:cNvSpPr txBox="1">
              <a:spLocks noChangeArrowheads="1"/>
            </p:cNvSpPr>
            <p:nvPr/>
          </p:nvSpPr>
          <p:spPr bwMode="auto">
            <a:xfrm>
              <a:off x="5226" y="2553"/>
              <a:ext cx="3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8080"/>
                  </a:solidFill>
                </a:rPr>
                <a:t>∧</a:t>
              </a:r>
              <a:endParaRPr lang="en-US" altLang="zh-CN"/>
            </a:p>
          </p:txBody>
        </p:sp>
        <p:sp>
          <p:nvSpPr>
            <p:cNvPr id="128025" name="Line 25"/>
            <p:cNvSpPr>
              <a:spLocks noChangeShapeType="1"/>
            </p:cNvSpPr>
            <p:nvPr/>
          </p:nvSpPr>
          <p:spPr bwMode="auto">
            <a:xfrm>
              <a:off x="4608"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034" name="Group 34"/>
          <p:cNvGrpSpPr>
            <a:grpSpLocks/>
          </p:cNvGrpSpPr>
          <p:nvPr/>
        </p:nvGrpSpPr>
        <p:grpSpPr bwMode="auto">
          <a:xfrm>
            <a:off x="1924050" y="4648200"/>
            <a:ext cx="438150" cy="990600"/>
            <a:chOff x="1212" y="2880"/>
            <a:chExt cx="276" cy="624"/>
          </a:xfrm>
        </p:grpSpPr>
        <p:sp>
          <p:nvSpPr>
            <p:cNvPr id="128032" name="Line 32"/>
            <p:cNvSpPr>
              <a:spLocks noChangeShapeType="1"/>
            </p:cNvSpPr>
            <p:nvPr/>
          </p:nvSpPr>
          <p:spPr bwMode="auto">
            <a:xfrm>
              <a:off x="1248" y="2880"/>
              <a:ext cx="0" cy="624"/>
            </a:xfrm>
            <a:prstGeom prst="line">
              <a:avLst/>
            </a:prstGeom>
            <a:noFill/>
            <a:ln w="31750">
              <a:solidFill>
                <a:srgbClr val="99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3" name="Text Box 33"/>
            <p:cNvSpPr txBox="1">
              <a:spLocks noChangeArrowheads="1"/>
            </p:cNvSpPr>
            <p:nvPr/>
          </p:nvSpPr>
          <p:spPr bwMode="auto">
            <a:xfrm>
              <a:off x="1212" y="305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p</a:t>
              </a:r>
              <a:endParaRPr lang="en-US" altLang="zh-CN"/>
            </a:p>
          </p:txBody>
        </p:sp>
      </p:grpSp>
      <p:grpSp>
        <p:nvGrpSpPr>
          <p:cNvPr id="128035" name="Group 35"/>
          <p:cNvGrpSpPr>
            <a:grpSpLocks/>
          </p:cNvGrpSpPr>
          <p:nvPr/>
        </p:nvGrpSpPr>
        <p:grpSpPr bwMode="auto">
          <a:xfrm>
            <a:off x="3124200" y="4648200"/>
            <a:ext cx="438150" cy="990600"/>
            <a:chOff x="1212" y="2880"/>
            <a:chExt cx="276" cy="624"/>
          </a:xfrm>
        </p:grpSpPr>
        <p:sp>
          <p:nvSpPr>
            <p:cNvPr id="128036" name="Line 36"/>
            <p:cNvSpPr>
              <a:spLocks noChangeShapeType="1"/>
            </p:cNvSpPr>
            <p:nvPr/>
          </p:nvSpPr>
          <p:spPr bwMode="auto">
            <a:xfrm>
              <a:off x="1248" y="2880"/>
              <a:ext cx="0" cy="624"/>
            </a:xfrm>
            <a:prstGeom prst="line">
              <a:avLst/>
            </a:prstGeom>
            <a:noFill/>
            <a:ln w="31750">
              <a:solidFill>
                <a:srgbClr val="99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37" name="Text Box 37"/>
            <p:cNvSpPr txBox="1">
              <a:spLocks noChangeArrowheads="1"/>
            </p:cNvSpPr>
            <p:nvPr/>
          </p:nvSpPr>
          <p:spPr bwMode="auto">
            <a:xfrm>
              <a:off x="1212" y="305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p</a:t>
              </a:r>
              <a:endParaRPr lang="en-US" altLang="zh-CN"/>
            </a:p>
          </p:txBody>
        </p:sp>
      </p:grpSp>
      <p:grpSp>
        <p:nvGrpSpPr>
          <p:cNvPr id="128038" name="Group 38"/>
          <p:cNvGrpSpPr>
            <a:grpSpLocks/>
          </p:cNvGrpSpPr>
          <p:nvPr/>
        </p:nvGrpSpPr>
        <p:grpSpPr bwMode="auto">
          <a:xfrm>
            <a:off x="4362450" y="4648200"/>
            <a:ext cx="438150" cy="990600"/>
            <a:chOff x="1212" y="2880"/>
            <a:chExt cx="276" cy="624"/>
          </a:xfrm>
        </p:grpSpPr>
        <p:sp>
          <p:nvSpPr>
            <p:cNvPr id="128039" name="Line 39"/>
            <p:cNvSpPr>
              <a:spLocks noChangeShapeType="1"/>
            </p:cNvSpPr>
            <p:nvPr/>
          </p:nvSpPr>
          <p:spPr bwMode="auto">
            <a:xfrm>
              <a:off x="1248" y="2880"/>
              <a:ext cx="0" cy="624"/>
            </a:xfrm>
            <a:prstGeom prst="line">
              <a:avLst/>
            </a:prstGeom>
            <a:noFill/>
            <a:ln w="31750">
              <a:solidFill>
                <a:srgbClr val="99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40" name="Text Box 40"/>
            <p:cNvSpPr txBox="1">
              <a:spLocks noChangeArrowheads="1"/>
            </p:cNvSpPr>
            <p:nvPr/>
          </p:nvSpPr>
          <p:spPr bwMode="auto">
            <a:xfrm>
              <a:off x="1212" y="305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p</a:t>
              </a:r>
              <a:endParaRPr lang="en-US" altLang="zh-CN"/>
            </a:p>
          </p:txBody>
        </p:sp>
      </p:grpSp>
      <p:sp>
        <p:nvSpPr>
          <p:cNvPr id="128041" name="Text Box 41"/>
          <p:cNvSpPr txBox="1">
            <a:spLocks noChangeArrowheads="1"/>
          </p:cNvSpPr>
          <p:nvPr/>
        </p:nvSpPr>
        <p:spPr bwMode="auto">
          <a:xfrm>
            <a:off x="2863850" y="58674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00"/>
                </a:solidFill>
              </a:rPr>
              <a:t>j</a:t>
            </a:r>
            <a:endParaRPr lang="en-US" altLang="zh-CN"/>
          </a:p>
        </p:txBody>
      </p:sp>
      <p:sp>
        <p:nvSpPr>
          <p:cNvPr id="128042" name="Text Box 42"/>
          <p:cNvSpPr txBox="1">
            <a:spLocks noChangeArrowheads="1"/>
          </p:cNvSpPr>
          <p:nvPr/>
        </p:nvSpPr>
        <p:spPr bwMode="auto">
          <a:xfrm>
            <a:off x="3321050" y="5902325"/>
            <a:ext cx="641350" cy="650875"/>
          </a:xfrm>
          <a:prstGeom prst="rect">
            <a:avLst/>
          </a:prstGeom>
          <a:solidFill>
            <a:srgbClr val="FFFF99">
              <a:alpha val="50000"/>
            </a:srgbClr>
          </a:solidFill>
          <a:ln w="9525">
            <a:solidFill>
              <a:srgbClr val="99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rgbClr val="660033"/>
                </a:solidFill>
              </a:rPr>
              <a:t>1</a:t>
            </a:r>
            <a:endParaRPr lang="en-US" altLang="zh-CN"/>
          </a:p>
        </p:txBody>
      </p:sp>
      <p:sp>
        <p:nvSpPr>
          <p:cNvPr id="128043" name="Text Box 43"/>
          <p:cNvSpPr txBox="1">
            <a:spLocks noChangeArrowheads="1"/>
          </p:cNvSpPr>
          <p:nvPr/>
        </p:nvSpPr>
        <p:spPr bwMode="auto">
          <a:xfrm>
            <a:off x="3321050" y="5902325"/>
            <a:ext cx="641350" cy="650875"/>
          </a:xfrm>
          <a:prstGeom prst="rect">
            <a:avLst/>
          </a:prstGeom>
          <a:solidFill>
            <a:srgbClr val="FFFF99"/>
          </a:solidFill>
          <a:ln w="9525">
            <a:solidFill>
              <a:srgbClr val="99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rgbClr val="660033"/>
                </a:solidFill>
              </a:rPr>
              <a:t>2</a:t>
            </a:r>
            <a:endParaRPr lang="en-US" altLang="zh-CN"/>
          </a:p>
        </p:txBody>
      </p:sp>
      <p:sp>
        <p:nvSpPr>
          <p:cNvPr id="128044" name="Text Box 44"/>
          <p:cNvSpPr txBox="1">
            <a:spLocks noChangeArrowheads="1"/>
          </p:cNvSpPr>
          <p:nvPr/>
        </p:nvSpPr>
        <p:spPr bwMode="auto">
          <a:xfrm>
            <a:off x="3321050" y="5902325"/>
            <a:ext cx="641350" cy="650875"/>
          </a:xfrm>
          <a:prstGeom prst="rect">
            <a:avLst/>
          </a:prstGeom>
          <a:solidFill>
            <a:srgbClr val="FFFF99"/>
          </a:solidFill>
          <a:ln w="9525">
            <a:solidFill>
              <a:srgbClr val="99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rgbClr val="660033"/>
                </a:solidFill>
              </a:rPr>
              <a:t>3</a:t>
            </a:r>
            <a:endParaRPr lang="en-US" altLang="zh-CN"/>
          </a:p>
        </p:txBody>
      </p:sp>
      <p:sp useBgFill="1">
        <p:nvSpPr>
          <p:cNvPr id="128054" name="Rectangle 54"/>
          <p:cNvSpPr>
            <a:spLocks noChangeArrowheads="1"/>
          </p:cNvSpPr>
          <p:nvPr/>
        </p:nvSpPr>
        <p:spPr bwMode="auto">
          <a:xfrm>
            <a:off x="1828800" y="4648200"/>
            <a:ext cx="4572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28055" name="Rectangle 55"/>
          <p:cNvSpPr>
            <a:spLocks noChangeArrowheads="1"/>
          </p:cNvSpPr>
          <p:nvPr/>
        </p:nvSpPr>
        <p:spPr bwMode="auto">
          <a:xfrm>
            <a:off x="3048000" y="4648200"/>
            <a:ext cx="4572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 calcmode="lin" valueType="num">
                                      <p:cBhvr additive="base">
                                        <p:cTn id="7" dur="500" fill="hold"/>
                                        <p:tgtEl>
                                          <p:spTgt spid="128002"/>
                                        </p:tgtEl>
                                        <p:attrNameLst>
                                          <p:attrName>ppt_x</p:attrName>
                                        </p:attrNameLst>
                                      </p:cBhvr>
                                      <p:tavLst>
                                        <p:tav tm="0">
                                          <p:val>
                                            <p:strVal val="#ppt_x"/>
                                          </p:val>
                                        </p:tav>
                                        <p:tav tm="100000">
                                          <p:val>
                                            <p:strVal val="#ppt_x"/>
                                          </p:val>
                                        </p:tav>
                                      </p:tavLst>
                                    </p:anim>
                                    <p:anim calcmode="lin" valueType="num">
                                      <p:cBhvr additive="base">
                                        <p:cTn id="8" dur="500" fill="hold"/>
                                        <p:tgtEl>
                                          <p:spTgt spid="12800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28047"/>
                                        </p:tgtEl>
                                        <p:attrNameLst>
                                          <p:attrName>style.visibility</p:attrName>
                                        </p:attrNameLst>
                                      </p:cBhvr>
                                      <p:to>
                                        <p:strVal val="visible"/>
                                      </p:to>
                                    </p:set>
                                    <p:animEffect transition="in" filter="wipe(left)">
                                      <p:cBhvr>
                                        <p:cTn id="13" dur="500"/>
                                        <p:tgtEl>
                                          <p:spTgt spid="128047"/>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128048"/>
                                        </p:tgtEl>
                                        <p:attrNameLst>
                                          <p:attrName>style.visibility</p:attrName>
                                        </p:attrNameLst>
                                      </p:cBhvr>
                                      <p:to>
                                        <p:strVal val="visible"/>
                                      </p:to>
                                    </p:set>
                                    <p:animEffect transition="in" filter="wipe(left)">
                                      <p:cBhvr>
                                        <p:cTn id="17" dur="500"/>
                                        <p:tgtEl>
                                          <p:spTgt spid="128048"/>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128049"/>
                                        </p:tgtEl>
                                        <p:attrNameLst>
                                          <p:attrName>style.visibility</p:attrName>
                                        </p:attrNameLst>
                                      </p:cBhvr>
                                      <p:to>
                                        <p:strVal val="visible"/>
                                      </p:to>
                                    </p:set>
                                    <p:animEffect transition="in" filter="wipe(left)">
                                      <p:cBhvr>
                                        <p:cTn id="21" dur="500"/>
                                        <p:tgtEl>
                                          <p:spTgt spid="128049"/>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128050"/>
                                        </p:tgtEl>
                                        <p:attrNameLst>
                                          <p:attrName>style.visibility</p:attrName>
                                        </p:attrNameLst>
                                      </p:cBhvr>
                                      <p:to>
                                        <p:strVal val="visible"/>
                                      </p:to>
                                    </p:set>
                                    <p:animEffect transition="in" filter="wipe(left)">
                                      <p:cBhvr>
                                        <p:cTn id="25" dur="500"/>
                                        <p:tgtEl>
                                          <p:spTgt spid="128050"/>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128051"/>
                                        </p:tgtEl>
                                        <p:attrNameLst>
                                          <p:attrName>style.visibility</p:attrName>
                                        </p:attrNameLst>
                                      </p:cBhvr>
                                      <p:to>
                                        <p:strVal val="visible"/>
                                      </p:to>
                                    </p:set>
                                    <p:animEffect transition="in" filter="wipe(left)">
                                      <p:cBhvr>
                                        <p:cTn id="29" dur="500"/>
                                        <p:tgtEl>
                                          <p:spTgt spid="128051"/>
                                        </p:tgtEl>
                                      </p:cBhvr>
                                    </p:animEffect>
                                  </p:childTnLst>
                                </p:cTn>
                              </p:par>
                            </p:childTnLst>
                          </p:cTn>
                        </p:par>
                        <p:par>
                          <p:cTn id="30" fill="hold" nodeType="afterGroup">
                            <p:stCondLst>
                              <p:cond delay="2500"/>
                            </p:stCondLst>
                            <p:childTnLst>
                              <p:par>
                                <p:cTn id="31" presetID="22" presetClass="entr" presetSubtype="8" fill="hold" nodeType="afterEffect">
                                  <p:stCondLst>
                                    <p:cond delay="0"/>
                                  </p:stCondLst>
                                  <p:childTnLst>
                                    <p:set>
                                      <p:cBhvr>
                                        <p:cTn id="32" dur="1" fill="hold">
                                          <p:stCondLst>
                                            <p:cond delay="0"/>
                                          </p:stCondLst>
                                        </p:cTn>
                                        <p:tgtEl>
                                          <p:spTgt spid="128052"/>
                                        </p:tgtEl>
                                        <p:attrNameLst>
                                          <p:attrName>style.visibility</p:attrName>
                                        </p:attrNameLst>
                                      </p:cBhvr>
                                      <p:to>
                                        <p:strVal val="visible"/>
                                      </p:to>
                                    </p:set>
                                    <p:animEffect transition="in" filter="wipe(left)">
                                      <p:cBhvr>
                                        <p:cTn id="33" dur="500"/>
                                        <p:tgtEl>
                                          <p:spTgt spid="128052"/>
                                        </p:tgtEl>
                                      </p:cBhvr>
                                    </p:animEffect>
                                  </p:childTnLst>
                                </p:cTn>
                              </p:par>
                            </p:childTnLst>
                          </p:cTn>
                        </p:par>
                        <p:par>
                          <p:cTn id="34" fill="hold" nodeType="afterGroup">
                            <p:stCondLst>
                              <p:cond delay="3000"/>
                            </p:stCondLst>
                            <p:childTnLst>
                              <p:par>
                                <p:cTn id="35" presetID="22" presetClass="entr" presetSubtype="8" fill="hold" nodeType="afterEffect">
                                  <p:stCondLst>
                                    <p:cond delay="0"/>
                                  </p:stCondLst>
                                  <p:childTnLst>
                                    <p:set>
                                      <p:cBhvr>
                                        <p:cTn id="36" dur="1" fill="hold">
                                          <p:stCondLst>
                                            <p:cond delay="0"/>
                                          </p:stCondLst>
                                        </p:cTn>
                                        <p:tgtEl>
                                          <p:spTgt spid="128053"/>
                                        </p:tgtEl>
                                        <p:attrNameLst>
                                          <p:attrName>style.visibility</p:attrName>
                                        </p:attrNameLst>
                                      </p:cBhvr>
                                      <p:to>
                                        <p:strVal val="visible"/>
                                      </p:to>
                                    </p:set>
                                    <p:animEffect transition="in" filter="wipe(left)">
                                      <p:cBhvr>
                                        <p:cTn id="37" dur="500"/>
                                        <p:tgtEl>
                                          <p:spTgt spid="1280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8034"/>
                                        </p:tgtEl>
                                        <p:attrNameLst>
                                          <p:attrName>style.visibility</p:attrName>
                                        </p:attrNameLst>
                                      </p:cBhvr>
                                      <p:to>
                                        <p:strVal val="visible"/>
                                      </p:to>
                                    </p:set>
                                    <p:animEffect transition="in" filter="wipe(left)">
                                      <p:cBhvr>
                                        <p:cTn id="42" dur="500"/>
                                        <p:tgtEl>
                                          <p:spTgt spid="1280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8041"/>
                                        </p:tgtEl>
                                        <p:attrNameLst>
                                          <p:attrName>style.visibility</p:attrName>
                                        </p:attrNameLst>
                                      </p:cBhvr>
                                      <p:to>
                                        <p:strVal val="visible"/>
                                      </p:to>
                                    </p:set>
                                    <p:animEffect transition="in" filter="wipe(left)">
                                      <p:cBhvr>
                                        <p:cTn id="47" dur="500"/>
                                        <p:tgtEl>
                                          <p:spTgt spid="128041"/>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28042"/>
                                        </p:tgtEl>
                                        <p:attrNameLst>
                                          <p:attrName>style.visibility</p:attrName>
                                        </p:attrNameLst>
                                      </p:cBhvr>
                                      <p:to>
                                        <p:strVal val="visible"/>
                                      </p:to>
                                    </p:set>
                                    <p:animEffect transition="in" filter="wipe(left)">
                                      <p:cBhvr>
                                        <p:cTn id="51" dur="500"/>
                                        <p:tgtEl>
                                          <p:spTgt spid="12804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8054"/>
                                        </p:tgtEl>
                                        <p:attrNameLst>
                                          <p:attrName>style.visibility</p:attrName>
                                        </p:attrNameLst>
                                      </p:cBhvr>
                                      <p:to>
                                        <p:strVal val="visible"/>
                                      </p:to>
                                    </p:set>
                                    <p:animEffect transition="in" filter="wipe(left)">
                                      <p:cBhvr>
                                        <p:cTn id="56" dur="500"/>
                                        <p:tgtEl>
                                          <p:spTgt spid="128054"/>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128035"/>
                                        </p:tgtEl>
                                        <p:attrNameLst>
                                          <p:attrName>style.visibility</p:attrName>
                                        </p:attrNameLst>
                                      </p:cBhvr>
                                      <p:to>
                                        <p:strVal val="visible"/>
                                      </p:to>
                                    </p:set>
                                    <p:animEffect transition="in" filter="wipe(left)">
                                      <p:cBhvr>
                                        <p:cTn id="60" dur="500"/>
                                        <p:tgtEl>
                                          <p:spTgt spid="128035"/>
                                        </p:tgtEl>
                                      </p:cBhvr>
                                    </p:animEffect>
                                  </p:childTnLst>
                                </p:cTn>
                              </p:par>
                            </p:childTnLst>
                          </p:cTn>
                        </p:par>
                        <p:par>
                          <p:cTn id="61" fill="hold" nodeType="afterGroup">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128043"/>
                                        </p:tgtEl>
                                        <p:attrNameLst>
                                          <p:attrName>style.visibility</p:attrName>
                                        </p:attrNameLst>
                                      </p:cBhvr>
                                      <p:to>
                                        <p:strVal val="visible"/>
                                      </p:to>
                                    </p:set>
                                    <p:animEffect transition="in" filter="wipe(left)">
                                      <p:cBhvr>
                                        <p:cTn id="64" dur="500"/>
                                        <p:tgtEl>
                                          <p:spTgt spid="12804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8055"/>
                                        </p:tgtEl>
                                        <p:attrNameLst>
                                          <p:attrName>style.visibility</p:attrName>
                                        </p:attrNameLst>
                                      </p:cBhvr>
                                      <p:to>
                                        <p:strVal val="visible"/>
                                      </p:to>
                                    </p:set>
                                    <p:animEffect transition="in" filter="wipe(left)">
                                      <p:cBhvr>
                                        <p:cTn id="69" dur="500"/>
                                        <p:tgtEl>
                                          <p:spTgt spid="128055"/>
                                        </p:tgtEl>
                                      </p:cBhvr>
                                    </p:animEffect>
                                  </p:childTnLst>
                                </p:cTn>
                              </p:par>
                            </p:childTnLst>
                          </p:cTn>
                        </p:par>
                        <p:par>
                          <p:cTn id="70" fill="hold" nodeType="afterGroup">
                            <p:stCondLst>
                              <p:cond delay="500"/>
                            </p:stCondLst>
                            <p:childTnLst>
                              <p:par>
                                <p:cTn id="71" presetID="22" presetClass="entr" presetSubtype="8" fill="hold" nodeType="afterEffect">
                                  <p:stCondLst>
                                    <p:cond delay="0"/>
                                  </p:stCondLst>
                                  <p:childTnLst>
                                    <p:set>
                                      <p:cBhvr>
                                        <p:cTn id="72" dur="1" fill="hold">
                                          <p:stCondLst>
                                            <p:cond delay="0"/>
                                          </p:stCondLst>
                                        </p:cTn>
                                        <p:tgtEl>
                                          <p:spTgt spid="128038"/>
                                        </p:tgtEl>
                                        <p:attrNameLst>
                                          <p:attrName>style.visibility</p:attrName>
                                        </p:attrNameLst>
                                      </p:cBhvr>
                                      <p:to>
                                        <p:strVal val="visible"/>
                                      </p:to>
                                    </p:set>
                                    <p:animEffect transition="in" filter="wipe(left)">
                                      <p:cBhvr>
                                        <p:cTn id="73" dur="500"/>
                                        <p:tgtEl>
                                          <p:spTgt spid="128038"/>
                                        </p:tgtEl>
                                      </p:cBhvr>
                                    </p:animEffect>
                                  </p:childTnLst>
                                </p:cTn>
                              </p:par>
                            </p:childTnLst>
                          </p:cTn>
                        </p:par>
                        <p:par>
                          <p:cTn id="74" fill="hold" nodeType="afterGroup">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128044"/>
                                        </p:tgtEl>
                                        <p:attrNameLst>
                                          <p:attrName>style.visibility</p:attrName>
                                        </p:attrNameLst>
                                      </p:cBhvr>
                                      <p:to>
                                        <p:strVal val="visible"/>
                                      </p:to>
                                    </p:set>
                                    <p:animEffect transition="in" filter="wipe(left)">
                                      <p:cBhvr>
                                        <p:cTn id="77" dur="500"/>
                                        <p:tgtEl>
                                          <p:spTgt spid="128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P spid="128041" grpId="0" autoUpdateAnimBg="0"/>
      <p:bldP spid="128042" grpId="0" animBg="1" autoUpdateAnimBg="0"/>
      <p:bldP spid="128043" grpId="0" animBg="1" autoUpdateAnimBg="0"/>
      <p:bldP spid="128044" grpId="0" animBg="1" autoUpdateAnimBg="0"/>
      <p:bldP spid="128054" grpId="0" animBg="1"/>
      <p:bldP spid="12805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700088" y="2803525"/>
            <a:ext cx="813911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4000" b="1">
                <a:solidFill>
                  <a:srgbClr val="333399"/>
                </a:solidFill>
                <a:ea typeface="隶书" pitchFamily="49" charset="-122"/>
              </a:rPr>
              <a:t>  </a:t>
            </a:r>
            <a:r>
              <a:rPr lang="zh-CN" altLang="en-US" sz="4000" b="1">
                <a:solidFill>
                  <a:srgbClr val="660033"/>
                </a:solidFill>
                <a:ea typeface="隶书" pitchFamily="49" charset="-122"/>
              </a:rPr>
              <a:t>因此，查找第 </a:t>
            </a:r>
            <a:r>
              <a:rPr lang="en-US" altLang="zh-CN" sz="4000" b="1">
                <a:solidFill>
                  <a:srgbClr val="660033"/>
                </a:solidFill>
                <a:ea typeface="隶书" pitchFamily="49" charset="-122"/>
              </a:rPr>
              <a:t>i </a:t>
            </a:r>
            <a:r>
              <a:rPr lang="zh-CN" altLang="en-US" sz="4000" b="1">
                <a:solidFill>
                  <a:srgbClr val="660033"/>
                </a:solidFill>
                <a:ea typeface="隶书" pitchFamily="49" charset="-122"/>
              </a:rPr>
              <a:t>个数据元素的基本操作为：</a:t>
            </a:r>
            <a:r>
              <a:rPr lang="zh-CN" altLang="en-US" sz="4000" b="1">
                <a:solidFill>
                  <a:srgbClr val="FF0000"/>
                </a:solidFill>
                <a:ea typeface="隶书" pitchFamily="49" charset="-122"/>
              </a:rPr>
              <a:t>移动指针，比较 </a:t>
            </a:r>
            <a:r>
              <a:rPr lang="en-US" altLang="zh-CN" sz="4000" b="1">
                <a:solidFill>
                  <a:srgbClr val="FF0000"/>
                </a:solidFill>
                <a:ea typeface="隶书" pitchFamily="49" charset="-122"/>
              </a:rPr>
              <a:t>j </a:t>
            </a:r>
            <a:r>
              <a:rPr lang="zh-CN" altLang="en-US" sz="4000" b="1">
                <a:solidFill>
                  <a:srgbClr val="FF0000"/>
                </a:solidFill>
                <a:ea typeface="隶书" pitchFamily="49" charset="-122"/>
              </a:rPr>
              <a:t>和 </a:t>
            </a:r>
            <a:r>
              <a:rPr lang="en-US" altLang="zh-CN" sz="4000" b="1">
                <a:solidFill>
                  <a:srgbClr val="FF0000"/>
                </a:solidFill>
                <a:ea typeface="隶书" pitchFamily="49" charset="-122"/>
              </a:rPr>
              <a:t>I </a:t>
            </a:r>
            <a:r>
              <a:rPr lang="zh-CN" altLang="en-US" sz="4000" b="1">
                <a:solidFill>
                  <a:srgbClr val="993366"/>
                </a:solidFill>
                <a:latin typeface="楷体_GB2312" pitchFamily="49" charset="-122"/>
                <a:ea typeface="楷体_GB2312" pitchFamily="49" charset="-122"/>
              </a:rPr>
              <a:t>。</a:t>
            </a:r>
            <a:r>
              <a:rPr lang="zh-CN" altLang="en-US" sz="4800"/>
              <a:t> </a:t>
            </a:r>
          </a:p>
        </p:txBody>
      </p:sp>
      <p:sp>
        <p:nvSpPr>
          <p:cNvPr id="129027" name="Text Box 3"/>
          <p:cNvSpPr txBox="1">
            <a:spLocks noChangeArrowheads="1"/>
          </p:cNvSpPr>
          <p:nvPr/>
        </p:nvSpPr>
        <p:spPr bwMode="auto">
          <a:xfrm>
            <a:off x="593725" y="436563"/>
            <a:ext cx="8169275" cy="215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b="1">
                <a:solidFill>
                  <a:srgbClr val="000099"/>
                </a:solidFill>
                <a:ea typeface="楷体_GB2312" pitchFamily="49" charset="-122"/>
              </a:rPr>
              <a:t>  </a:t>
            </a:r>
            <a:r>
              <a:rPr lang="zh-CN" altLang="en-US" b="1">
                <a:solidFill>
                  <a:srgbClr val="000099"/>
                </a:solidFill>
                <a:ea typeface="楷体_GB2312" pitchFamily="49" charset="-122"/>
              </a:rPr>
              <a:t>单链表是一种顺序存取的结构，为找第 </a:t>
            </a:r>
            <a:r>
              <a:rPr lang="en-US" altLang="zh-CN" b="1">
                <a:solidFill>
                  <a:srgbClr val="000099"/>
                </a:solidFill>
                <a:ea typeface="楷体_GB2312" pitchFamily="49" charset="-122"/>
              </a:rPr>
              <a:t>i </a:t>
            </a:r>
            <a:r>
              <a:rPr lang="zh-CN" altLang="en-US" b="1">
                <a:solidFill>
                  <a:srgbClr val="000099"/>
                </a:solidFill>
                <a:ea typeface="楷体_GB2312" pitchFamily="49" charset="-122"/>
              </a:rPr>
              <a:t>个数据元素，必须先找到第 </a:t>
            </a:r>
            <a:r>
              <a:rPr lang="en-US" altLang="zh-CN" b="1">
                <a:solidFill>
                  <a:srgbClr val="000099"/>
                </a:solidFill>
                <a:ea typeface="楷体_GB2312" pitchFamily="49" charset="-122"/>
              </a:rPr>
              <a:t>i-1 </a:t>
            </a:r>
            <a:r>
              <a:rPr lang="zh-CN" altLang="en-US" b="1">
                <a:solidFill>
                  <a:srgbClr val="000099"/>
                </a:solidFill>
                <a:ea typeface="楷体_GB2312" pitchFamily="49" charset="-122"/>
              </a:rPr>
              <a:t>个数据元素。</a:t>
            </a:r>
            <a:endParaRPr lang="zh-CN" altLang="en-US"/>
          </a:p>
        </p:txBody>
      </p:sp>
      <p:sp>
        <p:nvSpPr>
          <p:cNvPr id="129028" name="Rectangle 4"/>
          <p:cNvSpPr>
            <a:spLocks noChangeArrowheads="1"/>
          </p:cNvSpPr>
          <p:nvPr/>
        </p:nvSpPr>
        <p:spPr bwMode="auto">
          <a:xfrm>
            <a:off x="838200" y="4648200"/>
            <a:ext cx="7467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4000" b="1">
                <a:solidFill>
                  <a:srgbClr val="993366"/>
                </a:solidFill>
                <a:latin typeface="楷体_GB2312" pitchFamily="49" charset="-122"/>
                <a:ea typeface="楷体_GB2312" pitchFamily="49" charset="-122"/>
              </a:rPr>
              <a:t>  </a:t>
            </a:r>
            <a:r>
              <a:rPr lang="zh-CN" altLang="en-US" sz="4000" b="1">
                <a:solidFill>
                  <a:srgbClr val="993366"/>
                </a:solidFill>
                <a:latin typeface="楷体_GB2312" pitchFamily="49" charset="-122"/>
                <a:ea typeface="楷体_GB2312" pitchFamily="49" charset="-122"/>
              </a:rPr>
              <a:t>令指针 </a:t>
            </a:r>
            <a:r>
              <a:rPr lang="en-US" altLang="zh-CN" sz="4000" b="1">
                <a:solidFill>
                  <a:srgbClr val="CC0000"/>
                </a:solidFill>
                <a:latin typeface="楷体_GB2312" pitchFamily="49" charset="-122"/>
                <a:ea typeface="楷体_GB2312" pitchFamily="49" charset="-122"/>
              </a:rPr>
              <a:t>p</a:t>
            </a:r>
            <a:r>
              <a:rPr lang="en-US" altLang="zh-CN" sz="4000" b="1">
                <a:solidFill>
                  <a:srgbClr val="993366"/>
                </a:solidFill>
                <a:latin typeface="楷体_GB2312" pitchFamily="49" charset="-122"/>
                <a:ea typeface="楷体_GB2312" pitchFamily="49" charset="-122"/>
              </a:rPr>
              <a:t> </a:t>
            </a:r>
            <a:r>
              <a:rPr lang="zh-CN" altLang="en-US" sz="4000" b="1">
                <a:solidFill>
                  <a:srgbClr val="993366"/>
                </a:solidFill>
                <a:latin typeface="楷体_GB2312" pitchFamily="49" charset="-122"/>
                <a:ea typeface="楷体_GB2312" pitchFamily="49" charset="-122"/>
              </a:rPr>
              <a:t>始终</a:t>
            </a:r>
            <a:r>
              <a:rPr lang="zh-CN" altLang="en-US" sz="4000" b="1">
                <a:solidFill>
                  <a:srgbClr val="CC0000"/>
                </a:solidFill>
                <a:latin typeface="楷体_GB2312" pitchFamily="49" charset="-122"/>
                <a:ea typeface="楷体_GB2312" pitchFamily="49" charset="-122"/>
              </a:rPr>
              <a:t>指向</a:t>
            </a:r>
            <a:r>
              <a:rPr lang="zh-CN" altLang="en-US" sz="4000" b="1">
                <a:solidFill>
                  <a:srgbClr val="993366"/>
                </a:solidFill>
                <a:latin typeface="楷体_GB2312" pitchFamily="49" charset="-122"/>
                <a:ea typeface="楷体_GB2312" pitchFamily="49" charset="-122"/>
              </a:rPr>
              <a:t>线性表中第 </a:t>
            </a:r>
            <a:r>
              <a:rPr lang="en-US" altLang="zh-CN" sz="4000" b="1">
                <a:solidFill>
                  <a:srgbClr val="CC0000"/>
                </a:solidFill>
                <a:latin typeface="楷体_GB2312" pitchFamily="49" charset="-122"/>
                <a:ea typeface="楷体_GB2312" pitchFamily="49" charset="-122"/>
              </a:rPr>
              <a:t>j</a:t>
            </a:r>
            <a:r>
              <a:rPr lang="en-US" altLang="zh-CN" sz="4000" b="1">
                <a:solidFill>
                  <a:srgbClr val="993366"/>
                </a:solidFill>
                <a:latin typeface="楷体_GB2312" pitchFamily="49" charset="-122"/>
                <a:ea typeface="楷体_GB2312" pitchFamily="49" charset="-122"/>
              </a:rPr>
              <a:t> </a:t>
            </a:r>
            <a:r>
              <a:rPr lang="zh-CN" altLang="en-US" sz="4000" b="1">
                <a:solidFill>
                  <a:srgbClr val="993366"/>
                </a:solidFill>
                <a:latin typeface="楷体_GB2312" pitchFamily="49" charset="-122"/>
                <a:ea typeface="楷体_GB2312" pitchFamily="49" charset="-122"/>
              </a:rPr>
              <a:t>个数据元素。</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checkerboard(down)">
                                      <p:cBhvr>
                                        <p:cTn id="7" dur="500"/>
                                        <p:tgtEl>
                                          <p:spTgt spid="12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29028"/>
                                        </p:tgtEl>
                                        <p:attrNameLst>
                                          <p:attrName>style.visibility</p:attrName>
                                        </p:attrNameLst>
                                      </p:cBhvr>
                                      <p:to>
                                        <p:strVal val="visible"/>
                                      </p:to>
                                    </p:set>
                                    <p:animEffect transition="in" filter="wipe(left)">
                                      <p:cBhvr>
                                        <p:cTn id="12" dur="75"/>
                                        <p:tgtEl>
                                          <p:spTgt spid="12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P spid="129028"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76200" y="76200"/>
            <a:ext cx="9601200" cy="673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en-US" altLang="zh-CN" sz="2400" b="1"/>
              <a:t> </a:t>
            </a:r>
            <a:r>
              <a:rPr lang="en-US" altLang="zh-CN" sz="3200" b="1">
                <a:solidFill>
                  <a:srgbClr val="000099"/>
                </a:solidFill>
              </a:rPr>
              <a:t>Status</a:t>
            </a:r>
            <a:r>
              <a:rPr lang="en-US" altLang="zh-CN" sz="3200">
                <a:solidFill>
                  <a:srgbClr val="000099"/>
                </a:solidFill>
              </a:rPr>
              <a:t> GetElem_L(LinkList L, </a:t>
            </a:r>
            <a:r>
              <a:rPr lang="en-US" altLang="zh-CN" sz="3200" b="1">
                <a:solidFill>
                  <a:srgbClr val="000099"/>
                </a:solidFill>
              </a:rPr>
              <a:t>int</a:t>
            </a:r>
            <a:r>
              <a:rPr lang="en-US" altLang="zh-CN" sz="3200">
                <a:solidFill>
                  <a:srgbClr val="000099"/>
                </a:solidFill>
              </a:rPr>
              <a:t> i, ElemType </a:t>
            </a:r>
            <a:r>
              <a:rPr lang="en-US" altLang="zh-CN" sz="3200" b="1">
                <a:solidFill>
                  <a:srgbClr val="000099"/>
                </a:solidFill>
              </a:rPr>
              <a:t>&amp;</a:t>
            </a:r>
            <a:r>
              <a:rPr lang="en-US" altLang="zh-CN" sz="3200">
                <a:solidFill>
                  <a:srgbClr val="000099"/>
                </a:solidFill>
              </a:rPr>
              <a:t>e) </a:t>
            </a:r>
            <a:r>
              <a:rPr lang="en-US" altLang="zh-CN" sz="3200" b="1">
                <a:solidFill>
                  <a:srgbClr val="000099"/>
                </a:solidFill>
              </a:rPr>
              <a:t>{</a:t>
            </a:r>
            <a:endParaRPr lang="en-US" altLang="zh-CN" sz="3200">
              <a:solidFill>
                <a:srgbClr val="000099"/>
              </a:solidFill>
            </a:endParaRPr>
          </a:p>
          <a:p>
            <a:pPr>
              <a:lnSpc>
                <a:spcPct val="105000"/>
              </a:lnSpc>
            </a:pPr>
            <a:r>
              <a:rPr lang="en-US" altLang="zh-CN" sz="3200" b="1">
                <a:solidFill>
                  <a:srgbClr val="000099"/>
                </a:solidFill>
              </a:rPr>
              <a:t>   // L</a:t>
            </a:r>
            <a:r>
              <a:rPr lang="zh-CN" altLang="en-US" sz="2800" b="1">
                <a:solidFill>
                  <a:srgbClr val="000099"/>
                </a:solidFill>
                <a:ea typeface="楷体_GB2312" pitchFamily="49" charset="-122"/>
              </a:rPr>
              <a:t>是带头结点的链表的头指针，以 </a:t>
            </a:r>
            <a:r>
              <a:rPr lang="en-US" altLang="zh-CN" sz="2800" b="1">
                <a:solidFill>
                  <a:srgbClr val="000099"/>
                </a:solidFill>
                <a:ea typeface="楷体_GB2312" pitchFamily="49" charset="-122"/>
              </a:rPr>
              <a:t>e </a:t>
            </a:r>
            <a:r>
              <a:rPr lang="zh-CN" altLang="en-US" sz="2800" b="1">
                <a:solidFill>
                  <a:srgbClr val="000099"/>
                </a:solidFill>
                <a:ea typeface="楷体_GB2312" pitchFamily="49" charset="-122"/>
              </a:rPr>
              <a:t>返回第 </a:t>
            </a:r>
            <a:r>
              <a:rPr lang="en-US" altLang="zh-CN" sz="2800" b="1">
                <a:solidFill>
                  <a:srgbClr val="000099"/>
                </a:solidFill>
                <a:ea typeface="楷体_GB2312" pitchFamily="49" charset="-122"/>
              </a:rPr>
              <a:t>i </a:t>
            </a:r>
            <a:r>
              <a:rPr lang="zh-CN" altLang="en-US" sz="2800" b="1">
                <a:solidFill>
                  <a:srgbClr val="000099"/>
                </a:solidFill>
                <a:ea typeface="楷体_GB2312" pitchFamily="49" charset="-122"/>
              </a:rPr>
              <a:t>个元素</a:t>
            </a:r>
            <a:endParaRPr lang="zh-CN" altLang="en-US" sz="3200" b="1">
              <a:solidFill>
                <a:srgbClr val="000099"/>
              </a:solidFill>
            </a:endParaRPr>
          </a:p>
          <a:p>
            <a:pPr>
              <a:lnSpc>
                <a:spcPct val="105000"/>
              </a:lnSpc>
            </a:pPr>
            <a:endParaRPr lang="zh-CN" altLang="en-US" sz="3200" b="1"/>
          </a:p>
          <a:p>
            <a:pPr>
              <a:lnSpc>
                <a:spcPct val="105000"/>
              </a:lnSpc>
            </a:pPr>
            <a:endParaRPr lang="zh-CN" altLang="en-US" sz="3200" b="1"/>
          </a:p>
          <a:p>
            <a:pPr>
              <a:lnSpc>
                <a:spcPct val="105000"/>
              </a:lnSpc>
            </a:pPr>
            <a:endParaRPr lang="zh-CN" altLang="en-US" sz="3200" b="1"/>
          </a:p>
          <a:p>
            <a:pPr>
              <a:lnSpc>
                <a:spcPct val="105000"/>
              </a:lnSpc>
            </a:pPr>
            <a:endParaRPr lang="zh-CN" altLang="en-US" sz="3200" b="1"/>
          </a:p>
          <a:p>
            <a:pPr>
              <a:lnSpc>
                <a:spcPct val="105000"/>
              </a:lnSpc>
            </a:pPr>
            <a:endParaRPr lang="zh-CN" altLang="en-US" sz="3200" b="1"/>
          </a:p>
          <a:p>
            <a:pPr>
              <a:lnSpc>
                <a:spcPct val="105000"/>
              </a:lnSpc>
            </a:pPr>
            <a:endParaRPr lang="zh-CN" altLang="en-US" sz="3200" b="1"/>
          </a:p>
          <a:p>
            <a:pPr>
              <a:lnSpc>
                <a:spcPct val="105000"/>
              </a:lnSpc>
            </a:pPr>
            <a:endParaRPr lang="zh-CN" altLang="en-US" sz="3200" b="1"/>
          </a:p>
          <a:p>
            <a:pPr>
              <a:lnSpc>
                <a:spcPct val="105000"/>
              </a:lnSpc>
            </a:pPr>
            <a:endParaRPr lang="zh-CN" altLang="en-US" sz="3200" b="1"/>
          </a:p>
          <a:p>
            <a:pPr>
              <a:lnSpc>
                <a:spcPct val="105000"/>
              </a:lnSpc>
            </a:pPr>
            <a:endParaRPr lang="zh-CN" altLang="en-US" sz="3200" b="1"/>
          </a:p>
          <a:p>
            <a:pPr>
              <a:lnSpc>
                <a:spcPct val="105000"/>
              </a:lnSpc>
            </a:pPr>
            <a:endParaRPr lang="zh-CN" altLang="en-US" sz="3200" b="1"/>
          </a:p>
          <a:p>
            <a:pPr>
              <a:lnSpc>
                <a:spcPct val="105000"/>
              </a:lnSpc>
            </a:pPr>
            <a:r>
              <a:rPr lang="en-US" altLang="zh-CN" sz="3200" b="1">
                <a:solidFill>
                  <a:srgbClr val="000099"/>
                </a:solidFill>
              </a:rPr>
              <a:t>}</a:t>
            </a:r>
            <a:r>
              <a:rPr lang="en-US" altLang="zh-CN" sz="3200">
                <a:solidFill>
                  <a:srgbClr val="000099"/>
                </a:solidFill>
              </a:rPr>
              <a:t> // GetElem_L</a:t>
            </a:r>
          </a:p>
        </p:txBody>
      </p:sp>
      <p:sp>
        <p:nvSpPr>
          <p:cNvPr id="55299" name="Text Box 3"/>
          <p:cNvSpPr txBox="1">
            <a:spLocks noChangeArrowheads="1"/>
          </p:cNvSpPr>
          <p:nvPr/>
        </p:nvSpPr>
        <p:spPr bwMode="auto">
          <a:xfrm>
            <a:off x="3733800" y="5562600"/>
            <a:ext cx="398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ea typeface="隶书" pitchFamily="49" charset="-122"/>
              </a:rPr>
              <a:t>算法</a:t>
            </a:r>
            <a:r>
              <a:rPr lang="zh-CN" altLang="en-US" sz="4000" b="1">
                <a:solidFill>
                  <a:srgbClr val="FF0000"/>
                </a:solidFill>
                <a:ea typeface="隶书" pitchFamily="49" charset="-122"/>
              </a:rPr>
              <a:t>时间复杂度</a:t>
            </a:r>
            <a:r>
              <a:rPr lang="zh-CN" altLang="en-US" sz="3200" b="1">
                <a:ea typeface="隶书" pitchFamily="49" charset="-122"/>
              </a:rPr>
              <a:t>为</a:t>
            </a:r>
            <a:r>
              <a:rPr lang="en-US" altLang="zh-CN" sz="3200"/>
              <a:t>:</a:t>
            </a:r>
            <a:endParaRPr lang="en-US" altLang="zh-CN" sz="4000"/>
          </a:p>
        </p:txBody>
      </p:sp>
      <p:sp>
        <p:nvSpPr>
          <p:cNvPr id="55300" name="Text Box 4"/>
          <p:cNvSpPr txBox="1">
            <a:spLocks noChangeArrowheads="1"/>
          </p:cNvSpPr>
          <p:nvPr/>
        </p:nvSpPr>
        <p:spPr bwMode="auto">
          <a:xfrm>
            <a:off x="3879850" y="6140450"/>
            <a:ext cx="3613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O(ListLength(L))</a:t>
            </a:r>
            <a:endParaRPr lang="en-US" altLang="zh-CN" sz="2400"/>
          </a:p>
        </p:txBody>
      </p:sp>
      <p:sp>
        <p:nvSpPr>
          <p:cNvPr id="55301" name="Rectangle 5"/>
          <p:cNvSpPr>
            <a:spLocks noChangeArrowheads="1"/>
          </p:cNvSpPr>
          <p:nvPr/>
        </p:nvSpPr>
        <p:spPr bwMode="auto">
          <a:xfrm>
            <a:off x="533400" y="1219200"/>
            <a:ext cx="8482013"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pPr>
            <a:r>
              <a:rPr lang="en-US" altLang="zh-CN" sz="3200">
                <a:solidFill>
                  <a:srgbClr val="660033"/>
                </a:solidFill>
              </a:rPr>
              <a:t>p = L-&gt;next;   j = 1;  </a:t>
            </a:r>
            <a:r>
              <a:rPr lang="en-US" altLang="zh-CN" sz="2000">
                <a:solidFill>
                  <a:srgbClr val="660033"/>
                </a:solidFill>
              </a:rPr>
              <a:t>// </a:t>
            </a:r>
            <a:r>
              <a:rPr lang="en-US" altLang="zh-CN" sz="2800" b="1">
                <a:solidFill>
                  <a:srgbClr val="660033"/>
                </a:solidFill>
                <a:latin typeface="楷体_GB2312" pitchFamily="49" charset="-122"/>
                <a:ea typeface="楷体_GB2312" pitchFamily="49" charset="-122"/>
              </a:rPr>
              <a:t>p</a:t>
            </a:r>
            <a:r>
              <a:rPr lang="zh-CN" altLang="en-US" sz="2800" b="1">
                <a:solidFill>
                  <a:srgbClr val="660033"/>
                </a:solidFill>
                <a:latin typeface="楷体_GB2312" pitchFamily="49" charset="-122"/>
                <a:ea typeface="楷体_GB2312" pitchFamily="49" charset="-122"/>
              </a:rPr>
              <a:t>指向第一个结点，</a:t>
            </a:r>
            <a:r>
              <a:rPr lang="en-US" altLang="zh-CN" sz="2800" b="1">
                <a:solidFill>
                  <a:srgbClr val="660033"/>
                </a:solidFill>
                <a:latin typeface="楷体_GB2312" pitchFamily="49" charset="-122"/>
                <a:ea typeface="楷体_GB2312" pitchFamily="49" charset="-122"/>
              </a:rPr>
              <a:t>j</a:t>
            </a:r>
            <a:r>
              <a:rPr lang="zh-CN" altLang="en-US" sz="2800" b="1">
                <a:solidFill>
                  <a:srgbClr val="660033"/>
                </a:solidFill>
                <a:latin typeface="楷体_GB2312" pitchFamily="49" charset="-122"/>
                <a:ea typeface="楷体_GB2312" pitchFamily="49" charset="-122"/>
              </a:rPr>
              <a:t>为计数器</a:t>
            </a:r>
            <a:endParaRPr lang="zh-CN" altLang="en-US" sz="2000" b="1">
              <a:solidFill>
                <a:srgbClr val="660033"/>
              </a:solidFill>
              <a:latin typeface="隶书" pitchFamily="49" charset="-122"/>
              <a:ea typeface="隶书" pitchFamily="49" charset="-122"/>
            </a:endParaRPr>
          </a:p>
        </p:txBody>
      </p:sp>
      <p:sp>
        <p:nvSpPr>
          <p:cNvPr id="55302" name="Rectangle 6"/>
          <p:cNvSpPr>
            <a:spLocks noChangeArrowheads="1"/>
          </p:cNvSpPr>
          <p:nvPr/>
        </p:nvSpPr>
        <p:spPr bwMode="auto">
          <a:xfrm>
            <a:off x="533400" y="1828800"/>
            <a:ext cx="8096250"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solidFill>
                  <a:srgbClr val="CC0000"/>
                </a:solidFill>
              </a:rPr>
              <a:t>while (p &amp;&amp; j&lt;i)  { p = p-&gt;next;  ++j;  }</a:t>
            </a:r>
            <a:endParaRPr lang="en-US" altLang="zh-CN" b="1"/>
          </a:p>
          <a:p>
            <a:pPr>
              <a:lnSpc>
                <a:spcPct val="120000"/>
              </a:lnSpc>
            </a:pPr>
            <a:r>
              <a:rPr lang="en-US" altLang="zh-CN" sz="2800">
                <a:solidFill>
                  <a:srgbClr val="000099"/>
                </a:solidFill>
                <a:ea typeface="楷体_GB2312" pitchFamily="49" charset="-122"/>
              </a:rPr>
              <a:t>        //</a:t>
            </a:r>
            <a:r>
              <a:rPr lang="en-US" altLang="zh-CN" sz="2800">
                <a:solidFill>
                  <a:srgbClr val="000099"/>
                </a:solidFill>
                <a:latin typeface="楷体_GB2312" pitchFamily="49" charset="-122"/>
                <a:ea typeface="楷体_GB2312" pitchFamily="49" charset="-122"/>
              </a:rPr>
              <a:t> </a:t>
            </a:r>
            <a:r>
              <a:rPr lang="zh-CN" altLang="en-US" sz="2800" b="1">
                <a:solidFill>
                  <a:srgbClr val="000099"/>
                </a:solidFill>
                <a:latin typeface="楷体_GB2312" pitchFamily="49" charset="-122"/>
                <a:ea typeface="楷体_GB2312" pitchFamily="49" charset="-122"/>
              </a:rPr>
              <a:t>顺指针向后查找，直到 </a:t>
            </a:r>
            <a:r>
              <a:rPr lang="en-US" altLang="zh-CN" sz="2800" b="1">
                <a:solidFill>
                  <a:srgbClr val="000099"/>
                </a:solidFill>
                <a:latin typeface="楷体_GB2312" pitchFamily="49" charset="-122"/>
                <a:ea typeface="楷体_GB2312" pitchFamily="49" charset="-122"/>
              </a:rPr>
              <a:t>p </a:t>
            </a:r>
            <a:r>
              <a:rPr lang="zh-CN" altLang="en-US" sz="2800" b="1">
                <a:solidFill>
                  <a:srgbClr val="000099"/>
                </a:solidFill>
                <a:latin typeface="楷体_GB2312" pitchFamily="49" charset="-122"/>
                <a:ea typeface="楷体_GB2312" pitchFamily="49" charset="-122"/>
              </a:rPr>
              <a:t>指向第 </a:t>
            </a:r>
            <a:r>
              <a:rPr lang="en-US" altLang="zh-CN" sz="2800" b="1">
                <a:solidFill>
                  <a:srgbClr val="000099"/>
                </a:solidFill>
                <a:latin typeface="楷体_GB2312" pitchFamily="49" charset="-122"/>
                <a:ea typeface="楷体_GB2312" pitchFamily="49" charset="-122"/>
              </a:rPr>
              <a:t>i </a:t>
            </a:r>
            <a:r>
              <a:rPr lang="zh-CN" altLang="en-US" sz="2800" b="1">
                <a:solidFill>
                  <a:srgbClr val="000099"/>
                </a:solidFill>
                <a:latin typeface="楷体_GB2312" pitchFamily="49" charset="-122"/>
                <a:ea typeface="楷体_GB2312" pitchFamily="49" charset="-122"/>
              </a:rPr>
              <a:t>个元素</a:t>
            </a:r>
          </a:p>
          <a:p>
            <a:pPr>
              <a:lnSpc>
                <a:spcPct val="120000"/>
              </a:lnSpc>
            </a:pPr>
            <a:r>
              <a:rPr lang="zh-CN" altLang="en-US" sz="2800" b="1">
                <a:solidFill>
                  <a:srgbClr val="000099"/>
                </a:solidFill>
                <a:latin typeface="楷体_GB2312" pitchFamily="49" charset="-122"/>
                <a:ea typeface="楷体_GB2312" pitchFamily="49" charset="-122"/>
              </a:rPr>
              <a:t>    </a:t>
            </a:r>
            <a:r>
              <a:rPr lang="en-US" altLang="zh-CN" sz="2800">
                <a:solidFill>
                  <a:srgbClr val="000099"/>
                </a:solidFill>
                <a:ea typeface="楷体_GB2312" pitchFamily="49" charset="-122"/>
              </a:rPr>
              <a:t>//</a:t>
            </a:r>
            <a:r>
              <a:rPr lang="en-US" altLang="zh-CN" sz="2800" b="1">
                <a:solidFill>
                  <a:srgbClr val="000099"/>
                </a:solidFill>
                <a:latin typeface="楷体_GB2312" pitchFamily="49" charset="-122"/>
                <a:ea typeface="楷体_GB2312" pitchFamily="49" charset="-122"/>
              </a:rPr>
              <a:t> </a:t>
            </a:r>
            <a:r>
              <a:rPr lang="zh-CN" altLang="en-US" sz="2800" b="1">
                <a:solidFill>
                  <a:srgbClr val="000099"/>
                </a:solidFill>
                <a:latin typeface="楷体_GB2312" pitchFamily="49" charset="-122"/>
                <a:ea typeface="楷体_GB2312" pitchFamily="49" charset="-122"/>
              </a:rPr>
              <a:t>或 </a:t>
            </a:r>
            <a:r>
              <a:rPr lang="en-US" altLang="zh-CN" sz="2800" b="1">
                <a:solidFill>
                  <a:srgbClr val="000099"/>
                </a:solidFill>
                <a:latin typeface="楷体_GB2312" pitchFamily="49" charset="-122"/>
                <a:ea typeface="楷体_GB2312" pitchFamily="49" charset="-122"/>
              </a:rPr>
              <a:t>p </a:t>
            </a:r>
            <a:r>
              <a:rPr lang="zh-CN" altLang="en-US" sz="2800" b="1">
                <a:solidFill>
                  <a:srgbClr val="000099"/>
                </a:solidFill>
                <a:latin typeface="楷体_GB2312" pitchFamily="49" charset="-122"/>
                <a:ea typeface="楷体_GB2312" pitchFamily="49" charset="-122"/>
              </a:rPr>
              <a:t>为空</a:t>
            </a:r>
            <a:endParaRPr lang="zh-CN" altLang="en-US" sz="2800"/>
          </a:p>
        </p:txBody>
      </p:sp>
      <p:sp>
        <p:nvSpPr>
          <p:cNvPr id="55303" name="Rectangle 7"/>
          <p:cNvSpPr>
            <a:spLocks noChangeArrowheads="1"/>
          </p:cNvSpPr>
          <p:nvPr/>
        </p:nvSpPr>
        <p:spPr bwMode="auto">
          <a:xfrm>
            <a:off x="533400" y="3657600"/>
            <a:ext cx="76517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200" b="1">
                <a:solidFill>
                  <a:srgbClr val="008080"/>
                </a:solidFill>
              </a:rPr>
              <a:t>if</a:t>
            </a:r>
            <a:r>
              <a:rPr lang="en-US" altLang="zh-CN" sz="3200">
                <a:solidFill>
                  <a:srgbClr val="008080"/>
                </a:solidFill>
              </a:rPr>
              <a:t> ( </a:t>
            </a:r>
            <a:r>
              <a:rPr lang="en-US" altLang="zh-CN" sz="3200" b="1">
                <a:solidFill>
                  <a:srgbClr val="008080"/>
                </a:solidFill>
              </a:rPr>
              <a:t>!</a:t>
            </a:r>
            <a:r>
              <a:rPr lang="en-US" altLang="zh-CN" sz="3200">
                <a:solidFill>
                  <a:srgbClr val="008080"/>
                </a:solidFill>
              </a:rPr>
              <a:t>p || j&gt;i )</a:t>
            </a:r>
          </a:p>
          <a:p>
            <a:pPr>
              <a:lnSpc>
                <a:spcPct val="120000"/>
              </a:lnSpc>
            </a:pPr>
            <a:r>
              <a:rPr lang="en-US" altLang="zh-CN" sz="3200">
                <a:solidFill>
                  <a:srgbClr val="008080"/>
                </a:solidFill>
              </a:rPr>
              <a:t>    </a:t>
            </a:r>
            <a:r>
              <a:rPr lang="en-US" altLang="zh-CN" sz="3200" b="1">
                <a:solidFill>
                  <a:srgbClr val="008080"/>
                </a:solidFill>
              </a:rPr>
              <a:t>return</a:t>
            </a:r>
            <a:r>
              <a:rPr lang="en-US" altLang="zh-CN" sz="3200">
                <a:solidFill>
                  <a:srgbClr val="008080"/>
                </a:solidFill>
              </a:rPr>
              <a:t> ERROR;      </a:t>
            </a:r>
            <a:r>
              <a:rPr lang="en-US" altLang="zh-CN" sz="2000">
                <a:solidFill>
                  <a:srgbClr val="008080"/>
                </a:solidFill>
              </a:rPr>
              <a:t>//  </a:t>
            </a:r>
            <a:r>
              <a:rPr lang="zh-CN" altLang="en-US" sz="3200" b="1">
                <a:solidFill>
                  <a:srgbClr val="008080"/>
                </a:solidFill>
                <a:latin typeface="隶书" pitchFamily="49" charset="-122"/>
                <a:ea typeface="隶书" pitchFamily="49" charset="-122"/>
              </a:rPr>
              <a:t>第 </a:t>
            </a:r>
            <a:r>
              <a:rPr lang="en-US" altLang="zh-CN" sz="3200" b="1">
                <a:solidFill>
                  <a:srgbClr val="008080"/>
                </a:solidFill>
                <a:latin typeface="隶书" pitchFamily="49" charset="-122"/>
                <a:ea typeface="隶书" pitchFamily="49" charset="-122"/>
              </a:rPr>
              <a:t>i </a:t>
            </a:r>
            <a:r>
              <a:rPr lang="zh-CN" altLang="en-US" sz="3200" b="1">
                <a:solidFill>
                  <a:srgbClr val="008080"/>
                </a:solidFill>
                <a:latin typeface="隶书" pitchFamily="49" charset="-122"/>
                <a:ea typeface="隶书" pitchFamily="49" charset="-122"/>
              </a:rPr>
              <a:t>个元素不存在</a:t>
            </a:r>
            <a:endParaRPr lang="zh-CN" altLang="en-US" sz="3200"/>
          </a:p>
          <a:p>
            <a:pPr>
              <a:lnSpc>
                <a:spcPct val="120000"/>
              </a:lnSpc>
            </a:pPr>
            <a:r>
              <a:rPr lang="en-US" altLang="zh-CN" sz="3200">
                <a:solidFill>
                  <a:srgbClr val="660033"/>
                </a:solidFill>
              </a:rPr>
              <a:t>e = p-&gt;data;                 </a:t>
            </a:r>
            <a:r>
              <a:rPr lang="en-US" altLang="zh-CN" sz="2000">
                <a:solidFill>
                  <a:srgbClr val="660033"/>
                </a:solidFill>
              </a:rPr>
              <a:t>//  </a:t>
            </a:r>
            <a:r>
              <a:rPr lang="zh-CN" altLang="en-US" sz="3200" b="1">
                <a:solidFill>
                  <a:srgbClr val="660033"/>
                </a:solidFill>
                <a:latin typeface="隶书" pitchFamily="49" charset="-122"/>
                <a:ea typeface="隶书" pitchFamily="49" charset="-122"/>
              </a:rPr>
              <a:t>取得第 </a:t>
            </a:r>
            <a:r>
              <a:rPr lang="en-US" altLang="zh-CN" sz="3200" b="1">
                <a:solidFill>
                  <a:srgbClr val="660033"/>
                </a:solidFill>
                <a:latin typeface="隶书" pitchFamily="49" charset="-122"/>
                <a:ea typeface="隶书" pitchFamily="49" charset="-122"/>
              </a:rPr>
              <a:t>i </a:t>
            </a:r>
            <a:r>
              <a:rPr lang="zh-CN" altLang="en-US" sz="3200" b="1">
                <a:solidFill>
                  <a:srgbClr val="660033"/>
                </a:solidFill>
                <a:latin typeface="隶书" pitchFamily="49" charset="-122"/>
                <a:ea typeface="隶书" pitchFamily="49" charset="-122"/>
              </a:rPr>
              <a:t>个元素</a:t>
            </a:r>
            <a:endParaRPr lang="zh-CN" altLang="en-US" sz="2000">
              <a:solidFill>
                <a:srgbClr val="660033"/>
              </a:solidFill>
            </a:endParaRPr>
          </a:p>
          <a:p>
            <a:pPr>
              <a:lnSpc>
                <a:spcPct val="120000"/>
              </a:lnSpc>
            </a:pPr>
            <a:r>
              <a:rPr lang="en-US" altLang="zh-CN" sz="3200" b="1">
                <a:solidFill>
                  <a:srgbClr val="660033"/>
                </a:solidFill>
              </a:rPr>
              <a:t>return</a:t>
            </a:r>
            <a:r>
              <a:rPr lang="en-US" altLang="zh-CN" sz="3200">
                <a:solidFill>
                  <a:srgbClr val="660033"/>
                </a:solidFill>
              </a:rPr>
              <a:t> OK;</a:t>
            </a:r>
          </a:p>
        </p:txBody>
      </p:sp>
      <p:sp>
        <p:nvSpPr>
          <p:cNvPr id="55307" name="AutoShape 11">
            <a:hlinkClick r:id="rId2"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55298"/>
                                        </p:tgtEl>
                                        <p:attrNameLst>
                                          <p:attrName>style.visibility</p:attrName>
                                        </p:attrNameLst>
                                      </p:cBhvr>
                                      <p:to>
                                        <p:strVal val="visible"/>
                                      </p:to>
                                    </p:set>
                                    <p:animEffect transition="in" filter="strips(downRight)">
                                      <p:cBhvr>
                                        <p:cTn id="7" dur="300"/>
                                        <p:tgtEl>
                                          <p:spTgt spid="55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5301"/>
                                        </p:tgtEl>
                                        <p:attrNameLst>
                                          <p:attrName>style.visibility</p:attrName>
                                        </p:attrNameLst>
                                      </p:cBhvr>
                                      <p:to>
                                        <p:strVal val="visible"/>
                                      </p:to>
                                    </p:set>
                                    <p:animEffect transition="in" filter="wipe(left)">
                                      <p:cBhvr>
                                        <p:cTn id="12" dur="75"/>
                                        <p:tgtEl>
                                          <p:spTgt spid="553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55302"/>
                                        </p:tgtEl>
                                        <p:attrNameLst>
                                          <p:attrName>style.visibility</p:attrName>
                                        </p:attrNameLst>
                                      </p:cBhvr>
                                      <p:to>
                                        <p:strVal val="visible"/>
                                      </p:to>
                                    </p:set>
                                    <p:animEffect transition="in" filter="wipe(left)">
                                      <p:cBhvr>
                                        <p:cTn id="17" dur="75"/>
                                        <p:tgtEl>
                                          <p:spTgt spid="553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55303"/>
                                        </p:tgtEl>
                                        <p:attrNameLst>
                                          <p:attrName>style.visibility</p:attrName>
                                        </p:attrNameLst>
                                      </p:cBhvr>
                                      <p:to>
                                        <p:strVal val="visible"/>
                                      </p:to>
                                    </p:set>
                                    <p:animEffect transition="in" filter="wipe(left)">
                                      <p:cBhvr>
                                        <p:cTn id="22" dur="75"/>
                                        <p:tgtEl>
                                          <p:spTgt spid="553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299"/>
                                        </p:tgtEl>
                                        <p:attrNameLst>
                                          <p:attrName>style.visibility</p:attrName>
                                        </p:attrNameLst>
                                      </p:cBhvr>
                                      <p:to>
                                        <p:strVal val="visible"/>
                                      </p:to>
                                    </p:set>
                                    <p:animEffect transition="in" filter="wipe(left)">
                                      <p:cBhvr>
                                        <p:cTn id="27" dur="500"/>
                                        <p:tgtEl>
                                          <p:spTgt spid="552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300"/>
                                        </p:tgtEl>
                                        <p:attrNameLst>
                                          <p:attrName>style.visibility</p:attrName>
                                        </p:attrNameLst>
                                      </p:cBhvr>
                                      <p:to>
                                        <p:strVal val="visible"/>
                                      </p:to>
                                    </p:set>
                                    <p:animEffect transition="in" filter="wipe(left)">
                                      <p:cBhvr>
                                        <p:cTn id="32" dur="500"/>
                                        <p:tgtEl>
                                          <p:spTgt spid="55300"/>
                                        </p:tgtEl>
                                      </p:cBhvr>
                                    </p:animEffect>
                                  </p:childTnLst>
                                </p:cTn>
                              </p:par>
                            </p:childTnLst>
                          </p:cTn>
                        </p:par>
                        <p:par>
                          <p:cTn id="33" fill="hold" nodeType="afterGroup">
                            <p:stCondLst>
                              <p:cond delay="500"/>
                            </p:stCondLst>
                            <p:childTnLst>
                              <p:par>
                                <p:cTn id="34" presetID="2" presetClass="entr" presetSubtype="6" fill="hold" grpId="0" nodeType="afterEffect">
                                  <p:stCondLst>
                                    <p:cond delay="0"/>
                                  </p:stCondLst>
                                  <p:childTnLst>
                                    <p:set>
                                      <p:cBhvr>
                                        <p:cTn id="35" dur="1" fill="hold">
                                          <p:stCondLst>
                                            <p:cond delay="0"/>
                                          </p:stCondLst>
                                        </p:cTn>
                                        <p:tgtEl>
                                          <p:spTgt spid="55307"/>
                                        </p:tgtEl>
                                        <p:attrNameLst>
                                          <p:attrName>style.visibility</p:attrName>
                                        </p:attrNameLst>
                                      </p:cBhvr>
                                      <p:to>
                                        <p:strVal val="visible"/>
                                      </p:to>
                                    </p:set>
                                    <p:anim calcmode="lin" valueType="num">
                                      <p:cBhvr additive="base">
                                        <p:cTn id="36" dur="500" fill="hold"/>
                                        <p:tgtEl>
                                          <p:spTgt spid="55307"/>
                                        </p:tgtEl>
                                        <p:attrNameLst>
                                          <p:attrName>ppt_x</p:attrName>
                                        </p:attrNameLst>
                                      </p:cBhvr>
                                      <p:tavLst>
                                        <p:tav tm="0">
                                          <p:val>
                                            <p:strVal val="1+#ppt_w/2"/>
                                          </p:val>
                                        </p:tav>
                                        <p:tav tm="100000">
                                          <p:val>
                                            <p:strVal val="#ppt_x"/>
                                          </p:val>
                                        </p:tav>
                                      </p:tavLst>
                                    </p:anim>
                                    <p:anim calcmode="lin" valueType="num">
                                      <p:cBhvr additive="base">
                                        <p:cTn id="37" dur="500" fill="hold"/>
                                        <p:tgtEl>
                                          <p:spTgt spid="55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00" grpId="0" autoUpdateAnimBg="0"/>
      <p:bldP spid="55301" grpId="0" autoUpdateAnimBg="0"/>
      <p:bldP spid="55302" grpId="0" autoUpdateAnimBg="0"/>
      <p:bldP spid="55303" grpId="0" autoUpdateAnimBg="0"/>
      <p:bldP spid="5530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050"/>
          <p:cNvSpPr txBox="1">
            <a:spLocks noChangeArrowheads="1"/>
          </p:cNvSpPr>
          <p:nvPr/>
        </p:nvSpPr>
        <p:spPr bwMode="auto">
          <a:xfrm>
            <a:off x="457200" y="665163"/>
            <a:ext cx="3130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楷体_GB2312" pitchFamily="49" charset="-122"/>
                <a:ea typeface="楷体_GB2312" pitchFamily="49" charset="-122"/>
              </a:rPr>
              <a:t> </a:t>
            </a:r>
            <a:r>
              <a:rPr lang="zh-CN" altLang="en-US" sz="4400" b="1">
                <a:solidFill>
                  <a:srgbClr val="CC0000"/>
                </a:solidFill>
                <a:latin typeface="楷体_GB2312" pitchFamily="49" charset="-122"/>
                <a:ea typeface="楷体_GB2312" pitchFamily="49" charset="-122"/>
              </a:rPr>
              <a:t>基本操作：</a:t>
            </a:r>
            <a:endParaRPr lang="zh-CN" altLang="en-US" sz="2400"/>
          </a:p>
        </p:txBody>
      </p:sp>
      <p:sp>
        <p:nvSpPr>
          <p:cNvPr id="91139" name="Text Box 2051">
            <a:hlinkClick r:id="rId2" action="ppaction://hlinksldjump"/>
          </p:cNvPr>
          <p:cNvSpPr txBox="1">
            <a:spLocks noChangeArrowheads="1"/>
          </p:cNvSpPr>
          <p:nvPr/>
        </p:nvSpPr>
        <p:spPr bwMode="auto">
          <a:xfrm>
            <a:off x="1077913" y="1524000"/>
            <a:ext cx="51704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楷体_GB2312" pitchFamily="49" charset="-122"/>
                <a:ea typeface="楷体_GB2312" pitchFamily="49" charset="-122"/>
              </a:rPr>
              <a:t> </a:t>
            </a:r>
            <a:r>
              <a:rPr lang="zh-CN" altLang="en-US" sz="5400" b="1">
                <a:solidFill>
                  <a:srgbClr val="660033"/>
                </a:solidFill>
                <a:latin typeface="隶书" pitchFamily="49" charset="-122"/>
                <a:ea typeface="隶书" pitchFamily="49" charset="-122"/>
              </a:rPr>
              <a:t>结构初始化操作</a:t>
            </a:r>
            <a:endParaRPr lang="zh-CN" altLang="en-US" sz="2400"/>
          </a:p>
        </p:txBody>
      </p:sp>
      <p:sp>
        <p:nvSpPr>
          <p:cNvPr id="91140" name="Text Box 2052">
            <a:hlinkClick r:id="rId3" action="ppaction://hlinksldjump"/>
          </p:cNvPr>
          <p:cNvSpPr txBox="1">
            <a:spLocks noChangeArrowheads="1"/>
          </p:cNvSpPr>
          <p:nvPr/>
        </p:nvSpPr>
        <p:spPr bwMode="auto">
          <a:xfrm>
            <a:off x="1219200" y="2530475"/>
            <a:ext cx="43275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5400" b="1">
                <a:solidFill>
                  <a:srgbClr val="660033"/>
                </a:solidFill>
                <a:latin typeface="隶书" pitchFamily="49" charset="-122"/>
                <a:ea typeface="隶书" pitchFamily="49" charset="-122"/>
              </a:rPr>
              <a:t>结构销毁操作</a:t>
            </a:r>
            <a:endParaRPr lang="zh-CN" altLang="en-US" sz="2400"/>
          </a:p>
        </p:txBody>
      </p:sp>
      <p:sp>
        <p:nvSpPr>
          <p:cNvPr id="91141" name="Text Box 2053">
            <a:hlinkClick r:id="rId4" action="ppaction://hlinksldjump"/>
          </p:cNvPr>
          <p:cNvSpPr txBox="1">
            <a:spLocks noChangeArrowheads="1"/>
          </p:cNvSpPr>
          <p:nvPr/>
        </p:nvSpPr>
        <p:spPr bwMode="auto">
          <a:xfrm>
            <a:off x="935038" y="3505200"/>
            <a:ext cx="39163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latin typeface="楷体_GB2312" pitchFamily="49" charset="-122"/>
                <a:ea typeface="楷体_GB2312" pitchFamily="49" charset="-122"/>
              </a:rPr>
              <a:t> </a:t>
            </a:r>
            <a:r>
              <a:rPr lang="zh-CN" altLang="en-US" sz="5400" b="1">
                <a:solidFill>
                  <a:srgbClr val="660033"/>
                </a:solidFill>
                <a:latin typeface="隶书" pitchFamily="49" charset="-122"/>
                <a:ea typeface="隶书" pitchFamily="49" charset="-122"/>
              </a:rPr>
              <a:t>引用型操作</a:t>
            </a:r>
            <a:endParaRPr lang="zh-CN" altLang="en-US" sz="4400" b="1">
              <a:latin typeface="楷体_GB2312" pitchFamily="49" charset="-122"/>
              <a:ea typeface="楷体_GB2312" pitchFamily="49" charset="-122"/>
            </a:endParaRPr>
          </a:p>
        </p:txBody>
      </p:sp>
      <p:sp>
        <p:nvSpPr>
          <p:cNvPr id="91142" name="Text Box 2054">
            <a:hlinkClick r:id="rId5" action="ppaction://hlinksldjump"/>
          </p:cNvPr>
          <p:cNvSpPr txBox="1">
            <a:spLocks noChangeArrowheads="1"/>
          </p:cNvSpPr>
          <p:nvPr/>
        </p:nvSpPr>
        <p:spPr bwMode="auto">
          <a:xfrm>
            <a:off x="914400" y="4495800"/>
            <a:ext cx="41322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5400" b="1">
                <a:latin typeface="楷体_GB2312" pitchFamily="49" charset="-122"/>
                <a:ea typeface="楷体_GB2312" pitchFamily="49" charset="-122"/>
              </a:rPr>
              <a:t> </a:t>
            </a:r>
            <a:r>
              <a:rPr lang="zh-CN" altLang="en-US" sz="5400" b="1">
                <a:solidFill>
                  <a:srgbClr val="660033"/>
                </a:solidFill>
                <a:latin typeface="隶书" pitchFamily="49" charset="-122"/>
                <a:ea typeface="隶书" pitchFamily="49" charset="-122"/>
              </a:rPr>
              <a:t>加工型操作</a:t>
            </a:r>
            <a:r>
              <a:rPr lang="zh-CN" altLang="en-US" sz="2400">
                <a:latin typeface="楷体_GB2312" pitchFamily="49" charset="-122"/>
                <a:ea typeface="楷体_GB2312" pitchFamily="49" charset="-122"/>
              </a:rPr>
              <a:t> </a:t>
            </a:r>
            <a:endParaRPr lang="zh-CN" altLang="en-US" sz="4800">
              <a:ea typeface="楷体_GB2312" pitchFamily="49" charset="-122"/>
            </a:endParaRPr>
          </a:p>
        </p:txBody>
      </p:sp>
      <p:sp>
        <p:nvSpPr>
          <p:cNvPr id="91144" name="AutoShape 2056">
            <a:hlinkClick r:id="rId6" action="ppaction://hlinksldjump" highlightClick="1"/>
          </p:cNvPr>
          <p:cNvSpPr>
            <a:spLocks noChangeArrowheads="1"/>
          </p:cNvSpPr>
          <p:nvPr/>
        </p:nvSpPr>
        <p:spPr bwMode="auto">
          <a:xfrm>
            <a:off x="8382000" y="6172200"/>
            <a:ext cx="457200" cy="457200"/>
          </a:xfrm>
          <a:prstGeom prst="actionButtonForwardNex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5" name="Text Box 2057"/>
          <p:cNvSpPr txBox="1">
            <a:spLocks noChangeArrowheads="1"/>
          </p:cNvSpPr>
          <p:nvPr/>
        </p:nvSpPr>
        <p:spPr bwMode="auto">
          <a:xfrm>
            <a:off x="304800" y="5638800"/>
            <a:ext cx="25003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ea typeface="楷体_GB2312" pitchFamily="49" charset="-122"/>
              </a:rPr>
              <a:t>} ADT</a:t>
            </a:r>
            <a:r>
              <a:rPr lang="en-US" altLang="zh-CN" sz="4000">
                <a:ea typeface="楷体_GB2312" pitchFamily="49" charset="-122"/>
              </a:rPr>
              <a:t> List</a:t>
            </a:r>
            <a:endParaRPr lang="en-US" altLang="zh-CN"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 calcmode="lin" valueType="num">
                                      <p:cBhvr additive="base">
                                        <p:cTn id="7" dur="500" fill="hold"/>
                                        <p:tgtEl>
                                          <p:spTgt spid="91139"/>
                                        </p:tgtEl>
                                        <p:attrNameLst>
                                          <p:attrName>ppt_x</p:attrName>
                                        </p:attrNameLst>
                                      </p:cBhvr>
                                      <p:tavLst>
                                        <p:tav tm="0">
                                          <p:val>
                                            <p:strVal val="#ppt_x"/>
                                          </p:val>
                                        </p:tav>
                                        <p:tav tm="100000">
                                          <p:val>
                                            <p:strVal val="#ppt_x"/>
                                          </p:val>
                                        </p:tav>
                                      </p:tavLst>
                                    </p:anim>
                                    <p:anim calcmode="lin" valueType="num">
                                      <p:cBhvr additive="base">
                                        <p:cTn id="8" dur="500" fill="hold"/>
                                        <p:tgtEl>
                                          <p:spTgt spid="9113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140"/>
                                        </p:tgtEl>
                                        <p:attrNameLst>
                                          <p:attrName>style.visibility</p:attrName>
                                        </p:attrNameLst>
                                      </p:cBhvr>
                                      <p:to>
                                        <p:strVal val="visible"/>
                                      </p:to>
                                    </p:set>
                                    <p:anim calcmode="lin" valueType="num">
                                      <p:cBhvr additive="base">
                                        <p:cTn id="13" dur="500" fill="hold"/>
                                        <p:tgtEl>
                                          <p:spTgt spid="91140"/>
                                        </p:tgtEl>
                                        <p:attrNameLst>
                                          <p:attrName>ppt_x</p:attrName>
                                        </p:attrNameLst>
                                      </p:cBhvr>
                                      <p:tavLst>
                                        <p:tav tm="0">
                                          <p:val>
                                            <p:strVal val="#ppt_x"/>
                                          </p:val>
                                        </p:tav>
                                        <p:tav tm="100000">
                                          <p:val>
                                            <p:strVal val="#ppt_x"/>
                                          </p:val>
                                        </p:tav>
                                      </p:tavLst>
                                    </p:anim>
                                    <p:anim calcmode="lin" valueType="num">
                                      <p:cBhvr additive="base">
                                        <p:cTn id="14" dur="500" fill="hold"/>
                                        <p:tgtEl>
                                          <p:spTgt spid="9114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1141"/>
                                        </p:tgtEl>
                                        <p:attrNameLst>
                                          <p:attrName>style.visibility</p:attrName>
                                        </p:attrNameLst>
                                      </p:cBhvr>
                                      <p:to>
                                        <p:strVal val="visible"/>
                                      </p:to>
                                    </p:set>
                                    <p:anim calcmode="lin" valueType="num">
                                      <p:cBhvr additive="base">
                                        <p:cTn id="19" dur="500" fill="hold"/>
                                        <p:tgtEl>
                                          <p:spTgt spid="91141"/>
                                        </p:tgtEl>
                                        <p:attrNameLst>
                                          <p:attrName>ppt_x</p:attrName>
                                        </p:attrNameLst>
                                      </p:cBhvr>
                                      <p:tavLst>
                                        <p:tav tm="0">
                                          <p:val>
                                            <p:strVal val="#ppt_x"/>
                                          </p:val>
                                        </p:tav>
                                        <p:tav tm="100000">
                                          <p:val>
                                            <p:strVal val="#ppt_x"/>
                                          </p:val>
                                        </p:tav>
                                      </p:tavLst>
                                    </p:anim>
                                    <p:anim calcmode="lin" valueType="num">
                                      <p:cBhvr additive="base">
                                        <p:cTn id="20" dur="500" fill="hold"/>
                                        <p:tgtEl>
                                          <p:spTgt spid="9114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1142"/>
                                        </p:tgtEl>
                                        <p:attrNameLst>
                                          <p:attrName>style.visibility</p:attrName>
                                        </p:attrNameLst>
                                      </p:cBhvr>
                                      <p:to>
                                        <p:strVal val="visible"/>
                                      </p:to>
                                    </p:set>
                                    <p:anim calcmode="lin" valueType="num">
                                      <p:cBhvr additive="base">
                                        <p:cTn id="25" dur="500" fill="hold"/>
                                        <p:tgtEl>
                                          <p:spTgt spid="91142"/>
                                        </p:tgtEl>
                                        <p:attrNameLst>
                                          <p:attrName>ppt_x</p:attrName>
                                        </p:attrNameLst>
                                      </p:cBhvr>
                                      <p:tavLst>
                                        <p:tav tm="0">
                                          <p:val>
                                            <p:strVal val="#ppt_x"/>
                                          </p:val>
                                        </p:tav>
                                        <p:tav tm="100000">
                                          <p:val>
                                            <p:strVal val="#ppt_x"/>
                                          </p:val>
                                        </p:tav>
                                      </p:tavLst>
                                    </p:anim>
                                    <p:anim calcmode="lin" valueType="num">
                                      <p:cBhvr additive="base">
                                        <p:cTn id="26" dur="500" fill="hold"/>
                                        <p:tgtEl>
                                          <p:spTgt spid="9114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1145"/>
                                        </p:tgtEl>
                                        <p:attrNameLst>
                                          <p:attrName>style.visibility</p:attrName>
                                        </p:attrNameLst>
                                      </p:cBhvr>
                                      <p:to>
                                        <p:strVal val="visible"/>
                                      </p:to>
                                    </p:set>
                                    <p:anim calcmode="lin" valueType="num">
                                      <p:cBhvr additive="base">
                                        <p:cTn id="31" dur="500" fill="hold"/>
                                        <p:tgtEl>
                                          <p:spTgt spid="91145"/>
                                        </p:tgtEl>
                                        <p:attrNameLst>
                                          <p:attrName>ppt_x</p:attrName>
                                        </p:attrNameLst>
                                      </p:cBhvr>
                                      <p:tavLst>
                                        <p:tav tm="0">
                                          <p:val>
                                            <p:strVal val="0-#ppt_w/2"/>
                                          </p:val>
                                        </p:tav>
                                        <p:tav tm="100000">
                                          <p:val>
                                            <p:strVal val="#ppt_x"/>
                                          </p:val>
                                        </p:tav>
                                      </p:tavLst>
                                    </p:anim>
                                    <p:anim calcmode="lin" valueType="num">
                                      <p:cBhvr additive="base">
                                        <p:cTn id="32" dur="500" fill="hold"/>
                                        <p:tgtEl>
                                          <p:spTgt spid="91145"/>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6" fill="hold" grpId="0" nodeType="afterEffect">
                                  <p:stCondLst>
                                    <p:cond delay="0"/>
                                  </p:stCondLst>
                                  <p:childTnLst>
                                    <p:set>
                                      <p:cBhvr>
                                        <p:cTn id="35" dur="1" fill="hold">
                                          <p:stCondLst>
                                            <p:cond delay="0"/>
                                          </p:stCondLst>
                                        </p:cTn>
                                        <p:tgtEl>
                                          <p:spTgt spid="91144"/>
                                        </p:tgtEl>
                                        <p:attrNameLst>
                                          <p:attrName>style.visibility</p:attrName>
                                        </p:attrNameLst>
                                      </p:cBhvr>
                                      <p:to>
                                        <p:strVal val="visible"/>
                                      </p:to>
                                    </p:set>
                                    <p:anim calcmode="lin" valueType="num">
                                      <p:cBhvr additive="base">
                                        <p:cTn id="36" dur="500" fill="hold"/>
                                        <p:tgtEl>
                                          <p:spTgt spid="91144"/>
                                        </p:tgtEl>
                                        <p:attrNameLst>
                                          <p:attrName>ppt_x</p:attrName>
                                        </p:attrNameLst>
                                      </p:cBhvr>
                                      <p:tavLst>
                                        <p:tav tm="0">
                                          <p:val>
                                            <p:strVal val="1+#ppt_w/2"/>
                                          </p:val>
                                        </p:tav>
                                        <p:tav tm="100000">
                                          <p:val>
                                            <p:strVal val="#ppt_x"/>
                                          </p:val>
                                        </p:tav>
                                      </p:tavLst>
                                    </p:anim>
                                    <p:anim calcmode="lin" valueType="num">
                                      <p:cBhvr additive="base">
                                        <p:cTn id="37" dur="500" fill="hold"/>
                                        <p:tgtEl>
                                          <p:spTgt spid="91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P spid="91140" grpId="0" autoUpdateAnimBg="0"/>
      <p:bldP spid="91141" grpId="0" autoUpdateAnimBg="0"/>
      <p:bldP spid="91142" grpId="0" autoUpdateAnimBg="0"/>
      <p:bldP spid="91144" grpId="0" animBg="1"/>
      <p:bldP spid="91145"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78" name="Group 58"/>
          <p:cNvGrpSpPr>
            <a:grpSpLocks/>
          </p:cNvGrpSpPr>
          <p:nvPr/>
        </p:nvGrpSpPr>
        <p:grpSpPr bwMode="auto">
          <a:xfrm>
            <a:off x="1371600" y="4572000"/>
            <a:ext cx="1981200" cy="609600"/>
            <a:chOff x="864" y="2880"/>
            <a:chExt cx="1248" cy="384"/>
          </a:xfrm>
        </p:grpSpPr>
        <p:sp>
          <p:nvSpPr>
            <p:cNvPr id="56360" name="Rectangle 40"/>
            <p:cNvSpPr>
              <a:spLocks noChangeArrowheads="1"/>
            </p:cNvSpPr>
            <p:nvPr/>
          </p:nvSpPr>
          <p:spPr bwMode="auto">
            <a:xfrm>
              <a:off x="1440" y="2880"/>
              <a:ext cx="672" cy="384"/>
            </a:xfrm>
            <a:prstGeom prst="rect">
              <a:avLst/>
            </a:prstGeom>
            <a:solidFill>
              <a:srgbClr val="99CCFF">
                <a:alpha val="50000"/>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i-1</a:t>
              </a:r>
              <a:endParaRPr lang="en-US" altLang="zh-CN"/>
            </a:p>
          </p:txBody>
        </p:sp>
        <p:sp>
          <p:nvSpPr>
            <p:cNvPr id="56361" name="Line 41"/>
            <p:cNvSpPr>
              <a:spLocks noChangeShapeType="1"/>
            </p:cNvSpPr>
            <p:nvPr/>
          </p:nvSpPr>
          <p:spPr bwMode="auto">
            <a:xfrm>
              <a:off x="1920" y="2880"/>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68" name="Line 48"/>
            <p:cNvSpPr>
              <a:spLocks noChangeShapeType="1"/>
            </p:cNvSpPr>
            <p:nvPr/>
          </p:nvSpPr>
          <p:spPr bwMode="auto">
            <a:xfrm>
              <a:off x="864" y="3072"/>
              <a:ext cx="576"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322" name="Text Box 2"/>
          <p:cNvSpPr txBox="1">
            <a:spLocks noChangeArrowheads="1"/>
          </p:cNvSpPr>
          <p:nvPr/>
        </p:nvSpPr>
        <p:spPr bwMode="auto">
          <a:xfrm>
            <a:off x="76200" y="228600"/>
            <a:ext cx="86106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5400"/>
              <a:t> </a:t>
            </a:r>
            <a:r>
              <a:rPr lang="zh-CN" altLang="en-US" sz="4000">
                <a:latin typeface="楷体_GB2312" pitchFamily="49" charset="-122"/>
                <a:ea typeface="楷体_GB2312" pitchFamily="49" charset="-122"/>
              </a:rPr>
              <a:t>线性表的操作</a:t>
            </a:r>
            <a:r>
              <a:rPr lang="zh-CN" altLang="en-US" sz="4400">
                <a:latin typeface="楷体_GB2312" pitchFamily="49" charset="-122"/>
                <a:ea typeface="楷体_GB2312" pitchFamily="49" charset="-122"/>
              </a:rPr>
              <a:t> </a:t>
            </a:r>
            <a:r>
              <a:rPr lang="en-US" altLang="zh-CN" sz="4400" b="1">
                <a:solidFill>
                  <a:srgbClr val="003399"/>
                </a:solidFill>
              </a:rPr>
              <a:t>ListInsert(&amp;L, i, e)</a:t>
            </a:r>
            <a:endParaRPr lang="en-US" altLang="zh-CN" sz="4400"/>
          </a:p>
          <a:p>
            <a:pPr>
              <a:lnSpc>
                <a:spcPct val="120000"/>
              </a:lnSpc>
            </a:pPr>
            <a:r>
              <a:rPr lang="en-US" altLang="zh-CN" sz="4400"/>
              <a:t> </a:t>
            </a:r>
            <a:r>
              <a:rPr lang="zh-CN" altLang="en-US" sz="4000">
                <a:ea typeface="楷体_GB2312" pitchFamily="49" charset="-122"/>
              </a:rPr>
              <a:t>在单链表中的实现</a:t>
            </a:r>
            <a:r>
              <a:rPr lang="zh-CN" altLang="en-US" sz="4000"/>
              <a:t>：</a:t>
            </a:r>
            <a:endParaRPr lang="zh-CN" altLang="en-US" sz="4400"/>
          </a:p>
        </p:txBody>
      </p:sp>
      <p:sp>
        <p:nvSpPr>
          <p:cNvPr id="56323" name="Text Box 3"/>
          <p:cNvSpPr txBox="1">
            <a:spLocks noChangeArrowheads="1"/>
          </p:cNvSpPr>
          <p:nvPr/>
        </p:nvSpPr>
        <p:spPr bwMode="auto">
          <a:xfrm>
            <a:off x="927100" y="2286000"/>
            <a:ext cx="7239000" cy="216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4000"/>
              <a:t> </a:t>
            </a:r>
            <a:r>
              <a:rPr lang="zh-CN" altLang="en-US" sz="4000" b="1">
                <a:solidFill>
                  <a:srgbClr val="000099"/>
                </a:solidFill>
              </a:rPr>
              <a:t>有序对 </a:t>
            </a:r>
            <a:r>
              <a:rPr lang="en-US" altLang="zh-CN" sz="4000" b="1">
                <a:solidFill>
                  <a:srgbClr val="000099"/>
                </a:solidFill>
              </a:rPr>
              <a:t>&lt;a</a:t>
            </a:r>
            <a:r>
              <a:rPr lang="en-US" altLang="zh-CN" sz="4000" b="1" baseline="-25000">
                <a:solidFill>
                  <a:srgbClr val="000099"/>
                </a:solidFill>
              </a:rPr>
              <a:t>i-1</a:t>
            </a:r>
            <a:r>
              <a:rPr lang="en-US" altLang="zh-CN" sz="4000" b="1">
                <a:solidFill>
                  <a:srgbClr val="000099"/>
                </a:solidFill>
              </a:rPr>
              <a:t>, a</a:t>
            </a:r>
            <a:r>
              <a:rPr lang="en-US" altLang="zh-CN" sz="4000" b="1" baseline="-25000">
                <a:solidFill>
                  <a:srgbClr val="000099"/>
                </a:solidFill>
              </a:rPr>
              <a:t>i</a:t>
            </a:r>
            <a:r>
              <a:rPr lang="en-US" altLang="zh-CN" sz="4000" b="1">
                <a:solidFill>
                  <a:srgbClr val="000099"/>
                </a:solidFill>
              </a:rPr>
              <a:t>&gt;</a:t>
            </a:r>
          </a:p>
          <a:p>
            <a:pPr>
              <a:lnSpc>
                <a:spcPct val="140000"/>
              </a:lnSpc>
            </a:pPr>
            <a:r>
              <a:rPr lang="en-US" altLang="zh-CN" sz="4000" b="1">
                <a:solidFill>
                  <a:srgbClr val="000099"/>
                </a:solidFill>
              </a:rPr>
              <a:t>             </a:t>
            </a:r>
            <a:r>
              <a:rPr lang="zh-CN" altLang="en-US" sz="4000" b="1">
                <a:solidFill>
                  <a:srgbClr val="000099"/>
                </a:solidFill>
              </a:rPr>
              <a:t>改变为 </a:t>
            </a:r>
            <a:r>
              <a:rPr lang="en-US" altLang="zh-CN" sz="4000" b="1">
                <a:solidFill>
                  <a:srgbClr val="000099"/>
                </a:solidFill>
              </a:rPr>
              <a:t>&lt;a</a:t>
            </a:r>
            <a:r>
              <a:rPr lang="en-US" altLang="zh-CN" sz="4000" b="1" baseline="-25000">
                <a:solidFill>
                  <a:srgbClr val="000099"/>
                </a:solidFill>
              </a:rPr>
              <a:t>i-1</a:t>
            </a:r>
            <a:r>
              <a:rPr lang="en-US" altLang="zh-CN" sz="4000" b="1">
                <a:solidFill>
                  <a:srgbClr val="000099"/>
                </a:solidFill>
              </a:rPr>
              <a:t>, e&gt; </a:t>
            </a:r>
            <a:r>
              <a:rPr lang="zh-CN" altLang="en-US" sz="4000" b="1">
                <a:solidFill>
                  <a:srgbClr val="000099"/>
                </a:solidFill>
              </a:rPr>
              <a:t>和</a:t>
            </a:r>
            <a:r>
              <a:rPr lang="en-US" altLang="zh-CN" sz="4000" b="1">
                <a:solidFill>
                  <a:srgbClr val="000099"/>
                </a:solidFill>
              </a:rPr>
              <a:t>&lt;e, a</a:t>
            </a:r>
            <a:r>
              <a:rPr lang="en-US" altLang="zh-CN" sz="4000" b="1" baseline="-25000">
                <a:solidFill>
                  <a:srgbClr val="000099"/>
                </a:solidFill>
              </a:rPr>
              <a:t>i</a:t>
            </a:r>
            <a:r>
              <a:rPr lang="en-US" altLang="zh-CN" sz="4000" b="1">
                <a:solidFill>
                  <a:srgbClr val="000099"/>
                </a:solidFill>
              </a:rPr>
              <a:t>&gt;</a:t>
            </a:r>
            <a:endParaRPr lang="en-US" altLang="zh-CN" sz="4400"/>
          </a:p>
          <a:p>
            <a:endParaRPr lang="en-US" altLang="zh-CN" sz="2400"/>
          </a:p>
        </p:txBody>
      </p:sp>
      <p:grpSp>
        <p:nvGrpSpPr>
          <p:cNvPr id="56350" name="Group 30"/>
          <p:cNvGrpSpPr>
            <a:grpSpLocks/>
          </p:cNvGrpSpPr>
          <p:nvPr/>
        </p:nvGrpSpPr>
        <p:grpSpPr bwMode="auto">
          <a:xfrm>
            <a:off x="4038600" y="5715000"/>
            <a:ext cx="1066800" cy="609600"/>
            <a:chOff x="2544" y="3600"/>
            <a:chExt cx="672" cy="384"/>
          </a:xfrm>
        </p:grpSpPr>
        <p:sp>
          <p:nvSpPr>
            <p:cNvPr id="56335" name="Rectangle 15"/>
            <p:cNvSpPr>
              <a:spLocks noChangeArrowheads="1"/>
            </p:cNvSpPr>
            <p:nvPr/>
          </p:nvSpPr>
          <p:spPr bwMode="auto">
            <a:xfrm>
              <a:off x="2544" y="3600"/>
              <a:ext cx="672" cy="384"/>
            </a:xfrm>
            <a:prstGeom prst="rect">
              <a:avLst/>
            </a:prstGeom>
            <a:solidFill>
              <a:srgbClr val="FFCC99">
                <a:alpha val="50000"/>
              </a:srgbClr>
            </a:solidFill>
            <a:ln w="254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990000"/>
                  </a:solidFill>
                </a:rPr>
                <a:t> e</a:t>
              </a:r>
              <a:endParaRPr lang="en-US" altLang="zh-CN"/>
            </a:p>
          </p:txBody>
        </p:sp>
        <p:sp>
          <p:nvSpPr>
            <p:cNvPr id="56336" name="Line 16"/>
            <p:cNvSpPr>
              <a:spLocks noChangeShapeType="1"/>
            </p:cNvSpPr>
            <p:nvPr/>
          </p:nvSpPr>
          <p:spPr bwMode="auto">
            <a:xfrm>
              <a:off x="3024" y="3600"/>
              <a:ext cx="0" cy="384"/>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380" name="Group 60"/>
          <p:cNvGrpSpPr>
            <a:grpSpLocks/>
          </p:cNvGrpSpPr>
          <p:nvPr/>
        </p:nvGrpSpPr>
        <p:grpSpPr bwMode="auto">
          <a:xfrm>
            <a:off x="3200400" y="4572000"/>
            <a:ext cx="3886200" cy="609600"/>
            <a:chOff x="2016" y="2880"/>
            <a:chExt cx="2448" cy="384"/>
          </a:xfrm>
        </p:grpSpPr>
        <p:sp>
          <p:nvSpPr>
            <p:cNvPr id="56369" name="Line 49"/>
            <p:cNvSpPr>
              <a:spLocks noChangeShapeType="1"/>
            </p:cNvSpPr>
            <p:nvPr/>
          </p:nvSpPr>
          <p:spPr bwMode="auto">
            <a:xfrm>
              <a:off x="2016" y="3072"/>
              <a:ext cx="1344"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63" name="Rectangle 43"/>
            <p:cNvSpPr>
              <a:spLocks noChangeArrowheads="1"/>
            </p:cNvSpPr>
            <p:nvPr/>
          </p:nvSpPr>
          <p:spPr bwMode="auto">
            <a:xfrm>
              <a:off x="3360" y="2880"/>
              <a:ext cx="672" cy="384"/>
            </a:xfrm>
            <a:prstGeom prst="rect">
              <a:avLst/>
            </a:prstGeom>
            <a:solidFill>
              <a:srgbClr val="99CCFF">
                <a:alpha val="50000"/>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a:t>
              </a:r>
              <a:endParaRPr lang="en-US" altLang="zh-CN"/>
            </a:p>
          </p:txBody>
        </p:sp>
        <p:sp>
          <p:nvSpPr>
            <p:cNvPr id="56364" name="Line 44"/>
            <p:cNvSpPr>
              <a:spLocks noChangeShapeType="1"/>
            </p:cNvSpPr>
            <p:nvPr/>
          </p:nvSpPr>
          <p:spPr bwMode="auto">
            <a:xfrm>
              <a:off x="3840" y="2880"/>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0" name="Line 50"/>
            <p:cNvSpPr>
              <a:spLocks noChangeShapeType="1"/>
            </p:cNvSpPr>
            <p:nvPr/>
          </p:nvSpPr>
          <p:spPr bwMode="auto">
            <a:xfrm>
              <a:off x="3936" y="3072"/>
              <a:ext cx="528"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56372" name="Rectangle 52"/>
          <p:cNvSpPr>
            <a:spLocks noChangeArrowheads="1"/>
          </p:cNvSpPr>
          <p:nvPr/>
        </p:nvSpPr>
        <p:spPr bwMode="auto">
          <a:xfrm>
            <a:off x="3124200" y="4724400"/>
            <a:ext cx="2209800" cy="304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367" name="Group 47"/>
          <p:cNvGrpSpPr>
            <a:grpSpLocks/>
          </p:cNvGrpSpPr>
          <p:nvPr/>
        </p:nvGrpSpPr>
        <p:grpSpPr bwMode="auto">
          <a:xfrm>
            <a:off x="2286000" y="4572000"/>
            <a:ext cx="1066800" cy="609600"/>
            <a:chOff x="1440" y="3504"/>
            <a:chExt cx="672" cy="384"/>
          </a:xfrm>
        </p:grpSpPr>
        <p:sp>
          <p:nvSpPr>
            <p:cNvPr id="56365" name="Rectangle 45"/>
            <p:cNvSpPr>
              <a:spLocks noChangeArrowheads="1"/>
            </p:cNvSpPr>
            <p:nvPr/>
          </p:nvSpPr>
          <p:spPr bwMode="auto">
            <a:xfrm>
              <a:off x="1440" y="3504"/>
              <a:ext cx="672" cy="384"/>
            </a:xfrm>
            <a:prstGeom prst="rect">
              <a:avLst/>
            </a:prstGeom>
            <a:solidFill>
              <a:srgbClr val="99CCFF">
                <a:alpha val="50000"/>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i-1</a:t>
              </a:r>
              <a:endParaRPr lang="en-US" altLang="zh-CN"/>
            </a:p>
          </p:txBody>
        </p:sp>
        <p:sp>
          <p:nvSpPr>
            <p:cNvPr id="56366" name="Line 46"/>
            <p:cNvSpPr>
              <a:spLocks noChangeShapeType="1"/>
            </p:cNvSpPr>
            <p:nvPr/>
          </p:nvSpPr>
          <p:spPr bwMode="auto">
            <a:xfrm>
              <a:off x="1920" y="3504"/>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56373" name="AutoShape 53"/>
          <p:cNvCxnSpPr>
            <a:cxnSpLocks noChangeShapeType="1"/>
            <a:stCxn id="56365" idx="3"/>
            <a:endCxn id="56335" idx="1"/>
          </p:cNvCxnSpPr>
          <p:nvPr/>
        </p:nvCxnSpPr>
        <p:spPr bwMode="auto">
          <a:xfrm>
            <a:off x="3363913" y="4876800"/>
            <a:ext cx="661987" cy="1143000"/>
          </a:xfrm>
          <a:prstGeom prst="bentConnector3">
            <a:avLst>
              <a:gd name="adj1" fmla="val 50120"/>
            </a:avLst>
          </a:prstGeom>
          <a:noFill/>
          <a:ln w="31750">
            <a:solidFill>
              <a:srgbClr val="008080"/>
            </a:solidFill>
            <a:miter lim="800000"/>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74" name="AutoShape 54"/>
          <p:cNvCxnSpPr>
            <a:cxnSpLocks noChangeShapeType="1"/>
            <a:stCxn id="56335" idx="3"/>
            <a:endCxn id="56363" idx="2"/>
          </p:cNvCxnSpPr>
          <p:nvPr/>
        </p:nvCxnSpPr>
        <p:spPr bwMode="auto">
          <a:xfrm flipV="1">
            <a:off x="5118100" y="5192713"/>
            <a:ext cx="749300" cy="827087"/>
          </a:xfrm>
          <a:prstGeom prst="bentConnector2">
            <a:avLst/>
          </a:prstGeom>
          <a:noFill/>
          <a:ln w="31750">
            <a:solidFill>
              <a:srgbClr val="008080"/>
            </a:solidFill>
            <a:miter lim="800000"/>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strips(downRight)">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56323"/>
                                        </p:tgtEl>
                                        <p:attrNameLst>
                                          <p:attrName>style.visibility</p:attrName>
                                        </p:attrNameLst>
                                      </p:cBhvr>
                                      <p:to>
                                        <p:strVal val="visible"/>
                                      </p:to>
                                    </p:set>
                                    <p:animEffect transition="in" filter="strips(downRight)">
                                      <p:cBhvr>
                                        <p:cTn id="12" dur="300"/>
                                        <p:tgtEl>
                                          <p:spTgt spid="56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378"/>
                                        </p:tgtEl>
                                        <p:attrNameLst>
                                          <p:attrName>style.visibility</p:attrName>
                                        </p:attrNameLst>
                                      </p:cBhvr>
                                      <p:to>
                                        <p:strVal val="visible"/>
                                      </p:to>
                                    </p:set>
                                    <p:animEffect transition="in" filter="wipe(left)">
                                      <p:cBhvr>
                                        <p:cTn id="17" dur="500"/>
                                        <p:tgtEl>
                                          <p:spTgt spid="56378"/>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6380"/>
                                        </p:tgtEl>
                                        <p:attrNameLst>
                                          <p:attrName>style.visibility</p:attrName>
                                        </p:attrNameLst>
                                      </p:cBhvr>
                                      <p:to>
                                        <p:strVal val="visible"/>
                                      </p:to>
                                    </p:set>
                                    <p:animEffect transition="in" filter="wipe(left)">
                                      <p:cBhvr>
                                        <p:cTn id="21" dur="500"/>
                                        <p:tgtEl>
                                          <p:spTgt spid="563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6350"/>
                                        </p:tgtEl>
                                        <p:attrNameLst>
                                          <p:attrName>style.visibility</p:attrName>
                                        </p:attrNameLst>
                                      </p:cBhvr>
                                      <p:to>
                                        <p:strVal val="visible"/>
                                      </p:to>
                                    </p:set>
                                    <p:animEffect transition="in" filter="wipe(left)">
                                      <p:cBhvr>
                                        <p:cTn id="26" dur="500"/>
                                        <p:tgtEl>
                                          <p:spTgt spid="563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6374"/>
                                        </p:tgtEl>
                                        <p:attrNameLst>
                                          <p:attrName>style.visibility</p:attrName>
                                        </p:attrNameLst>
                                      </p:cBhvr>
                                      <p:to>
                                        <p:strVal val="visible"/>
                                      </p:to>
                                    </p:set>
                                    <p:animEffect transition="in" filter="wipe(left)">
                                      <p:cBhvr>
                                        <p:cTn id="31" dur="500"/>
                                        <p:tgtEl>
                                          <p:spTgt spid="563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56372"/>
                                        </p:tgtEl>
                                        <p:attrNameLst>
                                          <p:attrName>style.visibility</p:attrName>
                                        </p:attrNameLst>
                                      </p:cBhvr>
                                      <p:to>
                                        <p:strVal val="visible"/>
                                      </p:to>
                                    </p:set>
                                    <p:animEffect transition="in" filter="wipe(up)">
                                      <p:cBhvr>
                                        <p:cTn id="36" dur="500"/>
                                        <p:tgtEl>
                                          <p:spTgt spid="56372"/>
                                        </p:tgtEl>
                                      </p:cBhvr>
                                    </p:animEffec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499"/>
                                          </p:stCondLst>
                                        </p:cTn>
                                        <p:tgtEl>
                                          <p:spTgt spid="56367"/>
                                        </p:tgtEl>
                                        <p:attrNameLst>
                                          <p:attrName>style.visibility</p:attrName>
                                        </p:attrNameLst>
                                      </p:cBhvr>
                                      <p:to>
                                        <p:strVal val="visible"/>
                                      </p:to>
                                    </p:set>
                                  </p:childTnLst>
                                </p:cTn>
                              </p:par>
                            </p:childTnLst>
                          </p:cTn>
                        </p:par>
                        <p:par>
                          <p:cTn id="40" fill="hold" nodeType="afterGroup">
                            <p:stCondLst>
                              <p:cond delay="1000"/>
                            </p:stCondLst>
                            <p:childTnLst>
                              <p:par>
                                <p:cTn id="41" presetID="22" presetClass="entr" presetSubtype="8" fill="hold" nodeType="afterEffect">
                                  <p:stCondLst>
                                    <p:cond delay="0"/>
                                  </p:stCondLst>
                                  <p:childTnLst>
                                    <p:set>
                                      <p:cBhvr>
                                        <p:cTn id="42" dur="1" fill="hold">
                                          <p:stCondLst>
                                            <p:cond delay="0"/>
                                          </p:stCondLst>
                                        </p:cTn>
                                        <p:tgtEl>
                                          <p:spTgt spid="56373"/>
                                        </p:tgtEl>
                                        <p:attrNameLst>
                                          <p:attrName>style.visibility</p:attrName>
                                        </p:attrNameLst>
                                      </p:cBhvr>
                                      <p:to>
                                        <p:strVal val="visible"/>
                                      </p:to>
                                    </p:set>
                                    <p:animEffect transition="in" filter="wipe(left)">
                                      <p:cBhvr>
                                        <p:cTn id="43" dur="500"/>
                                        <p:tgtEl>
                                          <p:spTgt spid="56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autoUpdateAnimBg="0"/>
      <p:bldP spid="5637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533400" y="3330575"/>
            <a:ext cx="823595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b="1">
                <a:solidFill>
                  <a:srgbClr val="333399"/>
                </a:solidFill>
              </a:rPr>
              <a:t>    </a:t>
            </a:r>
            <a:r>
              <a:rPr lang="zh-CN" altLang="en-US" b="1">
                <a:solidFill>
                  <a:srgbClr val="333399"/>
                </a:solidFill>
              </a:rPr>
              <a:t>因此，在单链表中第 </a:t>
            </a:r>
            <a:r>
              <a:rPr lang="en-US" altLang="zh-CN" b="1">
                <a:solidFill>
                  <a:srgbClr val="333399"/>
                </a:solidFill>
              </a:rPr>
              <a:t>i </a:t>
            </a:r>
            <a:r>
              <a:rPr lang="zh-CN" altLang="en-US" b="1">
                <a:solidFill>
                  <a:srgbClr val="333399"/>
                </a:solidFill>
              </a:rPr>
              <a:t>个结点之前进行插入的基本操作为</a:t>
            </a:r>
            <a:r>
              <a:rPr lang="en-US" altLang="zh-CN" b="1">
                <a:solidFill>
                  <a:srgbClr val="333399"/>
                </a:solidFill>
              </a:rPr>
              <a:t>:</a:t>
            </a:r>
            <a:endParaRPr lang="en-US" altLang="zh-CN"/>
          </a:p>
          <a:p>
            <a:pPr>
              <a:lnSpc>
                <a:spcPct val="125000"/>
              </a:lnSpc>
            </a:pPr>
            <a:r>
              <a:rPr lang="en-US" altLang="zh-CN"/>
              <a:t>    </a:t>
            </a:r>
            <a:r>
              <a:rPr lang="zh-CN" altLang="en-US" b="1">
                <a:solidFill>
                  <a:srgbClr val="993366"/>
                </a:solidFill>
                <a:latin typeface="楷体_GB2312" pitchFamily="49" charset="-122"/>
                <a:ea typeface="楷体_GB2312" pitchFamily="49" charset="-122"/>
              </a:rPr>
              <a:t>找到线性表中第</a:t>
            </a:r>
            <a:r>
              <a:rPr lang="en-US" altLang="zh-CN" b="1">
                <a:solidFill>
                  <a:srgbClr val="993366"/>
                </a:solidFill>
                <a:latin typeface="楷体_GB2312" pitchFamily="49" charset="-122"/>
                <a:ea typeface="楷体_GB2312" pitchFamily="49" charset="-122"/>
              </a:rPr>
              <a:t>i-1</a:t>
            </a:r>
            <a:r>
              <a:rPr lang="zh-CN" altLang="en-US" b="1">
                <a:solidFill>
                  <a:srgbClr val="993366"/>
                </a:solidFill>
                <a:latin typeface="楷体_GB2312" pitchFamily="49" charset="-122"/>
                <a:ea typeface="楷体_GB2312" pitchFamily="49" charset="-122"/>
              </a:rPr>
              <a:t>个结点，然后修改其指向后继的指针。</a:t>
            </a:r>
            <a:endParaRPr lang="zh-CN" altLang="en-US">
              <a:solidFill>
                <a:srgbClr val="993366"/>
              </a:solidFill>
              <a:latin typeface="楷体_GB2312" pitchFamily="49" charset="-122"/>
              <a:ea typeface="楷体_GB2312" pitchFamily="49" charset="-122"/>
            </a:endParaRPr>
          </a:p>
        </p:txBody>
      </p:sp>
      <p:sp>
        <p:nvSpPr>
          <p:cNvPr id="130051" name="Text Box 3"/>
          <p:cNvSpPr txBox="1">
            <a:spLocks noChangeArrowheads="1"/>
          </p:cNvSpPr>
          <p:nvPr/>
        </p:nvSpPr>
        <p:spPr bwMode="auto">
          <a:xfrm>
            <a:off x="517525" y="358775"/>
            <a:ext cx="8093075"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b="1">
                <a:solidFill>
                  <a:srgbClr val="660033"/>
                </a:solidFill>
                <a:ea typeface="楷体_GB2312" pitchFamily="49" charset="-122"/>
              </a:rPr>
              <a:t>    </a:t>
            </a:r>
            <a:r>
              <a:rPr lang="zh-CN" altLang="en-US" b="1">
                <a:solidFill>
                  <a:srgbClr val="660033"/>
                </a:solidFill>
                <a:ea typeface="楷体_GB2312" pitchFamily="49" charset="-122"/>
              </a:rPr>
              <a:t>可见，在链表中插入结点只需要修改指针。但同时，若要在第 </a:t>
            </a:r>
            <a:r>
              <a:rPr lang="en-US" altLang="zh-CN" b="1">
                <a:solidFill>
                  <a:srgbClr val="660033"/>
                </a:solidFill>
                <a:ea typeface="楷体_GB2312" pitchFamily="49" charset="-122"/>
              </a:rPr>
              <a:t>i </a:t>
            </a:r>
            <a:r>
              <a:rPr lang="zh-CN" altLang="en-US" b="1">
                <a:solidFill>
                  <a:srgbClr val="660033"/>
                </a:solidFill>
                <a:ea typeface="楷体_GB2312" pitchFamily="49" charset="-122"/>
              </a:rPr>
              <a:t>个结点之前插入元素，修改的是第 </a:t>
            </a:r>
            <a:r>
              <a:rPr lang="en-US" altLang="zh-CN" b="1">
                <a:solidFill>
                  <a:srgbClr val="660033"/>
                </a:solidFill>
                <a:ea typeface="楷体_GB2312" pitchFamily="49" charset="-122"/>
              </a:rPr>
              <a:t>i-1 </a:t>
            </a:r>
            <a:r>
              <a:rPr lang="zh-CN" altLang="en-US" b="1">
                <a:solidFill>
                  <a:srgbClr val="660033"/>
                </a:solidFill>
                <a:ea typeface="楷体_GB2312" pitchFamily="49" charset="-122"/>
              </a:rPr>
              <a:t>个结点的指针。</a:t>
            </a:r>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blinds(vertical)">
                                      <p:cBhvr>
                                        <p:cTn id="7" dur="500"/>
                                        <p:tgtEl>
                                          <p:spTgt spid="130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0" y="150813"/>
            <a:ext cx="89281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200" b="1"/>
              <a:t>  Status</a:t>
            </a:r>
            <a:r>
              <a:rPr lang="en-US" altLang="zh-CN" sz="3200"/>
              <a:t> ListInsert_L(LinkList L, </a:t>
            </a:r>
            <a:r>
              <a:rPr lang="en-US" altLang="zh-CN" sz="3200" b="1"/>
              <a:t>int</a:t>
            </a:r>
            <a:r>
              <a:rPr lang="en-US" altLang="zh-CN" sz="3200"/>
              <a:t> i, ElemType e) </a:t>
            </a:r>
            <a:r>
              <a:rPr lang="en-US" altLang="zh-CN" sz="3200" b="1"/>
              <a:t>{</a:t>
            </a:r>
          </a:p>
          <a:p>
            <a:pPr>
              <a:lnSpc>
                <a:spcPct val="120000"/>
              </a:lnSpc>
            </a:pPr>
            <a:r>
              <a:rPr lang="en-US" altLang="zh-CN" sz="3200" b="1">
                <a:solidFill>
                  <a:srgbClr val="000099"/>
                </a:solidFill>
              </a:rPr>
              <a:t>     </a:t>
            </a:r>
            <a:r>
              <a:rPr lang="en-US" altLang="zh-CN" sz="3200">
                <a:solidFill>
                  <a:srgbClr val="000099"/>
                </a:solidFill>
              </a:rPr>
              <a:t>// </a:t>
            </a:r>
            <a:r>
              <a:rPr lang="en-US" altLang="zh-CN" sz="3200" b="1">
                <a:solidFill>
                  <a:srgbClr val="000099"/>
                </a:solidFill>
              </a:rPr>
              <a:t>L </a:t>
            </a:r>
            <a:r>
              <a:rPr lang="zh-CN" altLang="en-US" sz="3200" b="1">
                <a:solidFill>
                  <a:srgbClr val="000099"/>
                </a:solidFill>
                <a:ea typeface="楷体_GB2312" pitchFamily="49" charset="-122"/>
              </a:rPr>
              <a:t>为带头结点的单链表的头指针，本算法</a:t>
            </a:r>
            <a:endParaRPr lang="zh-CN" altLang="en-US" sz="3200">
              <a:solidFill>
                <a:srgbClr val="000099"/>
              </a:solidFill>
              <a:ea typeface="楷体_GB2312" pitchFamily="49" charset="-122"/>
            </a:endParaRPr>
          </a:p>
          <a:p>
            <a:pPr>
              <a:lnSpc>
                <a:spcPct val="120000"/>
              </a:lnSpc>
            </a:pPr>
            <a:r>
              <a:rPr lang="zh-CN" altLang="en-US" sz="3200">
                <a:solidFill>
                  <a:srgbClr val="000099"/>
                </a:solidFill>
                <a:ea typeface="楷体_GB2312" pitchFamily="49" charset="-122"/>
              </a:rPr>
              <a:t>     </a:t>
            </a:r>
            <a:r>
              <a:rPr lang="en-US" altLang="zh-CN" sz="3200">
                <a:solidFill>
                  <a:srgbClr val="000099"/>
                </a:solidFill>
                <a:ea typeface="楷体_GB2312" pitchFamily="49" charset="-122"/>
              </a:rPr>
              <a:t>// </a:t>
            </a:r>
            <a:r>
              <a:rPr lang="zh-CN" altLang="en-US" sz="3200" b="1">
                <a:solidFill>
                  <a:srgbClr val="000099"/>
                </a:solidFill>
                <a:ea typeface="楷体_GB2312" pitchFamily="49" charset="-122"/>
              </a:rPr>
              <a:t>在链表中第</a:t>
            </a:r>
            <a:r>
              <a:rPr lang="en-US" altLang="zh-CN" sz="3200" b="1">
                <a:solidFill>
                  <a:srgbClr val="000099"/>
                </a:solidFill>
                <a:ea typeface="楷体_GB2312" pitchFamily="49" charset="-122"/>
              </a:rPr>
              <a:t>i </a:t>
            </a:r>
            <a:r>
              <a:rPr lang="zh-CN" altLang="en-US" sz="3200" b="1">
                <a:solidFill>
                  <a:srgbClr val="000099"/>
                </a:solidFill>
                <a:ea typeface="楷体_GB2312" pitchFamily="49" charset="-122"/>
              </a:rPr>
              <a:t>个结点之前插入新的元素 </a:t>
            </a:r>
            <a:r>
              <a:rPr lang="en-US" altLang="zh-CN" sz="3200" b="1">
                <a:solidFill>
                  <a:srgbClr val="000099"/>
                </a:solidFill>
                <a:ea typeface="楷体_GB2312" pitchFamily="49" charset="-122"/>
              </a:rPr>
              <a:t>e</a:t>
            </a:r>
            <a:endParaRPr lang="en-US" altLang="zh-CN" sz="3200">
              <a:solidFill>
                <a:srgbClr val="000099"/>
              </a:solidFill>
            </a:endParaRPr>
          </a:p>
          <a:p>
            <a:pPr>
              <a:lnSpc>
                <a:spcPct val="120000"/>
              </a:lnSpc>
            </a:pPr>
            <a:r>
              <a:rPr lang="en-US" altLang="zh-CN" sz="3200"/>
              <a:t>     </a:t>
            </a:r>
          </a:p>
          <a:p>
            <a:pPr>
              <a:lnSpc>
                <a:spcPct val="120000"/>
              </a:lnSpc>
            </a:pPr>
            <a:endParaRPr lang="en-US" altLang="zh-CN" sz="3200"/>
          </a:p>
          <a:p>
            <a:pPr>
              <a:lnSpc>
                <a:spcPct val="120000"/>
              </a:lnSpc>
            </a:pPr>
            <a:endParaRPr lang="en-US" altLang="zh-CN" sz="3200"/>
          </a:p>
          <a:p>
            <a:pPr>
              <a:lnSpc>
                <a:spcPct val="120000"/>
              </a:lnSpc>
            </a:pPr>
            <a:endParaRPr lang="en-US" altLang="zh-CN" sz="3200"/>
          </a:p>
          <a:p>
            <a:pPr>
              <a:lnSpc>
                <a:spcPct val="120000"/>
              </a:lnSpc>
            </a:pPr>
            <a:endParaRPr lang="en-US" altLang="zh-CN" sz="3200"/>
          </a:p>
          <a:p>
            <a:pPr>
              <a:lnSpc>
                <a:spcPct val="120000"/>
              </a:lnSpc>
            </a:pPr>
            <a:endParaRPr lang="en-US" altLang="zh-CN" sz="3200" b="1"/>
          </a:p>
          <a:p>
            <a:pPr>
              <a:lnSpc>
                <a:spcPct val="120000"/>
              </a:lnSpc>
            </a:pPr>
            <a:r>
              <a:rPr lang="en-US" altLang="zh-CN" sz="3200" b="1"/>
              <a:t>  }</a:t>
            </a:r>
            <a:r>
              <a:rPr lang="en-US" altLang="zh-CN" sz="3200"/>
              <a:t> // LinstInsert_L</a:t>
            </a:r>
          </a:p>
        </p:txBody>
      </p:sp>
      <p:sp>
        <p:nvSpPr>
          <p:cNvPr id="57348" name="Text Box 4"/>
          <p:cNvSpPr txBox="1">
            <a:spLocks noChangeArrowheads="1"/>
          </p:cNvSpPr>
          <p:nvPr/>
        </p:nvSpPr>
        <p:spPr bwMode="auto">
          <a:xfrm>
            <a:off x="304800" y="6064250"/>
            <a:ext cx="4441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隶书" pitchFamily="49" charset="-122"/>
              </a:rPr>
              <a:t>算法的</a:t>
            </a:r>
            <a:r>
              <a:rPr lang="zh-CN" altLang="en-US" b="1">
                <a:solidFill>
                  <a:srgbClr val="FF0000"/>
                </a:solidFill>
                <a:ea typeface="隶书" pitchFamily="49" charset="-122"/>
              </a:rPr>
              <a:t>时间复杂度</a:t>
            </a:r>
            <a:r>
              <a:rPr lang="zh-CN" altLang="en-US"/>
              <a:t>为</a:t>
            </a:r>
            <a:r>
              <a:rPr lang="en-US" altLang="zh-CN"/>
              <a:t>:</a:t>
            </a:r>
          </a:p>
        </p:txBody>
      </p:sp>
      <p:sp>
        <p:nvSpPr>
          <p:cNvPr id="57349" name="Text Box 5"/>
          <p:cNvSpPr txBox="1">
            <a:spLocks noChangeArrowheads="1"/>
          </p:cNvSpPr>
          <p:nvPr/>
        </p:nvSpPr>
        <p:spPr bwMode="auto">
          <a:xfrm>
            <a:off x="4953000" y="6003925"/>
            <a:ext cx="3997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t>O(ListLength(L))</a:t>
            </a:r>
            <a:endParaRPr lang="en-US" altLang="zh-CN" sz="4000"/>
          </a:p>
        </p:txBody>
      </p:sp>
      <p:sp>
        <p:nvSpPr>
          <p:cNvPr id="57350" name="Text Box 6">
            <a:hlinkClick r:id="" action="ppaction://hlinkshowjump?jump=nextslide"/>
          </p:cNvPr>
          <p:cNvSpPr txBox="1">
            <a:spLocks noChangeArrowheads="1"/>
          </p:cNvSpPr>
          <p:nvPr/>
        </p:nvSpPr>
        <p:spPr bwMode="auto">
          <a:xfrm>
            <a:off x="933450" y="4622800"/>
            <a:ext cx="14033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rgbClr val="6600CC"/>
                </a:solidFill>
              </a:rPr>
              <a:t>……</a:t>
            </a:r>
            <a:endParaRPr lang="en-US" altLang="zh-CN"/>
          </a:p>
        </p:txBody>
      </p:sp>
      <p:sp>
        <p:nvSpPr>
          <p:cNvPr id="57351" name="Rectangle 7"/>
          <p:cNvSpPr>
            <a:spLocks noChangeArrowheads="1"/>
          </p:cNvSpPr>
          <p:nvPr/>
        </p:nvSpPr>
        <p:spPr bwMode="auto">
          <a:xfrm>
            <a:off x="512763" y="1828800"/>
            <a:ext cx="819943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200"/>
              <a:t>p = L;    j = 0;</a:t>
            </a:r>
          </a:p>
          <a:p>
            <a:pPr>
              <a:lnSpc>
                <a:spcPct val="120000"/>
              </a:lnSpc>
            </a:pPr>
            <a:r>
              <a:rPr lang="en-US" altLang="zh-CN" sz="3200" b="1">
                <a:solidFill>
                  <a:srgbClr val="FF0000"/>
                </a:solidFill>
              </a:rPr>
              <a:t>while </a:t>
            </a:r>
            <a:r>
              <a:rPr lang="en-US" altLang="zh-CN" sz="3200">
                <a:solidFill>
                  <a:srgbClr val="FF0000"/>
                </a:solidFill>
              </a:rPr>
              <a:t>(p </a:t>
            </a:r>
            <a:r>
              <a:rPr lang="en-US" altLang="zh-CN" sz="3200" b="1">
                <a:solidFill>
                  <a:srgbClr val="FF0000"/>
                </a:solidFill>
              </a:rPr>
              <a:t>&amp;&amp;</a:t>
            </a:r>
            <a:r>
              <a:rPr lang="en-US" altLang="zh-CN" sz="3200">
                <a:solidFill>
                  <a:srgbClr val="FF0000"/>
                </a:solidFill>
              </a:rPr>
              <a:t> j &lt; i-1) </a:t>
            </a:r>
          </a:p>
          <a:p>
            <a:pPr>
              <a:lnSpc>
                <a:spcPct val="120000"/>
              </a:lnSpc>
            </a:pPr>
            <a:r>
              <a:rPr lang="en-US" altLang="zh-CN" sz="3200">
                <a:solidFill>
                  <a:srgbClr val="FF0000"/>
                </a:solidFill>
              </a:rPr>
              <a:t>     </a:t>
            </a:r>
            <a:r>
              <a:rPr lang="en-US" altLang="zh-CN" sz="3200" b="1">
                <a:solidFill>
                  <a:srgbClr val="FF0000"/>
                </a:solidFill>
              </a:rPr>
              <a:t>{ </a:t>
            </a:r>
            <a:r>
              <a:rPr lang="en-US" altLang="zh-CN" sz="3200">
                <a:solidFill>
                  <a:srgbClr val="FF0000"/>
                </a:solidFill>
              </a:rPr>
              <a:t>p = p-&gt;next;  ++j; </a:t>
            </a:r>
            <a:r>
              <a:rPr lang="en-US" altLang="zh-CN" sz="3200" b="1">
                <a:solidFill>
                  <a:srgbClr val="FF0000"/>
                </a:solidFill>
              </a:rPr>
              <a:t>}</a:t>
            </a:r>
            <a:r>
              <a:rPr lang="en-US" altLang="zh-CN" sz="3200" b="1"/>
              <a:t> </a:t>
            </a:r>
            <a:r>
              <a:rPr lang="en-US" altLang="zh-CN" sz="3200"/>
              <a:t>  </a:t>
            </a:r>
            <a:r>
              <a:rPr lang="en-US" altLang="zh-CN" sz="3200">
                <a:solidFill>
                  <a:srgbClr val="000099"/>
                </a:solidFill>
              </a:rPr>
              <a:t>//</a:t>
            </a:r>
            <a:r>
              <a:rPr lang="en-US" altLang="zh-CN" sz="3200"/>
              <a:t> </a:t>
            </a:r>
            <a:r>
              <a:rPr lang="zh-CN" altLang="en-US" sz="3200" b="1">
                <a:solidFill>
                  <a:srgbClr val="000099"/>
                </a:solidFill>
              </a:rPr>
              <a:t>寻找第 </a:t>
            </a:r>
            <a:r>
              <a:rPr lang="en-US" altLang="zh-CN" sz="3200" b="1">
                <a:solidFill>
                  <a:srgbClr val="000099"/>
                </a:solidFill>
              </a:rPr>
              <a:t>i-1 </a:t>
            </a:r>
            <a:r>
              <a:rPr lang="zh-CN" altLang="en-US" sz="3200" b="1">
                <a:solidFill>
                  <a:srgbClr val="000099"/>
                </a:solidFill>
              </a:rPr>
              <a:t>个结点</a:t>
            </a:r>
            <a:endParaRPr lang="zh-CN" altLang="en-US" sz="3200"/>
          </a:p>
          <a:p>
            <a:pPr>
              <a:lnSpc>
                <a:spcPct val="120000"/>
              </a:lnSpc>
            </a:pPr>
            <a:r>
              <a:rPr lang="en-US" altLang="zh-CN" sz="3200" b="1"/>
              <a:t>if</a:t>
            </a:r>
            <a:r>
              <a:rPr lang="en-US" altLang="zh-CN" sz="3200"/>
              <a:t> (</a:t>
            </a:r>
            <a:r>
              <a:rPr lang="en-US" altLang="zh-CN" sz="3200" b="1"/>
              <a:t>!</a:t>
            </a:r>
            <a:r>
              <a:rPr lang="en-US" altLang="zh-CN" sz="3200"/>
              <a:t>p</a:t>
            </a:r>
            <a:r>
              <a:rPr lang="en-US" altLang="zh-CN" sz="3200" b="1"/>
              <a:t> || </a:t>
            </a:r>
            <a:r>
              <a:rPr lang="en-US" altLang="zh-CN" sz="3200"/>
              <a:t>j &gt; i-1)</a:t>
            </a:r>
          </a:p>
          <a:p>
            <a:pPr>
              <a:lnSpc>
                <a:spcPct val="120000"/>
              </a:lnSpc>
            </a:pPr>
            <a:r>
              <a:rPr lang="en-US" altLang="zh-CN" sz="3200"/>
              <a:t>      </a:t>
            </a:r>
            <a:r>
              <a:rPr lang="en-US" altLang="zh-CN" sz="3200" b="1"/>
              <a:t>return</a:t>
            </a:r>
            <a:r>
              <a:rPr lang="en-US" altLang="zh-CN" sz="3200"/>
              <a:t> ERROR;      </a:t>
            </a:r>
            <a:r>
              <a:rPr lang="en-US" altLang="zh-CN" sz="3200">
                <a:solidFill>
                  <a:srgbClr val="000099"/>
                </a:solidFill>
              </a:rPr>
              <a:t>//</a:t>
            </a:r>
            <a:r>
              <a:rPr lang="en-US" altLang="zh-CN" sz="2400"/>
              <a:t> </a:t>
            </a:r>
            <a:r>
              <a:rPr lang="en-US" altLang="zh-CN" sz="3200" b="1">
                <a:solidFill>
                  <a:srgbClr val="000099"/>
                </a:solidFill>
              </a:rPr>
              <a:t>i </a:t>
            </a:r>
            <a:r>
              <a:rPr lang="zh-CN" altLang="en-US" sz="3200" b="1">
                <a:solidFill>
                  <a:srgbClr val="000099"/>
                </a:solidFill>
              </a:rPr>
              <a:t>大于表长或者小于</a:t>
            </a:r>
            <a:r>
              <a:rPr lang="en-US" altLang="zh-CN" sz="3200" b="1">
                <a:solidFill>
                  <a:srgbClr val="000099"/>
                </a:solidFill>
              </a:rPr>
              <a:t>1 </a:t>
            </a:r>
          </a:p>
        </p:txBody>
      </p:sp>
      <p:sp>
        <p:nvSpPr>
          <p:cNvPr id="57353" name="AutoShape 9">
            <a:hlinkClick r:id="rId2" action="ppaction://hlinksldjump" highlightClick="1"/>
          </p:cNvPr>
          <p:cNvSpPr>
            <a:spLocks noChangeArrowheads="1"/>
          </p:cNvSpPr>
          <p:nvPr/>
        </p:nvSpPr>
        <p:spPr bwMode="auto">
          <a:xfrm>
            <a:off x="8534400" y="5486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57346"/>
                                        </p:tgtEl>
                                        <p:attrNameLst>
                                          <p:attrName>style.visibility</p:attrName>
                                        </p:attrNameLst>
                                      </p:cBhvr>
                                      <p:to>
                                        <p:strVal val="visible"/>
                                      </p:to>
                                    </p:set>
                                    <p:animEffect transition="in" filter="wipe(left)">
                                      <p:cBhvr>
                                        <p:cTn id="7" dur="300"/>
                                        <p:tgtEl>
                                          <p:spTgt spid="57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7351"/>
                                        </p:tgtEl>
                                        <p:attrNameLst>
                                          <p:attrName>style.visibility</p:attrName>
                                        </p:attrNameLst>
                                      </p:cBhvr>
                                      <p:to>
                                        <p:strVal val="visible"/>
                                      </p:to>
                                    </p:set>
                                    <p:animEffect transition="in" filter="wipe(left)">
                                      <p:cBhvr>
                                        <p:cTn id="12" dur="300"/>
                                        <p:tgtEl>
                                          <p:spTgt spid="573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7350"/>
                                        </p:tgtEl>
                                        <p:attrNameLst>
                                          <p:attrName>style.visibility</p:attrName>
                                        </p:attrNameLst>
                                      </p:cBhvr>
                                      <p:to>
                                        <p:strVal val="visible"/>
                                      </p:to>
                                    </p:set>
                                    <p:animEffect transition="in" filter="wipe(left)">
                                      <p:cBhvr>
                                        <p:cTn id="17" dur="300"/>
                                        <p:tgtEl>
                                          <p:spTgt spid="573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7348"/>
                                        </p:tgtEl>
                                        <p:attrNameLst>
                                          <p:attrName>style.visibility</p:attrName>
                                        </p:attrNameLst>
                                      </p:cBhvr>
                                      <p:to>
                                        <p:strVal val="visible"/>
                                      </p:to>
                                    </p:set>
                                    <p:anim calcmode="lin" valueType="num">
                                      <p:cBhvr additive="base">
                                        <p:cTn id="22" dur="500" fill="hold"/>
                                        <p:tgtEl>
                                          <p:spTgt spid="57348"/>
                                        </p:tgtEl>
                                        <p:attrNameLst>
                                          <p:attrName>ppt_x</p:attrName>
                                        </p:attrNameLst>
                                      </p:cBhvr>
                                      <p:tavLst>
                                        <p:tav tm="0">
                                          <p:val>
                                            <p:strVal val="0-#ppt_w/2"/>
                                          </p:val>
                                        </p:tav>
                                        <p:tav tm="100000">
                                          <p:val>
                                            <p:strVal val="#ppt_x"/>
                                          </p:val>
                                        </p:tav>
                                      </p:tavLst>
                                    </p:anim>
                                    <p:anim calcmode="lin" valueType="num">
                                      <p:cBhvr additive="base">
                                        <p:cTn id="23"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7349"/>
                                        </p:tgtEl>
                                        <p:attrNameLst>
                                          <p:attrName>style.visibility</p:attrName>
                                        </p:attrNameLst>
                                      </p:cBhvr>
                                      <p:to>
                                        <p:strVal val="visible"/>
                                      </p:to>
                                    </p:set>
                                    <p:animEffect transition="in" filter="wipe(left)">
                                      <p:cBhvr>
                                        <p:cTn id="28" dur="500"/>
                                        <p:tgtEl>
                                          <p:spTgt spid="57349"/>
                                        </p:tgtEl>
                                      </p:cBhvr>
                                    </p:animEffect>
                                  </p:childTnLst>
                                </p:cTn>
                              </p:par>
                            </p:childTnLst>
                          </p:cTn>
                        </p:par>
                        <p:par>
                          <p:cTn id="29" fill="hold" nodeType="afterGroup">
                            <p:stCondLst>
                              <p:cond delay="500"/>
                            </p:stCondLst>
                            <p:childTnLst>
                              <p:par>
                                <p:cTn id="30" presetID="2" presetClass="entr" presetSubtype="6" fill="hold" grpId="0" nodeType="afterEffect">
                                  <p:stCondLst>
                                    <p:cond delay="0"/>
                                  </p:stCondLst>
                                  <p:childTnLst>
                                    <p:set>
                                      <p:cBhvr>
                                        <p:cTn id="31" dur="1" fill="hold">
                                          <p:stCondLst>
                                            <p:cond delay="0"/>
                                          </p:stCondLst>
                                        </p:cTn>
                                        <p:tgtEl>
                                          <p:spTgt spid="57353"/>
                                        </p:tgtEl>
                                        <p:attrNameLst>
                                          <p:attrName>style.visibility</p:attrName>
                                        </p:attrNameLst>
                                      </p:cBhvr>
                                      <p:to>
                                        <p:strVal val="visible"/>
                                      </p:to>
                                    </p:set>
                                    <p:anim calcmode="lin" valueType="num">
                                      <p:cBhvr additive="base">
                                        <p:cTn id="32" dur="500" fill="hold"/>
                                        <p:tgtEl>
                                          <p:spTgt spid="57353"/>
                                        </p:tgtEl>
                                        <p:attrNameLst>
                                          <p:attrName>ppt_x</p:attrName>
                                        </p:attrNameLst>
                                      </p:cBhvr>
                                      <p:tavLst>
                                        <p:tav tm="0">
                                          <p:val>
                                            <p:strVal val="1+#ppt_w/2"/>
                                          </p:val>
                                        </p:tav>
                                        <p:tav tm="100000">
                                          <p:val>
                                            <p:strVal val="#ppt_x"/>
                                          </p:val>
                                        </p:tav>
                                      </p:tavLst>
                                    </p:anim>
                                    <p:anim calcmode="lin" valueType="num">
                                      <p:cBhvr additive="base">
                                        <p:cTn id="33" dur="5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8" grpId="0" autoUpdateAnimBg="0"/>
      <p:bldP spid="57349" grpId="0" autoUpdateAnimBg="0"/>
      <p:bldP spid="57350" grpId="0" autoUpdateAnimBg="0"/>
      <p:bldP spid="57351" grpId="0" autoUpdateAnimBg="0"/>
      <p:bldP spid="5735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609600" y="457200"/>
            <a:ext cx="8077200"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a:solidFill>
                  <a:srgbClr val="6600CC"/>
                </a:solidFill>
              </a:rPr>
              <a:t>s = (LinkList) </a:t>
            </a:r>
            <a:r>
              <a:rPr lang="en-US" altLang="zh-CN" b="1">
                <a:solidFill>
                  <a:srgbClr val="6600CC"/>
                </a:solidFill>
              </a:rPr>
              <a:t>malloc </a:t>
            </a:r>
            <a:r>
              <a:rPr lang="en-US" altLang="zh-CN">
                <a:solidFill>
                  <a:srgbClr val="6600CC"/>
                </a:solidFill>
              </a:rPr>
              <a:t>( </a:t>
            </a:r>
            <a:r>
              <a:rPr lang="en-US" altLang="zh-CN" b="1">
                <a:solidFill>
                  <a:srgbClr val="6600CC"/>
                </a:solidFill>
              </a:rPr>
              <a:t>sizeof </a:t>
            </a:r>
            <a:r>
              <a:rPr lang="en-US" altLang="zh-CN">
                <a:solidFill>
                  <a:srgbClr val="6600CC"/>
                </a:solidFill>
              </a:rPr>
              <a:t>(LNode));</a:t>
            </a:r>
            <a:r>
              <a:rPr lang="en-US" altLang="zh-CN"/>
              <a:t> </a:t>
            </a:r>
          </a:p>
          <a:p>
            <a:pPr>
              <a:lnSpc>
                <a:spcPct val="120000"/>
              </a:lnSpc>
            </a:pPr>
            <a:r>
              <a:rPr lang="en-US" altLang="zh-CN"/>
              <a:t>                               </a:t>
            </a:r>
            <a:r>
              <a:rPr lang="en-US" altLang="zh-CN">
                <a:solidFill>
                  <a:srgbClr val="000099"/>
                </a:solidFill>
              </a:rPr>
              <a:t>// </a:t>
            </a:r>
            <a:r>
              <a:rPr lang="zh-CN" altLang="en-US">
                <a:solidFill>
                  <a:srgbClr val="000099"/>
                </a:solidFill>
              </a:rPr>
              <a:t>生成新结点</a:t>
            </a:r>
            <a:endParaRPr lang="zh-CN" altLang="en-US"/>
          </a:p>
          <a:p>
            <a:pPr>
              <a:lnSpc>
                <a:spcPct val="120000"/>
              </a:lnSpc>
            </a:pPr>
            <a:r>
              <a:rPr lang="en-US" altLang="zh-CN">
                <a:solidFill>
                  <a:srgbClr val="6600CC"/>
                </a:solidFill>
              </a:rPr>
              <a:t>s</a:t>
            </a:r>
            <a:r>
              <a:rPr lang="en-US" altLang="zh-CN" b="1">
                <a:solidFill>
                  <a:srgbClr val="6600CC"/>
                </a:solidFill>
              </a:rPr>
              <a:t>-&gt;</a:t>
            </a:r>
            <a:r>
              <a:rPr lang="en-US" altLang="zh-CN">
                <a:solidFill>
                  <a:srgbClr val="6600CC"/>
                </a:solidFill>
              </a:rPr>
              <a:t>data = e; </a:t>
            </a:r>
          </a:p>
          <a:p>
            <a:pPr>
              <a:lnSpc>
                <a:spcPct val="120000"/>
              </a:lnSpc>
            </a:pPr>
            <a:r>
              <a:rPr lang="en-US" altLang="zh-CN">
                <a:solidFill>
                  <a:srgbClr val="6600CC"/>
                </a:solidFill>
              </a:rPr>
              <a:t>s-&gt;next = p-&gt;next;      p</a:t>
            </a:r>
            <a:r>
              <a:rPr lang="en-US" altLang="zh-CN" b="1">
                <a:solidFill>
                  <a:srgbClr val="6600CC"/>
                </a:solidFill>
              </a:rPr>
              <a:t>-&gt;</a:t>
            </a:r>
            <a:r>
              <a:rPr lang="en-US" altLang="zh-CN">
                <a:solidFill>
                  <a:srgbClr val="6600CC"/>
                </a:solidFill>
              </a:rPr>
              <a:t>next = s;</a:t>
            </a:r>
            <a:r>
              <a:rPr lang="en-US" altLang="zh-CN">
                <a:solidFill>
                  <a:srgbClr val="000099"/>
                </a:solidFill>
              </a:rPr>
              <a:t> // </a:t>
            </a:r>
            <a:r>
              <a:rPr lang="zh-CN" altLang="en-US">
                <a:solidFill>
                  <a:srgbClr val="000099"/>
                </a:solidFill>
              </a:rPr>
              <a:t>插入</a:t>
            </a:r>
          </a:p>
          <a:p>
            <a:pPr>
              <a:lnSpc>
                <a:spcPct val="120000"/>
              </a:lnSpc>
            </a:pPr>
            <a:r>
              <a:rPr lang="en-US" altLang="zh-CN" b="1"/>
              <a:t>return</a:t>
            </a:r>
            <a:r>
              <a:rPr lang="en-US" altLang="zh-CN"/>
              <a:t> OK;</a:t>
            </a:r>
          </a:p>
        </p:txBody>
      </p:sp>
      <p:grpSp>
        <p:nvGrpSpPr>
          <p:cNvPr id="131076" name="Group 4"/>
          <p:cNvGrpSpPr>
            <a:grpSpLocks/>
          </p:cNvGrpSpPr>
          <p:nvPr/>
        </p:nvGrpSpPr>
        <p:grpSpPr bwMode="auto">
          <a:xfrm>
            <a:off x="4038600" y="5562600"/>
            <a:ext cx="1066800" cy="609600"/>
            <a:chOff x="2544" y="3600"/>
            <a:chExt cx="672" cy="384"/>
          </a:xfrm>
        </p:grpSpPr>
        <p:sp>
          <p:nvSpPr>
            <p:cNvPr id="131077" name="Rectangle 5"/>
            <p:cNvSpPr>
              <a:spLocks noChangeArrowheads="1"/>
            </p:cNvSpPr>
            <p:nvPr/>
          </p:nvSpPr>
          <p:spPr bwMode="auto">
            <a:xfrm>
              <a:off x="2544" y="3600"/>
              <a:ext cx="672" cy="384"/>
            </a:xfrm>
            <a:prstGeom prst="rect">
              <a:avLst/>
            </a:prstGeom>
            <a:solidFill>
              <a:srgbClr val="FFCC99">
                <a:alpha val="50000"/>
              </a:srgbClr>
            </a:solidFill>
            <a:ln w="254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990000"/>
                  </a:solidFill>
                </a:rPr>
                <a:t> e</a:t>
              </a:r>
              <a:endParaRPr lang="en-US" altLang="zh-CN"/>
            </a:p>
          </p:txBody>
        </p:sp>
        <p:sp>
          <p:nvSpPr>
            <p:cNvPr id="131078" name="Line 6"/>
            <p:cNvSpPr>
              <a:spLocks noChangeShapeType="1"/>
            </p:cNvSpPr>
            <p:nvPr/>
          </p:nvSpPr>
          <p:spPr bwMode="auto">
            <a:xfrm>
              <a:off x="3024" y="3600"/>
              <a:ext cx="0" cy="384"/>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099" name="Group 27"/>
          <p:cNvGrpSpPr>
            <a:grpSpLocks/>
          </p:cNvGrpSpPr>
          <p:nvPr/>
        </p:nvGrpSpPr>
        <p:grpSpPr bwMode="auto">
          <a:xfrm>
            <a:off x="1371600" y="4419600"/>
            <a:ext cx="1981200" cy="609600"/>
            <a:chOff x="864" y="2784"/>
            <a:chExt cx="1248" cy="384"/>
          </a:xfrm>
        </p:grpSpPr>
        <p:sp>
          <p:nvSpPr>
            <p:cNvPr id="131080" name="Rectangle 8"/>
            <p:cNvSpPr>
              <a:spLocks noChangeArrowheads="1"/>
            </p:cNvSpPr>
            <p:nvPr/>
          </p:nvSpPr>
          <p:spPr bwMode="auto">
            <a:xfrm>
              <a:off x="1440" y="2784"/>
              <a:ext cx="672" cy="384"/>
            </a:xfrm>
            <a:prstGeom prst="rect">
              <a:avLst/>
            </a:prstGeom>
            <a:solidFill>
              <a:srgbClr val="99CCFF">
                <a:alpha val="50000"/>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i-1</a:t>
              </a:r>
              <a:endParaRPr lang="en-US" altLang="zh-CN"/>
            </a:p>
          </p:txBody>
        </p:sp>
        <p:sp>
          <p:nvSpPr>
            <p:cNvPr id="131081" name="Line 9"/>
            <p:cNvSpPr>
              <a:spLocks noChangeShapeType="1"/>
            </p:cNvSpPr>
            <p:nvPr/>
          </p:nvSpPr>
          <p:spPr bwMode="auto">
            <a:xfrm>
              <a:off x="1920" y="2784"/>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4" name="Line 12"/>
            <p:cNvSpPr>
              <a:spLocks noChangeShapeType="1"/>
            </p:cNvSpPr>
            <p:nvPr/>
          </p:nvSpPr>
          <p:spPr bwMode="auto">
            <a:xfrm>
              <a:off x="864" y="2976"/>
              <a:ext cx="576"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100" name="Group 28"/>
          <p:cNvGrpSpPr>
            <a:grpSpLocks/>
          </p:cNvGrpSpPr>
          <p:nvPr/>
        </p:nvGrpSpPr>
        <p:grpSpPr bwMode="auto">
          <a:xfrm>
            <a:off x="3200400" y="4419600"/>
            <a:ext cx="3886200" cy="609600"/>
            <a:chOff x="2016" y="2784"/>
            <a:chExt cx="2448" cy="384"/>
          </a:xfrm>
        </p:grpSpPr>
        <p:sp>
          <p:nvSpPr>
            <p:cNvPr id="131082" name="Rectangle 10"/>
            <p:cNvSpPr>
              <a:spLocks noChangeArrowheads="1"/>
            </p:cNvSpPr>
            <p:nvPr/>
          </p:nvSpPr>
          <p:spPr bwMode="auto">
            <a:xfrm>
              <a:off x="3360" y="2784"/>
              <a:ext cx="672" cy="384"/>
            </a:xfrm>
            <a:prstGeom prst="rect">
              <a:avLst/>
            </a:prstGeom>
            <a:solidFill>
              <a:srgbClr val="99CCFF">
                <a:alpha val="50000"/>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a:t>
              </a:r>
              <a:endParaRPr lang="en-US" altLang="zh-CN"/>
            </a:p>
          </p:txBody>
        </p:sp>
        <p:sp>
          <p:nvSpPr>
            <p:cNvPr id="131083" name="Line 11"/>
            <p:cNvSpPr>
              <a:spLocks noChangeShapeType="1"/>
            </p:cNvSpPr>
            <p:nvPr/>
          </p:nvSpPr>
          <p:spPr bwMode="auto">
            <a:xfrm>
              <a:off x="3840" y="2784"/>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5" name="Line 13"/>
            <p:cNvSpPr>
              <a:spLocks noChangeShapeType="1"/>
            </p:cNvSpPr>
            <p:nvPr/>
          </p:nvSpPr>
          <p:spPr bwMode="auto">
            <a:xfrm>
              <a:off x="2016" y="2976"/>
              <a:ext cx="1344"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6" name="Line 14"/>
            <p:cNvSpPr>
              <a:spLocks noChangeShapeType="1"/>
            </p:cNvSpPr>
            <p:nvPr/>
          </p:nvSpPr>
          <p:spPr bwMode="auto">
            <a:xfrm>
              <a:off x="3936" y="2976"/>
              <a:ext cx="528"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131087" name="Rectangle 15"/>
          <p:cNvSpPr>
            <a:spLocks noChangeArrowheads="1"/>
          </p:cNvSpPr>
          <p:nvPr/>
        </p:nvSpPr>
        <p:spPr bwMode="auto">
          <a:xfrm>
            <a:off x="3200400" y="4648200"/>
            <a:ext cx="2133600" cy="152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1088" name="Group 16"/>
          <p:cNvGrpSpPr>
            <a:grpSpLocks/>
          </p:cNvGrpSpPr>
          <p:nvPr/>
        </p:nvGrpSpPr>
        <p:grpSpPr bwMode="auto">
          <a:xfrm>
            <a:off x="2286000" y="4419600"/>
            <a:ext cx="1066800" cy="609600"/>
            <a:chOff x="1440" y="3504"/>
            <a:chExt cx="672" cy="384"/>
          </a:xfrm>
        </p:grpSpPr>
        <p:sp>
          <p:nvSpPr>
            <p:cNvPr id="131089" name="Rectangle 17"/>
            <p:cNvSpPr>
              <a:spLocks noChangeArrowheads="1"/>
            </p:cNvSpPr>
            <p:nvPr/>
          </p:nvSpPr>
          <p:spPr bwMode="auto">
            <a:xfrm>
              <a:off x="1440" y="3504"/>
              <a:ext cx="672" cy="384"/>
            </a:xfrm>
            <a:prstGeom prst="rect">
              <a:avLst/>
            </a:prstGeom>
            <a:solidFill>
              <a:srgbClr val="99CCFF">
                <a:alpha val="50000"/>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i-1</a:t>
              </a:r>
              <a:endParaRPr lang="en-US" altLang="zh-CN"/>
            </a:p>
          </p:txBody>
        </p:sp>
        <p:sp>
          <p:nvSpPr>
            <p:cNvPr id="131090" name="Line 18"/>
            <p:cNvSpPr>
              <a:spLocks noChangeShapeType="1"/>
            </p:cNvSpPr>
            <p:nvPr/>
          </p:nvSpPr>
          <p:spPr bwMode="auto">
            <a:xfrm>
              <a:off x="1920" y="3504"/>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31091" name="AutoShape 19"/>
          <p:cNvCxnSpPr>
            <a:cxnSpLocks noChangeShapeType="1"/>
            <a:stCxn id="131089" idx="3"/>
            <a:endCxn id="131077" idx="1"/>
          </p:cNvCxnSpPr>
          <p:nvPr/>
        </p:nvCxnSpPr>
        <p:spPr bwMode="auto">
          <a:xfrm>
            <a:off x="3363913" y="4724400"/>
            <a:ext cx="661987" cy="1143000"/>
          </a:xfrm>
          <a:prstGeom prst="bentConnector3">
            <a:avLst>
              <a:gd name="adj1" fmla="val 50120"/>
            </a:avLst>
          </a:prstGeom>
          <a:noFill/>
          <a:ln w="31750">
            <a:solidFill>
              <a:srgbClr val="008080"/>
            </a:solidFill>
            <a:miter lim="800000"/>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092" name="AutoShape 20"/>
          <p:cNvCxnSpPr>
            <a:cxnSpLocks noChangeShapeType="1"/>
            <a:stCxn id="131077" idx="3"/>
            <a:endCxn id="131082" idx="2"/>
          </p:cNvCxnSpPr>
          <p:nvPr/>
        </p:nvCxnSpPr>
        <p:spPr bwMode="auto">
          <a:xfrm flipV="1">
            <a:off x="5118100" y="5040313"/>
            <a:ext cx="749300" cy="827087"/>
          </a:xfrm>
          <a:prstGeom prst="bentConnector2">
            <a:avLst/>
          </a:prstGeom>
          <a:noFill/>
          <a:ln w="31750">
            <a:solidFill>
              <a:srgbClr val="008080"/>
            </a:solidFill>
            <a:miter lim="800000"/>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1093" name="AutoShape 21"/>
          <p:cNvSpPr>
            <a:spLocks noChangeArrowheads="1"/>
          </p:cNvSpPr>
          <p:nvPr/>
        </p:nvSpPr>
        <p:spPr bwMode="auto">
          <a:xfrm>
            <a:off x="2590800" y="5943600"/>
            <a:ext cx="1371600" cy="381000"/>
          </a:xfrm>
          <a:prstGeom prst="rightArrowCallout">
            <a:avLst>
              <a:gd name="adj1" fmla="val 25000"/>
              <a:gd name="adj2" fmla="val 26667"/>
              <a:gd name="adj3" fmla="val 105000"/>
              <a:gd name="adj4" fmla="val 33333"/>
            </a:avLst>
          </a:prstGeom>
          <a:solidFill>
            <a:srgbClr val="FFFF99">
              <a:alpha val="50000"/>
            </a:srgbClr>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660033"/>
                </a:solidFill>
              </a:rPr>
              <a:t>s</a:t>
            </a:r>
            <a:endParaRPr lang="en-US" altLang="zh-CN"/>
          </a:p>
        </p:txBody>
      </p:sp>
      <p:sp>
        <p:nvSpPr>
          <p:cNvPr id="131095" name="AutoShape 23"/>
          <p:cNvSpPr>
            <a:spLocks noChangeArrowheads="1"/>
          </p:cNvSpPr>
          <p:nvPr/>
        </p:nvSpPr>
        <p:spPr bwMode="auto">
          <a:xfrm>
            <a:off x="1143000" y="4191000"/>
            <a:ext cx="1143000" cy="381000"/>
          </a:xfrm>
          <a:prstGeom prst="rightArrowCallout">
            <a:avLst>
              <a:gd name="adj1" fmla="val 25000"/>
              <a:gd name="adj2" fmla="val 25000"/>
              <a:gd name="adj3" fmla="val 50000"/>
              <a:gd name="adj4" fmla="val 36667"/>
            </a:avLst>
          </a:prstGeom>
          <a:solidFill>
            <a:srgbClr val="CC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p</a:t>
            </a:r>
            <a:endParaRPr lang="en-US" altLang="zh-CN"/>
          </a:p>
        </p:txBody>
      </p:sp>
      <p:sp>
        <p:nvSpPr>
          <p:cNvPr id="131097" name="Line 25"/>
          <p:cNvSpPr>
            <a:spLocks noChangeShapeType="1"/>
          </p:cNvSpPr>
          <p:nvPr/>
        </p:nvSpPr>
        <p:spPr bwMode="auto">
          <a:xfrm>
            <a:off x="685800" y="3124200"/>
            <a:ext cx="335280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8" name="Line 26"/>
          <p:cNvSpPr>
            <a:spLocks noChangeShapeType="1"/>
          </p:cNvSpPr>
          <p:nvPr/>
        </p:nvSpPr>
        <p:spPr bwMode="auto">
          <a:xfrm>
            <a:off x="4800600" y="3124200"/>
            <a:ext cx="2133600"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1" name="AutoShape 29">
            <a:hlinkClick r:id="" action="ppaction://hlinkshowjump?jump=lastslideviewed" highlightClick="1"/>
          </p:cNvPr>
          <p:cNvSpPr>
            <a:spLocks noChangeArrowheads="1"/>
          </p:cNvSpPr>
          <p:nvPr/>
        </p:nvSpPr>
        <p:spPr bwMode="auto">
          <a:xfrm>
            <a:off x="8229600" y="6096000"/>
            <a:ext cx="457200" cy="4572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1099"/>
                                        </p:tgtEl>
                                        <p:attrNameLst>
                                          <p:attrName>style.visibility</p:attrName>
                                        </p:attrNameLst>
                                      </p:cBhvr>
                                      <p:to>
                                        <p:strVal val="visible"/>
                                      </p:to>
                                    </p:set>
                                    <p:animEffect transition="in" filter="wipe(left)">
                                      <p:cBhvr>
                                        <p:cTn id="7" dur="500"/>
                                        <p:tgtEl>
                                          <p:spTgt spid="13109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1100"/>
                                        </p:tgtEl>
                                        <p:attrNameLst>
                                          <p:attrName>style.visibility</p:attrName>
                                        </p:attrNameLst>
                                      </p:cBhvr>
                                      <p:to>
                                        <p:strVal val="visible"/>
                                      </p:to>
                                    </p:set>
                                    <p:animEffect transition="in" filter="wipe(left)">
                                      <p:cBhvr>
                                        <p:cTn id="11" dur="500"/>
                                        <p:tgtEl>
                                          <p:spTgt spid="1311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1093"/>
                                        </p:tgtEl>
                                        <p:attrNameLst>
                                          <p:attrName>style.visibility</p:attrName>
                                        </p:attrNameLst>
                                      </p:cBhvr>
                                      <p:to>
                                        <p:strVal val="visible"/>
                                      </p:to>
                                    </p:set>
                                    <p:animEffect transition="in" filter="wipe(left)">
                                      <p:cBhvr>
                                        <p:cTn id="16" dur="500"/>
                                        <p:tgtEl>
                                          <p:spTgt spid="13109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31076"/>
                                        </p:tgtEl>
                                        <p:attrNameLst>
                                          <p:attrName>style.visibility</p:attrName>
                                        </p:attrNameLst>
                                      </p:cBhvr>
                                      <p:to>
                                        <p:strVal val="visible"/>
                                      </p:to>
                                    </p:set>
                                    <p:animEffect transition="in" filter="wipe(left)">
                                      <p:cBhvr>
                                        <p:cTn id="20" dur="500"/>
                                        <p:tgtEl>
                                          <p:spTgt spid="13107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1095"/>
                                        </p:tgtEl>
                                        <p:attrNameLst>
                                          <p:attrName>style.visibility</p:attrName>
                                        </p:attrNameLst>
                                      </p:cBhvr>
                                      <p:to>
                                        <p:strVal val="visible"/>
                                      </p:to>
                                    </p:set>
                                    <p:animEffect transition="in" filter="wipe(left)">
                                      <p:cBhvr>
                                        <p:cTn id="25" dur="500"/>
                                        <p:tgtEl>
                                          <p:spTgt spid="13109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131097"/>
                                        </p:tgtEl>
                                        <p:attrNameLst>
                                          <p:attrName>style.visibility</p:attrName>
                                        </p:attrNameLst>
                                      </p:cBhvr>
                                      <p:to>
                                        <p:strVal val="visible"/>
                                      </p:to>
                                    </p:set>
                                    <p:anim calcmode="lin" valueType="num">
                                      <p:cBhvr>
                                        <p:cTn id="30" dur="500" fill="hold"/>
                                        <p:tgtEl>
                                          <p:spTgt spid="131097"/>
                                        </p:tgtEl>
                                        <p:attrNameLst>
                                          <p:attrName>ppt_x</p:attrName>
                                        </p:attrNameLst>
                                      </p:cBhvr>
                                      <p:tavLst>
                                        <p:tav tm="0">
                                          <p:val>
                                            <p:strVal val="#ppt_x-#ppt_w/2"/>
                                          </p:val>
                                        </p:tav>
                                        <p:tav tm="100000">
                                          <p:val>
                                            <p:strVal val="#ppt_x"/>
                                          </p:val>
                                        </p:tav>
                                      </p:tavLst>
                                    </p:anim>
                                    <p:anim calcmode="lin" valueType="num">
                                      <p:cBhvr>
                                        <p:cTn id="31" dur="500" fill="hold"/>
                                        <p:tgtEl>
                                          <p:spTgt spid="131097"/>
                                        </p:tgtEl>
                                        <p:attrNameLst>
                                          <p:attrName>ppt_y</p:attrName>
                                        </p:attrNameLst>
                                      </p:cBhvr>
                                      <p:tavLst>
                                        <p:tav tm="0">
                                          <p:val>
                                            <p:strVal val="#ppt_y"/>
                                          </p:val>
                                        </p:tav>
                                        <p:tav tm="100000">
                                          <p:val>
                                            <p:strVal val="#ppt_y"/>
                                          </p:val>
                                        </p:tav>
                                      </p:tavLst>
                                    </p:anim>
                                    <p:anim calcmode="lin" valueType="num">
                                      <p:cBhvr>
                                        <p:cTn id="32" dur="500" fill="hold"/>
                                        <p:tgtEl>
                                          <p:spTgt spid="131097"/>
                                        </p:tgtEl>
                                        <p:attrNameLst>
                                          <p:attrName>ppt_w</p:attrName>
                                        </p:attrNameLst>
                                      </p:cBhvr>
                                      <p:tavLst>
                                        <p:tav tm="0">
                                          <p:val>
                                            <p:fltVal val="0"/>
                                          </p:val>
                                        </p:tav>
                                        <p:tav tm="100000">
                                          <p:val>
                                            <p:strVal val="#ppt_w"/>
                                          </p:val>
                                        </p:tav>
                                      </p:tavLst>
                                    </p:anim>
                                    <p:anim calcmode="lin" valueType="num">
                                      <p:cBhvr>
                                        <p:cTn id="33" dur="500" fill="hold"/>
                                        <p:tgtEl>
                                          <p:spTgt spid="131097"/>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31092"/>
                                        </p:tgtEl>
                                        <p:attrNameLst>
                                          <p:attrName>style.visibility</p:attrName>
                                        </p:attrNameLst>
                                      </p:cBhvr>
                                      <p:to>
                                        <p:strVal val="visible"/>
                                      </p:to>
                                    </p:set>
                                    <p:animEffect transition="in" filter="wipe(left)">
                                      <p:cBhvr>
                                        <p:cTn id="38" dur="500"/>
                                        <p:tgtEl>
                                          <p:spTgt spid="13109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131098"/>
                                        </p:tgtEl>
                                        <p:attrNameLst>
                                          <p:attrName>style.visibility</p:attrName>
                                        </p:attrNameLst>
                                      </p:cBhvr>
                                      <p:to>
                                        <p:strVal val="visible"/>
                                      </p:to>
                                    </p:set>
                                    <p:anim calcmode="lin" valueType="num">
                                      <p:cBhvr>
                                        <p:cTn id="43" dur="500" fill="hold"/>
                                        <p:tgtEl>
                                          <p:spTgt spid="131098"/>
                                        </p:tgtEl>
                                        <p:attrNameLst>
                                          <p:attrName>ppt_x</p:attrName>
                                        </p:attrNameLst>
                                      </p:cBhvr>
                                      <p:tavLst>
                                        <p:tav tm="0">
                                          <p:val>
                                            <p:strVal val="#ppt_x-#ppt_w/2"/>
                                          </p:val>
                                        </p:tav>
                                        <p:tav tm="100000">
                                          <p:val>
                                            <p:strVal val="#ppt_x"/>
                                          </p:val>
                                        </p:tav>
                                      </p:tavLst>
                                    </p:anim>
                                    <p:anim calcmode="lin" valueType="num">
                                      <p:cBhvr>
                                        <p:cTn id="44" dur="500" fill="hold"/>
                                        <p:tgtEl>
                                          <p:spTgt spid="131098"/>
                                        </p:tgtEl>
                                        <p:attrNameLst>
                                          <p:attrName>ppt_y</p:attrName>
                                        </p:attrNameLst>
                                      </p:cBhvr>
                                      <p:tavLst>
                                        <p:tav tm="0">
                                          <p:val>
                                            <p:strVal val="#ppt_y"/>
                                          </p:val>
                                        </p:tav>
                                        <p:tav tm="100000">
                                          <p:val>
                                            <p:strVal val="#ppt_y"/>
                                          </p:val>
                                        </p:tav>
                                      </p:tavLst>
                                    </p:anim>
                                    <p:anim calcmode="lin" valueType="num">
                                      <p:cBhvr>
                                        <p:cTn id="45" dur="500" fill="hold"/>
                                        <p:tgtEl>
                                          <p:spTgt spid="131098"/>
                                        </p:tgtEl>
                                        <p:attrNameLst>
                                          <p:attrName>ppt_w</p:attrName>
                                        </p:attrNameLst>
                                      </p:cBhvr>
                                      <p:tavLst>
                                        <p:tav tm="0">
                                          <p:val>
                                            <p:fltVal val="0"/>
                                          </p:val>
                                        </p:tav>
                                        <p:tav tm="100000">
                                          <p:val>
                                            <p:strVal val="#ppt_w"/>
                                          </p:val>
                                        </p:tav>
                                      </p:tavLst>
                                    </p:anim>
                                    <p:anim calcmode="lin" valueType="num">
                                      <p:cBhvr>
                                        <p:cTn id="46" dur="500" fill="hold"/>
                                        <p:tgtEl>
                                          <p:spTgt spid="131098"/>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31087"/>
                                        </p:tgtEl>
                                        <p:attrNameLst>
                                          <p:attrName>style.visibility</p:attrName>
                                        </p:attrNameLst>
                                      </p:cBhvr>
                                      <p:to>
                                        <p:strVal val="visible"/>
                                      </p:to>
                                    </p:set>
                                    <p:animEffect transition="in" filter="wipe(up)">
                                      <p:cBhvr>
                                        <p:cTn id="51" dur="500"/>
                                        <p:tgtEl>
                                          <p:spTgt spid="131087"/>
                                        </p:tgtEl>
                                      </p:cBhvr>
                                    </p:animEffect>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131088"/>
                                        </p:tgtEl>
                                        <p:attrNameLst>
                                          <p:attrName>style.visibility</p:attrName>
                                        </p:attrNameLst>
                                      </p:cBhvr>
                                      <p:to>
                                        <p:strVal val="visible"/>
                                      </p:to>
                                    </p:set>
                                  </p:childTnLst>
                                </p:cTn>
                              </p:par>
                            </p:childTnLst>
                          </p:cTn>
                        </p:par>
                        <p:par>
                          <p:cTn id="55" fill="hold" nodeType="afterGroup">
                            <p:stCondLst>
                              <p:cond delay="1000"/>
                            </p:stCondLst>
                            <p:childTnLst>
                              <p:par>
                                <p:cTn id="56" presetID="22" presetClass="entr" presetSubtype="8" fill="hold" nodeType="afterEffect">
                                  <p:stCondLst>
                                    <p:cond delay="0"/>
                                  </p:stCondLst>
                                  <p:childTnLst>
                                    <p:set>
                                      <p:cBhvr>
                                        <p:cTn id="57" dur="1" fill="hold">
                                          <p:stCondLst>
                                            <p:cond delay="0"/>
                                          </p:stCondLst>
                                        </p:cTn>
                                        <p:tgtEl>
                                          <p:spTgt spid="131091"/>
                                        </p:tgtEl>
                                        <p:attrNameLst>
                                          <p:attrName>style.visibility</p:attrName>
                                        </p:attrNameLst>
                                      </p:cBhvr>
                                      <p:to>
                                        <p:strVal val="visible"/>
                                      </p:to>
                                    </p:set>
                                    <p:animEffect transition="in" filter="wipe(left)">
                                      <p:cBhvr>
                                        <p:cTn id="58" dur="500"/>
                                        <p:tgtEl>
                                          <p:spTgt spid="131091"/>
                                        </p:tgtEl>
                                      </p:cBhvr>
                                    </p:animEffect>
                                  </p:childTnLst>
                                </p:cTn>
                              </p:par>
                            </p:childTnLst>
                          </p:cTn>
                        </p:par>
                        <p:par>
                          <p:cTn id="59" fill="hold" nodeType="afterGroup">
                            <p:stCondLst>
                              <p:cond delay="1500"/>
                            </p:stCondLst>
                            <p:childTnLst>
                              <p:par>
                                <p:cTn id="60" presetID="2" presetClass="entr" presetSubtype="6" fill="hold" grpId="0" nodeType="afterEffect">
                                  <p:stCondLst>
                                    <p:cond delay="0"/>
                                  </p:stCondLst>
                                  <p:childTnLst>
                                    <p:set>
                                      <p:cBhvr>
                                        <p:cTn id="61" dur="1" fill="hold">
                                          <p:stCondLst>
                                            <p:cond delay="0"/>
                                          </p:stCondLst>
                                        </p:cTn>
                                        <p:tgtEl>
                                          <p:spTgt spid="131101"/>
                                        </p:tgtEl>
                                        <p:attrNameLst>
                                          <p:attrName>style.visibility</p:attrName>
                                        </p:attrNameLst>
                                      </p:cBhvr>
                                      <p:to>
                                        <p:strVal val="visible"/>
                                      </p:to>
                                    </p:set>
                                    <p:anim calcmode="lin" valueType="num">
                                      <p:cBhvr additive="base">
                                        <p:cTn id="62" dur="500" fill="hold"/>
                                        <p:tgtEl>
                                          <p:spTgt spid="131101"/>
                                        </p:tgtEl>
                                        <p:attrNameLst>
                                          <p:attrName>ppt_x</p:attrName>
                                        </p:attrNameLst>
                                      </p:cBhvr>
                                      <p:tavLst>
                                        <p:tav tm="0">
                                          <p:val>
                                            <p:strVal val="1+#ppt_w/2"/>
                                          </p:val>
                                        </p:tav>
                                        <p:tav tm="100000">
                                          <p:val>
                                            <p:strVal val="#ppt_x"/>
                                          </p:val>
                                        </p:tav>
                                      </p:tavLst>
                                    </p:anim>
                                    <p:anim calcmode="lin" valueType="num">
                                      <p:cBhvr additive="base">
                                        <p:cTn id="63" dur="500" fill="hold"/>
                                        <p:tgtEl>
                                          <p:spTgt spid="131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7" grpId="0" animBg="1"/>
      <p:bldP spid="131093" grpId="0" animBg="1" autoUpdateAnimBg="0"/>
      <p:bldP spid="131095" grpId="0" animBg="1" autoUpdateAnimBg="0"/>
      <p:bldP spid="131097" grpId="0" animBg="1"/>
      <p:bldP spid="131098" grpId="0" animBg="1"/>
      <p:bldP spid="13110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04800" y="461963"/>
            <a:ext cx="876300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4800">
                <a:solidFill>
                  <a:schemeClr val="bg2"/>
                </a:solidFill>
              </a:rPr>
              <a:t>线性表</a:t>
            </a:r>
            <a:r>
              <a:rPr lang="zh-CN" altLang="en-US" sz="4000"/>
              <a:t>的操作</a:t>
            </a:r>
            <a:r>
              <a:rPr lang="en-US" altLang="zh-CN" sz="4000" b="1">
                <a:solidFill>
                  <a:srgbClr val="6600CC"/>
                </a:solidFill>
              </a:rPr>
              <a:t>ListDelete (&amp;L, i, &amp;e)</a:t>
            </a:r>
            <a:r>
              <a:rPr lang="zh-CN" altLang="en-US" sz="4000"/>
              <a:t>在链表中的实现</a:t>
            </a:r>
            <a:r>
              <a:rPr lang="en-US" altLang="zh-CN" sz="4000"/>
              <a:t>:</a:t>
            </a:r>
          </a:p>
        </p:txBody>
      </p:sp>
      <p:sp>
        <p:nvSpPr>
          <p:cNvPr id="58371" name="Text Box 3"/>
          <p:cNvSpPr txBox="1">
            <a:spLocks noChangeArrowheads="1"/>
          </p:cNvSpPr>
          <p:nvPr/>
        </p:nvSpPr>
        <p:spPr bwMode="auto">
          <a:xfrm>
            <a:off x="1203325" y="2405063"/>
            <a:ext cx="60356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b="1">
                <a:solidFill>
                  <a:srgbClr val="000099"/>
                </a:solidFill>
                <a:latin typeface="楷体_GB2312" pitchFamily="49" charset="-122"/>
                <a:ea typeface="楷体_GB2312" pitchFamily="49" charset="-122"/>
              </a:rPr>
              <a:t>有序对</a:t>
            </a:r>
            <a:r>
              <a:rPr lang="en-US" altLang="zh-CN" b="1">
                <a:solidFill>
                  <a:srgbClr val="000099"/>
                </a:solidFill>
                <a:latin typeface="楷体_GB2312" pitchFamily="49" charset="-122"/>
                <a:ea typeface="楷体_GB2312" pitchFamily="49" charset="-122"/>
              </a:rPr>
              <a:t>&lt;</a:t>
            </a:r>
            <a:r>
              <a:rPr lang="en-US" altLang="zh-CN" b="1">
                <a:solidFill>
                  <a:srgbClr val="000099"/>
                </a:solidFill>
                <a:ea typeface="楷体_GB2312" pitchFamily="49" charset="-122"/>
              </a:rPr>
              <a:t>a</a:t>
            </a:r>
            <a:r>
              <a:rPr lang="en-US" altLang="zh-CN" b="1" baseline="-25000">
                <a:solidFill>
                  <a:srgbClr val="000099"/>
                </a:solidFill>
                <a:ea typeface="楷体_GB2312" pitchFamily="49" charset="-122"/>
              </a:rPr>
              <a:t>i-1</a:t>
            </a:r>
            <a:r>
              <a:rPr lang="en-US" altLang="zh-CN" b="1">
                <a:solidFill>
                  <a:srgbClr val="000099"/>
                </a:solidFill>
                <a:ea typeface="楷体_GB2312" pitchFamily="49" charset="-122"/>
              </a:rPr>
              <a:t>, a</a:t>
            </a:r>
            <a:r>
              <a:rPr lang="en-US" altLang="zh-CN" b="1" baseline="-25000">
                <a:solidFill>
                  <a:srgbClr val="000099"/>
                </a:solidFill>
                <a:ea typeface="楷体_GB2312" pitchFamily="49" charset="-122"/>
              </a:rPr>
              <a:t>i</a:t>
            </a:r>
            <a:r>
              <a:rPr lang="en-US" altLang="zh-CN" b="1">
                <a:solidFill>
                  <a:srgbClr val="000099"/>
                </a:solidFill>
                <a:latin typeface="楷体_GB2312" pitchFamily="49" charset="-122"/>
                <a:ea typeface="楷体_GB2312" pitchFamily="49" charset="-122"/>
              </a:rPr>
              <a:t>&gt; </a:t>
            </a:r>
            <a:r>
              <a:rPr lang="zh-CN" altLang="en-US" b="1">
                <a:solidFill>
                  <a:srgbClr val="000099"/>
                </a:solidFill>
                <a:latin typeface="楷体_GB2312" pitchFamily="49" charset="-122"/>
                <a:ea typeface="楷体_GB2312" pitchFamily="49" charset="-122"/>
              </a:rPr>
              <a:t>和 </a:t>
            </a:r>
            <a:r>
              <a:rPr lang="en-US" altLang="zh-CN" b="1">
                <a:solidFill>
                  <a:srgbClr val="000099"/>
                </a:solidFill>
                <a:latin typeface="楷体_GB2312" pitchFamily="49" charset="-122"/>
                <a:ea typeface="楷体_GB2312" pitchFamily="49" charset="-122"/>
              </a:rPr>
              <a:t>&lt;</a:t>
            </a:r>
            <a:r>
              <a:rPr lang="en-US" altLang="zh-CN" b="1">
                <a:solidFill>
                  <a:srgbClr val="000099"/>
                </a:solidFill>
                <a:ea typeface="楷体_GB2312" pitchFamily="49" charset="-122"/>
              </a:rPr>
              <a:t>a</a:t>
            </a:r>
            <a:r>
              <a:rPr lang="en-US" altLang="zh-CN" b="1" baseline="-25000">
                <a:solidFill>
                  <a:srgbClr val="000099"/>
                </a:solidFill>
                <a:ea typeface="楷体_GB2312" pitchFamily="49" charset="-122"/>
              </a:rPr>
              <a:t>i</a:t>
            </a:r>
            <a:r>
              <a:rPr lang="en-US" altLang="zh-CN" b="1">
                <a:solidFill>
                  <a:srgbClr val="000099"/>
                </a:solidFill>
                <a:ea typeface="楷体_GB2312" pitchFamily="49" charset="-122"/>
              </a:rPr>
              <a:t>, a</a:t>
            </a:r>
            <a:r>
              <a:rPr lang="en-US" altLang="zh-CN" b="1" baseline="-25000">
                <a:solidFill>
                  <a:srgbClr val="000099"/>
                </a:solidFill>
                <a:ea typeface="楷体_GB2312" pitchFamily="49" charset="-122"/>
              </a:rPr>
              <a:t>i+1</a:t>
            </a:r>
            <a:r>
              <a:rPr lang="en-US" altLang="zh-CN" b="1">
                <a:solidFill>
                  <a:srgbClr val="000099"/>
                </a:solidFill>
                <a:latin typeface="楷体_GB2312" pitchFamily="49" charset="-122"/>
                <a:ea typeface="楷体_GB2312" pitchFamily="49" charset="-122"/>
              </a:rPr>
              <a:t>&gt; </a:t>
            </a:r>
          </a:p>
          <a:p>
            <a:pPr>
              <a:lnSpc>
                <a:spcPct val="140000"/>
              </a:lnSpc>
            </a:pPr>
            <a:r>
              <a:rPr lang="en-US" altLang="zh-CN" b="1">
                <a:solidFill>
                  <a:srgbClr val="000099"/>
                </a:solidFill>
                <a:latin typeface="楷体_GB2312" pitchFamily="49" charset="-122"/>
                <a:ea typeface="楷体_GB2312" pitchFamily="49" charset="-122"/>
              </a:rPr>
              <a:t>   </a:t>
            </a:r>
            <a:r>
              <a:rPr lang="zh-CN" altLang="en-US" b="1">
                <a:solidFill>
                  <a:srgbClr val="000099"/>
                </a:solidFill>
                <a:latin typeface="楷体_GB2312" pitchFamily="49" charset="-122"/>
                <a:ea typeface="楷体_GB2312" pitchFamily="49" charset="-122"/>
              </a:rPr>
              <a:t>改变为 </a:t>
            </a:r>
            <a:r>
              <a:rPr lang="en-US" altLang="zh-CN" b="1">
                <a:solidFill>
                  <a:srgbClr val="000099"/>
                </a:solidFill>
                <a:latin typeface="楷体_GB2312" pitchFamily="49" charset="-122"/>
                <a:ea typeface="楷体_GB2312" pitchFamily="49" charset="-122"/>
              </a:rPr>
              <a:t>&lt;</a:t>
            </a:r>
            <a:r>
              <a:rPr lang="en-US" altLang="zh-CN" b="1">
                <a:solidFill>
                  <a:srgbClr val="000099"/>
                </a:solidFill>
                <a:ea typeface="楷体_GB2312" pitchFamily="49" charset="-122"/>
              </a:rPr>
              <a:t>a</a:t>
            </a:r>
            <a:r>
              <a:rPr lang="en-US" altLang="zh-CN" b="1" baseline="-25000">
                <a:solidFill>
                  <a:srgbClr val="000099"/>
                </a:solidFill>
                <a:ea typeface="楷体_GB2312" pitchFamily="49" charset="-122"/>
              </a:rPr>
              <a:t>i-1</a:t>
            </a:r>
            <a:r>
              <a:rPr lang="en-US" altLang="zh-CN" b="1">
                <a:solidFill>
                  <a:srgbClr val="000099"/>
                </a:solidFill>
                <a:ea typeface="楷体_GB2312" pitchFamily="49" charset="-122"/>
              </a:rPr>
              <a:t>, a</a:t>
            </a:r>
            <a:r>
              <a:rPr lang="en-US" altLang="zh-CN" b="1" baseline="-25000">
                <a:solidFill>
                  <a:srgbClr val="000099"/>
                </a:solidFill>
                <a:ea typeface="楷体_GB2312" pitchFamily="49" charset="-122"/>
              </a:rPr>
              <a:t>i+1</a:t>
            </a:r>
            <a:r>
              <a:rPr lang="en-US" altLang="zh-CN" b="1">
                <a:solidFill>
                  <a:srgbClr val="000099"/>
                </a:solidFill>
                <a:latin typeface="楷体_GB2312" pitchFamily="49" charset="-122"/>
                <a:ea typeface="楷体_GB2312" pitchFamily="49" charset="-122"/>
              </a:rPr>
              <a:t>&gt;</a:t>
            </a:r>
            <a:endParaRPr lang="en-US" altLang="zh-CN" sz="4000" b="1">
              <a:solidFill>
                <a:srgbClr val="000099"/>
              </a:solidFill>
              <a:latin typeface="楷体_GB2312" pitchFamily="49" charset="-122"/>
              <a:ea typeface="楷体_GB2312" pitchFamily="49" charset="-122"/>
            </a:endParaRPr>
          </a:p>
        </p:txBody>
      </p:sp>
      <p:grpSp>
        <p:nvGrpSpPr>
          <p:cNvPr id="58391" name="Group 23"/>
          <p:cNvGrpSpPr>
            <a:grpSpLocks/>
          </p:cNvGrpSpPr>
          <p:nvPr/>
        </p:nvGrpSpPr>
        <p:grpSpPr bwMode="auto">
          <a:xfrm>
            <a:off x="1066800" y="4724400"/>
            <a:ext cx="2057400" cy="609600"/>
            <a:chOff x="672" y="2976"/>
            <a:chExt cx="1296" cy="384"/>
          </a:xfrm>
        </p:grpSpPr>
        <p:sp>
          <p:nvSpPr>
            <p:cNvPr id="58373" name="Rectangle 5"/>
            <p:cNvSpPr>
              <a:spLocks noChangeArrowheads="1"/>
            </p:cNvSpPr>
            <p:nvPr/>
          </p:nvSpPr>
          <p:spPr bwMode="auto">
            <a:xfrm>
              <a:off x="1296" y="2976"/>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i-1</a:t>
              </a:r>
              <a:endParaRPr lang="en-US" altLang="zh-CN"/>
            </a:p>
          </p:txBody>
        </p:sp>
        <p:sp>
          <p:nvSpPr>
            <p:cNvPr id="58374" name="Line 6"/>
            <p:cNvSpPr>
              <a:spLocks noChangeShapeType="1"/>
            </p:cNvSpPr>
            <p:nvPr/>
          </p:nvSpPr>
          <p:spPr bwMode="auto">
            <a:xfrm>
              <a:off x="1776"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0" name="Line 12"/>
            <p:cNvSpPr>
              <a:spLocks noChangeShapeType="1"/>
            </p:cNvSpPr>
            <p:nvPr/>
          </p:nvSpPr>
          <p:spPr bwMode="auto">
            <a:xfrm>
              <a:off x="672" y="3168"/>
              <a:ext cx="624"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392" name="Group 24"/>
          <p:cNvGrpSpPr>
            <a:grpSpLocks/>
          </p:cNvGrpSpPr>
          <p:nvPr/>
        </p:nvGrpSpPr>
        <p:grpSpPr bwMode="auto">
          <a:xfrm>
            <a:off x="2971800" y="4724400"/>
            <a:ext cx="2133600" cy="609600"/>
            <a:chOff x="1872" y="2976"/>
            <a:chExt cx="1344" cy="384"/>
          </a:xfrm>
        </p:grpSpPr>
        <p:sp>
          <p:nvSpPr>
            <p:cNvPr id="58376" name="Rectangle 8"/>
            <p:cNvSpPr>
              <a:spLocks noChangeArrowheads="1"/>
            </p:cNvSpPr>
            <p:nvPr/>
          </p:nvSpPr>
          <p:spPr bwMode="auto">
            <a:xfrm>
              <a:off x="2544" y="2976"/>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a:t>
              </a:r>
              <a:endParaRPr lang="en-US" altLang="zh-CN"/>
            </a:p>
          </p:txBody>
        </p:sp>
        <p:sp>
          <p:nvSpPr>
            <p:cNvPr id="58377" name="Line 9"/>
            <p:cNvSpPr>
              <a:spLocks noChangeShapeType="1"/>
            </p:cNvSpPr>
            <p:nvPr/>
          </p:nvSpPr>
          <p:spPr bwMode="auto">
            <a:xfrm>
              <a:off x="3024"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1" name="Line 13"/>
            <p:cNvSpPr>
              <a:spLocks noChangeShapeType="1"/>
            </p:cNvSpPr>
            <p:nvPr/>
          </p:nvSpPr>
          <p:spPr bwMode="auto">
            <a:xfrm>
              <a:off x="1872" y="3168"/>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393" name="Group 25"/>
          <p:cNvGrpSpPr>
            <a:grpSpLocks/>
          </p:cNvGrpSpPr>
          <p:nvPr/>
        </p:nvGrpSpPr>
        <p:grpSpPr bwMode="auto">
          <a:xfrm>
            <a:off x="4953000" y="4724400"/>
            <a:ext cx="3048000" cy="609600"/>
            <a:chOff x="3120" y="2976"/>
            <a:chExt cx="1920" cy="384"/>
          </a:xfrm>
        </p:grpSpPr>
        <p:sp>
          <p:nvSpPr>
            <p:cNvPr id="58378" name="Rectangle 10"/>
            <p:cNvSpPr>
              <a:spLocks noChangeArrowheads="1"/>
            </p:cNvSpPr>
            <p:nvPr/>
          </p:nvSpPr>
          <p:spPr bwMode="auto">
            <a:xfrm>
              <a:off x="3792" y="2976"/>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i+1</a:t>
              </a:r>
              <a:endParaRPr lang="en-US" altLang="zh-CN"/>
            </a:p>
          </p:txBody>
        </p:sp>
        <p:sp>
          <p:nvSpPr>
            <p:cNvPr id="58379" name="Line 11"/>
            <p:cNvSpPr>
              <a:spLocks noChangeShapeType="1"/>
            </p:cNvSpPr>
            <p:nvPr/>
          </p:nvSpPr>
          <p:spPr bwMode="auto">
            <a:xfrm>
              <a:off x="4272"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2" name="Line 14"/>
            <p:cNvSpPr>
              <a:spLocks noChangeShapeType="1"/>
            </p:cNvSpPr>
            <p:nvPr/>
          </p:nvSpPr>
          <p:spPr bwMode="auto">
            <a:xfrm>
              <a:off x="3120" y="3168"/>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3" name="Line 15"/>
            <p:cNvSpPr>
              <a:spLocks noChangeShapeType="1"/>
            </p:cNvSpPr>
            <p:nvPr/>
          </p:nvSpPr>
          <p:spPr bwMode="auto">
            <a:xfrm>
              <a:off x="4368" y="3168"/>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58385" name="Rectangle 17"/>
          <p:cNvSpPr>
            <a:spLocks noChangeArrowheads="1"/>
          </p:cNvSpPr>
          <p:nvPr/>
        </p:nvSpPr>
        <p:spPr bwMode="auto">
          <a:xfrm>
            <a:off x="2895600" y="4953000"/>
            <a:ext cx="1143000" cy="228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390" name="Group 22"/>
          <p:cNvGrpSpPr>
            <a:grpSpLocks/>
          </p:cNvGrpSpPr>
          <p:nvPr/>
        </p:nvGrpSpPr>
        <p:grpSpPr bwMode="auto">
          <a:xfrm>
            <a:off x="2057400" y="4724400"/>
            <a:ext cx="1066800" cy="609600"/>
            <a:chOff x="1296" y="2976"/>
            <a:chExt cx="672" cy="384"/>
          </a:xfrm>
        </p:grpSpPr>
        <p:sp>
          <p:nvSpPr>
            <p:cNvPr id="58386" name="Rectangle 18"/>
            <p:cNvSpPr>
              <a:spLocks noChangeArrowheads="1"/>
            </p:cNvSpPr>
            <p:nvPr/>
          </p:nvSpPr>
          <p:spPr bwMode="auto">
            <a:xfrm>
              <a:off x="1296" y="2976"/>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i-1</a:t>
              </a:r>
              <a:endParaRPr lang="en-US" altLang="zh-CN"/>
            </a:p>
          </p:txBody>
        </p:sp>
        <p:sp>
          <p:nvSpPr>
            <p:cNvPr id="58387" name="Line 19"/>
            <p:cNvSpPr>
              <a:spLocks noChangeShapeType="1"/>
            </p:cNvSpPr>
            <p:nvPr/>
          </p:nvSpPr>
          <p:spPr bwMode="auto">
            <a:xfrm>
              <a:off x="1776"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58388" name="AutoShape 20"/>
          <p:cNvCxnSpPr>
            <a:cxnSpLocks noChangeShapeType="1"/>
            <a:stCxn id="58386" idx="3"/>
            <a:endCxn id="58378" idx="2"/>
          </p:cNvCxnSpPr>
          <p:nvPr/>
        </p:nvCxnSpPr>
        <p:spPr bwMode="auto">
          <a:xfrm>
            <a:off x="3138488" y="5029200"/>
            <a:ext cx="3414712" cy="319088"/>
          </a:xfrm>
          <a:prstGeom prst="bentConnector4">
            <a:avLst>
              <a:gd name="adj1" fmla="val 12972"/>
              <a:gd name="adj2" fmla="val 364181"/>
            </a:avLst>
          </a:prstGeom>
          <a:noFill/>
          <a:ln w="31750">
            <a:solidFill>
              <a:srgbClr val="008080"/>
            </a:solidFill>
            <a:miter lim="800000"/>
            <a:headEnd type="oval"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useBgFill="1">
        <p:nvSpPr>
          <p:cNvPr id="58389" name="Rectangle 21"/>
          <p:cNvSpPr>
            <a:spLocks noChangeArrowheads="1"/>
          </p:cNvSpPr>
          <p:nvPr/>
        </p:nvSpPr>
        <p:spPr bwMode="auto">
          <a:xfrm>
            <a:off x="3962400" y="4648200"/>
            <a:ext cx="20574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barn(outVertical)">
                                      <p:cBhvr>
                                        <p:cTn id="12" dur="500"/>
                                        <p:tgtEl>
                                          <p:spTgt spid="58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391"/>
                                        </p:tgtEl>
                                        <p:attrNameLst>
                                          <p:attrName>style.visibility</p:attrName>
                                        </p:attrNameLst>
                                      </p:cBhvr>
                                      <p:to>
                                        <p:strVal val="visible"/>
                                      </p:to>
                                    </p:set>
                                    <p:animEffect transition="in" filter="wipe(left)">
                                      <p:cBhvr>
                                        <p:cTn id="17" dur="500"/>
                                        <p:tgtEl>
                                          <p:spTgt spid="58391"/>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8392"/>
                                        </p:tgtEl>
                                        <p:attrNameLst>
                                          <p:attrName>style.visibility</p:attrName>
                                        </p:attrNameLst>
                                      </p:cBhvr>
                                      <p:to>
                                        <p:strVal val="visible"/>
                                      </p:to>
                                    </p:set>
                                    <p:animEffect transition="in" filter="wipe(left)">
                                      <p:cBhvr>
                                        <p:cTn id="21" dur="500"/>
                                        <p:tgtEl>
                                          <p:spTgt spid="58392"/>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8393"/>
                                        </p:tgtEl>
                                        <p:attrNameLst>
                                          <p:attrName>style.visibility</p:attrName>
                                        </p:attrNameLst>
                                      </p:cBhvr>
                                      <p:to>
                                        <p:strVal val="visible"/>
                                      </p:to>
                                    </p:set>
                                    <p:animEffect transition="in" filter="wipe(left)">
                                      <p:cBhvr>
                                        <p:cTn id="25" dur="500"/>
                                        <p:tgtEl>
                                          <p:spTgt spid="5839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8385"/>
                                        </p:tgtEl>
                                        <p:attrNameLst>
                                          <p:attrName>style.visibility</p:attrName>
                                        </p:attrNameLst>
                                      </p:cBhvr>
                                      <p:to>
                                        <p:strVal val="visible"/>
                                      </p:to>
                                    </p:set>
                                    <p:animEffect transition="in" filter="wipe(up)">
                                      <p:cBhvr>
                                        <p:cTn id="30" dur="500"/>
                                        <p:tgtEl>
                                          <p:spTgt spid="58385"/>
                                        </p:tgtEl>
                                      </p:cBhvr>
                                    </p:animEffect>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58390"/>
                                        </p:tgtEl>
                                        <p:attrNameLst>
                                          <p:attrName>style.visibility</p:attrName>
                                        </p:attrNameLst>
                                      </p:cBhvr>
                                      <p:to>
                                        <p:strVal val="visible"/>
                                      </p:to>
                                    </p:se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58388"/>
                                        </p:tgtEl>
                                        <p:attrNameLst>
                                          <p:attrName>style.visibility</p:attrName>
                                        </p:attrNameLst>
                                      </p:cBhvr>
                                      <p:to>
                                        <p:strVal val="visible"/>
                                      </p:to>
                                    </p:set>
                                    <p:animEffect transition="in" filter="wipe(left)">
                                      <p:cBhvr>
                                        <p:cTn id="37" dur="500"/>
                                        <p:tgtEl>
                                          <p:spTgt spid="583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8389"/>
                                        </p:tgtEl>
                                        <p:attrNameLst>
                                          <p:attrName>style.visibility</p:attrName>
                                        </p:attrNameLst>
                                      </p:cBhvr>
                                      <p:to>
                                        <p:strVal val="visible"/>
                                      </p:to>
                                    </p:set>
                                    <p:animEffect transition="in" filter="wipe(left)">
                                      <p:cBhvr>
                                        <p:cTn id="42" dur="500"/>
                                        <p:tgtEl>
                                          <p:spTgt spid="58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85" grpId="0" animBg="1"/>
      <p:bldP spid="5838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457200" y="152400"/>
            <a:ext cx="8245475"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4000">
                <a:solidFill>
                  <a:srgbClr val="9900CC"/>
                </a:solidFill>
                <a:latin typeface="楷体_GB2312" pitchFamily="49" charset="-122"/>
                <a:ea typeface="楷体_GB2312" pitchFamily="49" charset="-122"/>
              </a:rPr>
              <a:t>   </a:t>
            </a:r>
            <a:r>
              <a:rPr lang="zh-CN" altLang="en-US">
                <a:solidFill>
                  <a:srgbClr val="9900CC"/>
                </a:solidFill>
                <a:latin typeface="楷体_GB2312" pitchFamily="49" charset="-122"/>
                <a:ea typeface="楷体_GB2312" pitchFamily="49" charset="-122"/>
              </a:rPr>
              <a:t>在单链表中</a:t>
            </a:r>
            <a:r>
              <a:rPr lang="zh-CN" altLang="en-US" b="1">
                <a:solidFill>
                  <a:srgbClr val="9900CC"/>
                </a:solidFill>
                <a:latin typeface="楷体_GB2312" pitchFamily="49" charset="-122"/>
                <a:ea typeface="楷体_GB2312" pitchFamily="49" charset="-122"/>
              </a:rPr>
              <a:t>删除第</a:t>
            </a:r>
            <a:r>
              <a:rPr lang="zh-CN" altLang="en-US">
                <a:solidFill>
                  <a:srgbClr val="9900CC"/>
                </a:solidFill>
                <a:latin typeface="楷体_GB2312" pitchFamily="49" charset="-122"/>
                <a:ea typeface="楷体_GB2312" pitchFamily="49" charset="-122"/>
              </a:rPr>
              <a:t> </a:t>
            </a:r>
            <a:r>
              <a:rPr lang="en-US" altLang="zh-CN" b="1">
                <a:solidFill>
                  <a:srgbClr val="9900CC"/>
                </a:solidFill>
                <a:latin typeface="楷体_GB2312" pitchFamily="49" charset="-122"/>
                <a:ea typeface="楷体_GB2312" pitchFamily="49" charset="-122"/>
              </a:rPr>
              <a:t>i </a:t>
            </a:r>
            <a:r>
              <a:rPr lang="zh-CN" altLang="en-US" b="1">
                <a:solidFill>
                  <a:srgbClr val="9900CC"/>
                </a:solidFill>
                <a:latin typeface="楷体_GB2312" pitchFamily="49" charset="-122"/>
                <a:ea typeface="楷体_GB2312" pitchFamily="49" charset="-122"/>
              </a:rPr>
              <a:t>个结点</a:t>
            </a:r>
            <a:r>
              <a:rPr lang="zh-CN" altLang="en-US">
                <a:solidFill>
                  <a:srgbClr val="9900CC"/>
                </a:solidFill>
                <a:latin typeface="楷体_GB2312" pitchFamily="49" charset="-122"/>
                <a:ea typeface="楷体_GB2312" pitchFamily="49" charset="-122"/>
              </a:rPr>
              <a:t>的</a:t>
            </a:r>
            <a:r>
              <a:rPr lang="zh-CN" altLang="en-US" b="1">
                <a:solidFill>
                  <a:srgbClr val="9900CC"/>
                </a:solidFill>
                <a:latin typeface="楷体_GB2312" pitchFamily="49" charset="-122"/>
                <a:ea typeface="楷体_GB2312" pitchFamily="49" charset="-122"/>
              </a:rPr>
              <a:t>基本操作</a:t>
            </a:r>
            <a:r>
              <a:rPr lang="zh-CN" altLang="en-US">
                <a:solidFill>
                  <a:srgbClr val="9900CC"/>
                </a:solidFill>
                <a:latin typeface="楷体_GB2312" pitchFamily="49" charset="-122"/>
                <a:ea typeface="楷体_GB2312" pitchFamily="49" charset="-122"/>
              </a:rPr>
              <a:t>为</a:t>
            </a:r>
            <a:r>
              <a:rPr lang="en-US" altLang="zh-CN">
                <a:solidFill>
                  <a:srgbClr val="9900CC"/>
                </a:solidFill>
                <a:latin typeface="楷体_GB2312" pitchFamily="49" charset="-122"/>
                <a:ea typeface="楷体_GB2312" pitchFamily="49" charset="-122"/>
              </a:rPr>
              <a:t>:</a:t>
            </a:r>
            <a:r>
              <a:rPr lang="zh-CN" altLang="en-US" b="1">
                <a:solidFill>
                  <a:srgbClr val="000099"/>
                </a:solidFill>
                <a:latin typeface="楷体_GB2312" pitchFamily="49" charset="-122"/>
                <a:ea typeface="楷体_GB2312" pitchFamily="49" charset="-122"/>
              </a:rPr>
              <a:t>找到线性表中第</a:t>
            </a:r>
            <a:r>
              <a:rPr lang="en-US" altLang="zh-CN" b="1">
                <a:solidFill>
                  <a:srgbClr val="000099"/>
                </a:solidFill>
                <a:latin typeface="楷体_GB2312" pitchFamily="49" charset="-122"/>
                <a:ea typeface="楷体_GB2312" pitchFamily="49" charset="-122"/>
              </a:rPr>
              <a:t>i-1</a:t>
            </a:r>
            <a:r>
              <a:rPr lang="zh-CN" altLang="en-US" b="1">
                <a:solidFill>
                  <a:srgbClr val="000099"/>
                </a:solidFill>
                <a:latin typeface="楷体_GB2312" pitchFamily="49" charset="-122"/>
                <a:ea typeface="楷体_GB2312" pitchFamily="49" charset="-122"/>
              </a:rPr>
              <a:t>个结点，修改其指向后继的指针。</a:t>
            </a:r>
          </a:p>
        </p:txBody>
      </p:sp>
      <p:grpSp>
        <p:nvGrpSpPr>
          <p:cNvPr id="132125" name="Group 29"/>
          <p:cNvGrpSpPr>
            <a:grpSpLocks/>
          </p:cNvGrpSpPr>
          <p:nvPr/>
        </p:nvGrpSpPr>
        <p:grpSpPr bwMode="auto">
          <a:xfrm>
            <a:off x="1066800" y="5029200"/>
            <a:ext cx="2057400" cy="609600"/>
            <a:chOff x="672" y="3168"/>
            <a:chExt cx="1296" cy="384"/>
          </a:xfrm>
        </p:grpSpPr>
        <p:sp>
          <p:nvSpPr>
            <p:cNvPr id="132100" name="Rectangle 4"/>
            <p:cNvSpPr>
              <a:spLocks noChangeArrowheads="1"/>
            </p:cNvSpPr>
            <p:nvPr/>
          </p:nvSpPr>
          <p:spPr bwMode="auto">
            <a:xfrm>
              <a:off x="1296" y="3168"/>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i-1</a:t>
              </a:r>
              <a:endParaRPr lang="en-US" altLang="zh-CN"/>
            </a:p>
          </p:txBody>
        </p:sp>
        <p:sp>
          <p:nvSpPr>
            <p:cNvPr id="132101" name="Line 5"/>
            <p:cNvSpPr>
              <a:spLocks noChangeShapeType="1"/>
            </p:cNvSpPr>
            <p:nvPr/>
          </p:nvSpPr>
          <p:spPr bwMode="auto">
            <a:xfrm>
              <a:off x="1776" y="3168"/>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6" name="Line 10"/>
            <p:cNvSpPr>
              <a:spLocks noChangeShapeType="1"/>
            </p:cNvSpPr>
            <p:nvPr/>
          </p:nvSpPr>
          <p:spPr bwMode="auto">
            <a:xfrm>
              <a:off x="672" y="3360"/>
              <a:ext cx="624"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2126" name="Group 30"/>
          <p:cNvGrpSpPr>
            <a:grpSpLocks/>
          </p:cNvGrpSpPr>
          <p:nvPr/>
        </p:nvGrpSpPr>
        <p:grpSpPr bwMode="auto">
          <a:xfrm>
            <a:off x="2971800" y="5029200"/>
            <a:ext cx="2133600" cy="609600"/>
            <a:chOff x="1872" y="3168"/>
            <a:chExt cx="1344" cy="384"/>
          </a:xfrm>
        </p:grpSpPr>
        <p:sp>
          <p:nvSpPr>
            <p:cNvPr id="132102" name="Rectangle 6"/>
            <p:cNvSpPr>
              <a:spLocks noChangeArrowheads="1"/>
            </p:cNvSpPr>
            <p:nvPr/>
          </p:nvSpPr>
          <p:spPr bwMode="auto">
            <a:xfrm>
              <a:off x="2544" y="3168"/>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a:t>
              </a:r>
              <a:endParaRPr lang="en-US" altLang="zh-CN"/>
            </a:p>
          </p:txBody>
        </p:sp>
        <p:sp>
          <p:nvSpPr>
            <p:cNvPr id="132103" name="Line 7"/>
            <p:cNvSpPr>
              <a:spLocks noChangeShapeType="1"/>
            </p:cNvSpPr>
            <p:nvPr/>
          </p:nvSpPr>
          <p:spPr bwMode="auto">
            <a:xfrm>
              <a:off x="3024" y="3168"/>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7" name="Line 11"/>
            <p:cNvSpPr>
              <a:spLocks noChangeShapeType="1"/>
            </p:cNvSpPr>
            <p:nvPr/>
          </p:nvSpPr>
          <p:spPr bwMode="auto">
            <a:xfrm>
              <a:off x="1872" y="3360"/>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2127" name="Group 31"/>
          <p:cNvGrpSpPr>
            <a:grpSpLocks/>
          </p:cNvGrpSpPr>
          <p:nvPr/>
        </p:nvGrpSpPr>
        <p:grpSpPr bwMode="auto">
          <a:xfrm>
            <a:off x="4953000" y="5029200"/>
            <a:ext cx="3048000" cy="609600"/>
            <a:chOff x="3120" y="3168"/>
            <a:chExt cx="1920" cy="384"/>
          </a:xfrm>
        </p:grpSpPr>
        <p:sp>
          <p:nvSpPr>
            <p:cNvPr id="132104" name="Rectangle 8"/>
            <p:cNvSpPr>
              <a:spLocks noChangeArrowheads="1"/>
            </p:cNvSpPr>
            <p:nvPr/>
          </p:nvSpPr>
          <p:spPr bwMode="auto">
            <a:xfrm>
              <a:off x="3792" y="3168"/>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i+1</a:t>
              </a:r>
              <a:endParaRPr lang="en-US" altLang="zh-CN"/>
            </a:p>
          </p:txBody>
        </p:sp>
        <p:sp>
          <p:nvSpPr>
            <p:cNvPr id="132105" name="Line 9"/>
            <p:cNvSpPr>
              <a:spLocks noChangeShapeType="1"/>
            </p:cNvSpPr>
            <p:nvPr/>
          </p:nvSpPr>
          <p:spPr bwMode="auto">
            <a:xfrm>
              <a:off x="4272" y="3168"/>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8" name="Line 12"/>
            <p:cNvSpPr>
              <a:spLocks noChangeShapeType="1"/>
            </p:cNvSpPr>
            <p:nvPr/>
          </p:nvSpPr>
          <p:spPr bwMode="auto">
            <a:xfrm>
              <a:off x="3120" y="3360"/>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9" name="Line 13"/>
            <p:cNvSpPr>
              <a:spLocks noChangeShapeType="1"/>
            </p:cNvSpPr>
            <p:nvPr/>
          </p:nvSpPr>
          <p:spPr bwMode="auto">
            <a:xfrm>
              <a:off x="4368" y="3360"/>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132110" name="Rectangle 14"/>
          <p:cNvSpPr>
            <a:spLocks noChangeArrowheads="1"/>
          </p:cNvSpPr>
          <p:nvPr/>
        </p:nvSpPr>
        <p:spPr bwMode="auto">
          <a:xfrm>
            <a:off x="2895600" y="5257800"/>
            <a:ext cx="1143000" cy="228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2111" name="Group 15"/>
          <p:cNvGrpSpPr>
            <a:grpSpLocks/>
          </p:cNvGrpSpPr>
          <p:nvPr/>
        </p:nvGrpSpPr>
        <p:grpSpPr bwMode="auto">
          <a:xfrm>
            <a:off x="2057400" y="5029200"/>
            <a:ext cx="1066800" cy="609600"/>
            <a:chOff x="1296" y="2976"/>
            <a:chExt cx="672" cy="384"/>
          </a:xfrm>
        </p:grpSpPr>
        <p:sp>
          <p:nvSpPr>
            <p:cNvPr id="132112" name="Rectangle 16"/>
            <p:cNvSpPr>
              <a:spLocks noChangeArrowheads="1"/>
            </p:cNvSpPr>
            <p:nvPr/>
          </p:nvSpPr>
          <p:spPr bwMode="auto">
            <a:xfrm>
              <a:off x="1296" y="2976"/>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rPr>
                <a:t>a</a:t>
              </a:r>
              <a:r>
                <a:rPr lang="en-US" altLang="zh-CN" b="1" baseline="-25000">
                  <a:solidFill>
                    <a:srgbClr val="000099"/>
                  </a:solidFill>
                </a:rPr>
                <a:t>i-1</a:t>
              </a:r>
              <a:endParaRPr lang="en-US" altLang="zh-CN"/>
            </a:p>
          </p:txBody>
        </p:sp>
        <p:sp>
          <p:nvSpPr>
            <p:cNvPr id="132113" name="Line 17"/>
            <p:cNvSpPr>
              <a:spLocks noChangeShapeType="1"/>
            </p:cNvSpPr>
            <p:nvPr/>
          </p:nvSpPr>
          <p:spPr bwMode="auto">
            <a:xfrm>
              <a:off x="1776"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32114" name="AutoShape 18"/>
          <p:cNvCxnSpPr>
            <a:cxnSpLocks noChangeShapeType="1"/>
            <a:stCxn id="132112" idx="3"/>
            <a:endCxn id="132104" idx="2"/>
          </p:cNvCxnSpPr>
          <p:nvPr/>
        </p:nvCxnSpPr>
        <p:spPr bwMode="auto">
          <a:xfrm>
            <a:off x="3138488" y="5334000"/>
            <a:ext cx="3414712" cy="319088"/>
          </a:xfrm>
          <a:prstGeom prst="bentConnector4">
            <a:avLst>
              <a:gd name="adj1" fmla="val 11856"/>
              <a:gd name="adj2" fmla="val 322389"/>
            </a:avLst>
          </a:prstGeom>
          <a:noFill/>
          <a:ln w="31750">
            <a:solidFill>
              <a:srgbClr val="008080"/>
            </a:solidFill>
            <a:miter lim="800000"/>
            <a:headEnd type="oval"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useBgFill="1">
        <p:nvSpPr>
          <p:cNvPr id="132115" name="Rectangle 19"/>
          <p:cNvSpPr>
            <a:spLocks noChangeArrowheads="1"/>
          </p:cNvSpPr>
          <p:nvPr/>
        </p:nvSpPr>
        <p:spPr bwMode="auto">
          <a:xfrm>
            <a:off x="3962400" y="4953000"/>
            <a:ext cx="20574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6" name="Rectangle 20"/>
          <p:cNvSpPr>
            <a:spLocks noChangeArrowheads="1"/>
          </p:cNvSpPr>
          <p:nvPr/>
        </p:nvSpPr>
        <p:spPr bwMode="auto">
          <a:xfrm>
            <a:off x="1628775" y="2438400"/>
            <a:ext cx="6067425"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sz="3200" b="1">
                <a:solidFill>
                  <a:srgbClr val="9900CC"/>
                </a:solidFill>
              </a:rPr>
              <a:t>q = p-&gt;next;   p-&gt;next = q-&gt;next;</a:t>
            </a:r>
            <a:r>
              <a:rPr lang="en-US" altLang="zh-CN" sz="3200"/>
              <a:t>  </a:t>
            </a:r>
          </a:p>
          <a:p>
            <a:pPr>
              <a:lnSpc>
                <a:spcPct val="150000"/>
              </a:lnSpc>
            </a:pPr>
            <a:r>
              <a:rPr lang="en-US" altLang="zh-CN" sz="3200"/>
              <a:t>e = q-&gt;data;     </a:t>
            </a:r>
            <a:r>
              <a:rPr lang="en-US" altLang="zh-CN" sz="3200" b="1" i="1">
                <a:solidFill>
                  <a:srgbClr val="000099"/>
                </a:solidFill>
              </a:rPr>
              <a:t>free(q);</a:t>
            </a:r>
          </a:p>
        </p:txBody>
      </p:sp>
      <p:sp>
        <p:nvSpPr>
          <p:cNvPr id="132118" name="Line 22"/>
          <p:cNvSpPr>
            <a:spLocks noChangeShapeType="1"/>
          </p:cNvSpPr>
          <p:nvPr/>
        </p:nvSpPr>
        <p:spPr bwMode="auto">
          <a:xfrm>
            <a:off x="1371600" y="4572000"/>
            <a:ext cx="685800" cy="457200"/>
          </a:xfrm>
          <a:prstGeom prst="line">
            <a:avLst/>
          </a:prstGeom>
          <a:noFill/>
          <a:ln w="38100">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9" name="Text Box 23"/>
          <p:cNvSpPr txBox="1">
            <a:spLocks noChangeArrowheads="1"/>
          </p:cNvSpPr>
          <p:nvPr/>
        </p:nvSpPr>
        <p:spPr bwMode="auto">
          <a:xfrm>
            <a:off x="1050925" y="4006850"/>
            <a:ext cx="43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p</a:t>
            </a:r>
            <a:endParaRPr lang="en-US" altLang="zh-CN"/>
          </a:p>
        </p:txBody>
      </p:sp>
      <p:sp>
        <p:nvSpPr>
          <p:cNvPr id="132120" name="Line 24"/>
          <p:cNvSpPr>
            <a:spLocks noChangeShapeType="1"/>
          </p:cNvSpPr>
          <p:nvPr/>
        </p:nvSpPr>
        <p:spPr bwMode="auto">
          <a:xfrm>
            <a:off x="3733800" y="4572000"/>
            <a:ext cx="685800" cy="457200"/>
          </a:xfrm>
          <a:prstGeom prst="line">
            <a:avLst/>
          </a:prstGeom>
          <a:noFill/>
          <a:ln w="38100">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1" name="Text Box 25"/>
          <p:cNvSpPr txBox="1">
            <a:spLocks noChangeArrowheads="1"/>
          </p:cNvSpPr>
          <p:nvPr/>
        </p:nvSpPr>
        <p:spPr bwMode="auto">
          <a:xfrm>
            <a:off x="3371850" y="4083050"/>
            <a:ext cx="43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990000"/>
                </a:solidFill>
              </a:rPr>
              <a:t>q</a:t>
            </a:r>
            <a:endParaRPr lang="en-US" altLang="zh-CN"/>
          </a:p>
        </p:txBody>
      </p:sp>
      <p:sp>
        <p:nvSpPr>
          <p:cNvPr id="132122" name="Line 26"/>
          <p:cNvSpPr>
            <a:spLocks noChangeShapeType="1"/>
          </p:cNvSpPr>
          <p:nvPr/>
        </p:nvSpPr>
        <p:spPr bwMode="auto">
          <a:xfrm>
            <a:off x="1676400" y="3200400"/>
            <a:ext cx="2133600" cy="0"/>
          </a:xfrm>
          <a:prstGeom prst="line">
            <a:avLst/>
          </a:prstGeom>
          <a:noFill/>
          <a:ln w="5715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3" name="Line 27"/>
          <p:cNvSpPr>
            <a:spLocks noChangeShapeType="1"/>
          </p:cNvSpPr>
          <p:nvPr/>
        </p:nvSpPr>
        <p:spPr bwMode="auto">
          <a:xfrm>
            <a:off x="4114800" y="3200400"/>
            <a:ext cx="3276600" cy="0"/>
          </a:xfrm>
          <a:prstGeom prst="line">
            <a:avLst/>
          </a:prstGeom>
          <a:noFill/>
          <a:ln w="5715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4" name="Line 28"/>
          <p:cNvSpPr>
            <a:spLocks noChangeShapeType="1"/>
          </p:cNvSpPr>
          <p:nvPr/>
        </p:nvSpPr>
        <p:spPr bwMode="auto">
          <a:xfrm>
            <a:off x="4038600" y="3962400"/>
            <a:ext cx="1295400" cy="0"/>
          </a:xfrm>
          <a:prstGeom prst="line">
            <a:avLst/>
          </a:prstGeom>
          <a:noFill/>
          <a:ln w="5715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barn(outVertical)">
                                      <p:cBhvr>
                                        <p:cTn id="7" dur="500"/>
                                        <p:tgtEl>
                                          <p:spTgt spid="132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2116"/>
                                        </p:tgtEl>
                                        <p:attrNameLst>
                                          <p:attrName>style.visibility</p:attrName>
                                        </p:attrNameLst>
                                      </p:cBhvr>
                                      <p:to>
                                        <p:strVal val="visible"/>
                                      </p:to>
                                    </p:set>
                                    <p:animEffect transition="in" filter="strips(downRight)">
                                      <p:cBhvr>
                                        <p:cTn id="12" dur="500"/>
                                        <p:tgtEl>
                                          <p:spTgt spid="132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2125"/>
                                        </p:tgtEl>
                                        <p:attrNameLst>
                                          <p:attrName>style.visibility</p:attrName>
                                        </p:attrNameLst>
                                      </p:cBhvr>
                                      <p:to>
                                        <p:strVal val="visible"/>
                                      </p:to>
                                    </p:set>
                                    <p:animEffect transition="in" filter="wipe(left)">
                                      <p:cBhvr>
                                        <p:cTn id="17" dur="500"/>
                                        <p:tgtEl>
                                          <p:spTgt spid="132125"/>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32126"/>
                                        </p:tgtEl>
                                        <p:attrNameLst>
                                          <p:attrName>style.visibility</p:attrName>
                                        </p:attrNameLst>
                                      </p:cBhvr>
                                      <p:to>
                                        <p:strVal val="visible"/>
                                      </p:to>
                                    </p:set>
                                    <p:animEffect transition="in" filter="wipe(left)">
                                      <p:cBhvr>
                                        <p:cTn id="21" dur="500"/>
                                        <p:tgtEl>
                                          <p:spTgt spid="132126"/>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2127"/>
                                        </p:tgtEl>
                                        <p:attrNameLst>
                                          <p:attrName>style.visibility</p:attrName>
                                        </p:attrNameLst>
                                      </p:cBhvr>
                                      <p:to>
                                        <p:strVal val="visible"/>
                                      </p:to>
                                    </p:set>
                                    <p:animEffect transition="in" filter="wipe(left)">
                                      <p:cBhvr>
                                        <p:cTn id="25" dur="500"/>
                                        <p:tgtEl>
                                          <p:spTgt spid="1321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2119"/>
                                        </p:tgtEl>
                                        <p:attrNameLst>
                                          <p:attrName>style.visibility</p:attrName>
                                        </p:attrNameLst>
                                      </p:cBhvr>
                                      <p:to>
                                        <p:strVal val="visible"/>
                                      </p:to>
                                    </p:set>
                                    <p:animEffect transition="in" filter="wipe(left)">
                                      <p:cBhvr>
                                        <p:cTn id="30" dur="500"/>
                                        <p:tgtEl>
                                          <p:spTgt spid="132119"/>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32118"/>
                                        </p:tgtEl>
                                        <p:attrNameLst>
                                          <p:attrName>style.visibility</p:attrName>
                                        </p:attrNameLst>
                                      </p:cBhvr>
                                      <p:to>
                                        <p:strVal val="visible"/>
                                      </p:to>
                                    </p:set>
                                    <p:animEffect transition="in" filter="wipe(left)">
                                      <p:cBhvr>
                                        <p:cTn id="34" dur="500"/>
                                        <p:tgtEl>
                                          <p:spTgt spid="13211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32122"/>
                                        </p:tgtEl>
                                        <p:attrNameLst>
                                          <p:attrName>style.visibility</p:attrName>
                                        </p:attrNameLst>
                                      </p:cBhvr>
                                      <p:to>
                                        <p:strVal val="visible"/>
                                      </p:to>
                                    </p:set>
                                    <p:anim calcmode="lin" valueType="num">
                                      <p:cBhvr>
                                        <p:cTn id="39" dur="500" fill="hold"/>
                                        <p:tgtEl>
                                          <p:spTgt spid="132122"/>
                                        </p:tgtEl>
                                        <p:attrNameLst>
                                          <p:attrName>ppt_x</p:attrName>
                                        </p:attrNameLst>
                                      </p:cBhvr>
                                      <p:tavLst>
                                        <p:tav tm="0">
                                          <p:val>
                                            <p:strVal val="#ppt_x-#ppt_w/2"/>
                                          </p:val>
                                        </p:tav>
                                        <p:tav tm="100000">
                                          <p:val>
                                            <p:strVal val="#ppt_x"/>
                                          </p:val>
                                        </p:tav>
                                      </p:tavLst>
                                    </p:anim>
                                    <p:anim calcmode="lin" valueType="num">
                                      <p:cBhvr>
                                        <p:cTn id="40" dur="500" fill="hold"/>
                                        <p:tgtEl>
                                          <p:spTgt spid="132122"/>
                                        </p:tgtEl>
                                        <p:attrNameLst>
                                          <p:attrName>ppt_y</p:attrName>
                                        </p:attrNameLst>
                                      </p:cBhvr>
                                      <p:tavLst>
                                        <p:tav tm="0">
                                          <p:val>
                                            <p:strVal val="#ppt_y"/>
                                          </p:val>
                                        </p:tav>
                                        <p:tav tm="100000">
                                          <p:val>
                                            <p:strVal val="#ppt_y"/>
                                          </p:val>
                                        </p:tav>
                                      </p:tavLst>
                                    </p:anim>
                                    <p:anim calcmode="lin" valueType="num">
                                      <p:cBhvr>
                                        <p:cTn id="41" dur="500" fill="hold"/>
                                        <p:tgtEl>
                                          <p:spTgt spid="132122"/>
                                        </p:tgtEl>
                                        <p:attrNameLst>
                                          <p:attrName>ppt_w</p:attrName>
                                        </p:attrNameLst>
                                      </p:cBhvr>
                                      <p:tavLst>
                                        <p:tav tm="0">
                                          <p:val>
                                            <p:fltVal val="0"/>
                                          </p:val>
                                        </p:tav>
                                        <p:tav tm="100000">
                                          <p:val>
                                            <p:strVal val="#ppt_w"/>
                                          </p:val>
                                        </p:tav>
                                      </p:tavLst>
                                    </p:anim>
                                    <p:anim calcmode="lin" valueType="num">
                                      <p:cBhvr>
                                        <p:cTn id="42" dur="500" fill="hold"/>
                                        <p:tgtEl>
                                          <p:spTgt spid="132122"/>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2121"/>
                                        </p:tgtEl>
                                        <p:attrNameLst>
                                          <p:attrName>style.visibility</p:attrName>
                                        </p:attrNameLst>
                                      </p:cBhvr>
                                      <p:to>
                                        <p:strVal val="visible"/>
                                      </p:to>
                                    </p:set>
                                    <p:animEffect transition="in" filter="wipe(left)">
                                      <p:cBhvr>
                                        <p:cTn id="47" dur="500"/>
                                        <p:tgtEl>
                                          <p:spTgt spid="132121"/>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32120"/>
                                        </p:tgtEl>
                                        <p:attrNameLst>
                                          <p:attrName>style.visibility</p:attrName>
                                        </p:attrNameLst>
                                      </p:cBhvr>
                                      <p:to>
                                        <p:strVal val="visible"/>
                                      </p:to>
                                    </p:set>
                                    <p:animEffect transition="in" filter="wipe(left)">
                                      <p:cBhvr>
                                        <p:cTn id="51" dur="500"/>
                                        <p:tgtEl>
                                          <p:spTgt spid="13212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8" fill="hold" grpId="0" nodeType="clickEffect">
                                  <p:stCondLst>
                                    <p:cond delay="0"/>
                                  </p:stCondLst>
                                  <p:childTnLst>
                                    <p:set>
                                      <p:cBhvr>
                                        <p:cTn id="55" dur="1" fill="hold">
                                          <p:stCondLst>
                                            <p:cond delay="0"/>
                                          </p:stCondLst>
                                        </p:cTn>
                                        <p:tgtEl>
                                          <p:spTgt spid="132123"/>
                                        </p:tgtEl>
                                        <p:attrNameLst>
                                          <p:attrName>style.visibility</p:attrName>
                                        </p:attrNameLst>
                                      </p:cBhvr>
                                      <p:to>
                                        <p:strVal val="visible"/>
                                      </p:to>
                                    </p:set>
                                    <p:anim calcmode="lin" valueType="num">
                                      <p:cBhvr>
                                        <p:cTn id="56" dur="500" fill="hold"/>
                                        <p:tgtEl>
                                          <p:spTgt spid="132123"/>
                                        </p:tgtEl>
                                        <p:attrNameLst>
                                          <p:attrName>ppt_x</p:attrName>
                                        </p:attrNameLst>
                                      </p:cBhvr>
                                      <p:tavLst>
                                        <p:tav tm="0">
                                          <p:val>
                                            <p:strVal val="#ppt_x-#ppt_w/2"/>
                                          </p:val>
                                        </p:tav>
                                        <p:tav tm="100000">
                                          <p:val>
                                            <p:strVal val="#ppt_x"/>
                                          </p:val>
                                        </p:tav>
                                      </p:tavLst>
                                    </p:anim>
                                    <p:anim calcmode="lin" valueType="num">
                                      <p:cBhvr>
                                        <p:cTn id="57" dur="500" fill="hold"/>
                                        <p:tgtEl>
                                          <p:spTgt spid="132123"/>
                                        </p:tgtEl>
                                        <p:attrNameLst>
                                          <p:attrName>ppt_y</p:attrName>
                                        </p:attrNameLst>
                                      </p:cBhvr>
                                      <p:tavLst>
                                        <p:tav tm="0">
                                          <p:val>
                                            <p:strVal val="#ppt_y"/>
                                          </p:val>
                                        </p:tav>
                                        <p:tav tm="100000">
                                          <p:val>
                                            <p:strVal val="#ppt_y"/>
                                          </p:val>
                                        </p:tav>
                                      </p:tavLst>
                                    </p:anim>
                                    <p:anim calcmode="lin" valueType="num">
                                      <p:cBhvr>
                                        <p:cTn id="58" dur="500" fill="hold"/>
                                        <p:tgtEl>
                                          <p:spTgt spid="132123"/>
                                        </p:tgtEl>
                                        <p:attrNameLst>
                                          <p:attrName>ppt_w</p:attrName>
                                        </p:attrNameLst>
                                      </p:cBhvr>
                                      <p:tavLst>
                                        <p:tav tm="0">
                                          <p:val>
                                            <p:fltVal val="0"/>
                                          </p:val>
                                        </p:tav>
                                        <p:tav tm="100000">
                                          <p:val>
                                            <p:strVal val="#ppt_w"/>
                                          </p:val>
                                        </p:tav>
                                      </p:tavLst>
                                    </p:anim>
                                    <p:anim calcmode="lin" valueType="num">
                                      <p:cBhvr>
                                        <p:cTn id="59" dur="500" fill="hold"/>
                                        <p:tgtEl>
                                          <p:spTgt spid="132123"/>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32110"/>
                                        </p:tgtEl>
                                        <p:attrNameLst>
                                          <p:attrName>style.visibility</p:attrName>
                                        </p:attrNameLst>
                                      </p:cBhvr>
                                      <p:to>
                                        <p:strVal val="visible"/>
                                      </p:to>
                                    </p:set>
                                    <p:animEffect transition="in" filter="wipe(up)">
                                      <p:cBhvr>
                                        <p:cTn id="64" dur="500"/>
                                        <p:tgtEl>
                                          <p:spTgt spid="132110"/>
                                        </p:tgtEl>
                                      </p:cBhvr>
                                    </p:animEffect>
                                  </p:childTnLst>
                                </p:cTn>
                              </p:par>
                            </p:childTnLst>
                          </p:cTn>
                        </p:par>
                        <p:par>
                          <p:cTn id="65" fill="hold" nodeType="afterGroup">
                            <p:stCondLst>
                              <p:cond delay="500"/>
                            </p:stCondLst>
                            <p:childTnLst>
                              <p:par>
                                <p:cTn id="66" presetID="1" presetClass="entr" presetSubtype="0" fill="hold" nodeType="afterEffect">
                                  <p:stCondLst>
                                    <p:cond delay="0"/>
                                  </p:stCondLst>
                                  <p:childTnLst>
                                    <p:set>
                                      <p:cBhvr>
                                        <p:cTn id="67" dur="1" fill="hold">
                                          <p:stCondLst>
                                            <p:cond delay="499"/>
                                          </p:stCondLst>
                                        </p:cTn>
                                        <p:tgtEl>
                                          <p:spTgt spid="132111"/>
                                        </p:tgtEl>
                                        <p:attrNameLst>
                                          <p:attrName>style.visibility</p:attrName>
                                        </p:attrNameLst>
                                      </p:cBhvr>
                                      <p:to>
                                        <p:strVal val="visible"/>
                                      </p:to>
                                    </p:set>
                                  </p:childTnLst>
                                </p:cTn>
                              </p:par>
                            </p:childTnLst>
                          </p:cTn>
                        </p:par>
                        <p:par>
                          <p:cTn id="68" fill="hold" nodeType="afterGroup">
                            <p:stCondLst>
                              <p:cond delay="1000"/>
                            </p:stCondLst>
                            <p:childTnLst>
                              <p:par>
                                <p:cTn id="69" presetID="22" presetClass="entr" presetSubtype="8" fill="hold" nodeType="afterEffect">
                                  <p:stCondLst>
                                    <p:cond delay="0"/>
                                  </p:stCondLst>
                                  <p:childTnLst>
                                    <p:set>
                                      <p:cBhvr>
                                        <p:cTn id="70" dur="1" fill="hold">
                                          <p:stCondLst>
                                            <p:cond delay="0"/>
                                          </p:stCondLst>
                                        </p:cTn>
                                        <p:tgtEl>
                                          <p:spTgt spid="132114"/>
                                        </p:tgtEl>
                                        <p:attrNameLst>
                                          <p:attrName>style.visibility</p:attrName>
                                        </p:attrNameLst>
                                      </p:cBhvr>
                                      <p:to>
                                        <p:strVal val="visible"/>
                                      </p:to>
                                    </p:set>
                                    <p:animEffect transition="in" filter="wipe(left)">
                                      <p:cBhvr>
                                        <p:cTn id="71" dur="500"/>
                                        <p:tgtEl>
                                          <p:spTgt spid="13211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8" fill="hold" grpId="0" nodeType="clickEffect">
                                  <p:stCondLst>
                                    <p:cond delay="0"/>
                                  </p:stCondLst>
                                  <p:childTnLst>
                                    <p:set>
                                      <p:cBhvr>
                                        <p:cTn id="75" dur="1" fill="hold">
                                          <p:stCondLst>
                                            <p:cond delay="0"/>
                                          </p:stCondLst>
                                        </p:cTn>
                                        <p:tgtEl>
                                          <p:spTgt spid="132124"/>
                                        </p:tgtEl>
                                        <p:attrNameLst>
                                          <p:attrName>style.visibility</p:attrName>
                                        </p:attrNameLst>
                                      </p:cBhvr>
                                      <p:to>
                                        <p:strVal val="visible"/>
                                      </p:to>
                                    </p:set>
                                    <p:anim calcmode="lin" valueType="num">
                                      <p:cBhvr>
                                        <p:cTn id="76" dur="500" fill="hold"/>
                                        <p:tgtEl>
                                          <p:spTgt spid="132124"/>
                                        </p:tgtEl>
                                        <p:attrNameLst>
                                          <p:attrName>ppt_x</p:attrName>
                                        </p:attrNameLst>
                                      </p:cBhvr>
                                      <p:tavLst>
                                        <p:tav tm="0">
                                          <p:val>
                                            <p:strVal val="#ppt_x-#ppt_w/2"/>
                                          </p:val>
                                        </p:tav>
                                        <p:tav tm="100000">
                                          <p:val>
                                            <p:strVal val="#ppt_x"/>
                                          </p:val>
                                        </p:tav>
                                      </p:tavLst>
                                    </p:anim>
                                    <p:anim calcmode="lin" valueType="num">
                                      <p:cBhvr>
                                        <p:cTn id="77" dur="500" fill="hold"/>
                                        <p:tgtEl>
                                          <p:spTgt spid="132124"/>
                                        </p:tgtEl>
                                        <p:attrNameLst>
                                          <p:attrName>ppt_y</p:attrName>
                                        </p:attrNameLst>
                                      </p:cBhvr>
                                      <p:tavLst>
                                        <p:tav tm="0">
                                          <p:val>
                                            <p:strVal val="#ppt_y"/>
                                          </p:val>
                                        </p:tav>
                                        <p:tav tm="100000">
                                          <p:val>
                                            <p:strVal val="#ppt_y"/>
                                          </p:val>
                                        </p:tav>
                                      </p:tavLst>
                                    </p:anim>
                                    <p:anim calcmode="lin" valueType="num">
                                      <p:cBhvr>
                                        <p:cTn id="78" dur="500" fill="hold"/>
                                        <p:tgtEl>
                                          <p:spTgt spid="132124"/>
                                        </p:tgtEl>
                                        <p:attrNameLst>
                                          <p:attrName>ppt_w</p:attrName>
                                        </p:attrNameLst>
                                      </p:cBhvr>
                                      <p:tavLst>
                                        <p:tav tm="0">
                                          <p:val>
                                            <p:fltVal val="0"/>
                                          </p:val>
                                        </p:tav>
                                        <p:tav tm="100000">
                                          <p:val>
                                            <p:strVal val="#ppt_w"/>
                                          </p:val>
                                        </p:tav>
                                      </p:tavLst>
                                    </p:anim>
                                    <p:anim calcmode="lin" valueType="num">
                                      <p:cBhvr>
                                        <p:cTn id="79" dur="500" fill="hold"/>
                                        <p:tgtEl>
                                          <p:spTgt spid="132124"/>
                                        </p:tgtEl>
                                        <p:attrNameLst>
                                          <p:attrName>ppt_h</p:attrName>
                                        </p:attrNameLst>
                                      </p:cBhvr>
                                      <p:tavLst>
                                        <p:tav tm="0">
                                          <p:val>
                                            <p:strVal val="#ppt_h"/>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32115"/>
                                        </p:tgtEl>
                                        <p:attrNameLst>
                                          <p:attrName>style.visibility</p:attrName>
                                        </p:attrNameLst>
                                      </p:cBhvr>
                                      <p:to>
                                        <p:strVal val="visible"/>
                                      </p:to>
                                    </p:set>
                                    <p:animEffect transition="in" filter="wipe(left)">
                                      <p:cBhvr>
                                        <p:cTn id="84" dur="500"/>
                                        <p:tgtEl>
                                          <p:spTgt spid="132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110" grpId="0" animBg="1"/>
      <p:bldP spid="132115" grpId="0" animBg="1"/>
      <p:bldP spid="132116" grpId="0" autoUpdateAnimBg="0"/>
      <p:bldP spid="132118" grpId="0" animBg="1"/>
      <p:bldP spid="132119" grpId="0" autoUpdateAnimBg="0"/>
      <p:bldP spid="132120" grpId="0" animBg="1"/>
      <p:bldP spid="132121" grpId="0" autoUpdateAnimBg="0"/>
      <p:bldP spid="132122" grpId="0" animBg="1"/>
      <p:bldP spid="132123" grpId="0" animBg="1"/>
      <p:bldP spid="13212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53988" y="76200"/>
            <a:ext cx="8837612" cy="599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3200" b="1"/>
              <a:t> Status</a:t>
            </a:r>
            <a:r>
              <a:rPr lang="en-US" altLang="zh-CN" sz="3200"/>
              <a:t> ListDelete_L(</a:t>
            </a:r>
            <a:r>
              <a:rPr lang="en-US" altLang="zh-CN" sz="2800"/>
              <a:t>LinkList L, </a:t>
            </a:r>
            <a:r>
              <a:rPr lang="en-US" altLang="zh-CN" sz="2800" b="1"/>
              <a:t>int</a:t>
            </a:r>
            <a:r>
              <a:rPr lang="en-US" altLang="zh-CN" sz="2800"/>
              <a:t> i, ElemType </a:t>
            </a:r>
            <a:r>
              <a:rPr lang="en-US" altLang="zh-CN" sz="2800" b="1"/>
              <a:t>&amp;</a:t>
            </a:r>
            <a:r>
              <a:rPr lang="en-US" altLang="zh-CN" sz="2800"/>
              <a:t>e) </a:t>
            </a:r>
            <a:r>
              <a:rPr lang="en-US" altLang="zh-CN" sz="2800" b="1"/>
              <a:t>{</a:t>
            </a:r>
            <a:endParaRPr lang="en-US" altLang="zh-CN" sz="3200"/>
          </a:p>
          <a:p>
            <a:pPr>
              <a:lnSpc>
                <a:spcPct val="110000"/>
              </a:lnSpc>
            </a:pPr>
            <a:r>
              <a:rPr lang="en-US" altLang="zh-CN" sz="3200" b="1"/>
              <a:t>   </a:t>
            </a:r>
            <a:r>
              <a:rPr lang="en-US" altLang="zh-CN" sz="3200"/>
              <a:t>// </a:t>
            </a:r>
            <a:r>
              <a:rPr lang="zh-CN" altLang="en-US" sz="2800">
                <a:ea typeface="隶书" pitchFamily="49" charset="-122"/>
              </a:rPr>
              <a:t>删除以 </a:t>
            </a:r>
            <a:r>
              <a:rPr lang="en-US" altLang="zh-CN" sz="2800">
                <a:ea typeface="隶书" pitchFamily="49" charset="-122"/>
              </a:rPr>
              <a:t>L </a:t>
            </a:r>
            <a:r>
              <a:rPr lang="zh-CN" altLang="en-US" sz="2800">
                <a:ea typeface="隶书" pitchFamily="49" charset="-122"/>
              </a:rPr>
              <a:t>为头指针</a:t>
            </a:r>
            <a:r>
              <a:rPr lang="en-US" altLang="zh-CN" sz="2800">
                <a:ea typeface="隶书" pitchFamily="49" charset="-122"/>
              </a:rPr>
              <a:t>(</a:t>
            </a:r>
            <a:r>
              <a:rPr lang="zh-CN" altLang="en-US" sz="2800">
                <a:ea typeface="隶书" pitchFamily="49" charset="-122"/>
              </a:rPr>
              <a:t>带头结点</a:t>
            </a:r>
            <a:r>
              <a:rPr lang="en-US" altLang="zh-CN" sz="2800">
                <a:ea typeface="隶书" pitchFamily="49" charset="-122"/>
              </a:rPr>
              <a:t>)</a:t>
            </a:r>
            <a:r>
              <a:rPr lang="zh-CN" altLang="en-US" sz="2800">
                <a:ea typeface="隶书" pitchFamily="49" charset="-122"/>
              </a:rPr>
              <a:t>的单链表中第 </a:t>
            </a:r>
            <a:r>
              <a:rPr lang="en-US" altLang="zh-CN" sz="2800">
                <a:ea typeface="隶书" pitchFamily="49" charset="-122"/>
              </a:rPr>
              <a:t>i </a:t>
            </a:r>
            <a:r>
              <a:rPr lang="zh-CN" altLang="en-US" sz="2800">
                <a:ea typeface="隶书" pitchFamily="49" charset="-122"/>
              </a:rPr>
              <a:t>个结点</a:t>
            </a:r>
            <a:endParaRPr lang="zh-CN" altLang="en-US" sz="3200" b="1"/>
          </a:p>
          <a:p>
            <a:pPr>
              <a:lnSpc>
                <a:spcPct val="110000"/>
              </a:lnSpc>
            </a:pPr>
            <a:endParaRPr lang="zh-CN" altLang="en-US" sz="3200" b="1"/>
          </a:p>
          <a:p>
            <a:pPr>
              <a:lnSpc>
                <a:spcPct val="110000"/>
              </a:lnSpc>
            </a:pPr>
            <a:endParaRPr lang="zh-CN" altLang="en-US" sz="3200" b="1"/>
          </a:p>
          <a:p>
            <a:pPr>
              <a:lnSpc>
                <a:spcPct val="110000"/>
              </a:lnSpc>
            </a:pPr>
            <a:endParaRPr lang="zh-CN" altLang="en-US" sz="3200" b="1"/>
          </a:p>
          <a:p>
            <a:pPr>
              <a:lnSpc>
                <a:spcPct val="110000"/>
              </a:lnSpc>
            </a:pPr>
            <a:endParaRPr lang="zh-CN" altLang="en-US" sz="3200" b="1"/>
          </a:p>
          <a:p>
            <a:pPr>
              <a:lnSpc>
                <a:spcPct val="110000"/>
              </a:lnSpc>
            </a:pPr>
            <a:endParaRPr lang="zh-CN" altLang="en-US" sz="3200" b="1"/>
          </a:p>
          <a:p>
            <a:pPr>
              <a:lnSpc>
                <a:spcPct val="110000"/>
              </a:lnSpc>
            </a:pPr>
            <a:endParaRPr lang="zh-CN" altLang="en-US" sz="3200" b="1"/>
          </a:p>
          <a:p>
            <a:pPr>
              <a:lnSpc>
                <a:spcPct val="110000"/>
              </a:lnSpc>
            </a:pPr>
            <a:endParaRPr lang="zh-CN" altLang="en-US" sz="3200" b="1"/>
          </a:p>
          <a:p>
            <a:pPr>
              <a:lnSpc>
                <a:spcPct val="110000"/>
              </a:lnSpc>
            </a:pPr>
            <a:endParaRPr lang="zh-CN" altLang="en-US" sz="3200" b="1"/>
          </a:p>
          <a:p>
            <a:pPr>
              <a:lnSpc>
                <a:spcPct val="110000"/>
              </a:lnSpc>
            </a:pPr>
            <a:r>
              <a:rPr lang="zh-CN" altLang="en-US" sz="3200" b="1"/>
              <a:t> </a:t>
            </a:r>
            <a:r>
              <a:rPr lang="en-US" altLang="zh-CN" sz="3200" b="1"/>
              <a:t>}</a:t>
            </a:r>
            <a:r>
              <a:rPr lang="en-US" altLang="zh-CN" sz="3200"/>
              <a:t> // ListDelete_L</a:t>
            </a:r>
          </a:p>
        </p:txBody>
      </p:sp>
      <p:sp>
        <p:nvSpPr>
          <p:cNvPr id="59395" name="Text Box 3"/>
          <p:cNvSpPr txBox="1">
            <a:spLocks noChangeArrowheads="1"/>
          </p:cNvSpPr>
          <p:nvPr/>
        </p:nvSpPr>
        <p:spPr bwMode="auto">
          <a:xfrm>
            <a:off x="406400" y="6057900"/>
            <a:ext cx="445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隶书" pitchFamily="49" charset="-122"/>
              </a:rPr>
              <a:t>算法的</a:t>
            </a:r>
            <a:r>
              <a:rPr lang="zh-CN" altLang="en-US" b="1">
                <a:solidFill>
                  <a:srgbClr val="FF0000"/>
                </a:solidFill>
                <a:ea typeface="隶书" pitchFamily="49" charset="-122"/>
              </a:rPr>
              <a:t>时间复杂度</a:t>
            </a:r>
            <a:r>
              <a:rPr lang="zh-CN" altLang="en-US"/>
              <a:t>为</a:t>
            </a:r>
            <a:r>
              <a:rPr lang="en-US" altLang="zh-CN"/>
              <a:t>:</a:t>
            </a:r>
          </a:p>
        </p:txBody>
      </p:sp>
      <p:sp>
        <p:nvSpPr>
          <p:cNvPr id="59396" name="Text Box 4"/>
          <p:cNvSpPr txBox="1">
            <a:spLocks noChangeArrowheads="1"/>
          </p:cNvSpPr>
          <p:nvPr/>
        </p:nvSpPr>
        <p:spPr bwMode="auto">
          <a:xfrm>
            <a:off x="4953000" y="6064250"/>
            <a:ext cx="3613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O(ListLength(L))</a:t>
            </a:r>
            <a:endParaRPr lang="en-US" altLang="zh-CN"/>
          </a:p>
        </p:txBody>
      </p:sp>
      <p:sp>
        <p:nvSpPr>
          <p:cNvPr id="59398" name="Rectangle 6"/>
          <p:cNvSpPr>
            <a:spLocks noChangeArrowheads="1"/>
          </p:cNvSpPr>
          <p:nvPr/>
        </p:nvSpPr>
        <p:spPr bwMode="auto">
          <a:xfrm>
            <a:off x="685800" y="1111250"/>
            <a:ext cx="8453438"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3200"/>
              <a:t>p = L;    j = 0;</a:t>
            </a:r>
          </a:p>
          <a:p>
            <a:pPr>
              <a:lnSpc>
                <a:spcPct val="110000"/>
              </a:lnSpc>
            </a:pPr>
            <a:r>
              <a:rPr lang="en-US" altLang="zh-CN" sz="3200" b="1">
                <a:solidFill>
                  <a:srgbClr val="FF0000"/>
                </a:solidFill>
              </a:rPr>
              <a:t>while</a:t>
            </a:r>
            <a:r>
              <a:rPr lang="en-US" altLang="zh-CN" sz="3200">
                <a:solidFill>
                  <a:srgbClr val="FF0000"/>
                </a:solidFill>
              </a:rPr>
              <a:t> (p-&gt;next </a:t>
            </a:r>
            <a:r>
              <a:rPr lang="en-US" altLang="zh-CN" sz="3200" b="1">
                <a:solidFill>
                  <a:srgbClr val="FF0000"/>
                </a:solidFill>
              </a:rPr>
              <a:t>&amp;&amp;</a:t>
            </a:r>
            <a:r>
              <a:rPr lang="en-US" altLang="zh-CN" sz="3200">
                <a:solidFill>
                  <a:srgbClr val="FF0000"/>
                </a:solidFill>
              </a:rPr>
              <a:t> j &lt; i-1) </a:t>
            </a:r>
            <a:r>
              <a:rPr lang="en-US" altLang="zh-CN" sz="3200" b="1">
                <a:solidFill>
                  <a:srgbClr val="FF0000"/>
                </a:solidFill>
              </a:rPr>
              <a:t>{</a:t>
            </a:r>
            <a:r>
              <a:rPr lang="en-US" altLang="zh-CN" sz="3200">
                <a:solidFill>
                  <a:srgbClr val="FF0000"/>
                </a:solidFill>
              </a:rPr>
              <a:t>  p = p-&gt;next;   ++j; </a:t>
            </a:r>
            <a:r>
              <a:rPr lang="en-US" altLang="zh-CN" sz="3200" b="1">
                <a:solidFill>
                  <a:srgbClr val="FF0000"/>
                </a:solidFill>
              </a:rPr>
              <a:t>} </a:t>
            </a:r>
          </a:p>
          <a:p>
            <a:pPr>
              <a:lnSpc>
                <a:spcPct val="110000"/>
              </a:lnSpc>
            </a:pPr>
            <a:r>
              <a:rPr lang="en-US" altLang="zh-CN" sz="3200" b="1"/>
              <a:t>                           </a:t>
            </a:r>
            <a:r>
              <a:rPr lang="en-US" altLang="zh-CN" sz="2400"/>
              <a:t>// </a:t>
            </a:r>
            <a:r>
              <a:rPr lang="zh-CN" altLang="en-US" sz="2400"/>
              <a:t>寻找第 </a:t>
            </a:r>
            <a:r>
              <a:rPr lang="en-US" altLang="zh-CN" sz="2400"/>
              <a:t>i </a:t>
            </a:r>
            <a:r>
              <a:rPr lang="zh-CN" altLang="en-US" sz="2400"/>
              <a:t>个结点，并令 </a:t>
            </a:r>
            <a:r>
              <a:rPr lang="en-US" altLang="zh-CN" sz="2400"/>
              <a:t>p </a:t>
            </a:r>
            <a:r>
              <a:rPr lang="zh-CN" altLang="en-US" sz="2400"/>
              <a:t>指向其前趋</a:t>
            </a:r>
            <a:endParaRPr lang="zh-CN" altLang="en-US" sz="3200"/>
          </a:p>
          <a:p>
            <a:pPr>
              <a:lnSpc>
                <a:spcPct val="110000"/>
              </a:lnSpc>
            </a:pPr>
            <a:r>
              <a:rPr lang="en-US" altLang="zh-CN" sz="3200" b="1"/>
              <a:t>if</a:t>
            </a:r>
            <a:r>
              <a:rPr lang="en-US" altLang="zh-CN" sz="3200"/>
              <a:t>  (</a:t>
            </a:r>
            <a:r>
              <a:rPr lang="en-US" altLang="zh-CN" sz="3200" b="1"/>
              <a:t>!</a:t>
            </a:r>
            <a:r>
              <a:rPr lang="en-US" altLang="zh-CN" sz="3200"/>
              <a:t>(p-&gt;next) || j &gt; i-1)</a:t>
            </a:r>
            <a:r>
              <a:rPr lang="en-US" altLang="zh-CN" sz="3200" b="1"/>
              <a:t> </a:t>
            </a:r>
          </a:p>
          <a:p>
            <a:pPr>
              <a:lnSpc>
                <a:spcPct val="110000"/>
              </a:lnSpc>
            </a:pPr>
            <a:r>
              <a:rPr lang="en-US" altLang="zh-CN" sz="3200" b="1"/>
              <a:t>    return </a:t>
            </a:r>
            <a:r>
              <a:rPr lang="en-US" altLang="zh-CN" sz="3200"/>
              <a:t>ERROR;  </a:t>
            </a:r>
            <a:r>
              <a:rPr lang="en-US" altLang="zh-CN" sz="2400"/>
              <a:t>// </a:t>
            </a:r>
            <a:r>
              <a:rPr lang="zh-CN" altLang="en-US" sz="2400"/>
              <a:t>删除位置不合理</a:t>
            </a:r>
          </a:p>
        </p:txBody>
      </p:sp>
      <p:sp>
        <p:nvSpPr>
          <p:cNvPr id="59399" name="Rectangle 7"/>
          <p:cNvSpPr>
            <a:spLocks noChangeArrowheads="1"/>
          </p:cNvSpPr>
          <p:nvPr/>
        </p:nvSpPr>
        <p:spPr bwMode="auto">
          <a:xfrm>
            <a:off x="685800" y="3810000"/>
            <a:ext cx="840105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3200" b="1">
                <a:solidFill>
                  <a:srgbClr val="9900CC"/>
                </a:solidFill>
              </a:rPr>
              <a:t>q = p-&gt;next;   p-&gt;next = q-&gt;next;</a:t>
            </a:r>
            <a:r>
              <a:rPr lang="en-US" altLang="zh-CN" sz="3200"/>
              <a:t>  </a:t>
            </a:r>
            <a:r>
              <a:rPr lang="en-US" altLang="zh-CN" sz="2400"/>
              <a:t>// </a:t>
            </a:r>
            <a:r>
              <a:rPr lang="zh-CN" altLang="en-US" sz="2400"/>
              <a:t>删除并释放结点</a:t>
            </a:r>
          </a:p>
          <a:p>
            <a:pPr>
              <a:lnSpc>
                <a:spcPct val="110000"/>
              </a:lnSpc>
            </a:pPr>
            <a:r>
              <a:rPr lang="en-US" altLang="zh-CN" sz="3200"/>
              <a:t>e = q-&gt;data;   </a:t>
            </a:r>
            <a:r>
              <a:rPr lang="en-US" altLang="zh-CN" sz="3200" b="1" i="1" u="sng">
                <a:solidFill>
                  <a:srgbClr val="000099"/>
                </a:solidFill>
              </a:rPr>
              <a:t>free(q);</a:t>
            </a:r>
            <a:endParaRPr lang="en-US" altLang="zh-CN" sz="3200" i="1"/>
          </a:p>
          <a:p>
            <a:pPr>
              <a:lnSpc>
                <a:spcPct val="110000"/>
              </a:lnSpc>
            </a:pPr>
            <a:r>
              <a:rPr lang="en-US" altLang="zh-CN" sz="3200" b="1"/>
              <a:t>return</a:t>
            </a:r>
            <a:r>
              <a:rPr lang="en-US" altLang="zh-CN" sz="3200"/>
              <a:t> OK;</a:t>
            </a:r>
          </a:p>
        </p:txBody>
      </p:sp>
      <p:sp>
        <p:nvSpPr>
          <p:cNvPr id="59400" name="AutoShape 8">
            <a:hlinkClick r:id="rId2" action="ppaction://hlinksldjump" highlightClick="1"/>
          </p:cNvPr>
          <p:cNvSpPr>
            <a:spLocks noChangeArrowheads="1"/>
          </p:cNvSpPr>
          <p:nvPr/>
        </p:nvSpPr>
        <p:spPr bwMode="auto">
          <a:xfrm>
            <a:off x="8458200" y="5410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59394"/>
                                        </p:tgtEl>
                                        <p:attrNameLst>
                                          <p:attrName>style.visibility</p:attrName>
                                        </p:attrNameLst>
                                      </p:cBhvr>
                                      <p:to>
                                        <p:strVal val="visible"/>
                                      </p:to>
                                    </p:set>
                                    <p:animEffect transition="in" filter="strips(downRight)">
                                      <p:cBhvr>
                                        <p:cTn id="7" dur="300"/>
                                        <p:tgtEl>
                                          <p:spTgt spid="59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9398"/>
                                        </p:tgtEl>
                                        <p:attrNameLst>
                                          <p:attrName>style.visibility</p:attrName>
                                        </p:attrNameLst>
                                      </p:cBhvr>
                                      <p:to>
                                        <p:strVal val="visible"/>
                                      </p:to>
                                    </p:set>
                                    <p:animEffect transition="in" filter="strips(downRight)">
                                      <p:cBhvr>
                                        <p:cTn id="12" dur="500"/>
                                        <p:tgtEl>
                                          <p:spTgt spid="593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9399"/>
                                        </p:tgtEl>
                                        <p:attrNameLst>
                                          <p:attrName>style.visibility</p:attrName>
                                        </p:attrNameLst>
                                      </p:cBhvr>
                                      <p:to>
                                        <p:strVal val="visible"/>
                                      </p:to>
                                    </p:set>
                                    <p:animEffect transition="in" filter="strips(downRight)">
                                      <p:cBhvr>
                                        <p:cTn id="17" dur="500"/>
                                        <p:tgtEl>
                                          <p:spTgt spid="593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9395"/>
                                        </p:tgtEl>
                                        <p:attrNameLst>
                                          <p:attrName>style.visibility</p:attrName>
                                        </p:attrNameLst>
                                      </p:cBhvr>
                                      <p:to>
                                        <p:strVal val="visible"/>
                                      </p:to>
                                    </p:set>
                                    <p:anim calcmode="lin" valueType="num">
                                      <p:cBhvr additive="base">
                                        <p:cTn id="22" dur="500" fill="hold"/>
                                        <p:tgtEl>
                                          <p:spTgt spid="59395"/>
                                        </p:tgtEl>
                                        <p:attrNameLst>
                                          <p:attrName>ppt_x</p:attrName>
                                        </p:attrNameLst>
                                      </p:cBhvr>
                                      <p:tavLst>
                                        <p:tav tm="0">
                                          <p:val>
                                            <p:strVal val="#ppt_x"/>
                                          </p:val>
                                        </p:tav>
                                        <p:tav tm="100000">
                                          <p:val>
                                            <p:strVal val="#ppt_x"/>
                                          </p:val>
                                        </p:tav>
                                      </p:tavLst>
                                    </p:anim>
                                    <p:anim calcmode="lin" valueType="num">
                                      <p:cBhvr additive="base">
                                        <p:cTn id="23" dur="500" fill="hold"/>
                                        <p:tgtEl>
                                          <p:spTgt spid="59395"/>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9396"/>
                                        </p:tgtEl>
                                        <p:attrNameLst>
                                          <p:attrName>style.visibility</p:attrName>
                                        </p:attrNameLst>
                                      </p:cBhvr>
                                      <p:to>
                                        <p:strVal val="visible"/>
                                      </p:to>
                                    </p:set>
                                    <p:animEffect transition="in" filter="wipe(left)">
                                      <p:cBhvr>
                                        <p:cTn id="28" dur="500"/>
                                        <p:tgtEl>
                                          <p:spTgt spid="59396"/>
                                        </p:tgtEl>
                                      </p:cBhvr>
                                    </p:animEffect>
                                  </p:childTnLst>
                                </p:cTn>
                              </p:par>
                            </p:childTnLst>
                          </p:cTn>
                        </p:par>
                        <p:par>
                          <p:cTn id="29" fill="hold" nodeType="afterGroup">
                            <p:stCondLst>
                              <p:cond delay="500"/>
                            </p:stCondLst>
                            <p:childTnLst>
                              <p:par>
                                <p:cTn id="30" presetID="2" presetClass="entr" presetSubtype="6" fill="hold" grpId="0" nodeType="afterEffect">
                                  <p:stCondLst>
                                    <p:cond delay="0"/>
                                  </p:stCondLst>
                                  <p:childTnLst>
                                    <p:set>
                                      <p:cBhvr>
                                        <p:cTn id="31" dur="1" fill="hold">
                                          <p:stCondLst>
                                            <p:cond delay="0"/>
                                          </p:stCondLst>
                                        </p:cTn>
                                        <p:tgtEl>
                                          <p:spTgt spid="59400"/>
                                        </p:tgtEl>
                                        <p:attrNameLst>
                                          <p:attrName>style.visibility</p:attrName>
                                        </p:attrNameLst>
                                      </p:cBhvr>
                                      <p:to>
                                        <p:strVal val="visible"/>
                                      </p:to>
                                    </p:set>
                                    <p:anim calcmode="lin" valueType="num">
                                      <p:cBhvr additive="base">
                                        <p:cTn id="32" dur="500" fill="hold"/>
                                        <p:tgtEl>
                                          <p:spTgt spid="59400"/>
                                        </p:tgtEl>
                                        <p:attrNameLst>
                                          <p:attrName>ppt_x</p:attrName>
                                        </p:attrNameLst>
                                      </p:cBhvr>
                                      <p:tavLst>
                                        <p:tav tm="0">
                                          <p:val>
                                            <p:strVal val="1+#ppt_w/2"/>
                                          </p:val>
                                        </p:tav>
                                        <p:tav tm="100000">
                                          <p:val>
                                            <p:strVal val="#ppt_x"/>
                                          </p:val>
                                        </p:tav>
                                      </p:tavLst>
                                    </p:anim>
                                    <p:anim calcmode="lin" valueType="num">
                                      <p:cBhvr additive="base">
                                        <p:cTn id="33" dur="500" fill="hold"/>
                                        <p:tgtEl>
                                          <p:spTgt spid="594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396" grpId="0" autoUpdateAnimBg="0"/>
      <p:bldP spid="59398" grpId="0" autoUpdateAnimBg="0"/>
      <p:bldP spid="59399" grpId="0" autoUpdateAnimBg="0"/>
      <p:bldP spid="5940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228600" y="250825"/>
            <a:ext cx="8313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ea typeface="楷体_GB2312" pitchFamily="49" charset="-122"/>
              </a:rPr>
              <a:t>操作 </a:t>
            </a:r>
            <a:r>
              <a:rPr lang="en-US" altLang="zh-CN" sz="4000" b="1">
                <a:solidFill>
                  <a:srgbClr val="003399"/>
                </a:solidFill>
              </a:rPr>
              <a:t>ClearList(&amp;L) </a:t>
            </a:r>
            <a:r>
              <a:rPr lang="zh-CN" altLang="en-US" sz="4000">
                <a:ea typeface="楷体_GB2312" pitchFamily="49" charset="-122"/>
              </a:rPr>
              <a:t>在链表中的实现</a:t>
            </a:r>
            <a:r>
              <a:rPr lang="en-US" altLang="zh-CN" sz="4000"/>
              <a:t>:</a:t>
            </a:r>
          </a:p>
        </p:txBody>
      </p:sp>
      <p:sp>
        <p:nvSpPr>
          <p:cNvPr id="100355" name="Text Box 3"/>
          <p:cNvSpPr txBox="1">
            <a:spLocks noChangeArrowheads="1"/>
          </p:cNvSpPr>
          <p:nvPr/>
        </p:nvSpPr>
        <p:spPr bwMode="auto">
          <a:xfrm>
            <a:off x="688975" y="938213"/>
            <a:ext cx="7251700" cy="470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t>void</a:t>
            </a:r>
            <a:r>
              <a:rPr lang="en-US" altLang="zh-CN"/>
              <a:t> ClearList(</a:t>
            </a:r>
            <a:r>
              <a:rPr lang="en-US" altLang="zh-CN" b="1"/>
              <a:t>&amp;</a:t>
            </a:r>
            <a:r>
              <a:rPr lang="en-US" altLang="zh-CN"/>
              <a:t>L) </a:t>
            </a:r>
            <a:r>
              <a:rPr lang="en-US" altLang="zh-CN" b="1"/>
              <a:t>{</a:t>
            </a:r>
            <a:endParaRPr lang="en-US" altLang="zh-CN"/>
          </a:p>
          <a:p>
            <a:pPr>
              <a:lnSpc>
                <a:spcPct val="120000"/>
              </a:lnSpc>
            </a:pPr>
            <a:r>
              <a:rPr lang="en-US" altLang="zh-CN"/>
              <a:t>   // </a:t>
            </a:r>
            <a:r>
              <a:rPr lang="zh-CN" altLang="zh-CN">
                <a:ea typeface="楷体_GB2312" pitchFamily="49" charset="-122"/>
              </a:rPr>
              <a:t>将单链表重新置为一个空表</a:t>
            </a:r>
            <a:endParaRPr lang="zh-CN" altLang="en-US"/>
          </a:p>
          <a:p>
            <a:pPr>
              <a:lnSpc>
                <a:spcPct val="120000"/>
              </a:lnSpc>
            </a:pPr>
            <a:r>
              <a:rPr lang="zh-CN" altLang="en-US"/>
              <a:t>    </a:t>
            </a:r>
            <a:r>
              <a:rPr lang="en-US" altLang="zh-CN" b="1">
                <a:solidFill>
                  <a:srgbClr val="FF0000"/>
                </a:solidFill>
              </a:rPr>
              <a:t>while</a:t>
            </a:r>
            <a:r>
              <a:rPr lang="en-US" altLang="zh-CN">
                <a:solidFill>
                  <a:srgbClr val="FF0000"/>
                </a:solidFill>
              </a:rPr>
              <a:t> (L-&gt;next) </a:t>
            </a:r>
            <a:r>
              <a:rPr lang="en-US" altLang="zh-CN" b="1">
                <a:solidFill>
                  <a:srgbClr val="FF0000"/>
                </a:solidFill>
              </a:rPr>
              <a:t>{</a:t>
            </a:r>
            <a:endParaRPr lang="en-US" altLang="zh-CN"/>
          </a:p>
          <a:p>
            <a:pPr>
              <a:lnSpc>
                <a:spcPct val="120000"/>
              </a:lnSpc>
            </a:pPr>
            <a:r>
              <a:rPr lang="en-US" altLang="zh-CN"/>
              <a:t>        </a:t>
            </a:r>
            <a:r>
              <a:rPr lang="en-US" altLang="zh-CN" b="1">
                <a:solidFill>
                  <a:srgbClr val="9900CC"/>
                </a:solidFill>
              </a:rPr>
              <a:t>p=L-&gt;next;    L-&gt;next=p-&gt;next;</a:t>
            </a:r>
            <a:endParaRPr lang="en-US" altLang="zh-CN"/>
          </a:p>
          <a:p>
            <a:pPr>
              <a:lnSpc>
                <a:spcPct val="120000"/>
              </a:lnSpc>
            </a:pPr>
            <a:r>
              <a:rPr lang="en-US" altLang="zh-CN"/>
              <a:t>        </a:t>
            </a:r>
          </a:p>
          <a:p>
            <a:pPr>
              <a:lnSpc>
                <a:spcPct val="120000"/>
              </a:lnSpc>
            </a:pPr>
            <a:r>
              <a:rPr lang="en-US" altLang="zh-CN"/>
              <a:t>    </a:t>
            </a:r>
            <a:r>
              <a:rPr lang="en-US" altLang="zh-CN" b="1">
                <a:solidFill>
                  <a:srgbClr val="FF0000"/>
                </a:solidFill>
              </a:rPr>
              <a:t>}</a:t>
            </a:r>
            <a:endParaRPr lang="en-US" altLang="zh-CN" b="1"/>
          </a:p>
          <a:p>
            <a:pPr>
              <a:lnSpc>
                <a:spcPct val="120000"/>
              </a:lnSpc>
            </a:pPr>
            <a:r>
              <a:rPr lang="en-US" altLang="zh-CN" b="1"/>
              <a:t>}</a:t>
            </a:r>
            <a:r>
              <a:rPr lang="en-US" altLang="zh-CN"/>
              <a:t> // ClearList</a:t>
            </a:r>
          </a:p>
        </p:txBody>
      </p:sp>
      <p:sp>
        <p:nvSpPr>
          <p:cNvPr id="100357" name="Text Box 5"/>
          <p:cNvSpPr txBox="1">
            <a:spLocks noChangeArrowheads="1"/>
          </p:cNvSpPr>
          <p:nvPr/>
        </p:nvSpPr>
        <p:spPr bwMode="auto">
          <a:xfrm>
            <a:off x="1670050" y="3625850"/>
            <a:ext cx="160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u="sng">
                <a:solidFill>
                  <a:srgbClr val="000099"/>
                </a:solidFill>
              </a:rPr>
              <a:t>free(p);</a:t>
            </a:r>
          </a:p>
        </p:txBody>
      </p:sp>
      <p:sp>
        <p:nvSpPr>
          <p:cNvPr id="100358" name="Text Box 6"/>
          <p:cNvSpPr txBox="1">
            <a:spLocks noChangeArrowheads="1"/>
          </p:cNvSpPr>
          <p:nvPr/>
        </p:nvSpPr>
        <p:spPr bwMode="auto">
          <a:xfrm>
            <a:off x="400050" y="5638800"/>
            <a:ext cx="424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ea typeface="隶书" pitchFamily="49" charset="-122"/>
              </a:rPr>
              <a:t>算法</a:t>
            </a:r>
            <a:r>
              <a:rPr lang="zh-CN" altLang="en-US" sz="4000">
                <a:solidFill>
                  <a:srgbClr val="FF0000"/>
                </a:solidFill>
                <a:ea typeface="隶书" pitchFamily="49" charset="-122"/>
              </a:rPr>
              <a:t>时间复杂度</a:t>
            </a:r>
            <a:r>
              <a:rPr lang="zh-CN" altLang="en-US" sz="4000">
                <a:ea typeface="隶书" pitchFamily="49" charset="-122"/>
              </a:rPr>
              <a:t>：</a:t>
            </a:r>
            <a:endParaRPr lang="zh-CN" altLang="en-US" sz="2400"/>
          </a:p>
        </p:txBody>
      </p:sp>
      <p:sp>
        <p:nvSpPr>
          <p:cNvPr id="100360" name="Text Box 8"/>
          <p:cNvSpPr txBox="1">
            <a:spLocks noChangeArrowheads="1"/>
          </p:cNvSpPr>
          <p:nvPr/>
        </p:nvSpPr>
        <p:spPr bwMode="auto">
          <a:xfrm>
            <a:off x="4540250" y="5638800"/>
            <a:ext cx="3613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O(ListLength(L))</a:t>
            </a:r>
            <a:endParaRPr lang="en-US" altLang="zh-CN"/>
          </a:p>
        </p:txBody>
      </p:sp>
      <p:sp>
        <p:nvSpPr>
          <p:cNvPr id="100362" name="AutoShape 10">
            <a:hlinkClick r:id="rId2"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strips(upRight)">
                                      <p:cBhvr>
                                        <p:cTn id="7" dur="500"/>
                                        <p:tgtEl>
                                          <p:spTgt spid="100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0357"/>
                                        </p:tgtEl>
                                        <p:attrNameLst>
                                          <p:attrName>style.visibility</p:attrName>
                                        </p:attrNameLst>
                                      </p:cBhvr>
                                      <p:to>
                                        <p:strVal val="visible"/>
                                      </p:to>
                                    </p:set>
                                    <p:animEffect transition="in" filter="slide(fromLeft)">
                                      <p:cBhvr>
                                        <p:cTn id="12" dur="500"/>
                                        <p:tgtEl>
                                          <p:spTgt spid="100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0358"/>
                                        </p:tgtEl>
                                        <p:attrNameLst>
                                          <p:attrName>style.visibility</p:attrName>
                                        </p:attrNameLst>
                                      </p:cBhvr>
                                      <p:to>
                                        <p:strVal val="visible"/>
                                      </p:to>
                                    </p:set>
                                    <p:anim calcmode="lin" valueType="num">
                                      <p:cBhvr additive="base">
                                        <p:cTn id="17" dur="500" fill="hold"/>
                                        <p:tgtEl>
                                          <p:spTgt spid="100358"/>
                                        </p:tgtEl>
                                        <p:attrNameLst>
                                          <p:attrName>ppt_x</p:attrName>
                                        </p:attrNameLst>
                                      </p:cBhvr>
                                      <p:tavLst>
                                        <p:tav tm="0">
                                          <p:val>
                                            <p:strVal val="0-#ppt_w/2"/>
                                          </p:val>
                                        </p:tav>
                                        <p:tav tm="100000">
                                          <p:val>
                                            <p:strVal val="#ppt_x"/>
                                          </p:val>
                                        </p:tav>
                                      </p:tavLst>
                                    </p:anim>
                                    <p:anim calcmode="lin" valueType="num">
                                      <p:cBhvr additive="base">
                                        <p:cTn id="18" dur="500" fill="hold"/>
                                        <p:tgtEl>
                                          <p:spTgt spid="10035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0360"/>
                                        </p:tgtEl>
                                        <p:attrNameLst>
                                          <p:attrName>style.visibility</p:attrName>
                                        </p:attrNameLst>
                                      </p:cBhvr>
                                      <p:to>
                                        <p:strVal val="visible"/>
                                      </p:to>
                                    </p:set>
                                    <p:animEffect transition="in" filter="wipe(left)">
                                      <p:cBhvr>
                                        <p:cTn id="23" dur="500"/>
                                        <p:tgtEl>
                                          <p:spTgt spid="100360"/>
                                        </p:tgtEl>
                                      </p:cBhvr>
                                    </p:animEffect>
                                  </p:childTnLst>
                                </p:cTn>
                              </p:par>
                            </p:childTnLst>
                          </p:cTn>
                        </p:par>
                        <p:par>
                          <p:cTn id="24" fill="hold" nodeType="afterGroup">
                            <p:stCondLst>
                              <p:cond delay="500"/>
                            </p:stCondLst>
                            <p:childTnLst>
                              <p:par>
                                <p:cTn id="25" presetID="2" presetClass="entr" presetSubtype="6" fill="hold" grpId="0" nodeType="afterEffect">
                                  <p:stCondLst>
                                    <p:cond delay="0"/>
                                  </p:stCondLst>
                                  <p:childTnLst>
                                    <p:set>
                                      <p:cBhvr>
                                        <p:cTn id="26" dur="1" fill="hold">
                                          <p:stCondLst>
                                            <p:cond delay="0"/>
                                          </p:stCondLst>
                                        </p:cTn>
                                        <p:tgtEl>
                                          <p:spTgt spid="100362"/>
                                        </p:tgtEl>
                                        <p:attrNameLst>
                                          <p:attrName>style.visibility</p:attrName>
                                        </p:attrNameLst>
                                      </p:cBhvr>
                                      <p:to>
                                        <p:strVal val="visible"/>
                                      </p:to>
                                    </p:set>
                                    <p:anim calcmode="lin" valueType="num">
                                      <p:cBhvr additive="base">
                                        <p:cTn id="27" dur="500" fill="hold"/>
                                        <p:tgtEl>
                                          <p:spTgt spid="100362"/>
                                        </p:tgtEl>
                                        <p:attrNameLst>
                                          <p:attrName>ppt_x</p:attrName>
                                        </p:attrNameLst>
                                      </p:cBhvr>
                                      <p:tavLst>
                                        <p:tav tm="0">
                                          <p:val>
                                            <p:strVal val="1+#ppt_w/2"/>
                                          </p:val>
                                        </p:tav>
                                        <p:tav tm="100000">
                                          <p:val>
                                            <p:strVal val="#ppt_x"/>
                                          </p:val>
                                        </p:tav>
                                      </p:tavLst>
                                    </p:anim>
                                    <p:anim calcmode="lin" valueType="num">
                                      <p:cBhvr additive="base">
                                        <p:cTn id="28" dur="500" fill="hold"/>
                                        <p:tgtEl>
                                          <p:spTgt spid="100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P spid="100357" grpId="0" autoUpdateAnimBg="0"/>
      <p:bldP spid="100358" grpId="0" autoUpdateAnimBg="0"/>
      <p:bldP spid="100360" grpId="0" autoUpdateAnimBg="0"/>
      <p:bldP spid="10036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1054100" y="1228725"/>
            <a:ext cx="69469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ea typeface="楷体_GB2312" pitchFamily="49" charset="-122"/>
              </a:rPr>
              <a:t>如何从线性表得到单链表？</a:t>
            </a:r>
            <a:endParaRPr lang="zh-CN" altLang="en-US" sz="4400"/>
          </a:p>
        </p:txBody>
      </p:sp>
      <p:sp>
        <p:nvSpPr>
          <p:cNvPr id="97284" name="Text Box 4"/>
          <p:cNvSpPr txBox="1">
            <a:spLocks noChangeArrowheads="1"/>
          </p:cNvSpPr>
          <p:nvPr/>
        </p:nvSpPr>
        <p:spPr bwMode="auto">
          <a:xfrm>
            <a:off x="593725" y="2590800"/>
            <a:ext cx="8169275"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4000" b="1">
                <a:latin typeface="楷体_GB2312" pitchFamily="49" charset="-122"/>
                <a:ea typeface="楷体_GB2312" pitchFamily="49" charset="-122"/>
              </a:rPr>
              <a:t>链表是一个动态的结构，它不需要予分配空间，因此</a:t>
            </a:r>
            <a:r>
              <a:rPr lang="zh-CN" altLang="en-US" sz="4000" b="1">
                <a:solidFill>
                  <a:srgbClr val="6600CC"/>
                </a:solidFill>
                <a:latin typeface="楷体_GB2312" pitchFamily="49" charset="-122"/>
                <a:ea typeface="楷体_GB2312" pitchFamily="49" charset="-122"/>
              </a:rPr>
              <a:t>生成链表的过程</a:t>
            </a:r>
            <a:r>
              <a:rPr lang="zh-CN" altLang="en-US" sz="4000" b="1">
                <a:latin typeface="楷体_GB2312" pitchFamily="49" charset="-122"/>
                <a:ea typeface="楷体_GB2312" pitchFamily="49" charset="-122"/>
              </a:rPr>
              <a:t>是一个结点“</a:t>
            </a:r>
            <a:r>
              <a:rPr lang="zh-CN" altLang="en-US" sz="4000" b="1">
                <a:solidFill>
                  <a:srgbClr val="6600CC"/>
                </a:solidFill>
                <a:latin typeface="楷体_GB2312" pitchFamily="49" charset="-122"/>
                <a:ea typeface="楷体_GB2312" pitchFamily="49" charset="-122"/>
              </a:rPr>
              <a:t>逐个插入</a:t>
            </a:r>
            <a:r>
              <a:rPr lang="zh-CN" altLang="en-US" sz="4000" b="1">
                <a:latin typeface="楷体_GB2312" pitchFamily="49" charset="-122"/>
                <a:ea typeface="楷体_GB2312" pitchFamily="49" charset="-122"/>
              </a:rPr>
              <a:t>” 的过程。</a:t>
            </a:r>
            <a:endParaRPr lang="zh-CN" altLang="en-US"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slide(fromBottom)">
                                      <p:cBhvr>
                                        <p:cTn id="7" dur="500"/>
                                        <p:tgtEl>
                                          <p:spTgt spid="9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609600" y="190500"/>
            <a:ext cx="83058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a:latin typeface="楷体_GB2312" pitchFamily="49" charset="-122"/>
                <a:ea typeface="楷体_GB2312" pitchFamily="49" charset="-122"/>
              </a:rPr>
              <a:t>例如：逆位序输入 </a:t>
            </a:r>
            <a:r>
              <a:rPr lang="en-US" altLang="zh-CN" b="1">
                <a:latin typeface="楷体_GB2312" pitchFamily="49" charset="-122"/>
                <a:ea typeface="楷体_GB2312" pitchFamily="49" charset="-122"/>
              </a:rPr>
              <a:t>n </a:t>
            </a:r>
            <a:r>
              <a:rPr lang="zh-CN" altLang="en-US" b="1">
                <a:latin typeface="楷体_GB2312" pitchFamily="49" charset="-122"/>
                <a:ea typeface="楷体_GB2312" pitchFamily="49" charset="-122"/>
              </a:rPr>
              <a:t>个数据元素的值，</a:t>
            </a:r>
          </a:p>
          <a:p>
            <a:pPr>
              <a:lnSpc>
                <a:spcPct val="120000"/>
              </a:lnSpc>
            </a:pPr>
            <a:r>
              <a:rPr lang="zh-CN" altLang="en-US" b="1">
                <a:latin typeface="楷体_GB2312" pitchFamily="49" charset="-122"/>
                <a:ea typeface="楷体_GB2312" pitchFamily="49" charset="-122"/>
              </a:rPr>
              <a:t>     建立带头结点的单链表。</a:t>
            </a:r>
          </a:p>
        </p:txBody>
      </p:sp>
      <p:sp>
        <p:nvSpPr>
          <p:cNvPr id="98307" name="Text Box 3"/>
          <p:cNvSpPr txBox="1">
            <a:spLocks noChangeArrowheads="1"/>
          </p:cNvSpPr>
          <p:nvPr/>
        </p:nvSpPr>
        <p:spPr bwMode="auto">
          <a:xfrm>
            <a:off x="517525" y="1639888"/>
            <a:ext cx="2747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6600CC"/>
                </a:solidFill>
                <a:ea typeface="隶书" pitchFamily="49" charset="-122"/>
              </a:rPr>
              <a:t>操作步骤：</a:t>
            </a:r>
            <a:endParaRPr lang="zh-CN" altLang="en-US" sz="2400"/>
          </a:p>
        </p:txBody>
      </p:sp>
      <p:sp>
        <p:nvSpPr>
          <p:cNvPr id="98308" name="Text Box 4"/>
          <p:cNvSpPr txBox="1">
            <a:spLocks noChangeArrowheads="1"/>
          </p:cNvSpPr>
          <p:nvPr/>
        </p:nvSpPr>
        <p:spPr bwMode="auto">
          <a:xfrm>
            <a:off x="365125" y="2378075"/>
            <a:ext cx="5248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3300"/>
                </a:solidFill>
                <a:ea typeface="楷体_GB2312" pitchFamily="49" charset="-122"/>
              </a:rPr>
              <a:t>一、建立一个“空表”；</a:t>
            </a:r>
            <a:endParaRPr lang="zh-CN" altLang="en-US" sz="2400"/>
          </a:p>
        </p:txBody>
      </p:sp>
      <p:sp>
        <p:nvSpPr>
          <p:cNvPr id="98309" name="Text Box 5"/>
          <p:cNvSpPr txBox="1">
            <a:spLocks noChangeArrowheads="1"/>
          </p:cNvSpPr>
          <p:nvPr/>
        </p:nvSpPr>
        <p:spPr bwMode="auto">
          <a:xfrm>
            <a:off x="377825" y="3152775"/>
            <a:ext cx="54133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663300"/>
                </a:solidFill>
                <a:latin typeface="楷体_GB2312" pitchFamily="49" charset="-122"/>
                <a:ea typeface="楷体_GB2312" pitchFamily="49" charset="-122"/>
              </a:rPr>
              <a:t>二、输入数据元素</a:t>
            </a:r>
            <a:r>
              <a:rPr lang="en-US" altLang="zh-CN" b="1">
                <a:solidFill>
                  <a:srgbClr val="663300"/>
                </a:solidFill>
                <a:ea typeface="楷体_GB2312" pitchFamily="49" charset="-122"/>
              </a:rPr>
              <a:t>a</a:t>
            </a:r>
            <a:r>
              <a:rPr lang="en-US" altLang="zh-CN" b="1" baseline="-25000">
                <a:solidFill>
                  <a:srgbClr val="663300"/>
                </a:solidFill>
                <a:ea typeface="楷体_GB2312" pitchFamily="49" charset="-122"/>
              </a:rPr>
              <a:t>n</a:t>
            </a:r>
            <a:r>
              <a:rPr lang="zh-CN" altLang="en-US" b="1">
                <a:solidFill>
                  <a:srgbClr val="663300"/>
                </a:solidFill>
                <a:ea typeface="楷体_GB2312" pitchFamily="49" charset="-122"/>
              </a:rPr>
              <a:t>，</a:t>
            </a:r>
          </a:p>
          <a:p>
            <a:r>
              <a:rPr lang="zh-CN" altLang="en-US" b="1">
                <a:solidFill>
                  <a:srgbClr val="663300"/>
                </a:solidFill>
                <a:ea typeface="楷体_GB2312" pitchFamily="49" charset="-122"/>
              </a:rPr>
              <a:t>      建立结点并插入；</a:t>
            </a:r>
            <a:endParaRPr lang="zh-CN" altLang="en-US"/>
          </a:p>
        </p:txBody>
      </p:sp>
      <p:sp>
        <p:nvSpPr>
          <p:cNvPr id="98310" name="Text Box 6"/>
          <p:cNvSpPr txBox="1">
            <a:spLocks noChangeArrowheads="1"/>
          </p:cNvSpPr>
          <p:nvPr/>
        </p:nvSpPr>
        <p:spPr bwMode="auto">
          <a:xfrm>
            <a:off x="381000" y="4448175"/>
            <a:ext cx="54133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663300"/>
                </a:solidFill>
                <a:latin typeface="楷体_GB2312" pitchFamily="49" charset="-122"/>
                <a:ea typeface="楷体_GB2312" pitchFamily="49" charset="-122"/>
              </a:rPr>
              <a:t>三、输入数据元素</a:t>
            </a:r>
            <a:r>
              <a:rPr lang="en-US" altLang="zh-CN" b="1">
                <a:solidFill>
                  <a:srgbClr val="663300"/>
                </a:solidFill>
                <a:ea typeface="楷体_GB2312" pitchFamily="49" charset="-122"/>
              </a:rPr>
              <a:t>a</a:t>
            </a:r>
            <a:r>
              <a:rPr lang="en-US" altLang="zh-CN" b="1" baseline="-25000">
                <a:solidFill>
                  <a:srgbClr val="663300"/>
                </a:solidFill>
                <a:ea typeface="楷体_GB2312" pitchFamily="49" charset="-122"/>
              </a:rPr>
              <a:t>n-1</a:t>
            </a:r>
            <a:r>
              <a:rPr lang="zh-CN" altLang="en-US" b="1">
                <a:solidFill>
                  <a:srgbClr val="663300"/>
                </a:solidFill>
                <a:ea typeface="楷体_GB2312" pitchFamily="49" charset="-122"/>
              </a:rPr>
              <a:t>，</a:t>
            </a:r>
          </a:p>
          <a:p>
            <a:r>
              <a:rPr lang="zh-CN" altLang="en-US" b="1">
                <a:solidFill>
                  <a:srgbClr val="663300"/>
                </a:solidFill>
                <a:ea typeface="楷体_GB2312" pitchFamily="49" charset="-122"/>
              </a:rPr>
              <a:t>      建立结点并插入；</a:t>
            </a:r>
            <a:endParaRPr lang="zh-CN" altLang="en-US"/>
          </a:p>
        </p:txBody>
      </p:sp>
      <p:sp>
        <p:nvSpPr>
          <p:cNvPr id="98312" name="Rectangle 8"/>
          <p:cNvSpPr>
            <a:spLocks noChangeArrowheads="1"/>
          </p:cNvSpPr>
          <p:nvPr/>
        </p:nvSpPr>
        <p:spPr bwMode="auto">
          <a:xfrm>
            <a:off x="6400800" y="2514600"/>
            <a:ext cx="762000" cy="3810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3" name="Line 9"/>
          <p:cNvSpPr>
            <a:spLocks noChangeShapeType="1"/>
          </p:cNvSpPr>
          <p:nvPr/>
        </p:nvSpPr>
        <p:spPr bwMode="auto">
          <a:xfrm>
            <a:off x="6858000" y="2514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4" name="Line 10"/>
          <p:cNvSpPr>
            <a:spLocks noChangeShapeType="1"/>
          </p:cNvSpPr>
          <p:nvPr/>
        </p:nvSpPr>
        <p:spPr bwMode="auto">
          <a:xfrm>
            <a:off x="6172200" y="2667000"/>
            <a:ext cx="228600" cy="0"/>
          </a:xfrm>
          <a:prstGeom prst="line">
            <a:avLst/>
          </a:prstGeom>
          <a:noFill/>
          <a:ln w="9525">
            <a:solidFill>
              <a:srgbClr val="FB415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5" name="Line 11"/>
          <p:cNvSpPr>
            <a:spLocks noChangeShapeType="1"/>
          </p:cNvSpPr>
          <p:nvPr/>
        </p:nvSpPr>
        <p:spPr bwMode="auto">
          <a:xfrm>
            <a:off x="6172200" y="2286000"/>
            <a:ext cx="0" cy="381000"/>
          </a:xfrm>
          <a:prstGeom prst="line">
            <a:avLst/>
          </a:prstGeom>
          <a:noFill/>
          <a:ln w="9525">
            <a:solidFill>
              <a:srgbClr val="FB41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6" name="Line 12"/>
          <p:cNvSpPr>
            <a:spLocks noChangeShapeType="1"/>
          </p:cNvSpPr>
          <p:nvPr/>
        </p:nvSpPr>
        <p:spPr bwMode="auto">
          <a:xfrm flipH="1">
            <a:off x="6934200" y="2590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7" name="Line 13"/>
          <p:cNvSpPr>
            <a:spLocks noChangeShapeType="1"/>
          </p:cNvSpPr>
          <p:nvPr/>
        </p:nvSpPr>
        <p:spPr bwMode="auto">
          <a:xfrm>
            <a:off x="7010400" y="2590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8" name="Rectangle 14"/>
          <p:cNvSpPr>
            <a:spLocks noChangeArrowheads="1"/>
          </p:cNvSpPr>
          <p:nvPr/>
        </p:nvSpPr>
        <p:spPr bwMode="auto">
          <a:xfrm>
            <a:off x="6324600" y="3581400"/>
            <a:ext cx="762000" cy="3810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9" name="Line 15"/>
          <p:cNvSpPr>
            <a:spLocks noChangeShapeType="1"/>
          </p:cNvSpPr>
          <p:nvPr/>
        </p:nvSpPr>
        <p:spPr bwMode="auto">
          <a:xfrm>
            <a:off x="6781800" y="3581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0" name="Line 16"/>
          <p:cNvSpPr>
            <a:spLocks noChangeShapeType="1"/>
          </p:cNvSpPr>
          <p:nvPr/>
        </p:nvSpPr>
        <p:spPr bwMode="auto">
          <a:xfrm>
            <a:off x="6096000" y="3733800"/>
            <a:ext cx="228600" cy="0"/>
          </a:xfrm>
          <a:prstGeom prst="line">
            <a:avLst/>
          </a:prstGeom>
          <a:noFill/>
          <a:ln w="9525">
            <a:solidFill>
              <a:srgbClr val="FB415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1" name="Line 17"/>
          <p:cNvSpPr>
            <a:spLocks noChangeShapeType="1"/>
          </p:cNvSpPr>
          <p:nvPr/>
        </p:nvSpPr>
        <p:spPr bwMode="auto">
          <a:xfrm>
            <a:off x="6096000" y="3352800"/>
            <a:ext cx="0" cy="381000"/>
          </a:xfrm>
          <a:prstGeom prst="line">
            <a:avLst/>
          </a:prstGeom>
          <a:noFill/>
          <a:ln w="9525">
            <a:solidFill>
              <a:srgbClr val="FB41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2" name="Line 18"/>
          <p:cNvSpPr>
            <a:spLocks noChangeShapeType="1"/>
          </p:cNvSpPr>
          <p:nvPr/>
        </p:nvSpPr>
        <p:spPr bwMode="auto">
          <a:xfrm flipH="1">
            <a:off x="8001000" y="36576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3" name="Line 19"/>
          <p:cNvSpPr>
            <a:spLocks noChangeShapeType="1"/>
          </p:cNvSpPr>
          <p:nvPr/>
        </p:nvSpPr>
        <p:spPr bwMode="auto">
          <a:xfrm>
            <a:off x="8077200" y="36576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4" name="Rectangle 20"/>
          <p:cNvSpPr>
            <a:spLocks noChangeArrowheads="1"/>
          </p:cNvSpPr>
          <p:nvPr/>
        </p:nvSpPr>
        <p:spPr bwMode="auto">
          <a:xfrm>
            <a:off x="7467600" y="35814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5" name="Line 21"/>
          <p:cNvSpPr>
            <a:spLocks noChangeShapeType="1"/>
          </p:cNvSpPr>
          <p:nvPr/>
        </p:nvSpPr>
        <p:spPr bwMode="auto">
          <a:xfrm>
            <a:off x="7924800" y="3581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6" name="Line 22"/>
          <p:cNvSpPr>
            <a:spLocks noChangeShapeType="1"/>
          </p:cNvSpPr>
          <p:nvPr/>
        </p:nvSpPr>
        <p:spPr bwMode="auto">
          <a:xfrm>
            <a:off x="6934200" y="38100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28" name="Text Box 24"/>
          <p:cNvSpPr txBox="1">
            <a:spLocks noChangeArrowheads="1"/>
          </p:cNvSpPr>
          <p:nvPr/>
        </p:nvSpPr>
        <p:spPr bwMode="auto">
          <a:xfrm>
            <a:off x="7483475" y="3459163"/>
            <a:ext cx="479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a</a:t>
            </a:r>
            <a:r>
              <a:rPr lang="en-US" altLang="zh-CN" sz="1800"/>
              <a:t>n</a:t>
            </a:r>
            <a:endParaRPr lang="en-US" altLang="zh-CN" sz="2400"/>
          </a:p>
        </p:txBody>
      </p:sp>
      <p:sp>
        <p:nvSpPr>
          <p:cNvPr id="98329" name="Rectangle 25"/>
          <p:cNvSpPr>
            <a:spLocks noChangeArrowheads="1"/>
          </p:cNvSpPr>
          <p:nvPr/>
        </p:nvSpPr>
        <p:spPr bwMode="auto">
          <a:xfrm>
            <a:off x="6324600" y="4572000"/>
            <a:ext cx="762000" cy="3810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0" name="Line 26"/>
          <p:cNvSpPr>
            <a:spLocks noChangeShapeType="1"/>
          </p:cNvSpPr>
          <p:nvPr/>
        </p:nvSpPr>
        <p:spPr bwMode="auto">
          <a:xfrm>
            <a:off x="6781800" y="4572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1" name="Line 27"/>
          <p:cNvSpPr>
            <a:spLocks noChangeShapeType="1"/>
          </p:cNvSpPr>
          <p:nvPr/>
        </p:nvSpPr>
        <p:spPr bwMode="auto">
          <a:xfrm>
            <a:off x="6096000" y="4724400"/>
            <a:ext cx="228600" cy="0"/>
          </a:xfrm>
          <a:prstGeom prst="line">
            <a:avLst/>
          </a:prstGeom>
          <a:noFill/>
          <a:ln w="9525">
            <a:solidFill>
              <a:srgbClr val="FB415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2" name="Line 28"/>
          <p:cNvSpPr>
            <a:spLocks noChangeShapeType="1"/>
          </p:cNvSpPr>
          <p:nvPr/>
        </p:nvSpPr>
        <p:spPr bwMode="auto">
          <a:xfrm>
            <a:off x="6096000" y="4343400"/>
            <a:ext cx="0" cy="381000"/>
          </a:xfrm>
          <a:prstGeom prst="line">
            <a:avLst/>
          </a:prstGeom>
          <a:noFill/>
          <a:ln w="9525">
            <a:solidFill>
              <a:srgbClr val="FB41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3" name="Line 29"/>
          <p:cNvSpPr>
            <a:spLocks noChangeShapeType="1"/>
          </p:cNvSpPr>
          <p:nvPr/>
        </p:nvSpPr>
        <p:spPr bwMode="auto">
          <a:xfrm flipH="1">
            <a:off x="8001000" y="46482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4" name="Line 30"/>
          <p:cNvSpPr>
            <a:spLocks noChangeShapeType="1"/>
          </p:cNvSpPr>
          <p:nvPr/>
        </p:nvSpPr>
        <p:spPr bwMode="auto">
          <a:xfrm>
            <a:off x="8077200" y="46482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5" name="Rectangle 31"/>
          <p:cNvSpPr>
            <a:spLocks noChangeArrowheads="1"/>
          </p:cNvSpPr>
          <p:nvPr/>
        </p:nvSpPr>
        <p:spPr bwMode="auto">
          <a:xfrm>
            <a:off x="7467600" y="45720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6" name="Line 32"/>
          <p:cNvSpPr>
            <a:spLocks noChangeShapeType="1"/>
          </p:cNvSpPr>
          <p:nvPr/>
        </p:nvSpPr>
        <p:spPr bwMode="auto">
          <a:xfrm>
            <a:off x="7924800" y="4572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7" name="Line 33"/>
          <p:cNvSpPr>
            <a:spLocks noChangeShapeType="1"/>
          </p:cNvSpPr>
          <p:nvPr/>
        </p:nvSpPr>
        <p:spPr bwMode="auto">
          <a:xfrm>
            <a:off x="6934200" y="4800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38" name="Text Box 34"/>
          <p:cNvSpPr txBox="1">
            <a:spLocks noChangeArrowheads="1"/>
          </p:cNvSpPr>
          <p:nvPr/>
        </p:nvSpPr>
        <p:spPr bwMode="auto">
          <a:xfrm>
            <a:off x="7483475" y="4449763"/>
            <a:ext cx="479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a</a:t>
            </a:r>
            <a:r>
              <a:rPr lang="en-US" altLang="zh-CN" sz="1800"/>
              <a:t>n</a:t>
            </a:r>
            <a:endParaRPr lang="en-US" altLang="zh-CN" sz="2400"/>
          </a:p>
        </p:txBody>
      </p:sp>
      <p:sp>
        <p:nvSpPr>
          <p:cNvPr id="98339" name="Rectangle 35"/>
          <p:cNvSpPr>
            <a:spLocks noChangeArrowheads="1"/>
          </p:cNvSpPr>
          <p:nvPr/>
        </p:nvSpPr>
        <p:spPr bwMode="auto">
          <a:xfrm>
            <a:off x="7010400" y="5181600"/>
            <a:ext cx="762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0" name="Text Box 36"/>
          <p:cNvSpPr txBox="1">
            <a:spLocks noChangeArrowheads="1"/>
          </p:cNvSpPr>
          <p:nvPr/>
        </p:nvSpPr>
        <p:spPr bwMode="auto">
          <a:xfrm>
            <a:off x="6934200" y="5059363"/>
            <a:ext cx="669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a</a:t>
            </a:r>
            <a:r>
              <a:rPr lang="en-US" altLang="zh-CN" sz="1800"/>
              <a:t>n-1</a:t>
            </a:r>
            <a:endParaRPr lang="en-US" altLang="zh-CN" sz="2400"/>
          </a:p>
        </p:txBody>
      </p:sp>
      <p:sp>
        <p:nvSpPr>
          <p:cNvPr id="98341" name="Line 37"/>
          <p:cNvSpPr>
            <a:spLocks noChangeShapeType="1"/>
          </p:cNvSpPr>
          <p:nvPr/>
        </p:nvSpPr>
        <p:spPr bwMode="auto">
          <a:xfrm>
            <a:off x="7543800" y="5181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2" name="Line 38"/>
          <p:cNvSpPr>
            <a:spLocks noChangeShapeType="1"/>
          </p:cNvSpPr>
          <p:nvPr/>
        </p:nvSpPr>
        <p:spPr bwMode="auto">
          <a:xfrm>
            <a:off x="7696200" y="5410200"/>
            <a:ext cx="304800" cy="0"/>
          </a:xfrm>
          <a:prstGeom prst="line">
            <a:avLst/>
          </a:prstGeom>
          <a:noFill/>
          <a:ln w="9525">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3" name="Line 39"/>
          <p:cNvSpPr>
            <a:spLocks noChangeShapeType="1"/>
          </p:cNvSpPr>
          <p:nvPr/>
        </p:nvSpPr>
        <p:spPr bwMode="auto">
          <a:xfrm flipH="1" flipV="1">
            <a:off x="7772400" y="4953000"/>
            <a:ext cx="228600" cy="457200"/>
          </a:xfrm>
          <a:prstGeom prst="line">
            <a:avLst/>
          </a:prstGeom>
          <a:noFill/>
          <a:ln w="9525">
            <a:solidFill>
              <a:srgbClr val="99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4" name="Line 40"/>
          <p:cNvSpPr>
            <a:spLocks noChangeShapeType="1"/>
          </p:cNvSpPr>
          <p:nvPr/>
        </p:nvSpPr>
        <p:spPr bwMode="auto">
          <a:xfrm flipH="1">
            <a:off x="6477000" y="4800600"/>
            <a:ext cx="457200" cy="609600"/>
          </a:xfrm>
          <a:prstGeom prst="line">
            <a:avLst/>
          </a:prstGeom>
          <a:noFill/>
          <a:ln w="9525">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5" name="Line 41"/>
          <p:cNvSpPr>
            <a:spLocks noChangeShapeType="1"/>
          </p:cNvSpPr>
          <p:nvPr/>
        </p:nvSpPr>
        <p:spPr bwMode="auto">
          <a:xfrm>
            <a:off x="6477000" y="5410200"/>
            <a:ext cx="533400" cy="0"/>
          </a:xfrm>
          <a:prstGeom prst="line">
            <a:avLst/>
          </a:prstGeom>
          <a:noFill/>
          <a:ln w="9525">
            <a:solidFill>
              <a:srgbClr val="99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46" name="Text Box 42"/>
          <p:cNvSpPr txBox="1">
            <a:spLocks noChangeArrowheads="1"/>
          </p:cNvSpPr>
          <p:nvPr/>
        </p:nvSpPr>
        <p:spPr bwMode="auto">
          <a:xfrm>
            <a:off x="365125" y="5797550"/>
            <a:ext cx="701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663300"/>
                </a:solidFill>
                <a:latin typeface="楷体_GB2312" pitchFamily="49" charset="-122"/>
                <a:ea typeface="楷体_GB2312" pitchFamily="49" charset="-122"/>
              </a:rPr>
              <a:t>四、依次类推，直至输入</a:t>
            </a:r>
            <a:r>
              <a:rPr lang="en-US" altLang="zh-CN" b="1">
                <a:solidFill>
                  <a:srgbClr val="663300"/>
                </a:solidFill>
                <a:latin typeface="楷体_GB2312" pitchFamily="49" charset="-122"/>
                <a:ea typeface="楷体_GB2312" pitchFamily="49" charset="-122"/>
              </a:rPr>
              <a:t>a</a:t>
            </a:r>
            <a:r>
              <a:rPr lang="en-US" altLang="zh-CN" b="1" baseline="-25000">
                <a:solidFill>
                  <a:srgbClr val="663300"/>
                </a:solidFill>
                <a:latin typeface="楷体_GB2312" pitchFamily="49" charset="-122"/>
                <a:ea typeface="楷体_GB2312" pitchFamily="49" charset="-122"/>
              </a:rPr>
              <a:t>1</a:t>
            </a:r>
            <a:r>
              <a:rPr lang="zh-CN" altLang="en-US" b="1">
                <a:solidFill>
                  <a:srgbClr val="663300"/>
                </a:solidFill>
                <a:latin typeface="楷体_GB2312" pitchFamily="49" charset="-122"/>
                <a:ea typeface="楷体_GB2312" pitchFamily="49" charset="-122"/>
              </a:rPr>
              <a:t>为止。</a:t>
            </a:r>
            <a:endParaRPr lang="zh-CN" altLang="en-US" sz="4000" b="1">
              <a:latin typeface="楷体_GB2312" pitchFamily="49" charset="-122"/>
              <a:ea typeface="楷体_GB2312" pitchFamily="49" charset="-122"/>
            </a:endParaRPr>
          </a:p>
        </p:txBody>
      </p:sp>
      <p:sp useBgFill="1">
        <p:nvSpPr>
          <p:cNvPr id="98347" name="Rectangle 43"/>
          <p:cNvSpPr>
            <a:spLocks noChangeArrowheads="1"/>
          </p:cNvSpPr>
          <p:nvPr/>
        </p:nvSpPr>
        <p:spPr bwMode="auto">
          <a:xfrm>
            <a:off x="7086600" y="4724400"/>
            <a:ext cx="381000" cy="152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slide(fromLeft)">
                                      <p:cBhvr>
                                        <p:cTn id="7" dur="500"/>
                                        <p:tgtEl>
                                          <p:spTgt spid="98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08"/>
                                        </p:tgtEl>
                                        <p:attrNameLst>
                                          <p:attrName>style.visibility</p:attrName>
                                        </p:attrNameLst>
                                      </p:cBhvr>
                                      <p:to>
                                        <p:strVal val="visible"/>
                                      </p:to>
                                    </p:set>
                                    <p:animEffect transition="in" filter="wipe(left)">
                                      <p:cBhvr>
                                        <p:cTn id="12" dur="500"/>
                                        <p:tgtEl>
                                          <p:spTgt spid="98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315"/>
                                        </p:tgtEl>
                                        <p:attrNameLst>
                                          <p:attrName>style.visibility</p:attrName>
                                        </p:attrNameLst>
                                      </p:cBhvr>
                                      <p:to>
                                        <p:strVal val="visible"/>
                                      </p:to>
                                    </p:set>
                                    <p:animEffect transition="in" filter="wipe(up)">
                                      <p:cBhvr>
                                        <p:cTn id="17" dur="500"/>
                                        <p:tgtEl>
                                          <p:spTgt spid="98315"/>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98314"/>
                                        </p:tgtEl>
                                        <p:attrNameLst>
                                          <p:attrName>style.visibility</p:attrName>
                                        </p:attrNameLst>
                                      </p:cBhvr>
                                      <p:to>
                                        <p:strVal val="visible"/>
                                      </p:to>
                                    </p:set>
                                    <p:animEffect transition="in" filter="wipe(left)">
                                      <p:cBhvr>
                                        <p:cTn id="21" dur="500"/>
                                        <p:tgtEl>
                                          <p:spTgt spid="98314"/>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98312"/>
                                        </p:tgtEl>
                                        <p:attrNameLst>
                                          <p:attrName>style.visibility</p:attrName>
                                        </p:attrNameLst>
                                      </p:cBhvr>
                                      <p:to>
                                        <p:strVal val="visible"/>
                                      </p:to>
                                    </p:set>
                                    <p:animEffect transition="in" filter="wipe(left)">
                                      <p:cBhvr>
                                        <p:cTn id="25" dur="500"/>
                                        <p:tgtEl>
                                          <p:spTgt spid="98312"/>
                                        </p:tgtEl>
                                      </p:cBhvr>
                                    </p:animEffec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98313"/>
                                        </p:tgtEl>
                                        <p:attrNameLst>
                                          <p:attrName>style.visibility</p:attrName>
                                        </p:attrNameLst>
                                      </p:cBhvr>
                                      <p:to>
                                        <p:strVal val="visible"/>
                                      </p:to>
                                    </p:set>
                                    <p:animEffect transition="in" filter="wipe(left)">
                                      <p:cBhvr>
                                        <p:cTn id="29" dur="500"/>
                                        <p:tgtEl>
                                          <p:spTgt spid="98313"/>
                                        </p:tgtEl>
                                      </p:cBhvr>
                                    </p:animEffect>
                                  </p:childTnLst>
                                </p:cTn>
                              </p:par>
                            </p:childTnLst>
                          </p:cTn>
                        </p:par>
                        <p:par>
                          <p:cTn id="30" fill="hold" nodeType="afterGroup">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98316"/>
                                        </p:tgtEl>
                                        <p:attrNameLst>
                                          <p:attrName>style.visibility</p:attrName>
                                        </p:attrNameLst>
                                      </p:cBhvr>
                                      <p:to>
                                        <p:strVal val="visible"/>
                                      </p:to>
                                    </p:set>
                                  </p:childTnLst>
                                </p:cTn>
                              </p:par>
                            </p:childTnLst>
                          </p:cTn>
                        </p:par>
                        <p:par>
                          <p:cTn id="33" fill="hold" nodeType="afterGroup">
                            <p:stCondLst>
                              <p:cond delay="2500"/>
                            </p:stCondLst>
                            <p:childTnLst>
                              <p:par>
                                <p:cTn id="34" presetID="1" presetClass="entr" presetSubtype="0" fill="hold" grpId="0" nodeType="afterEffect">
                                  <p:stCondLst>
                                    <p:cond delay="0"/>
                                  </p:stCondLst>
                                  <p:childTnLst>
                                    <p:set>
                                      <p:cBhvr>
                                        <p:cTn id="35" dur="1" fill="hold">
                                          <p:stCondLst>
                                            <p:cond delay="499"/>
                                          </p:stCondLst>
                                        </p:cTn>
                                        <p:tgtEl>
                                          <p:spTgt spid="9831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8309"/>
                                        </p:tgtEl>
                                        <p:attrNameLst>
                                          <p:attrName>style.visibility</p:attrName>
                                        </p:attrNameLst>
                                      </p:cBhvr>
                                      <p:to>
                                        <p:strVal val="visible"/>
                                      </p:to>
                                    </p:set>
                                    <p:animEffect transition="in" filter="wipe(left)">
                                      <p:cBhvr>
                                        <p:cTn id="40" dur="500"/>
                                        <p:tgtEl>
                                          <p:spTgt spid="98309"/>
                                        </p:tgtEl>
                                      </p:cBhvr>
                                    </p:animEffec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98321"/>
                                        </p:tgtEl>
                                        <p:attrNameLst>
                                          <p:attrName>style.visibility</p:attrName>
                                        </p:attrNameLst>
                                      </p:cBhvr>
                                      <p:to>
                                        <p:strVal val="visible"/>
                                      </p:to>
                                    </p:set>
                                    <p:animEffect transition="in" filter="wipe(up)">
                                      <p:cBhvr>
                                        <p:cTn id="44" dur="500"/>
                                        <p:tgtEl>
                                          <p:spTgt spid="98321"/>
                                        </p:tgtEl>
                                      </p:cBhvr>
                                    </p:animEffect>
                                  </p:childTnLst>
                                </p:cTn>
                              </p:par>
                            </p:childTnLst>
                          </p:cTn>
                        </p:par>
                        <p:par>
                          <p:cTn id="45" fill="hold" nodeType="afterGroup">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98320"/>
                                        </p:tgtEl>
                                        <p:attrNameLst>
                                          <p:attrName>style.visibility</p:attrName>
                                        </p:attrNameLst>
                                      </p:cBhvr>
                                      <p:to>
                                        <p:strVal val="visible"/>
                                      </p:to>
                                    </p:set>
                                    <p:animEffect transition="in" filter="wipe(left)">
                                      <p:cBhvr>
                                        <p:cTn id="48" dur="500"/>
                                        <p:tgtEl>
                                          <p:spTgt spid="98320"/>
                                        </p:tgtEl>
                                      </p:cBhvr>
                                    </p:animEffect>
                                  </p:childTnLst>
                                </p:cTn>
                              </p:par>
                            </p:childTnLst>
                          </p:cTn>
                        </p:par>
                        <p:par>
                          <p:cTn id="49" fill="hold" nodeType="afterGroup">
                            <p:stCondLst>
                              <p:cond delay="1500"/>
                            </p:stCondLst>
                            <p:childTnLst>
                              <p:par>
                                <p:cTn id="50" presetID="1" presetClass="entr" presetSubtype="0" fill="hold" grpId="0" nodeType="afterEffect">
                                  <p:stCondLst>
                                    <p:cond delay="0"/>
                                  </p:stCondLst>
                                  <p:childTnLst>
                                    <p:set>
                                      <p:cBhvr>
                                        <p:cTn id="51" dur="1" fill="hold">
                                          <p:stCondLst>
                                            <p:cond delay="499"/>
                                          </p:stCondLst>
                                        </p:cTn>
                                        <p:tgtEl>
                                          <p:spTgt spid="98318"/>
                                        </p:tgtEl>
                                        <p:attrNameLst>
                                          <p:attrName>style.visibility</p:attrName>
                                        </p:attrNameLst>
                                      </p:cBhvr>
                                      <p:to>
                                        <p:strVal val="visible"/>
                                      </p:to>
                                    </p:set>
                                  </p:childTnLst>
                                </p:cTn>
                              </p:par>
                            </p:childTnLst>
                          </p:cTn>
                        </p:par>
                        <p:par>
                          <p:cTn id="52" fill="hold" nodeType="afterGroup">
                            <p:stCondLst>
                              <p:cond delay="2000"/>
                            </p:stCondLst>
                            <p:childTnLst>
                              <p:par>
                                <p:cTn id="53" presetID="1" presetClass="entr" presetSubtype="0" fill="hold" grpId="0" nodeType="afterEffect">
                                  <p:stCondLst>
                                    <p:cond delay="0"/>
                                  </p:stCondLst>
                                  <p:childTnLst>
                                    <p:set>
                                      <p:cBhvr>
                                        <p:cTn id="54" dur="1" fill="hold">
                                          <p:stCondLst>
                                            <p:cond delay="499"/>
                                          </p:stCondLst>
                                        </p:cTn>
                                        <p:tgtEl>
                                          <p:spTgt spid="9831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98324"/>
                                        </p:tgtEl>
                                        <p:attrNameLst>
                                          <p:attrName>style.visibility</p:attrName>
                                        </p:attrNameLst>
                                      </p:cBhvr>
                                      <p:to>
                                        <p:strVal val="visible"/>
                                      </p:to>
                                    </p:set>
                                    <p:animEffect transition="in" filter="wipe(left)">
                                      <p:cBhvr>
                                        <p:cTn id="59" dur="500"/>
                                        <p:tgtEl>
                                          <p:spTgt spid="98324"/>
                                        </p:tgtEl>
                                      </p:cBhvr>
                                    </p:animEffect>
                                  </p:childTnLst>
                                </p:cTn>
                              </p:par>
                            </p:childTnLst>
                          </p:cTn>
                        </p:par>
                        <p:par>
                          <p:cTn id="60" fill="hold" nodeType="afterGroup">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98325"/>
                                        </p:tgtEl>
                                        <p:attrNameLst>
                                          <p:attrName>style.visibility</p:attrName>
                                        </p:attrNameLst>
                                      </p:cBhvr>
                                      <p:to>
                                        <p:strVal val="visible"/>
                                      </p:to>
                                    </p:set>
                                    <p:animEffect transition="in" filter="wipe(left)">
                                      <p:cBhvr>
                                        <p:cTn id="63" dur="500"/>
                                        <p:tgtEl>
                                          <p:spTgt spid="98325"/>
                                        </p:tgtEl>
                                      </p:cBhvr>
                                    </p:animEffect>
                                  </p:childTnLst>
                                </p:cTn>
                              </p:par>
                            </p:childTnLst>
                          </p:cTn>
                        </p:par>
                        <p:par>
                          <p:cTn id="64" fill="hold" nodeType="afterGroup">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9832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98322"/>
                                        </p:tgtEl>
                                        <p:attrNameLst>
                                          <p:attrName>style.visibility</p:attrName>
                                        </p:attrNameLst>
                                      </p:cBhvr>
                                      <p:to>
                                        <p:strVal val="visible"/>
                                      </p:to>
                                    </p:set>
                                  </p:childTnLst>
                                </p:cTn>
                              </p:par>
                            </p:childTnLst>
                          </p:cTn>
                        </p:par>
                        <p:par>
                          <p:cTn id="71" fill="hold" nodeType="afterGroup">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98323"/>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7" presetClass="entr" presetSubtype="8" fill="hold" grpId="0" nodeType="clickEffect">
                                  <p:stCondLst>
                                    <p:cond delay="0"/>
                                  </p:stCondLst>
                                  <p:childTnLst>
                                    <p:set>
                                      <p:cBhvr>
                                        <p:cTn id="77" dur="1" fill="hold">
                                          <p:stCondLst>
                                            <p:cond delay="0"/>
                                          </p:stCondLst>
                                        </p:cTn>
                                        <p:tgtEl>
                                          <p:spTgt spid="98326"/>
                                        </p:tgtEl>
                                        <p:attrNameLst>
                                          <p:attrName>style.visibility</p:attrName>
                                        </p:attrNameLst>
                                      </p:cBhvr>
                                      <p:to>
                                        <p:strVal val="visible"/>
                                      </p:to>
                                    </p:set>
                                    <p:anim calcmode="lin" valueType="num">
                                      <p:cBhvr>
                                        <p:cTn id="78" dur="500" fill="hold"/>
                                        <p:tgtEl>
                                          <p:spTgt spid="98326"/>
                                        </p:tgtEl>
                                        <p:attrNameLst>
                                          <p:attrName>ppt_x</p:attrName>
                                        </p:attrNameLst>
                                      </p:cBhvr>
                                      <p:tavLst>
                                        <p:tav tm="0">
                                          <p:val>
                                            <p:strVal val="#ppt_x-#ppt_w/2"/>
                                          </p:val>
                                        </p:tav>
                                        <p:tav tm="100000">
                                          <p:val>
                                            <p:strVal val="#ppt_x"/>
                                          </p:val>
                                        </p:tav>
                                      </p:tavLst>
                                    </p:anim>
                                    <p:anim calcmode="lin" valueType="num">
                                      <p:cBhvr>
                                        <p:cTn id="79" dur="500" fill="hold"/>
                                        <p:tgtEl>
                                          <p:spTgt spid="98326"/>
                                        </p:tgtEl>
                                        <p:attrNameLst>
                                          <p:attrName>ppt_y</p:attrName>
                                        </p:attrNameLst>
                                      </p:cBhvr>
                                      <p:tavLst>
                                        <p:tav tm="0">
                                          <p:val>
                                            <p:strVal val="#ppt_y"/>
                                          </p:val>
                                        </p:tav>
                                        <p:tav tm="100000">
                                          <p:val>
                                            <p:strVal val="#ppt_y"/>
                                          </p:val>
                                        </p:tav>
                                      </p:tavLst>
                                    </p:anim>
                                    <p:anim calcmode="lin" valueType="num">
                                      <p:cBhvr>
                                        <p:cTn id="80" dur="500" fill="hold"/>
                                        <p:tgtEl>
                                          <p:spTgt spid="98326"/>
                                        </p:tgtEl>
                                        <p:attrNameLst>
                                          <p:attrName>ppt_w</p:attrName>
                                        </p:attrNameLst>
                                      </p:cBhvr>
                                      <p:tavLst>
                                        <p:tav tm="0">
                                          <p:val>
                                            <p:fltVal val="0"/>
                                          </p:val>
                                        </p:tav>
                                        <p:tav tm="100000">
                                          <p:val>
                                            <p:strVal val="#ppt_w"/>
                                          </p:val>
                                        </p:tav>
                                      </p:tavLst>
                                    </p:anim>
                                    <p:anim calcmode="lin" valueType="num">
                                      <p:cBhvr>
                                        <p:cTn id="81" dur="500" fill="hold"/>
                                        <p:tgtEl>
                                          <p:spTgt spid="98326"/>
                                        </p:tgtEl>
                                        <p:attrNameLst>
                                          <p:attrName>ppt_h</p:attrName>
                                        </p:attrNameLst>
                                      </p:cBhvr>
                                      <p:tavLst>
                                        <p:tav tm="0">
                                          <p:val>
                                            <p:strVal val="#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8310"/>
                                        </p:tgtEl>
                                        <p:attrNameLst>
                                          <p:attrName>style.visibility</p:attrName>
                                        </p:attrNameLst>
                                      </p:cBhvr>
                                      <p:to>
                                        <p:strVal val="visible"/>
                                      </p:to>
                                    </p:set>
                                    <p:animEffect transition="in" filter="wipe(left)">
                                      <p:cBhvr>
                                        <p:cTn id="86" dur="500"/>
                                        <p:tgtEl>
                                          <p:spTgt spid="9831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98332"/>
                                        </p:tgtEl>
                                        <p:attrNameLst>
                                          <p:attrName>style.visibility</p:attrName>
                                        </p:attrNameLst>
                                      </p:cBhvr>
                                      <p:to>
                                        <p:strVal val="visible"/>
                                      </p:to>
                                    </p:set>
                                    <p:animEffect transition="in" filter="wipe(up)">
                                      <p:cBhvr>
                                        <p:cTn id="91" dur="500"/>
                                        <p:tgtEl>
                                          <p:spTgt spid="98332"/>
                                        </p:tgtEl>
                                      </p:cBhvr>
                                    </p:animEffect>
                                  </p:childTnLst>
                                </p:cTn>
                              </p:par>
                            </p:childTnLst>
                          </p:cTn>
                        </p:par>
                        <p:par>
                          <p:cTn id="92" fill="hold" nodeType="afterGroup">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98331"/>
                                        </p:tgtEl>
                                        <p:attrNameLst>
                                          <p:attrName>style.visibility</p:attrName>
                                        </p:attrNameLst>
                                      </p:cBhvr>
                                      <p:to>
                                        <p:strVal val="visible"/>
                                      </p:to>
                                    </p:set>
                                    <p:animEffect transition="in" filter="wipe(left)">
                                      <p:cBhvr>
                                        <p:cTn id="95" dur="500"/>
                                        <p:tgtEl>
                                          <p:spTgt spid="98331"/>
                                        </p:tgtEl>
                                      </p:cBhvr>
                                    </p:animEffect>
                                  </p:childTnLst>
                                </p:cTn>
                              </p:par>
                            </p:childTnLst>
                          </p:cTn>
                        </p:par>
                        <p:par>
                          <p:cTn id="96" fill="hold" nodeType="afterGroup">
                            <p:stCondLst>
                              <p:cond delay="1000"/>
                            </p:stCondLst>
                            <p:childTnLst>
                              <p:par>
                                <p:cTn id="97" presetID="22" presetClass="entr" presetSubtype="8" fill="hold" grpId="0" nodeType="afterEffect">
                                  <p:stCondLst>
                                    <p:cond delay="0"/>
                                  </p:stCondLst>
                                  <p:childTnLst>
                                    <p:set>
                                      <p:cBhvr>
                                        <p:cTn id="98" dur="1" fill="hold">
                                          <p:stCondLst>
                                            <p:cond delay="0"/>
                                          </p:stCondLst>
                                        </p:cTn>
                                        <p:tgtEl>
                                          <p:spTgt spid="98329"/>
                                        </p:tgtEl>
                                        <p:attrNameLst>
                                          <p:attrName>style.visibility</p:attrName>
                                        </p:attrNameLst>
                                      </p:cBhvr>
                                      <p:to>
                                        <p:strVal val="visible"/>
                                      </p:to>
                                    </p:set>
                                    <p:animEffect transition="in" filter="wipe(left)">
                                      <p:cBhvr>
                                        <p:cTn id="99" dur="500"/>
                                        <p:tgtEl>
                                          <p:spTgt spid="98329"/>
                                        </p:tgtEl>
                                      </p:cBhvr>
                                    </p:animEffect>
                                  </p:childTnLst>
                                </p:cTn>
                              </p:par>
                            </p:childTnLst>
                          </p:cTn>
                        </p:par>
                        <p:par>
                          <p:cTn id="100" fill="hold" nodeType="afterGroup">
                            <p:stCondLst>
                              <p:cond delay="1500"/>
                            </p:stCondLst>
                            <p:childTnLst>
                              <p:par>
                                <p:cTn id="101" presetID="22" presetClass="entr" presetSubtype="8" fill="hold" grpId="0" nodeType="afterEffect">
                                  <p:stCondLst>
                                    <p:cond delay="0"/>
                                  </p:stCondLst>
                                  <p:childTnLst>
                                    <p:set>
                                      <p:cBhvr>
                                        <p:cTn id="102" dur="1" fill="hold">
                                          <p:stCondLst>
                                            <p:cond delay="0"/>
                                          </p:stCondLst>
                                        </p:cTn>
                                        <p:tgtEl>
                                          <p:spTgt spid="98330"/>
                                        </p:tgtEl>
                                        <p:attrNameLst>
                                          <p:attrName>style.visibility</p:attrName>
                                        </p:attrNameLst>
                                      </p:cBhvr>
                                      <p:to>
                                        <p:strVal val="visible"/>
                                      </p:to>
                                    </p:set>
                                    <p:animEffect transition="in" filter="wipe(left)">
                                      <p:cBhvr>
                                        <p:cTn id="103" dur="500"/>
                                        <p:tgtEl>
                                          <p:spTgt spid="98330"/>
                                        </p:tgtEl>
                                      </p:cBhvr>
                                    </p:animEffect>
                                  </p:childTnLst>
                                </p:cTn>
                              </p:par>
                            </p:childTnLst>
                          </p:cTn>
                        </p:par>
                        <p:par>
                          <p:cTn id="104" fill="hold" nodeType="afterGroup">
                            <p:stCondLst>
                              <p:cond delay="2000"/>
                            </p:stCondLst>
                            <p:childTnLst>
                              <p:par>
                                <p:cTn id="105" presetID="22" presetClass="entr" presetSubtype="8" fill="hold" grpId="0" nodeType="afterEffect">
                                  <p:stCondLst>
                                    <p:cond delay="0"/>
                                  </p:stCondLst>
                                  <p:childTnLst>
                                    <p:set>
                                      <p:cBhvr>
                                        <p:cTn id="106" dur="1" fill="hold">
                                          <p:stCondLst>
                                            <p:cond delay="0"/>
                                          </p:stCondLst>
                                        </p:cTn>
                                        <p:tgtEl>
                                          <p:spTgt spid="98337"/>
                                        </p:tgtEl>
                                        <p:attrNameLst>
                                          <p:attrName>style.visibility</p:attrName>
                                        </p:attrNameLst>
                                      </p:cBhvr>
                                      <p:to>
                                        <p:strVal val="visible"/>
                                      </p:to>
                                    </p:set>
                                    <p:animEffect transition="in" filter="wipe(left)">
                                      <p:cBhvr>
                                        <p:cTn id="107" dur="500"/>
                                        <p:tgtEl>
                                          <p:spTgt spid="98337"/>
                                        </p:tgtEl>
                                      </p:cBhvr>
                                    </p:animEffect>
                                  </p:childTnLst>
                                </p:cTn>
                              </p:par>
                            </p:childTnLst>
                          </p:cTn>
                        </p:par>
                        <p:par>
                          <p:cTn id="108" fill="hold" nodeType="afterGroup">
                            <p:stCondLst>
                              <p:cond delay="2500"/>
                            </p:stCondLst>
                            <p:childTnLst>
                              <p:par>
                                <p:cTn id="109" presetID="22" presetClass="entr" presetSubtype="8" fill="hold" grpId="0" nodeType="afterEffect">
                                  <p:stCondLst>
                                    <p:cond delay="0"/>
                                  </p:stCondLst>
                                  <p:childTnLst>
                                    <p:set>
                                      <p:cBhvr>
                                        <p:cTn id="110" dur="1" fill="hold">
                                          <p:stCondLst>
                                            <p:cond delay="0"/>
                                          </p:stCondLst>
                                        </p:cTn>
                                        <p:tgtEl>
                                          <p:spTgt spid="98335"/>
                                        </p:tgtEl>
                                        <p:attrNameLst>
                                          <p:attrName>style.visibility</p:attrName>
                                        </p:attrNameLst>
                                      </p:cBhvr>
                                      <p:to>
                                        <p:strVal val="visible"/>
                                      </p:to>
                                    </p:set>
                                    <p:animEffect transition="in" filter="wipe(left)">
                                      <p:cBhvr>
                                        <p:cTn id="111" dur="500"/>
                                        <p:tgtEl>
                                          <p:spTgt spid="98335"/>
                                        </p:tgtEl>
                                      </p:cBhvr>
                                    </p:animEffect>
                                  </p:childTnLst>
                                </p:cTn>
                              </p:par>
                            </p:childTnLst>
                          </p:cTn>
                        </p:par>
                        <p:par>
                          <p:cTn id="112" fill="hold" nodeType="afterGroup">
                            <p:stCondLst>
                              <p:cond delay="3000"/>
                            </p:stCondLst>
                            <p:childTnLst>
                              <p:par>
                                <p:cTn id="113" presetID="22" presetClass="entr" presetSubtype="8" fill="hold" grpId="0" nodeType="afterEffect">
                                  <p:stCondLst>
                                    <p:cond delay="0"/>
                                  </p:stCondLst>
                                  <p:childTnLst>
                                    <p:set>
                                      <p:cBhvr>
                                        <p:cTn id="114" dur="1" fill="hold">
                                          <p:stCondLst>
                                            <p:cond delay="0"/>
                                          </p:stCondLst>
                                        </p:cTn>
                                        <p:tgtEl>
                                          <p:spTgt spid="98336"/>
                                        </p:tgtEl>
                                        <p:attrNameLst>
                                          <p:attrName>style.visibility</p:attrName>
                                        </p:attrNameLst>
                                      </p:cBhvr>
                                      <p:to>
                                        <p:strVal val="visible"/>
                                      </p:to>
                                    </p:set>
                                    <p:animEffect transition="in" filter="wipe(left)">
                                      <p:cBhvr>
                                        <p:cTn id="115" dur="500"/>
                                        <p:tgtEl>
                                          <p:spTgt spid="98336"/>
                                        </p:tgtEl>
                                      </p:cBhvr>
                                    </p:animEffect>
                                  </p:childTnLst>
                                </p:cTn>
                              </p:par>
                            </p:childTnLst>
                          </p:cTn>
                        </p:par>
                        <p:par>
                          <p:cTn id="116" fill="hold" nodeType="afterGroup">
                            <p:stCondLst>
                              <p:cond delay="3500"/>
                            </p:stCondLst>
                            <p:childTnLst>
                              <p:par>
                                <p:cTn id="117" presetID="22" presetClass="entr" presetSubtype="8" fill="hold" grpId="0" nodeType="afterEffect">
                                  <p:stCondLst>
                                    <p:cond delay="0"/>
                                  </p:stCondLst>
                                  <p:childTnLst>
                                    <p:set>
                                      <p:cBhvr>
                                        <p:cTn id="118" dur="1" fill="hold">
                                          <p:stCondLst>
                                            <p:cond delay="0"/>
                                          </p:stCondLst>
                                        </p:cTn>
                                        <p:tgtEl>
                                          <p:spTgt spid="98338"/>
                                        </p:tgtEl>
                                        <p:attrNameLst>
                                          <p:attrName>style.visibility</p:attrName>
                                        </p:attrNameLst>
                                      </p:cBhvr>
                                      <p:to>
                                        <p:strVal val="visible"/>
                                      </p:to>
                                    </p:set>
                                    <p:animEffect transition="in" filter="wipe(left)">
                                      <p:cBhvr>
                                        <p:cTn id="119" dur="500"/>
                                        <p:tgtEl>
                                          <p:spTgt spid="98338"/>
                                        </p:tgtEl>
                                      </p:cBhvr>
                                    </p:animEffect>
                                  </p:childTnLst>
                                </p:cTn>
                              </p:par>
                            </p:childTnLst>
                          </p:cTn>
                        </p:par>
                        <p:par>
                          <p:cTn id="120" fill="hold" nodeType="afterGroup">
                            <p:stCondLst>
                              <p:cond delay="4000"/>
                            </p:stCondLst>
                            <p:childTnLst>
                              <p:par>
                                <p:cTn id="121" presetID="1" presetClass="entr" presetSubtype="0" fill="hold" grpId="0" nodeType="afterEffect">
                                  <p:stCondLst>
                                    <p:cond delay="0"/>
                                  </p:stCondLst>
                                  <p:childTnLst>
                                    <p:set>
                                      <p:cBhvr>
                                        <p:cTn id="122" dur="1" fill="hold">
                                          <p:stCondLst>
                                            <p:cond delay="499"/>
                                          </p:stCondLst>
                                        </p:cTn>
                                        <p:tgtEl>
                                          <p:spTgt spid="98333"/>
                                        </p:tgtEl>
                                        <p:attrNameLst>
                                          <p:attrName>style.visibility</p:attrName>
                                        </p:attrNameLst>
                                      </p:cBhvr>
                                      <p:to>
                                        <p:strVal val="visible"/>
                                      </p:to>
                                    </p:set>
                                  </p:childTnLst>
                                </p:cTn>
                              </p:par>
                            </p:childTnLst>
                          </p:cTn>
                        </p:par>
                        <p:par>
                          <p:cTn id="123" fill="hold" nodeType="afterGroup">
                            <p:stCondLst>
                              <p:cond delay="4500"/>
                            </p:stCondLst>
                            <p:childTnLst>
                              <p:par>
                                <p:cTn id="124" presetID="1" presetClass="entr" presetSubtype="0" fill="hold" grpId="0" nodeType="afterEffect">
                                  <p:stCondLst>
                                    <p:cond delay="0"/>
                                  </p:stCondLst>
                                  <p:childTnLst>
                                    <p:set>
                                      <p:cBhvr>
                                        <p:cTn id="125" dur="1" fill="hold">
                                          <p:stCondLst>
                                            <p:cond delay="499"/>
                                          </p:stCondLst>
                                        </p:cTn>
                                        <p:tgtEl>
                                          <p:spTgt spid="98334"/>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98339"/>
                                        </p:tgtEl>
                                        <p:attrNameLst>
                                          <p:attrName>style.visibility</p:attrName>
                                        </p:attrNameLst>
                                      </p:cBhvr>
                                      <p:to>
                                        <p:strVal val="visible"/>
                                      </p:to>
                                    </p:set>
                                    <p:animEffect transition="in" filter="wipe(left)">
                                      <p:cBhvr>
                                        <p:cTn id="130" dur="500"/>
                                        <p:tgtEl>
                                          <p:spTgt spid="98339"/>
                                        </p:tgtEl>
                                      </p:cBhvr>
                                    </p:animEffect>
                                  </p:childTnLst>
                                </p:cTn>
                              </p:par>
                            </p:childTnLst>
                          </p:cTn>
                        </p:par>
                        <p:par>
                          <p:cTn id="131" fill="hold" nodeType="afterGroup">
                            <p:stCondLst>
                              <p:cond delay="500"/>
                            </p:stCondLst>
                            <p:childTnLst>
                              <p:par>
                                <p:cTn id="132" presetID="22" presetClass="entr" presetSubtype="8" fill="hold" grpId="0" nodeType="afterEffect">
                                  <p:stCondLst>
                                    <p:cond delay="0"/>
                                  </p:stCondLst>
                                  <p:childTnLst>
                                    <p:set>
                                      <p:cBhvr>
                                        <p:cTn id="133" dur="1" fill="hold">
                                          <p:stCondLst>
                                            <p:cond delay="0"/>
                                          </p:stCondLst>
                                        </p:cTn>
                                        <p:tgtEl>
                                          <p:spTgt spid="98341"/>
                                        </p:tgtEl>
                                        <p:attrNameLst>
                                          <p:attrName>style.visibility</p:attrName>
                                        </p:attrNameLst>
                                      </p:cBhvr>
                                      <p:to>
                                        <p:strVal val="visible"/>
                                      </p:to>
                                    </p:set>
                                    <p:animEffect transition="in" filter="wipe(left)">
                                      <p:cBhvr>
                                        <p:cTn id="134" dur="500"/>
                                        <p:tgtEl>
                                          <p:spTgt spid="98341"/>
                                        </p:tgtEl>
                                      </p:cBhvr>
                                    </p:animEffect>
                                  </p:childTnLst>
                                </p:cTn>
                              </p:par>
                            </p:childTnLst>
                          </p:cTn>
                        </p:par>
                        <p:par>
                          <p:cTn id="135" fill="hold" nodeType="afterGroup">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98340"/>
                                        </p:tgtEl>
                                        <p:attrNameLst>
                                          <p:attrName>style.visibility</p:attrName>
                                        </p:attrNameLst>
                                      </p:cBhvr>
                                      <p:to>
                                        <p:strVal val="visible"/>
                                      </p:to>
                                    </p:set>
                                    <p:animEffect transition="in" filter="wipe(left)">
                                      <p:cBhvr>
                                        <p:cTn id="138" dur="500"/>
                                        <p:tgtEl>
                                          <p:spTgt spid="98340"/>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98342"/>
                                        </p:tgtEl>
                                        <p:attrNameLst>
                                          <p:attrName>style.visibility</p:attrName>
                                        </p:attrNameLst>
                                      </p:cBhvr>
                                      <p:to>
                                        <p:strVal val="visible"/>
                                      </p:to>
                                    </p:set>
                                    <p:animEffect transition="in" filter="wipe(left)">
                                      <p:cBhvr>
                                        <p:cTn id="143" dur="500"/>
                                        <p:tgtEl>
                                          <p:spTgt spid="98342"/>
                                        </p:tgtEl>
                                      </p:cBhvr>
                                    </p:animEffect>
                                  </p:childTnLst>
                                </p:cTn>
                              </p:par>
                            </p:childTnLst>
                          </p:cTn>
                        </p:par>
                        <p:par>
                          <p:cTn id="144" fill="hold" nodeType="afterGroup">
                            <p:stCondLst>
                              <p:cond delay="500"/>
                            </p:stCondLst>
                            <p:childTnLst>
                              <p:par>
                                <p:cTn id="145" presetID="22" presetClass="entr" presetSubtype="4" fill="hold" grpId="0" nodeType="afterEffect">
                                  <p:stCondLst>
                                    <p:cond delay="0"/>
                                  </p:stCondLst>
                                  <p:childTnLst>
                                    <p:set>
                                      <p:cBhvr>
                                        <p:cTn id="146" dur="1" fill="hold">
                                          <p:stCondLst>
                                            <p:cond delay="0"/>
                                          </p:stCondLst>
                                        </p:cTn>
                                        <p:tgtEl>
                                          <p:spTgt spid="98343"/>
                                        </p:tgtEl>
                                        <p:attrNameLst>
                                          <p:attrName>style.visibility</p:attrName>
                                        </p:attrNameLst>
                                      </p:cBhvr>
                                      <p:to>
                                        <p:strVal val="visible"/>
                                      </p:to>
                                    </p:set>
                                    <p:animEffect transition="in" filter="wipe(down)">
                                      <p:cBhvr>
                                        <p:cTn id="147" dur="500"/>
                                        <p:tgtEl>
                                          <p:spTgt spid="98343"/>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98347"/>
                                        </p:tgtEl>
                                        <p:attrNameLst>
                                          <p:attrName>style.visibility</p:attrName>
                                        </p:attrNameLst>
                                      </p:cBhvr>
                                      <p:to>
                                        <p:strVal val="visible"/>
                                      </p:to>
                                    </p:set>
                                  </p:childTnLst>
                                </p:cTn>
                              </p:par>
                            </p:childTnLst>
                          </p:cTn>
                        </p:par>
                        <p:par>
                          <p:cTn id="152" fill="hold" nodeType="afterGroup">
                            <p:stCondLst>
                              <p:cond delay="500"/>
                            </p:stCondLst>
                            <p:childTnLst>
                              <p:par>
                                <p:cTn id="153" presetID="22" presetClass="entr" presetSubtype="1" fill="hold" grpId="0" nodeType="afterEffect">
                                  <p:stCondLst>
                                    <p:cond delay="0"/>
                                  </p:stCondLst>
                                  <p:childTnLst>
                                    <p:set>
                                      <p:cBhvr>
                                        <p:cTn id="154" dur="1" fill="hold">
                                          <p:stCondLst>
                                            <p:cond delay="0"/>
                                          </p:stCondLst>
                                        </p:cTn>
                                        <p:tgtEl>
                                          <p:spTgt spid="98344"/>
                                        </p:tgtEl>
                                        <p:attrNameLst>
                                          <p:attrName>style.visibility</p:attrName>
                                        </p:attrNameLst>
                                      </p:cBhvr>
                                      <p:to>
                                        <p:strVal val="visible"/>
                                      </p:to>
                                    </p:set>
                                    <p:animEffect transition="in" filter="wipe(up)">
                                      <p:cBhvr>
                                        <p:cTn id="155" dur="500"/>
                                        <p:tgtEl>
                                          <p:spTgt spid="98344"/>
                                        </p:tgtEl>
                                      </p:cBhvr>
                                    </p:animEffect>
                                  </p:childTnLst>
                                </p:cTn>
                              </p:par>
                            </p:childTnLst>
                          </p:cTn>
                        </p:par>
                        <p:par>
                          <p:cTn id="156" fill="hold" nodeType="afterGroup">
                            <p:stCondLst>
                              <p:cond delay="1000"/>
                            </p:stCondLst>
                            <p:childTnLst>
                              <p:par>
                                <p:cTn id="157" presetID="22" presetClass="entr" presetSubtype="8" fill="hold" grpId="0" nodeType="afterEffect">
                                  <p:stCondLst>
                                    <p:cond delay="0"/>
                                  </p:stCondLst>
                                  <p:childTnLst>
                                    <p:set>
                                      <p:cBhvr>
                                        <p:cTn id="158" dur="1" fill="hold">
                                          <p:stCondLst>
                                            <p:cond delay="0"/>
                                          </p:stCondLst>
                                        </p:cTn>
                                        <p:tgtEl>
                                          <p:spTgt spid="98345"/>
                                        </p:tgtEl>
                                        <p:attrNameLst>
                                          <p:attrName>style.visibility</p:attrName>
                                        </p:attrNameLst>
                                      </p:cBhvr>
                                      <p:to>
                                        <p:strVal val="visible"/>
                                      </p:to>
                                    </p:set>
                                    <p:animEffect transition="in" filter="wipe(left)">
                                      <p:cBhvr>
                                        <p:cTn id="159" dur="500"/>
                                        <p:tgtEl>
                                          <p:spTgt spid="98345"/>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98346"/>
                                        </p:tgtEl>
                                        <p:attrNameLst>
                                          <p:attrName>style.visibility</p:attrName>
                                        </p:attrNameLst>
                                      </p:cBhvr>
                                      <p:to>
                                        <p:strVal val="visible"/>
                                      </p:to>
                                    </p:set>
                                    <p:animEffect transition="in" filter="wipe(left)">
                                      <p:cBhvr>
                                        <p:cTn id="164" dur="500"/>
                                        <p:tgtEl>
                                          <p:spTgt spid="98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P spid="98308" grpId="0" autoUpdateAnimBg="0"/>
      <p:bldP spid="98309" grpId="0" autoUpdateAnimBg="0"/>
      <p:bldP spid="98310" grpId="0" autoUpdateAnimBg="0"/>
      <p:bldP spid="98312" grpId="0" animBg="1"/>
      <p:bldP spid="98313" grpId="0" animBg="1"/>
      <p:bldP spid="98314" grpId="0" animBg="1"/>
      <p:bldP spid="98315" grpId="0" animBg="1"/>
      <p:bldP spid="98316" grpId="0" animBg="1"/>
      <p:bldP spid="98317" grpId="0" animBg="1"/>
      <p:bldP spid="98318" grpId="0" animBg="1"/>
      <p:bldP spid="98319" grpId="0" animBg="1"/>
      <p:bldP spid="98320" grpId="0" animBg="1"/>
      <p:bldP spid="98321" grpId="0" animBg="1"/>
      <p:bldP spid="98322" grpId="0" animBg="1"/>
      <p:bldP spid="98323" grpId="0" animBg="1"/>
      <p:bldP spid="98324" grpId="0" animBg="1"/>
      <p:bldP spid="98325" grpId="0" animBg="1"/>
      <p:bldP spid="98326" grpId="0" animBg="1"/>
      <p:bldP spid="98328" grpId="0" autoUpdateAnimBg="0"/>
      <p:bldP spid="98329" grpId="0" animBg="1"/>
      <p:bldP spid="98330" grpId="0" animBg="1"/>
      <p:bldP spid="98331" grpId="0" animBg="1"/>
      <p:bldP spid="98332" grpId="0" animBg="1"/>
      <p:bldP spid="98333" grpId="0" animBg="1"/>
      <p:bldP spid="98334" grpId="0" animBg="1"/>
      <p:bldP spid="98335" grpId="0" animBg="1"/>
      <p:bldP spid="98336" grpId="0" animBg="1"/>
      <p:bldP spid="98337" grpId="0" animBg="1"/>
      <p:bldP spid="98338" grpId="0" autoUpdateAnimBg="0"/>
      <p:bldP spid="98339" grpId="0" animBg="1"/>
      <p:bldP spid="98340" grpId="0" autoUpdateAnimBg="0"/>
      <p:bldP spid="98341" grpId="0" animBg="1"/>
      <p:bldP spid="98342" grpId="0" animBg="1"/>
      <p:bldP spid="98343" grpId="0" animBg="1"/>
      <p:bldP spid="98344" grpId="0" animBg="1"/>
      <p:bldP spid="98345" grpId="0" animBg="1"/>
      <p:bldP spid="98346" grpId="0" autoUpdateAnimBg="0"/>
      <p:bldP spid="983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1219200" y="2362200"/>
            <a:ext cx="3627438"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楷体_GB2312" pitchFamily="49" charset="-122"/>
                <a:ea typeface="楷体_GB2312" pitchFamily="49" charset="-122"/>
              </a:rPr>
              <a:t> </a:t>
            </a:r>
            <a:r>
              <a:rPr lang="en-US" altLang="zh-CN" sz="4400" b="1">
                <a:solidFill>
                  <a:srgbClr val="333399"/>
                </a:solidFill>
                <a:ea typeface="楷体_GB2312" pitchFamily="49" charset="-122"/>
              </a:rPr>
              <a:t>InitList( &amp;L )</a:t>
            </a:r>
            <a:endParaRPr lang="en-US" altLang="zh-CN" sz="4400">
              <a:ea typeface="楷体_GB2312" pitchFamily="49" charset="-122"/>
            </a:endParaRPr>
          </a:p>
          <a:p>
            <a:endParaRPr lang="en-US" altLang="zh-CN" sz="2400"/>
          </a:p>
        </p:txBody>
      </p:sp>
      <p:sp>
        <p:nvSpPr>
          <p:cNvPr id="12293" name="Text Box 5"/>
          <p:cNvSpPr txBox="1">
            <a:spLocks noChangeArrowheads="1"/>
          </p:cNvSpPr>
          <p:nvPr/>
        </p:nvSpPr>
        <p:spPr bwMode="auto">
          <a:xfrm>
            <a:off x="609600" y="3657600"/>
            <a:ext cx="30019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FF0000"/>
                </a:solidFill>
                <a:latin typeface="楷体_GB2312" pitchFamily="49" charset="-122"/>
                <a:ea typeface="楷体_GB2312" pitchFamily="49" charset="-122"/>
              </a:rPr>
              <a:t>操作结果：</a:t>
            </a:r>
            <a:endParaRPr lang="zh-CN" altLang="en-US" sz="4400">
              <a:latin typeface="楷体_GB2312" pitchFamily="49" charset="-122"/>
              <a:ea typeface="楷体_GB2312" pitchFamily="49" charset="-122"/>
            </a:endParaRPr>
          </a:p>
        </p:txBody>
      </p:sp>
      <p:sp>
        <p:nvSpPr>
          <p:cNvPr id="12294" name="Text Box 6"/>
          <p:cNvSpPr txBox="1">
            <a:spLocks noChangeArrowheads="1"/>
          </p:cNvSpPr>
          <p:nvPr/>
        </p:nvSpPr>
        <p:spPr bwMode="auto">
          <a:xfrm>
            <a:off x="1752600" y="4724400"/>
            <a:ext cx="5573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latin typeface="楷体_GB2312" pitchFamily="49" charset="-122"/>
                <a:ea typeface="楷体_GB2312" pitchFamily="49" charset="-122"/>
              </a:rPr>
              <a:t>构造一个空的线性表</a:t>
            </a:r>
            <a:r>
              <a:rPr lang="en-US" altLang="zh-CN" sz="4000">
                <a:ea typeface="楷体_GB2312" pitchFamily="49" charset="-122"/>
              </a:rPr>
              <a:t>L</a:t>
            </a:r>
            <a:r>
              <a:rPr lang="zh-CN" altLang="en-US" sz="4000">
                <a:latin typeface="楷体_GB2312" pitchFamily="49" charset="-122"/>
                <a:ea typeface="楷体_GB2312" pitchFamily="49" charset="-122"/>
              </a:rPr>
              <a:t>。</a:t>
            </a:r>
          </a:p>
        </p:txBody>
      </p:sp>
      <p:sp>
        <p:nvSpPr>
          <p:cNvPr id="12295" name="Text Box 7"/>
          <p:cNvSpPr txBox="1">
            <a:spLocks noChangeArrowheads="1"/>
          </p:cNvSpPr>
          <p:nvPr/>
        </p:nvSpPr>
        <p:spPr bwMode="auto">
          <a:xfrm>
            <a:off x="533400" y="757238"/>
            <a:ext cx="40259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6000" b="1">
                <a:solidFill>
                  <a:srgbClr val="660033"/>
                </a:solidFill>
                <a:latin typeface="隶书" pitchFamily="49" charset="-122"/>
                <a:ea typeface="隶书" pitchFamily="49" charset="-122"/>
              </a:rPr>
              <a:t>初始化操作</a:t>
            </a:r>
            <a:endParaRPr lang="zh-CN" altLang="en-US" sz="2400"/>
          </a:p>
        </p:txBody>
      </p:sp>
      <p:sp>
        <p:nvSpPr>
          <p:cNvPr id="12297" name="AutoShape 9">
            <a:hlinkClick r:id="" action="ppaction://hlinkshowjump?jump=lastslideviewed" highlightClick="1"/>
          </p:cNvPr>
          <p:cNvSpPr>
            <a:spLocks noChangeArrowheads="1"/>
          </p:cNvSpPr>
          <p:nvPr/>
        </p:nvSpPr>
        <p:spPr bwMode="auto">
          <a:xfrm>
            <a:off x="8382000" y="61722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ppt_x"/>
                                          </p:val>
                                        </p:tav>
                                        <p:tav tm="100000">
                                          <p:val>
                                            <p:strVal val="#ppt_x"/>
                                          </p:val>
                                        </p:tav>
                                      </p:tavLst>
                                    </p:anim>
                                    <p:anim calcmode="lin" valueType="num">
                                      <p:cBhvr additive="base">
                                        <p:cTn id="8"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2293"/>
                                        </p:tgtEl>
                                        <p:attrNameLst>
                                          <p:attrName>style.visibility</p:attrName>
                                        </p:attrNameLst>
                                      </p:cBhvr>
                                      <p:to>
                                        <p:strVal val="visible"/>
                                      </p:to>
                                    </p:set>
                                    <p:animEffect transition="in" filter="barn(outHorizontal)">
                                      <p:cBhvr>
                                        <p:cTn id="13" dur="500"/>
                                        <p:tgtEl>
                                          <p:spTgt spid="1229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294"/>
                                        </p:tgtEl>
                                        <p:attrNameLst>
                                          <p:attrName>style.visibility</p:attrName>
                                        </p:attrNameLst>
                                      </p:cBhvr>
                                      <p:to>
                                        <p:strVal val="visible"/>
                                      </p:to>
                                    </p:set>
                                    <p:animEffect transition="in" filter="wipe(left)">
                                      <p:cBhvr>
                                        <p:cTn id="18" dur="500"/>
                                        <p:tgtEl>
                                          <p:spTgt spid="12294"/>
                                        </p:tgtEl>
                                      </p:cBhvr>
                                    </p:animEffect>
                                  </p:childTnLst>
                                </p:cTn>
                              </p:par>
                            </p:childTnLst>
                          </p:cTn>
                        </p:par>
                        <p:par>
                          <p:cTn id="19" fill="hold" nodeType="afterGroup">
                            <p:stCondLst>
                              <p:cond delay="500"/>
                            </p:stCondLst>
                            <p:childTnLst>
                              <p:par>
                                <p:cTn id="20" presetID="2" presetClass="entr" presetSubtype="6" fill="hold" grpId="0" nodeType="afterEffect">
                                  <p:stCondLst>
                                    <p:cond delay="0"/>
                                  </p:stCondLst>
                                  <p:childTnLst>
                                    <p:set>
                                      <p:cBhvr>
                                        <p:cTn id="21" dur="1" fill="hold">
                                          <p:stCondLst>
                                            <p:cond delay="0"/>
                                          </p:stCondLst>
                                        </p:cTn>
                                        <p:tgtEl>
                                          <p:spTgt spid="12297"/>
                                        </p:tgtEl>
                                        <p:attrNameLst>
                                          <p:attrName>style.visibility</p:attrName>
                                        </p:attrNameLst>
                                      </p:cBhvr>
                                      <p:to>
                                        <p:strVal val="visible"/>
                                      </p:to>
                                    </p:set>
                                    <p:anim calcmode="lin" valueType="num">
                                      <p:cBhvr additive="base">
                                        <p:cTn id="22" dur="500" fill="hold"/>
                                        <p:tgtEl>
                                          <p:spTgt spid="12297"/>
                                        </p:tgtEl>
                                        <p:attrNameLst>
                                          <p:attrName>ppt_x</p:attrName>
                                        </p:attrNameLst>
                                      </p:cBhvr>
                                      <p:tavLst>
                                        <p:tav tm="0">
                                          <p:val>
                                            <p:strVal val="1+#ppt_w/2"/>
                                          </p:val>
                                        </p:tav>
                                        <p:tav tm="100000">
                                          <p:val>
                                            <p:strVal val="#ppt_x"/>
                                          </p:val>
                                        </p:tav>
                                      </p:tavLst>
                                    </p:anim>
                                    <p:anim calcmode="lin" valueType="num">
                                      <p:cBhvr additive="base">
                                        <p:cTn id="23"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293" grpId="0" autoUpdateAnimBg="0"/>
      <p:bldP spid="12294" grpId="0" autoUpdateAnimBg="0"/>
      <p:bldP spid="1229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228600" y="152400"/>
            <a:ext cx="8686800" cy="608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en-US" altLang="zh-CN" b="1"/>
              <a:t>void</a:t>
            </a:r>
            <a:r>
              <a:rPr lang="en-US" altLang="zh-CN"/>
              <a:t> CreateList_L(LinkList </a:t>
            </a:r>
            <a:r>
              <a:rPr lang="en-US" altLang="zh-CN" b="1"/>
              <a:t>&amp;</a:t>
            </a:r>
            <a:r>
              <a:rPr lang="en-US" altLang="zh-CN"/>
              <a:t>L, </a:t>
            </a:r>
            <a:r>
              <a:rPr lang="en-US" altLang="zh-CN" b="1"/>
              <a:t>int</a:t>
            </a:r>
            <a:r>
              <a:rPr lang="en-US" altLang="zh-CN"/>
              <a:t> n) </a:t>
            </a:r>
            <a:r>
              <a:rPr lang="en-US" altLang="zh-CN" b="1"/>
              <a:t>{</a:t>
            </a:r>
            <a:endParaRPr lang="en-US" altLang="zh-CN"/>
          </a:p>
          <a:p>
            <a:pPr>
              <a:lnSpc>
                <a:spcPct val="125000"/>
              </a:lnSpc>
            </a:pPr>
            <a:r>
              <a:rPr lang="en-US" altLang="zh-CN" sz="3200"/>
              <a:t>    // </a:t>
            </a:r>
            <a:r>
              <a:rPr lang="zh-CN" altLang="en-US" sz="2800">
                <a:latin typeface="楷体_GB2312" pitchFamily="49" charset="-122"/>
                <a:ea typeface="楷体_GB2312" pitchFamily="49" charset="-122"/>
              </a:rPr>
              <a:t>逆序输入 </a:t>
            </a:r>
            <a:r>
              <a:rPr lang="en-US" altLang="zh-CN" sz="2800">
                <a:latin typeface="楷体_GB2312" pitchFamily="49" charset="-122"/>
                <a:ea typeface="楷体_GB2312" pitchFamily="49" charset="-122"/>
              </a:rPr>
              <a:t>n </a:t>
            </a:r>
            <a:r>
              <a:rPr lang="zh-CN" altLang="en-US" sz="2800">
                <a:latin typeface="楷体_GB2312" pitchFamily="49" charset="-122"/>
                <a:ea typeface="楷体_GB2312" pitchFamily="49" charset="-122"/>
              </a:rPr>
              <a:t>个数据元素，建立带头结点的单链表</a:t>
            </a:r>
            <a:endParaRPr lang="zh-CN" altLang="en-US" b="1">
              <a:latin typeface="楷体_GB2312" pitchFamily="49" charset="-122"/>
              <a:ea typeface="楷体_GB2312" pitchFamily="49" charset="-122"/>
            </a:endParaRPr>
          </a:p>
          <a:p>
            <a:pPr>
              <a:lnSpc>
                <a:spcPct val="125000"/>
              </a:lnSpc>
            </a:pPr>
            <a:endParaRPr lang="zh-CN" altLang="en-US" b="1"/>
          </a:p>
          <a:p>
            <a:pPr>
              <a:lnSpc>
                <a:spcPct val="125000"/>
              </a:lnSpc>
            </a:pPr>
            <a:endParaRPr lang="zh-CN" altLang="en-US" b="1"/>
          </a:p>
          <a:p>
            <a:pPr>
              <a:lnSpc>
                <a:spcPct val="125000"/>
              </a:lnSpc>
            </a:pPr>
            <a:endParaRPr lang="zh-CN" altLang="en-US" b="1"/>
          </a:p>
          <a:p>
            <a:pPr>
              <a:lnSpc>
                <a:spcPct val="125000"/>
              </a:lnSpc>
            </a:pPr>
            <a:endParaRPr lang="zh-CN" altLang="en-US" b="1"/>
          </a:p>
          <a:p>
            <a:pPr>
              <a:lnSpc>
                <a:spcPct val="125000"/>
              </a:lnSpc>
            </a:pPr>
            <a:endParaRPr lang="zh-CN" altLang="en-US" b="1"/>
          </a:p>
          <a:p>
            <a:pPr>
              <a:lnSpc>
                <a:spcPct val="125000"/>
              </a:lnSpc>
            </a:pPr>
            <a:endParaRPr lang="zh-CN" altLang="en-US" b="1"/>
          </a:p>
          <a:p>
            <a:pPr>
              <a:lnSpc>
                <a:spcPct val="125000"/>
              </a:lnSpc>
            </a:pPr>
            <a:r>
              <a:rPr lang="en-US" altLang="zh-CN" b="1"/>
              <a:t>}</a:t>
            </a:r>
            <a:r>
              <a:rPr lang="en-US" altLang="zh-CN"/>
              <a:t> // CreateList_L</a:t>
            </a:r>
          </a:p>
        </p:txBody>
      </p:sp>
      <p:sp>
        <p:nvSpPr>
          <p:cNvPr id="60420" name="Text Box 4"/>
          <p:cNvSpPr txBox="1">
            <a:spLocks noChangeArrowheads="1"/>
          </p:cNvSpPr>
          <p:nvPr/>
        </p:nvSpPr>
        <p:spPr bwMode="auto">
          <a:xfrm>
            <a:off x="361950" y="6064250"/>
            <a:ext cx="4476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隶书" pitchFamily="49" charset="-122"/>
              </a:rPr>
              <a:t>算法的</a:t>
            </a:r>
            <a:r>
              <a:rPr lang="zh-CN" altLang="en-US" b="1">
                <a:solidFill>
                  <a:srgbClr val="FF0000"/>
                </a:solidFill>
                <a:ea typeface="隶书" pitchFamily="49" charset="-122"/>
              </a:rPr>
              <a:t>时间复杂度</a:t>
            </a:r>
            <a:r>
              <a:rPr lang="zh-CN" altLang="en-US"/>
              <a:t>为</a:t>
            </a:r>
            <a:r>
              <a:rPr lang="en-US" altLang="zh-CN" b="1"/>
              <a:t>:</a:t>
            </a:r>
            <a:endParaRPr lang="en-US" altLang="zh-CN" sz="2400" b="1"/>
          </a:p>
        </p:txBody>
      </p:sp>
      <p:sp>
        <p:nvSpPr>
          <p:cNvPr id="60421" name="Text Box 5"/>
          <p:cNvSpPr txBox="1">
            <a:spLocks noChangeArrowheads="1"/>
          </p:cNvSpPr>
          <p:nvPr/>
        </p:nvSpPr>
        <p:spPr bwMode="auto">
          <a:xfrm>
            <a:off x="4953000" y="6003925"/>
            <a:ext cx="3800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t>O(Listlength(L))</a:t>
            </a:r>
            <a:endParaRPr lang="en-US" altLang="zh-CN" sz="2400"/>
          </a:p>
        </p:txBody>
      </p:sp>
      <p:sp>
        <p:nvSpPr>
          <p:cNvPr id="60422" name="Text Box 6"/>
          <p:cNvSpPr txBox="1">
            <a:spLocks noChangeArrowheads="1"/>
          </p:cNvSpPr>
          <p:nvPr/>
        </p:nvSpPr>
        <p:spPr bwMode="auto">
          <a:xfrm>
            <a:off x="631825" y="1336675"/>
            <a:ext cx="8207375"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a:solidFill>
                  <a:srgbClr val="6600CC"/>
                </a:solidFill>
              </a:rPr>
              <a:t>L = (LinkList)</a:t>
            </a:r>
            <a:r>
              <a:rPr lang="en-US" altLang="zh-CN" b="1">
                <a:solidFill>
                  <a:srgbClr val="6600CC"/>
                </a:solidFill>
              </a:rPr>
              <a:t> malloc</a:t>
            </a:r>
            <a:r>
              <a:rPr lang="en-US" altLang="zh-CN">
                <a:solidFill>
                  <a:srgbClr val="6600CC"/>
                </a:solidFill>
              </a:rPr>
              <a:t> (</a:t>
            </a:r>
            <a:r>
              <a:rPr lang="en-US" altLang="zh-CN" b="1">
                <a:solidFill>
                  <a:srgbClr val="6600CC"/>
                </a:solidFill>
              </a:rPr>
              <a:t>sizeof </a:t>
            </a:r>
            <a:r>
              <a:rPr lang="en-US" altLang="zh-CN">
                <a:solidFill>
                  <a:srgbClr val="6600CC"/>
                </a:solidFill>
              </a:rPr>
              <a:t>(LNode));</a:t>
            </a:r>
          </a:p>
          <a:p>
            <a:pPr>
              <a:lnSpc>
                <a:spcPct val="120000"/>
              </a:lnSpc>
            </a:pPr>
            <a:r>
              <a:rPr lang="en-US" altLang="zh-CN">
                <a:solidFill>
                  <a:srgbClr val="6600CC"/>
                </a:solidFill>
              </a:rPr>
              <a:t>L-&gt;next = NULL;</a:t>
            </a:r>
            <a:r>
              <a:rPr lang="en-US" altLang="zh-CN" sz="4000">
                <a:solidFill>
                  <a:srgbClr val="6600CC"/>
                </a:solidFill>
              </a:rPr>
              <a:t>    </a:t>
            </a:r>
            <a:r>
              <a:rPr lang="en-US" altLang="zh-CN" sz="2400"/>
              <a:t>// </a:t>
            </a:r>
            <a:r>
              <a:rPr lang="zh-CN" altLang="en-US" sz="2400">
                <a:ea typeface="楷体_GB2312" pitchFamily="49" charset="-122"/>
              </a:rPr>
              <a:t>先建立一个带头结点的单链表</a:t>
            </a:r>
            <a:endParaRPr lang="zh-CN" altLang="en-US" sz="2400"/>
          </a:p>
        </p:txBody>
      </p:sp>
      <p:sp>
        <p:nvSpPr>
          <p:cNvPr id="60423" name="Text Box 7"/>
          <p:cNvSpPr txBox="1">
            <a:spLocks noChangeArrowheads="1"/>
          </p:cNvSpPr>
          <p:nvPr/>
        </p:nvSpPr>
        <p:spPr bwMode="auto">
          <a:xfrm>
            <a:off x="663575" y="2724150"/>
            <a:ext cx="80994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00"/>
                </a:solidFill>
              </a:rPr>
              <a:t>for</a:t>
            </a:r>
            <a:r>
              <a:rPr lang="en-US" altLang="zh-CN">
                <a:solidFill>
                  <a:srgbClr val="FF0000"/>
                </a:solidFill>
              </a:rPr>
              <a:t> (i = n; i &gt; 0; --i) </a:t>
            </a:r>
            <a:r>
              <a:rPr lang="en-US" altLang="zh-CN" b="1">
                <a:solidFill>
                  <a:srgbClr val="FF0000"/>
                </a:solidFill>
              </a:rPr>
              <a:t>{</a:t>
            </a:r>
            <a:endParaRPr lang="en-US" altLang="zh-CN">
              <a:solidFill>
                <a:srgbClr val="FF0000"/>
              </a:solidFill>
            </a:endParaRPr>
          </a:p>
          <a:p>
            <a:r>
              <a:rPr lang="en-US" altLang="zh-CN"/>
              <a:t>    p = (LinkList)</a:t>
            </a:r>
            <a:r>
              <a:rPr lang="en-US" altLang="zh-CN" b="1"/>
              <a:t> malloc</a:t>
            </a:r>
            <a:r>
              <a:rPr lang="en-US" altLang="zh-CN"/>
              <a:t> (</a:t>
            </a:r>
            <a:r>
              <a:rPr lang="en-US" altLang="zh-CN" b="1"/>
              <a:t>sizeof </a:t>
            </a:r>
            <a:r>
              <a:rPr lang="en-US" altLang="zh-CN"/>
              <a:t>(LNode));</a:t>
            </a:r>
          </a:p>
          <a:p>
            <a:r>
              <a:rPr lang="en-US" altLang="zh-CN"/>
              <a:t>    </a:t>
            </a:r>
            <a:r>
              <a:rPr lang="en-US" altLang="zh-CN" b="1"/>
              <a:t>scanf</a:t>
            </a:r>
            <a:r>
              <a:rPr lang="en-US" altLang="zh-CN"/>
              <a:t>(</a:t>
            </a:r>
            <a:r>
              <a:rPr lang="en-US" altLang="zh-CN" b="1"/>
              <a:t>&amp;</a:t>
            </a:r>
            <a:r>
              <a:rPr lang="en-US" altLang="zh-CN"/>
              <a:t>p-&gt;data);    // </a:t>
            </a:r>
            <a:r>
              <a:rPr lang="zh-CN" altLang="en-US">
                <a:ea typeface="楷体_GB2312" pitchFamily="49" charset="-122"/>
              </a:rPr>
              <a:t>输入元素值</a:t>
            </a:r>
            <a:endParaRPr lang="zh-CN" altLang="en-US"/>
          </a:p>
          <a:p>
            <a:r>
              <a:rPr lang="zh-CN" altLang="en-US">
                <a:solidFill>
                  <a:srgbClr val="9900CC"/>
                </a:solidFill>
              </a:rPr>
              <a:t>    </a:t>
            </a:r>
            <a:r>
              <a:rPr lang="en-US" altLang="zh-CN">
                <a:solidFill>
                  <a:srgbClr val="9900CC"/>
                </a:solidFill>
              </a:rPr>
              <a:t>p-&gt;next = L-&gt;next; L-&gt;next = p;  </a:t>
            </a:r>
            <a:r>
              <a:rPr lang="en-US" altLang="zh-CN"/>
              <a:t>// </a:t>
            </a:r>
            <a:r>
              <a:rPr lang="zh-CN" altLang="en-US">
                <a:ea typeface="楷体_GB2312" pitchFamily="49" charset="-122"/>
              </a:rPr>
              <a:t>插入</a:t>
            </a:r>
            <a:endParaRPr lang="zh-CN" altLang="en-US"/>
          </a:p>
          <a:p>
            <a:r>
              <a:rPr lang="en-US" altLang="zh-CN" b="1">
                <a:solidFill>
                  <a:srgbClr val="FF0000"/>
                </a:solidFill>
              </a:rPr>
              <a:t>}</a:t>
            </a:r>
          </a:p>
        </p:txBody>
      </p:sp>
      <p:sp>
        <p:nvSpPr>
          <p:cNvPr id="60425" name="AutoShape 9">
            <a:hlinkClick r:id="rId2" action="ppaction://hlinksldjump" highlightClick="1"/>
          </p:cNvPr>
          <p:cNvSpPr>
            <a:spLocks noChangeArrowheads="1"/>
          </p:cNvSpPr>
          <p:nvPr/>
        </p:nvSpPr>
        <p:spPr bwMode="auto">
          <a:xfrm>
            <a:off x="8534400" y="55626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0422"/>
                                        </p:tgtEl>
                                        <p:attrNameLst>
                                          <p:attrName>style.visibility</p:attrName>
                                        </p:attrNameLst>
                                      </p:cBhvr>
                                      <p:to>
                                        <p:strVal val="visible"/>
                                      </p:to>
                                    </p:set>
                                    <p:animEffect transition="in" filter="wipe(left)">
                                      <p:cBhvr>
                                        <p:cTn id="7" dur="75"/>
                                        <p:tgtEl>
                                          <p:spTgt spid="604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0423"/>
                                        </p:tgtEl>
                                        <p:attrNameLst>
                                          <p:attrName>style.visibility</p:attrName>
                                        </p:attrNameLst>
                                      </p:cBhvr>
                                      <p:to>
                                        <p:strVal val="visible"/>
                                      </p:to>
                                    </p:set>
                                    <p:animEffect transition="in" filter="wipe(left)">
                                      <p:cBhvr>
                                        <p:cTn id="12" dur="75"/>
                                        <p:tgtEl>
                                          <p:spTgt spid="604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0420"/>
                                        </p:tgtEl>
                                        <p:attrNameLst>
                                          <p:attrName>style.visibility</p:attrName>
                                        </p:attrNameLst>
                                      </p:cBhvr>
                                      <p:to>
                                        <p:strVal val="visible"/>
                                      </p:to>
                                    </p:set>
                                    <p:anim calcmode="lin" valueType="num">
                                      <p:cBhvr additive="base">
                                        <p:cTn id="17" dur="500" fill="hold"/>
                                        <p:tgtEl>
                                          <p:spTgt spid="60420"/>
                                        </p:tgtEl>
                                        <p:attrNameLst>
                                          <p:attrName>ppt_x</p:attrName>
                                        </p:attrNameLst>
                                      </p:cBhvr>
                                      <p:tavLst>
                                        <p:tav tm="0">
                                          <p:val>
                                            <p:strVal val="#ppt_x"/>
                                          </p:val>
                                        </p:tav>
                                        <p:tav tm="100000">
                                          <p:val>
                                            <p:strVal val="#ppt_x"/>
                                          </p:val>
                                        </p:tav>
                                      </p:tavLst>
                                    </p:anim>
                                    <p:anim calcmode="lin" valueType="num">
                                      <p:cBhvr additive="base">
                                        <p:cTn id="18" dur="500" fill="hold"/>
                                        <p:tgtEl>
                                          <p:spTgt spid="6042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0421"/>
                                        </p:tgtEl>
                                        <p:attrNameLst>
                                          <p:attrName>style.visibility</p:attrName>
                                        </p:attrNameLst>
                                      </p:cBhvr>
                                      <p:to>
                                        <p:strVal val="visible"/>
                                      </p:to>
                                    </p:set>
                                    <p:animEffect transition="in" filter="wipe(left)">
                                      <p:cBhvr>
                                        <p:cTn id="23" dur="500"/>
                                        <p:tgtEl>
                                          <p:spTgt spid="60421"/>
                                        </p:tgtEl>
                                      </p:cBhvr>
                                    </p:animEffect>
                                  </p:childTnLst>
                                </p:cTn>
                              </p:par>
                            </p:childTnLst>
                          </p:cTn>
                        </p:par>
                        <p:par>
                          <p:cTn id="24" fill="hold" nodeType="afterGroup">
                            <p:stCondLst>
                              <p:cond delay="500"/>
                            </p:stCondLst>
                            <p:childTnLst>
                              <p:par>
                                <p:cTn id="25" presetID="2" presetClass="entr" presetSubtype="6" fill="hold" grpId="0" nodeType="afterEffect">
                                  <p:stCondLst>
                                    <p:cond delay="0"/>
                                  </p:stCondLst>
                                  <p:childTnLst>
                                    <p:set>
                                      <p:cBhvr>
                                        <p:cTn id="26" dur="1" fill="hold">
                                          <p:stCondLst>
                                            <p:cond delay="0"/>
                                          </p:stCondLst>
                                        </p:cTn>
                                        <p:tgtEl>
                                          <p:spTgt spid="60425"/>
                                        </p:tgtEl>
                                        <p:attrNameLst>
                                          <p:attrName>style.visibility</p:attrName>
                                        </p:attrNameLst>
                                      </p:cBhvr>
                                      <p:to>
                                        <p:strVal val="visible"/>
                                      </p:to>
                                    </p:set>
                                    <p:anim calcmode="lin" valueType="num">
                                      <p:cBhvr additive="base">
                                        <p:cTn id="27" dur="500" fill="hold"/>
                                        <p:tgtEl>
                                          <p:spTgt spid="60425"/>
                                        </p:tgtEl>
                                        <p:attrNameLst>
                                          <p:attrName>ppt_x</p:attrName>
                                        </p:attrNameLst>
                                      </p:cBhvr>
                                      <p:tavLst>
                                        <p:tav tm="0">
                                          <p:val>
                                            <p:strVal val="1+#ppt_w/2"/>
                                          </p:val>
                                        </p:tav>
                                        <p:tav tm="100000">
                                          <p:val>
                                            <p:strVal val="#ppt_x"/>
                                          </p:val>
                                        </p:tav>
                                      </p:tavLst>
                                    </p:anim>
                                    <p:anim calcmode="lin" valueType="num">
                                      <p:cBhvr additive="base">
                                        <p:cTn id="28" dur="500" fill="hold"/>
                                        <p:tgtEl>
                                          <p:spTgt spid="604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utoUpdateAnimBg="0"/>
      <p:bldP spid="60421" grpId="0" autoUpdateAnimBg="0"/>
      <p:bldP spid="60422" grpId="0" autoUpdateAnimBg="0"/>
      <p:bldP spid="60423" grpId="0" autoUpdateAnimBg="0"/>
      <p:bldP spid="6042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1026"/>
          <p:cNvSpPr txBox="1">
            <a:spLocks noChangeArrowheads="1"/>
          </p:cNvSpPr>
          <p:nvPr/>
        </p:nvSpPr>
        <p:spPr bwMode="auto">
          <a:xfrm>
            <a:off x="1050925" y="1520825"/>
            <a:ext cx="7178675"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4000" b="1">
                <a:solidFill>
                  <a:srgbClr val="000099"/>
                </a:solidFill>
                <a:latin typeface="楷体_GB2312" pitchFamily="49" charset="-122"/>
                <a:ea typeface="楷体_GB2312" pitchFamily="49" charset="-122"/>
              </a:rPr>
              <a:t>回顾 </a:t>
            </a:r>
            <a:r>
              <a:rPr lang="en-US" altLang="zh-CN" sz="4000" b="1">
                <a:solidFill>
                  <a:srgbClr val="000099"/>
                </a:solidFill>
                <a:ea typeface="楷体_GB2312" pitchFamily="49" charset="-122"/>
              </a:rPr>
              <a:t>2.1 </a:t>
            </a:r>
            <a:r>
              <a:rPr lang="zh-CN" altLang="en-US" sz="4000" b="1">
                <a:solidFill>
                  <a:srgbClr val="000099"/>
                </a:solidFill>
                <a:latin typeface="楷体_GB2312" pitchFamily="49" charset="-122"/>
                <a:ea typeface="楷体_GB2312" pitchFamily="49" charset="-122"/>
              </a:rPr>
              <a:t>节中三个例子的算法，看一下当线性表分别以顺序存储结构和链表存储结构实现时，它们的时间复杂度为多少？</a:t>
            </a:r>
          </a:p>
        </p:txBody>
      </p:sp>
    </p:spTree>
  </p:cSld>
  <p:clrMapOvr>
    <a:masterClrMapping/>
  </p:clrMapOvr>
  <p:transition spd="med">
    <p:zo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279525" y="10112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400"/>
          </a:p>
        </p:txBody>
      </p:sp>
      <p:sp>
        <p:nvSpPr>
          <p:cNvPr id="81923" name="Text Box 3"/>
          <p:cNvSpPr txBox="1">
            <a:spLocks noChangeArrowheads="1"/>
          </p:cNvSpPr>
          <p:nvPr/>
        </p:nvSpPr>
        <p:spPr bwMode="auto">
          <a:xfrm>
            <a:off x="1812925" y="29924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400"/>
          </a:p>
        </p:txBody>
      </p:sp>
      <p:sp>
        <p:nvSpPr>
          <p:cNvPr id="81924" name="Text Box 4"/>
          <p:cNvSpPr txBox="1">
            <a:spLocks noChangeArrowheads="1"/>
          </p:cNvSpPr>
          <p:nvPr/>
        </p:nvSpPr>
        <p:spPr bwMode="auto">
          <a:xfrm>
            <a:off x="381000" y="136525"/>
            <a:ext cx="7153275"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pPr>
            <a:r>
              <a:rPr lang="en-US" altLang="zh-CN" sz="3200" b="1">
                <a:ea typeface="楷体_GB2312" pitchFamily="49" charset="-122"/>
              </a:rPr>
              <a:t>void</a:t>
            </a:r>
            <a:r>
              <a:rPr lang="en-US" altLang="zh-CN" sz="3200">
                <a:ea typeface="楷体_GB2312" pitchFamily="49" charset="-122"/>
              </a:rPr>
              <a:t> union(List </a:t>
            </a:r>
            <a:r>
              <a:rPr lang="en-US" altLang="zh-CN" sz="3200" b="1">
                <a:ea typeface="楷体_GB2312" pitchFamily="49" charset="-122"/>
              </a:rPr>
              <a:t>&amp;</a:t>
            </a:r>
            <a:r>
              <a:rPr lang="en-US" altLang="zh-CN" sz="3200">
                <a:ea typeface="楷体_GB2312" pitchFamily="49" charset="-122"/>
              </a:rPr>
              <a:t>La, List Lb) </a:t>
            </a:r>
            <a:r>
              <a:rPr lang="en-US" altLang="zh-CN" sz="3200" b="1">
                <a:ea typeface="楷体_GB2312" pitchFamily="49" charset="-122"/>
              </a:rPr>
              <a:t>{</a:t>
            </a:r>
            <a:endParaRPr lang="en-US" altLang="zh-CN" sz="3200">
              <a:ea typeface="楷体_GB2312" pitchFamily="49" charset="-122"/>
            </a:endParaRPr>
          </a:p>
          <a:p>
            <a:pPr>
              <a:lnSpc>
                <a:spcPct val="105000"/>
              </a:lnSpc>
            </a:pPr>
            <a:r>
              <a:rPr lang="en-US" altLang="zh-CN" sz="3200">
                <a:ea typeface="楷体_GB2312" pitchFamily="49" charset="-122"/>
              </a:rPr>
              <a:t>   </a:t>
            </a:r>
            <a:r>
              <a:rPr lang="en-US" altLang="zh-CN" sz="2400">
                <a:ea typeface="楷体_GB2312" pitchFamily="49" charset="-122"/>
              </a:rPr>
              <a:t>La_len = ListLength(La);     Lb_len =ListLength(Lb);</a:t>
            </a:r>
            <a:r>
              <a:rPr lang="en-US" altLang="zh-CN" sz="3200">
                <a:ea typeface="楷体_GB2312" pitchFamily="49" charset="-122"/>
              </a:rPr>
              <a:t> </a:t>
            </a:r>
          </a:p>
          <a:p>
            <a:pPr>
              <a:lnSpc>
                <a:spcPct val="105000"/>
              </a:lnSpc>
            </a:pPr>
            <a:r>
              <a:rPr lang="en-US" altLang="zh-CN" sz="3200">
                <a:ea typeface="楷体_GB2312" pitchFamily="49" charset="-122"/>
              </a:rPr>
              <a:t>   </a:t>
            </a:r>
            <a:r>
              <a:rPr lang="en-US" altLang="zh-CN" sz="3200" b="1">
                <a:solidFill>
                  <a:srgbClr val="FF0000"/>
                </a:solidFill>
                <a:ea typeface="楷体_GB2312" pitchFamily="49" charset="-122"/>
              </a:rPr>
              <a:t>for</a:t>
            </a:r>
            <a:r>
              <a:rPr lang="en-US" altLang="zh-CN" sz="3200">
                <a:solidFill>
                  <a:srgbClr val="FF0000"/>
                </a:solidFill>
                <a:ea typeface="楷体_GB2312" pitchFamily="49" charset="-122"/>
              </a:rPr>
              <a:t> (i = 1;  i &lt;= Lb_len;  i++)</a:t>
            </a:r>
            <a:r>
              <a:rPr lang="en-US" altLang="zh-CN" sz="3200" b="1">
                <a:solidFill>
                  <a:srgbClr val="FF0000"/>
                </a:solidFill>
                <a:ea typeface="楷体_GB2312" pitchFamily="49" charset="-122"/>
              </a:rPr>
              <a:t> {</a:t>
            </a:r>
            <a:endParaRPr lang="en-US" altLang="zh-CN" sz="3200">
              <a:ea typeface="楷体_GB2312" pitchFamily="49" charset="-122"/>
            </a:endParaRPr>
          </a:p>
          <a:p>
            <a:pPr>
              <a:lnSpc>
                <a:spcPct val="105000"/>
              </a:lnSpc>
            </a:pPr>
            <a:r>
              <a:rPr lang="en-US" altLang="zh-CN" sz="3200">
                <a:ea typeface="楷体_GB2312" pitchFamily="49" charset="-122"/>
              </a:rPr>
              <a:t>     </a:t>
            </a:r>
            <a:r>
              <a:rPr lang="en-US" altLang="zh-CN" sz="3200">
                <a:solidFill>
                  <a:srgbClr val="9900CC"/>
                </a:solidFill>
                <a:ea typeface="楷体_GB2312" pitchFamily="49" charset="-122"/>
              </a:rPr>
              <a:t> </a:t>
            </a:r>
            <a:r>
              <a:rPr lang="en-US" altLang="zh-CN" sz="3200">
                <a:solidFill>
                  <a:srgbClr val="6600CC"/>
                </a:solidFill>
                <a:ea typeface="楷体_GB2312" pitchFamily="49" charset="-122"/>
              </a:rPr>
              <a:t>GetElem</a:t>
            </a:r>
            <a:r>
              <a:rPr lang="en-US" altLang="zh-CN" sz="3200">
                <a:ea typeface="楷体_GB2312" pitchFamily="49" charset="-122"/>
              </a:rPr>
              <a:t>(Lb, i, e);</a:t>
            </a:r>
          </a:p>
          <a:p>
            <a:pPr>
              <a:lnSpc>
                <a:spcPct val="105000"/>
              </a:lnSpc>
            </a:pPr>
            <a:r>
              <a:rPr lang="en-US" altLang="zh-CN" sz="3200" b="1">
                <a:ea typeface="楷体_GB2312" pitchFamily="49" charset="-122"/>
              </a:rPr>
              <a:t>      if </a:t>
            </a:r>
            <a:r>
              <a:rPr lang="en-US" altLang="zh-CN" sz="3200">
                <a:ea typeface="楷体_GB2312" pitchFamily="49" charset="-122"/>
              </a:rPr>
              <a:t>(</a:t>
            </a:r>
            <a:r>
              <a:rPr lang="en-US" altLang="zh-CN" sz="3200" b="1">
                <a:ea typeface="楷体_GB2312" pitchFamily="49" charset="-122"/>
              </a:rPr>
              <a:t>!</a:t>
            </a:r>
            <a:r>
              <a:rPr lang="en-US" altLang="zh-CN" sz="3200">
                <a:solidFill>
                  <a:srgbClr val="6600CC"/>
                </a:solidFill>
                <a:ea typeface="楷体_GB2312" pitchFamily="49" charset="-122"/>
              </a:rPr>
              <a:t>LocateElem</a:t>
            </a:r>
            <a:r>
              <a:rPr lang="en-US" altLang="zh-CN" sz="3200">
                <a:ea typeface="楷体_GB2312" pitchFamily="49" charset="-122"/>
              </a:rPr>
              <a:t>(La, e, equal( ))  </a:t>
            </a:r>
          </a:p>
          <a:p>
            <a:pPr>
              <a:lnSpc>
                <a:spcPct val="105000"/>
              </a:lnSpc>
            </a:pPr>
            <a:r>
              <a:rPr lang="en-US" altLang="zh-CN" sz="3200">
                <a:ea typeface="楷体_GB2312" pitchFamily="49" charset="-122"/>
              </a:rPr>
              <a:t>        </a:t>
            </a:r>
            <a:r>
              <a:rPr lang="en-US" altLang="zh-CN" sz="3200">
                <a:solidFill>
                  <a:srgbClr val="9900CC"/>
                </a:solidFill>
                <a:ea typeface="楷体_GB2312" pitchFamily="49" charset="-122"/>
              </a:rPr>
              <a:t> </a:t>
            </a:r>
            <a:r>
              <a:rPr lang="en-US" altLang="zh-CN" sz="3200">
                <a:solidFill>
                  <a:srgbClr val="6600CC"/>
                </a:solidFill>
                <a:ea typeface="楷体_GB2312" pitchFamily="49" charset="-122"/>
              </a:rPr>
              <a:t>ListInsert</a:t>
            </a:r>
            <a:r>
              <a:rPr lang="en-US" altLang="zh-CN" sz="3200">
                <a:ea typeface="楷体_GB2312" pitchFamily="49" charset="-122"/>
              </a:rPr>
              <a:t>(La, ++La_len, e);</a:t>
            </a:r>
          </a:p>
          <a:p>
            <a:pPr>
              <a:lnSpc>
                <a:spcPct val="105000"/>
              </a:lnSpc>
            </a:pPr>
            <a:r>
              <a:rPr lang="en-US" altLang="zh-CN" sz="3200">
                <a:ea typeface="楷体_GB2312" pitchFamily="49" charset="-122"/>
              </a:rPr>
              <a:t>  </a:t>
            </a:r>
            <a:r>
              <a:rPr lang="en-US" altLang="zh-CN" sz="3200">
                <a:solidFill>
                  <a:srgbClr val="FF0000"/>
                </a:solidFill>
                <a:ea typeface="楷体_GB2312" pitchFamily="49" charset="-122"/>
              </a:rPr>
              <a:t> </a:t>
            </a:r>
            <a:r>
              <a:rPr lang="en-US" altLang="zh-CN" sz="3200" b="1">
                <a:solidFill>
                  <a:srgbClr val="FF0000"/>
                </a:solidFill>
                <a:ea typeface="楷体_GB2312" pitchFamily="49" charset="-122"/>
              </a:rPr>
              <a:t>}</a:t>
            </a:r>
            <a:r>
              <a:rPr lang="en-US" altLang="zh-CN" sz="3200">
                <a:solidFill>
                  <a:srgbClr val="FF0000"/>
                </a:solidFill>
                <a:ea typeface="楷体_GB2312" pitchFamily="49" charset="-122"/>
              </a:rPr>
              <a:t>//for</a:t>
            </a:r>
            <a:endParaRPr lang="en-US" altLang="zh-CN" sz="3200">
              <a:ea typeface="楷体_GB2312" pitchFamily="49" charset="-122"/>
            </a:endParaRPr>
          </a:p>
          <a:p>
            <a:pPr>
              <a:lnSpc>
                <a:spcPct val="105000"/>
              </a:lnSpc>
            </a:pPr>
            <a:r>
              <a:rPr lang="en-US" altLang="zh-CN" sz="2400" b="1">
                <a:ea typeface="楷体_GB2312" pitchFamily="49" charset="-122"/>
              </a:rPr>
              <a:t>}</a:t>
            </a:r>
            <a:r>
              <a:rPr lang="en-US" altLang="zh-CN" sz="2400">
                <a:ea typeface="楷体_GB2312" pitchFamily="49" charset="-122"/>
              </a:rPr>
              <a:t> // union</a:t>
            </a:r>
            <a:endParaRPr lang="en-US" altLang="zh-CN" sz="3200"/>
          </a:p>
        </p:txBody>
      </p:sp>
      <p:sp>
        <p:nvSpPr>
          <p:cNvPr id="81926" name="Text Box 6"/>
          <p:cNvSpPr txBox="1">
            <a:spLocks noChangeArrowheads="1"/>
          </p:cNvSpPr>
          <p:nvPr/>
        </p:nvSpPr>
        <p:spPr bwMode="auto">
          <a:xfrm>
            <a:off x="533400" y="4495800"/>
            <a:ext cx="22320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660033"/>
                </a:solidFill>
                <a:ea typeface="楷体_GB2312" pitchFamily="49" charset="-122"/>
              </a:rPr>
              <a:t>控制结构：</a:t>
            </a:r>
          </a:p>
          <a:p>
            <a:r>
              <a:rPr lang="zh-CN" altLang="en-US" sz="3200" b="1">
                <a:solidFill>
                  <a:srgbClr val="660033"/>
                </a:solidFill>
                <a:ea typeface="楷体_GB2312" pitchFamily="49" charset="-122"/>
              </a:rPr>
              <a:t>基本操作：</a:t>
            </a:r>
            <a:endParaRPr lang="zh-CN" altLang="en-US" sz="2400">
              <a:solidFill>
                <a:srgbClr val="FF0000"/>
              </a:solidFill>
              <a:ea typeface="楷体_GB2312" pitchFamily="49" charset="-122"/>
            </a:endParaRPr>
          </a:p>
        </p:txBody>
      </p:sp>
      <p:sp>
        <p:nvSpPr>
          <p:cNvPr id="81927" name="Text Box 7"/>
          <p:cNvSpPr txBox="1">
            <a:spLocks noChangeArrowheads="1"/>
          </p:cNvSpPr>
          <p:nvPr/>
        </p:nvSpPr>
        <p:spPr bwMode="auto">
          <a:xfrm>
            <a:off x="2362200" y="4495800"/>
            <a:ext cx="59626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a typeface="楷体_GB2312" pitchFamily="49" charset="-122"/>
              </a:rPr>
              <a:t>for </a:t>
            </a:r>
            <a:r>
              <a:rPr lang="zh-CN" altLang="en-US" sz="3200" b="1">
                <a:solidFill>
                  <a:srgbClr val="FF0000"/>
                </a:solidFill>
                <a:ea typeface="楷体_GB2312" pitchFamily="49" charset="-122"/>
              </a:rPr>
              <a:t>循环</a:t>
            </a:r>
            <a:endParaRPr lang="zh-CN" altLang="en-US" sz="3200">
              <a:ea typeface="楷体_GB2312" pitchFamily="49" charset="-122"/>
            </a:endParaRPr>
          </a:p>
          <a:p>
            <a:r>
              <a:rPr lang="en-US" altLang="zh-CN" sz="3200">
                <a:solidFill>
                  <a:srgbClr val="6600CC"/>
                </a:solidFill>
                <a:ea typeface="楷体_GB2312" pitchFamily="49" charset="-122"/>
              </a:rPr>
              <a:t>GetElem, LocateElem</a:t>
            </a:r>
            <a:r>
              <a:rPr lang="en-US" altLang="zh-CN" sz="3200">
                <a:solidFill>
                  <a:srgbClr val="000099"/>
                </a:solidFill>
                <a:ea typeface="楷体_GB2312" pitchFamily="49" charset="-122"/>
              </a:rPr>
              <a:t> </a:t>
            </a:r>
            <a:r>
              <a:rPr lang="zh-CN" altLang="en-US" sz="3200">
                <a:solidFill>
                  <a:srgbClr val="000099"/>
                </a:solidFill>
                <a:ea typeface="楷体_GB2312" pitchFamily="49" charset="-122"/>
              </a:rPr>
              <a:t>和 </a:t>
            </a:r>
            <a:r>
              <a:rPr lang="en-US" altLang="zh-CN" sz="3200">
                <a:solidFill>
                  <a:srgbClr val="6600CC"/>
                </a:solidFill>
                <a:ea typeface="楷体_GB2312" pitchFamily="49" charset="-122"/>
              </a:rPr>
              <a:t>ListInsert</a:t>
            </a:r>
            <a:endParaRPr lang="en-US" altLang="zh-CN" sz="3200">
              <a:solidFill>
                <a:srgbClr val="6600CC"/>
              </a:solidFill>
            </a:endParaRPr>
          </a:p>
        </p:txBody>
      </p:sp>
      <p:sp>
        <p:nvSpPr>
          <p:cNvPr id="81928" name="Text Box 8"/>
          <p:cNvSpPr txBox="1">
            <a:spLocks noChangeArrowheads="1"/>
          </p:cNvSpPr>
          <p:nvPr/>
        </p:nvSpPr>
        <p:spPr bwMode="auto">
          <a:xfrm>
            <a:off x="457200" y="5486400"/>
            <a:ext cx="80184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ea typeface="隶书" pitchFamily="49" charset="-122"/>
              </a:rPr>
              <a:t>当以</a:t>
            </a:r>
            <a:r>
              <a:rPr lang="zh-CN" altLang="en-US" sz="3200">
                <a:solidFill>
                  <a:srgbClr val="FF0000"/>
                </a:solidFill>
                <a:ea typeface="隶书" pitchFamily="49" charset="-122"/>
              </a:rPr>
              <a:t>顺序映像</a:t>
            </a:r>
            <a:r>
              <a:rPr lang="zh-CN" altLang="en-US" sz="3200">
                <a:ea typeface="隶书" pitchFamily="49" charset="-122"/>
              </a:rPr>
              <a:t>实现抽象数据类型线性表时为</a:t>
            </a:r>
            <a:r>
              <a:rPr lang="en-US" altLang="zh-CN" sz="3200">
                <a:ea typeface="隶书" pitchFamily="49" charset="-122"/>
              </a:rPr>
              <a:t>:</a:t>
            </a:r>
          </a:p>
          <a:p>
            <a:r>
              <a:rPr lang="en-US" altLang="zh-CN" sz="3200">
                <a:ea typeface="隶书" pitchFamily="49" charset="-122"/>
              </a:rPr>
              <a:t>   </a:t>
            </a:r>
            <a:r>
              <a:rPr lang="en-US" altLang="zh-CN" sz="3200">
                <a:solidFill>
                  <a:srgbClr val="660033"/>
                </a:solidFill>
                <a:ea typeface="隶书" pitchFamily="49" charset="-122"/>
              </a:rPr>
              <a:t>O( ListLength(La)</a:t>
            </a:r>
            <a:r>
              <a:rPr lang="en-US" altLang="zh-CN" sz="3200">
                <a:solidFill>
                  <a:srgbClr val="660033"/>
                </a:solidFill>
                <a:latin typeface="宋体" pitchFamily="2" charset="-122"/>
                <a:ea typeface="隶书" pitchFamily="49" charset="-122"/>
              </a:rPr>
              <a:t>×</a:t>
            </a:r>
            <a:r>
              <a:rPr lang="en-US" altLang="zh-CN" sz="3200">
                <a:solidFill>
                  <a:srgbClr val="660033"/>
                </a:solidFill>
                <a:ea typeface="隶书" pitchFamily="49" charset="-122"/>
              </a:rPr>
              <a:t>ListLength(Lb) )</a:t>
            </a:r>
            <a:endParaRPr lang="en-US" altLang="zh-CN" sz="3200">
              <a:ea typeface="隶书" pitchFamily="49" charset="-122"/>
            </a:endParaRPr>
          </a:p>
        </p:txBody>
      </p:sp>
      <p:sp>
        <p:nvSpPr>
          <p:cNvPr id="81929" name="Text Box 9"/>
          <p:cNvSpPr txBox="1">
            <a:spLocks noChangeArrowheads="1"/>
          </p:cNvSpPr>
          <p:nvPr/>
        </p:nvSpPr>
        <p:spPr bwMode="auto">
          <a:xfrm>
            <a:off x="455613" y="5715000"/>
            <a:ext cx="8078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 </a:t>
            </a:r>
          </a:p>
        </p:txBody>
      </p:sp>
      <p:sp useBgFill="1">
        <p:nvSpPr>
          <p:cNvPr id="81930" name="Text Box 10"/>
          <p:cNvSpPr txBox="1">
            <a:spLocks noChangeArrowheads="1"/>
          </p:cNvSpPr>
          <p:nvPr/>
        </p:nvSpPr>
        <p:spPr bwMode="auto">
          <a:xfrm>
            <a:off x="439738" y="5638800"/>
            <a:ext cx="8018462"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ea typeface="隶书" pitchFamily="49" charset="-122"/>
              </a:rPr>
              <a:t>当以</a:t>
            </a:r>
            <a:r>
              <a:rPr lang="zh-CN" altLang="en-US" sz="3200">
                <a:solidFill>
                  <a:srgbClr val="FF0000"/>
                </a:solidFill>
                <a:ea typeface="隶书" pitchFamily="49" charset="-122"/>
              </a:rPr>
              <a:t>链式映像</a:t>
            </a:r>
            <a:r>
              <a:rPr lang="zh-CN" altLang="en-US" sz="3200">
                <a:ea typeface="隶书" pitchFamily="49" charset="-122"/>
              </a:rPr>
              <a:t>实现抽象数据类型线性表时为</a:t>
            </a:r>
            <a:r>
              <a:rPr lang="en-US" altLang="zh-CN" sz="3200">
                <a:ea typeface="隶书" pitchFamily="49" charset="-122"/>
              </a:rPr>
              <a:t>:</a:t>
            </a:r>
          </a:p>
          <a:p>
            <a:r>
              <a:rPr lang="en-US" altLang="zh-CN" sz="3200">
                <a:ea typeface="隶书" pitchFamily="49" charset="-122"/>
              </a:rPr>
              <a:t>   </a:t>
            </a:r>
            <a:r>
              <a:rPr lang="en-US" altLang="zh-CN" sz="3200">
                <a:solidFill>
                  <a:srgbClr val="660033"/>
                </a:solidFill>
                <a:ea typeface="隶书" pitchFamily="49" charset="-122"/>
              </a:rPr>
              <a:t>O( ListLength(La)</a:t>
            </a:r>
            <a:r>
              <a:rPr lang="en-US" altLang="zh-CN" sz="3200">
                <a:solidFill>
                  <a:srgbClr val="660033"/>
                </a:solidFill>
                <a:latin typeface="宋体" pitchFamily="2" charset="-122"/>
                <a:ea typeface="隶书" pitchFamily="49" charset="-122"/>
              </a:rPr>
              <a:t>×</a:t>
            </a:r>
            <a:r>
              <a:rPr lang="en-US" altLang="zh-CN" sz="3200">
                <a:solidFill>
                  <a:srgbClr val="660033"/>
                </a:solidFill>
                <a:ea typeface="隶书" pitchFamily="49" charset="-122"/>
              </a:rPr>
              <a:t>ListLength(Lb) )</a:t>
            </a:r>
            <a:endParaRPr lang="en-US" altLang="zh-CN" sz="2400">
              <a:solidFill>
                <a:srgbClr val="660033"/>
              </a:solidFill>
              <a:ea typeface="隶书" pitchFamily="49" charset="-122"/>
            </a:endParaRPr>
          </a:p>
        </p:txBody>
      </p:sp>
      <p:sp>
        <p:nvSpPr>
          <p:cNvPr id="81931" name="Text Box 11"/>
          <p:cNvSpPr txBox="1">
            <a:spLocks noChangeArrowheads="1"/>
          </p:cNvSpPr>
          <p:nvPr/>
        </p:nvSpPr>
        <p:spPr bwMode="auto">
          <a:xfrm>
            <a:off x="7643813" y="228600"/>
            <a:ext cx="1271587" cy="666750"/>
          </a:xfrm>
          <a:prstGeom prst="rect">
            <a:avLst/>
          </a:prstGeom>
          <a:solidFill>
            <a:srgbClr val="CCFFCC"/>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chemeClr val="tx2"/>
                </a:solidFill>
              </a:rPr>
              <a:t>例</a:t>
            </a:r>
            <a:r>
              <a:rPr lang="en-US" altLang="zh-CN" b="1">
                <a:solidFill>
                  <a:schemeClr val="tx2"/>
                </a:solidFill>
              </a:rPr>
              <a:t>2-1</a:t>
            </a:r>
            <a:endParaRPr lang="en-US" altLang="zh-CN" sz="2400"/>
          </a:p>
        </p:txBody>
      </p:sp>
      <p:sp>
        <p:nvSpPr>
          <p:cNvPr id="81932" name="Comment 12"/>
          <p:cNvSpPr>
            <a:spLocks noChangeArrowheads="1"/>
          </p:cNvSpPr>
          <p:nvPr/>
        </p:nvSpPr>
        <p:spPr bwMode="auto">
          <a:xfrm>
            <a:off x="2971800" y="3906838"/>
            <a:ext cx="3200400" cy="588962"/>
          </a:xfrm>
          <a:prstGeom prst="rect">
            <a:avLst/>
          </a:prstGeom>
          <a:solidFill>
            <a:srgbClr val="FCFDC6"/>
          </a:solidFill>
          <a:ln w="9525">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lgn="ctr">
              <a:spcBef>
                <a:spcPct val="50000"/>
              </a:spcBef>
            </a:pPr>
            <a:r>
              <a:rPr lang="zh-CN" altLang="en-US" sz="3200" b="1">
                <a:solidFill>
                  <a:srgbClr val="990000"/>
                </a:solidFill>
                <a:latin typeface="Arial" charset="0"/>
                <a:ea typeface="隶书" pitchFamily="49" charset="-122"/>
              </a:rPr>
              <a:t>算法时间复杂度</a:t>
            </a:r>
            <a:endParaRPr lang="zh-CN" altLang="en-US" sz="3200">
              <a:solidFill>
                <a:srgbClr val="000000"/>
              </a:solidFill>
              <a:latin typeface="Arial"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1932"/>
                                        </p:tgtEl>
                                        <p:attrNameLst>
                                          <p:attrName>style.visibility</p:attrName>
                                        </p:attrNameLst>
                                      </p:cBhvr>
                                      <p:to>
                                        <p:strVal val="visible"/>
                                      </p:to>
                                    </p:set>
                                    <p:animEffect transition="in" filter="blinds(vertical)">
                                      <p:cBhvr>
                                        <p:cTn id="7" dur="500"/>
                                        <p:tgtEl>
                                          <p:spTgt spid="81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1926"/>
                                        </p:tgtEl>
                                        <p:attrNameLst>
                                          <p:attrName>style.visibility</p:attrName>
                                        </p:attrNameLst>
                                      </p:cBhvr>
                                      <p:to>
                                        <p:strVal val="visible"/>
                                      </p:to>
                                    </p:set>
                                    <p:animEffect transition="in" filter="barn(outVertical)">
                                      <p:cBhvr>
                                        <p:cTn id="12" dur="500"/>
                                        <p:tgtEl>
                                          <p:spTgt spid="819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7"/>
                                        </p:tgtEl>
                                        <p:attrNameLst>
                                          <p:attrName>style.visibility</p:attrName>
                                        </p:attrNameLst>
                                      </p:cBhvr>
                                      <p:to>
                                        <p:strVal val="visible"/>
                                      </p:to>
                                    </p:set>
                                    <p:animEffect transition="in" filter="wipe(left)">
                                      <p:cBhvr>
                                        <p:cTn id="17" dur="500"/>
                                        <p:tgtEl>
                                          <p:spTgt spid="819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1928"/>
                                        </p:tgtEl>
                                        <p:attrNameLst>
                                          <p:attrName>style.visibility</p:attrName>
                                        </p:attrNameLst>
                                      </p:cBhvr>
                                      <p:to>
                                        <p:strVal val="visible"/>
                                      </p:to>
                                    </p:set>
                                    <p:anim calcmode="lin" valueType="num">
                                      <p:cBhvr additive="base">
                                        <p:cTn id="22" dur="500" fill="hold"/>
                                        <p:tgtEl>
                                          <p:spTgt spid="81928"/>
                                        </p:tgtEl>
                                        <p:attrNameLst>
                                          <p:attrName>ppt_x</p:attrName>
                                        </p:attrNameLst>
                                      </p:cBhvr>
                                      <p:tavLst>
                                        <p:tav tm="0">
                                          <p:val>
                                            <p:strVal val="#ppt_x"/>
                                          </p:val>
                                        </p:tav>
                                        <p:tav tm="100000">
                                          <p:val>
                                            <p:strVal val="#ppt_x"/>
                                          </p:val>
                                        </p:tav>
                                      </p:tavLst>
                                    </p:anim>
                                    <p:anim calcmode="lin" valueType="num">
                                      <p:cBhvr additive="base">
                                        <p:cTn id="23" dur="500" fill="hold"/>
                                        <p:tgtEl>
                                          <p:spTgt spid="8192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1928"/>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1930"/>
                                        </p:tgtEl>
                                        <p:attrNameLst>
                                          <p:attrName>style.visibility</p:attrName>
                                        </p:attrNameLst>
                                      </p:cBhvr>
                                      <p:to>
                                        <p:strVal val="visible"/>
                                      </p:to>
                                    </p:set>
                                    <p:anim calcmode="lin" valueType="num">
                                      <p:cBhvr additive="base">
                                        <p:cTn id="28" dur="500" fill="hold"/>
                                        <p:tgtEl>
                                          <p:spTgt spid="81930"/>
                                        </p:tgtEl>
                                        <p:attrNameLst>
                                          <p:attrName>ppt_x</p:attrName>
                                        </p:attrNameLst>
                                      </p:cBhvr>
                                      <p:tavLst>
                                        <p:tav tm="0">
                                          <p:val>
                                            <p:strVal val="#ppt_x"/>
                                          </p:val>
                                        </p:tav>
                                        <p:tav tm="100000">
                                          <p:val>
                                            <p:strVal val="#ppt_x"/>
                                          </p:val>
                                        </p:tav>
                                      </p:tavLst>
                                    </p:anim>
                                    <p:anim calcmode="lin" valueType="num">
                                      <p:cBhvr additive="base">
                                        <p:cTn id="29" dur="500" fill="hold"/>
                                        <p:tgtEl>
                                          <p:spTgt spid="81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autoUpdateAnimBg="0"/>
      <p:bldP spid="81927" grpId="0" autoUpdateAnimBg="0"/>
      <p:bldP spid="81928" grpId="0" autoUpdateAnimBg="0"/>
      <p:bldP spid="81930" grpId="0" animBg="1" autoUpdateAnimBg="0"/>
      <p:bldP spid="81932"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Text Box 4"/>
          <p:cNvSpPr txBox="1">
            <a:spLocks noChangeArrowheads="1"/>
          </p:cNvSpPr>
          <p:nvPr/>
        </p:nvSpPr>
        <p:spPr bwMode="auto">
          <a:xfrm>
            <a:off x="431800" y="28575"/>
            <a:ext cx="8153400" cy="456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pPr>
            <a:r>
              <a:rPr lang="en-US" altLang="zh-CN" sz="2800" b="1">
                <a:ea typeface="楷体_GB2312" pitchFamily="49" charset="-122"/>
              </a:rPr>
              <a:t>void</a:t>
            </a:r>
            <a:r>
              <a:rPr lang="en-US" altLang="zh-CN" sz="2800">
                <a:ea typeface="楷体_GB2312" pitchFamily="49" charset="-122"/>
              </a:rPr>
              <a:t> purge(List </a:t>
            </a:r>
            <a:r>
              <a:rPr lang="en-US" altLang="zh-CN" sz="2800" b="1">
                <a:ea typeface="楷体_GB2312" pitchFamily="49" charset="-122"/>
              </a:rPr>
              <a:t>&amp;</a:t>
            </a:r>
            <a:r>
              <a:rPr lang="en-US" altLang="zh-CN" sz="2800">
                <a:ea typeface="楷体_GB2312" pitchFamily="49" charset="-122"/>
              </a:rPr>
              <a:t>La, List Lb) </a:t>
            </a:r>
            <a:r>
              <a:rPr lang="en-US" altLang="zh-CN" sz="2800" b="1">
                <a:ea typeface="楷体_GB2312" pitchFamily="49" charset="-122"/>
              </a:rPr>
              <a:t>{</a:t>
            </a:r>
            <a:endParaRPr lang="en-US" altLang="zh-CN" sz="2800">
              <a:ea typeface="楷体_GB2312" pitchFamily="49" charset="-122"/>
            </a:endParaRPr>
          </a:p>
          <a:p>
            <a:pPr>
              <a:lnSpc>
                <a:spcPct val="105000"/>
              </a:lnSpc>
            </a:pPr>
            <a:r>
              <a:rPr lang="en-US" altLang="zh-CN" sz="2800">
                <a:latin typeface="楷体_GB2312" pitchFamily="49" charset="-122"/>
                <a:ea typeface="楷体_GB2312" pitchFamily="49" charset="-122"/>
              </a:rPr>
              <a:t> </a:t>
            </a:r>
            <a:r>
              <a:rPr lang="en-US" altLang="zh-CN" sz="2800">
                <a:ea typeface="楷体_GB2312" pitchFamily="49" charset="-122"/>
              </a:rPr>
              <a:t>InitList(LA)</a:t>
            </a:r>
            <a:r>
              <a:rPr lang="en-US" altLang="zh-CN" sz="2800">
                <a:latin typeface="楷体_GB2312" pitchFamily="49" charset="-122"/>
                <a:ea typeface="楷体_GB2312" pitchFamily="49" charset="-122"/>
              </a:rPr>
              <a:t>;</a:t>
            </a:r>
          </a:p>
          <a:p>
            <a:pPr>
              <a:lnSpc>
                <a:spcPct val="105000"/>
              </a:lnSpc>
            </a:pPr>
            <a:r>
              <a:rPr lang="en-US" altLang="zh-CN" sz="2800">
                <a:ea typeface="楷体_GB2312" pitchFamily="49" charset="-122"/>
              </a:rPr>
              <a:t>  La_len = ListLength(La);   Lb_len =ListLength(Lb);</a:t>
            </a:r>
            <a:r>
              <a:rPr lang="en-US" altLang="zh-CN" sz="3200">
                <a:ea typeface="楷体_GB2312" pitchFamily="49" charset="-122"/>
              </a:rPr>
              <a:t>   </a:t>
            </a:r>
          </a:p>
          <a:p>
            <a:pPr>
              <a:lnSpc>
                <a:spcPct val="105000"/>
              </a:lnSpc>
            </a:pPr>
            <a:r>
              <a:rPr lang="en-US" altLang="zh-CN" sz="3200">
                <a:ea typeface="楷体_GB2312" pitchFamily="49" charset="-122"/>
              </a:rPr>
              <a:t>  </a:t>
            </a:r>
            <a:r>
              <a:rPr lang="en-US" altLang="zh-CN" sz="3200" b="1">
                <a:solidFill>
                  <a:srgbClr val="FF0000"/>
                </a:solidFill>
                <a:ea typeface="楷体_GB2312" pitchFamily="49" charset="-122"/>
              </a:rPr>
              <a:t>for</a:t>
            </a:r>
            <a:r>
              <a:rPr lang="en-US" altLang="zh-CN" sz="3200">
                <a:solidFill>
                  <a:srgbClr val="FF0000"/>
                </a:solidFill>
                <a:ea typeface="楷体_GB2312" pitchFamily="49" charset="-122"/>
              </a:rPr>
              <a:t> (i = 1;  i &lt;= Lb_len;  i++)</a:t>
            </a:r>
            <a:r>
              <a:rPr lang="en-US" altLang="zh-CN" sz="3200" b="1">
                <a:solidFill>
                  <a:srgbClr val="FF0000"/>
                </a:solidFill>
                <a:ea typeface="楷体_GB2312" pitchFamily="49" charset="-122"/>
              </a:rPr>
              <a:t> {</a:t>
            </a:r>
            <a:endParaRPr lang="en-US" altLang="zh-CN" sz="3200">
              <a:ea typeface="楷体_GB2312" pitchFamily="49" charset="-122"/>
            </a:endParaRPr>
          </a:p>
          <a:p>
            <a:pPr>
              <a:lnSpc>
                <a:spcPct val="105000"/>
              </a:lnSpc>
            </a:pPr>
            <a:r>
              <a:rPr lang="en-US" altLang="zh-CN" sz="3200">
                <a:ea typeface="楷体_GB2312" pitchFamily="49" charset="-122"/>
              </a:rPr>
              <a:t>    </a:t>
            </a:r>
            <a:r>
              <a:rPr lang="en-US" altLang="zh-CN" sz="3200">
                <a:solidFill>
                  <a:srgbClr val="9900CC"/>
                </a:solidFill>
                <a:ea typeface="楷体_GB2312" pitchFamily="49" charset="-122"/>
              </a:rPr>
              <a:t>GetElem</a:t>
            </a:r>
            <a:r>
              <a:rPr lang="en-US" altLang="zh-CN" sz="3200">
                <a:ea typeface="楷体_GB2312" pitchFamily="49" charset="-122"/>
              </a:rPr>
              <a:t>(Lb, i, e);</a:t>
            </a:r>
          </a:p>
          <a:p>
            <a:pPr>
              <a:lnSpc>
                <a:spcPct val="105000"/>
              </a:lnSpc>
            </a:pPr>
            <a:r>
              <a:rPr lang="en-US" altLang="zh-CN" sz="3200">
                <a:ea typeface="楷体_GB2312" pitchFamily="49" charset="-122"/>
              </a:rPr>
              <a:t>    </a:t>
            </a:r>
            <a:r>
              <a:rPr lang="en-US" altLang="zh-CN" sz="3200" b="1">
                <a:ea typeface="楷体_GB2312" pitchFamily="49" charset="-122"/>
              </a:rPr>
              <a:t>if </a:t>
            </a:r>
            <a:r>
              <a:rPr lang="en-US" altLang="zh-CN" sz="3200">
                <a:ea typeface="楷体_GB2312" pitchFamily="49" charset="-122"/>
              </a:rPr>
              <a:t>(ListEmpty(La) ||</a:t>
            </a:r>
            <a:r>
              <a:rPr lang="en-US" altLang="zh-CN" b="1">
                <a:solidFill>
                  <a:srgbClr val="660033"/>
                </a:solidFill>
                <a:ea typeface="楷体_GB2312" pitchFamily="49" charset="-122"/>
              </a:rPr>
              <a:t> </a:t>
            </a:r>
            <a:r>
              <a:rPr lang="en-US" altLang="zh-CN" sz="3200">
                <a:ea typeface="楷体_GB2312" pitchFamily="49" charset="-122"/>
              </a:rPr>
              <a:t>!equal (en, e)) </a:t>
            </a:r>
          </a:p>
          <a:p>
            <a:pPr>
              <a:lnSpc>
                <a:spcPct val="105000"/>
              </a:lnSpc>
            </a:pPr>
            <a:r>
              <a:rPr lang="en-US" altLang="zh-CN" sz="3200">
                <a:ea typeface="楷体_GB2312" pitchFamily="49" charset="-122"/>
              </a:rPr>
              <a:t>      </a:t>
            </a:r>
            <a:r>
              <a:rPr lang="en-US" altLang="zh-CN" sz="3200" b="1">
                <a:ea typeface="楷体_GB2312" pitchFamily="49" charset="-122"/>
              </a:rPr>
              <a:t>{</a:t>
            </a:r>
            <a:r>
              <a:rPr lang="en-US" altLang="zh-CN" sz="3200">
                <a:ea typeface="楷体_GB2312" pitchFamily="49" charset="-122"/>
              </a:rPr>
              <a:t> </a:t>
            </a:r>
            <a:r>
              <a:rPr lang="en-US" altLang="zh-CN" sz="3200">
                <a:solidFill>
                  <a:srgbClr val="9900CC"/>
                </a:solidFill>
                <a:ea typeface="楷体_GB2312" pitchFamily="49" charset="-122"/>
              </a:rPr>
              <a:t>ListInsert</a:t>
            </a:r>
            <a:r>
              <a:rPr lang="en-US" altLang="zh-CN" sz="3200">
                <a:ea typeface="楷体_GB2312" pitchFamily="49" charset="-122"/>
              </a:rPr>
              <a:t>(La, ++La_len, e);  en = e;  </a:t>
            </a:r>
            <a:r>
              <a:rPr lang="en-US" altLang="zh-CN" sz="3200" b="1">
                <a:ea typeface="楷体_GB2312" pitchFamily="49" charset="-122"/>
              </a:rPr>
              <a:t>}</a:t>
            </a:r>
            <a:endParaRPr lang="en-US" altLang="zh-CN" sz="3200">
              <a:ea typeface="楷体_GB2312" pitchFamily="49" charset="-122"/>
            </a:endParaRPr>
          </a:p>
          <a:p>
            <a:pPr>
              <a:lnSpc>
                <a:spcPct val="105000"/>
              </a:lnSpc>
            </a:pPr>
            <a:r>
              <a:rPr lang="en-US" altLang="zh-CN" sz="3200" b="1">
                <a:ea typeface="楷体_GB2312" pitchFamily="49" charset="-122"/>
              </a:rPr>
              <a:t> </a:t>
            </a:r>
            <a:r>
              <a:rPr lang="en-US" altLang="zh-CN" sz="3200" b="1">
                <a:solidFill>
                  <a:srgbClr val="FF0000"/>
                </a:solidFill>
                <a:ea typeface="楷体_GB2312" pitchFamily="49" charset="-122"/>
              </a:rPr>
              <a:t> }</a:t>
            </a:r>
            <a:r>
              <a:rPr lang="en-US" altLang="zh-CN" sz="3200">
                <a:solidFill>
                  <a:srgbClr val="FF0000"/>
                </a:solidFill>
                <a:ea typeface="楷体_GB2312" pitchFamily="49" charset="-122"/>
              </a:rPr>
              <a:t>//for</a:t>
            </a:r>
            <a:endParaRPr lang="en-US" altLang="zh-CN" sz="3200">
              <a:ea typeface="楷体_GB2312" pitchFamily="49" charset="-122"/>
            </a:endParaRPr>
          </a:p>
          <a:p>
            <a:pPr>
              <a:lnSpc>
                <a:spcPct val="105000"/>
              </a:lnSpc>
            </a:pPr>
            <a:r>
              <a:rPr lang="en-US" altLang="zh-CN" sz="2800" b="1">
                <a:ea typeface="楷体_GB2312" pitchFamily="49" charset="-122"/>
              </a:rPr>
              <a:t>}</a:t>
            </a:r>
            <a:r>
              <a:rPr lang="en-US" altLang="zh-CN" sz="2800">
                <a:ea typeface="楷体_GB2312" pitchFamily="49" charset="-122"/>
              </a:rPr>
              <a:t> // purge</a:t>
            </a:r>
            <a:endParaRPr lang="en-US" altLang="zh-CN" sz="3200">
              <a:ea typeface="楷体_GB2312" pitchFamily="49" charset="-122"/>
            </a:endParaRPr>
          </a:p>
        </p:txBody>
      </p:sp>
      <p:sp>
        <p:nvSpPr>
          <p:cNvPr id="83974" name="Text Box 6"/>
          <p:cNvSpPr txBox="1">
            <a:spLocks noChangeArrowheads="1"/>
          </p:cNvSpPr>
          <p:nvPr/>
        </p:nvSpPr>
        <p:spPr bwMode="auto">
          <a:xfrm>
            <a:off x="552450" y="4549775"/>
            <a:ext cx="223202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sz="3200" b="1">
                <a:solidFill>
                  <a:srgbClr val="660033"/>
                </a:solidFill>
                <a:ea typeface="楷体_GB2312" pitchFamily="49" charset="-122"/>
              </a:rPr>
              <a:t>控制结构：</a:t>
            </a:r>
          </a:p>
          <a:p>
            <a:pPr>
              <a:lnSpc>
                <a:spcPct val="110000"/>
              </a:lnSpc>
            </a:pPr>
            <a:r>
              <a:rPr lang="zh-CN" altLang="en-US" sz="3200" b="1">
                <a:solidFill>
                  <a:srgbClr val="660033"/>
                </a:solidFill>
                <a:ea typeface="楷体_GB2312" pitchFamily="49" charset="-122"/>
              </a:rPr>
              <a:t>基本操作：</a:t>
            </a:r>
            <a:endParaRPr lang="zh-CN" altLang="en-US" sz="2400">
              <a:solidFill>
                <a:srgbClr val="FF0000"/>
              </a:solidFill>
              <a:ea typeface="楷体_GB2312" pitchFamily="49" charset="-122"/>
            </a:endParaRPr>
          </a:p>
        </p:txBody>
      </p:sp>
      <p:sp>
        <p:nvSpPr>
          <p:cNvPr id="83975" name="Text Box 7"/>
          <p:cNvSpPr txBox="1">
            <a:spLocks noChangeArrowheads="1"/>
          </p:cNvSpPr>
          <p:nvPr/>
        </p:nvSpPr>
        <p:spPr bwMode="auto">
          <a:xfrm>
            <a:off x="2525713" y="4554538"/>
            <a:ext cx="3795712"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3200">
                <a:solidFill>
                  <a:srgbClr val="FF0000"/>
                </a:solidFill>
                <a:ea typeface="楷体_GB2312" pitchFamily="49" charset="-122"/>
              </a:rPr>
              <a:t>for </a:t>
            </a:r>
            <a:r>
              <a:rPr lang="zh-CN" altLang="en-US" sz="3200">
                <a:ea typeface="楷体_GB2312" pitchFamily="49" charset="-122"/>
              </a:rPr>
              <a:t>循环</a:t>
            </a:r>
          </a:p>
          <a:p>
            <a:pPr>
              <a:lnSpc>
                <a:spcPct val="110000"/>
              </a:lnSpc>
            </a:pPr>
            <a:r>
              <a:rPr lang="en-US" altLang="zh-CN" sz="3200">
                <a:solidFill>
                  <a:srgbClr val="6600CC"/>
                </a:solidFill>
                <a:ea typeface="楷体_GB2312" pitchFamily="49" charset="-122"/>
              </a:rPr>
              <a:t>GetElem</a:t>
            </a:r>
            <a:r>
              <a:rPr lang="en-US" altLang="zh-CN" sz="3200">
                <a:ea typeface="楷体_GB2312" pitchFamily="49" charset="-122"/>
              </a:rPr>
              <a:t> </a:t>
            </a:r>
            <a:r>
              <a:rPr lang="zh-CN" altLang="en-US" sz="3200">
                <a:ea typeface="楷体_GB2312" pitchFamily="49" charset="-122"/>
              </a:rPr>
              <a:t>和</a:t>
            </a:r>
            <a:r>
              <a:rPr lang="zh-CN" altLang="en-US" sz="3200">
                <a:solidFill>
                  <a:srgbClr val="6600CC"/>
                </a:solidFill>
                <a:ea typeface="楷体_GB2312" pitchFamily="49" charset="-122"/>
              </a:rPr>
              <a:t> </a:t>
            </a:r>
            <a:r>
              <a:rPr lang="en-US" altLang="zh-CN" sz="3200">
                <a:solidFill>
                  <a:srgbClr val="6600CC"/>
                </a:solidFill>
                <a:ea typeface="楷体_GB2312" pitchFamily="49" charset="-122"/>
              </a:rPr>
              <a:t>ListInsert</a:t>
            </a:r>
            <a:endParaRPr lang="en-US" altLang="zh-CN" sz="2800"/>
          </a:p>
        </p:txBody>
      </p:sp>
      <p:sp>
        <p:nvSpPr>
          <p:cNvPr id="83976" name="Text Box 8"/>
          <p:cNvSpPr txBox="1">
            <a:spLocks noChangeArrowheads="1"/>
          </p:cNvSpPr>
          <p:nvPr/>
        </p:nvSpPr>
        <p:spPr bwMode="auto">
          <a:xfrm>
            <a:off x="611188" y="5683250"/>
            <a:ext cx="7038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隶书" pitchFamily="49" charset="-122"/>
              </a:rPr>
              <a:t>当以</a:t>
            </a:r>
            <a:r>
              <a:rPr lang="zh-CN" altLang="en-US" sz="2800">
                <a:solidFill>
                  <a:srgbClr val="FF0000"/>
                </a:solidFill>
                <a:ea typeface="隶书" pitchFamily="49" charset="-122"/>
              </a:rPr>
              <a:t>顺序映像</a:t>
            </a:r>
            <a:r>
              <a:rPr lang="zh-CN" altLang="en-US" sz="2800">
                <a:ea typeface="隶书" pitchFamily="49" charset="-122"/>
              </a:rPr>
              <a:t>实现抽象数据类型线性表时为</a:t>
            </a:r>
            <a:r>
              <a:rPr lang="en-US" altLang="zh-CN" sz="2800">
                <a:ea typeface="隶书" pitchFamily="49" charset="-122"/>
              </a:rPr>
              <a:t>:</a:t>
            </a:r>
          </a:p>
          <a:p>
            <a:r>
              <a:rPr lang="en-US" altLang="zh-CN" sz="2800">
                <a:ea typeface="隶书" pitchFamily="49" charset="-122"/>
              </a:rPr>
              <a:t>      </a:t>
            </a:r>
            <a:r>
              <a:rPr lang="en-US" altLang="zh-CN" sz="2800">
                <a:solidFill>
                  <a:srgbClr val="660033"/>
                </a:solidFill>
                <a:ea typeface="隶书" pitchFamily="49" charset="-122"/>
              </a:rPr>
              <a:t>O( ListLength(Lb) )</a:t>
            </a:r>
            <a:endParaRPr lang="en-US" altLang="zh-CN" sz="2400"/>
          </a:p>
        </p:txBody>
      </p:sp>
      <p:sp useBgFill="1">
        <p:nvSpPr>
          <p:cNvPr id="83977" name="Text Box 9"/>
          <p:cNvSpPr txBox="1">
            <a:spLocks noChangeArrowheads="1"/>
          </p:cNvSpPr>
          <p:nvPr/>
        </p:nvSpPr>
        <p:spPr bwMode="auto">
          <a:xfrm>
            <a:off x="592138" y="5715000"/>
            <a:ext cx="8018462"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ea typeface="隶书" pitchFamily="49" charset="-122"/>
              </a:rPr>
              <a:t>当以</a:t>
            </a:r>
            <a:r>
              <a:rPr lang="zh-CN" altLang="en-US" sz="3200">
                <a:solidFill>
                  <a:srgbClr val="FF0000"/>
                </a:solidFill>
                <a:ea typeface="隶书" pitchFamily="49" charset="-122"/>
              </a:rPr>
              <a:t>链式映像</a:t>
            </a:r>
            <a:r>
              <a:rPr lang="zh-CN" altLang="en-US" sz="3200">
                <a:ea typeface="隶书" pitchFamily="49" charset="-122"/>
              </a:rPr>
              <a:t>实现抽象数据类型线性表时为</a:t>
            </a:r>
            <a:r>
              <a:rPr lang="en-US" altLang="zh-CN" sz="3200">
                <a:ea typeface="隶书" pitchFamily="49" charset="-122"/>
              </a:rPr>
              <a:t>:</a:t>
            </a:r>
          </a:p>
          <a:p>
            <a:r>
              <a:rPr lang="en-US" altLang="zh-CN" sz="3200">
                <a:ea typeface="隶书" pitchFamily="49" charset="-122"/>
              </a:rPr>
              <a:t>   </a:t>
            </a:r>
            <a:r>
              <a:rPr lang="en-US" altLang="zh-CN" sz="3200">
                <a:solidFill>
                  <a:srgbClr val="660033"/>
                </a:solidFill>
                <a:ea typeface="隶书" pitchFamily="49" charset="-122"/>
              </a:rPr>
              <a:t>O( ListLength</a:t>
            </a:r>
            <a:r>
              <a:rPr lang="en-US" altLang="zh-CN" sz="3200" b="1" baseline="30000">
                <a:solidFill>
                  <a:srgbClr val="660033"/>
                </a:solidFill>
                <a:ea typeface="隶书" pitchFamily="49" charset="-122"/>
              </a:rPr>
              <a:t>2</a:t>
            </a:r>
            <a:r>
              <a:rPr lang="en-US" altLang="zh-CN" sz="3200">
                <a:solidFill>
                  <a:srgbClr val="660033"/>
                </a:solidFill>
                <a:ea typeface="隶书" pitchFamily="49" charset="-122"/>
              </a:rPr>
              <a:t>(Lb) )</a:t>
            </a:r>
            <a:endParaRPr lang="en-US" altLang="zh-CN" sz="2400">
              <a:solidFill>
                <a:srgbClr val="660033"/>
              </a:solidFill>
              <a:ea typeface="隶书" pitchFamily="49" charset="-122"/>
            </a:endParaRPr>
          </a:p>
        </p:txBody>
      </p:sp>
      <p:sp>
        <p:nvSpPr>
          <p:cNvPr id="83978" name="Text Box 10"/>
          <p:cNvSpPr txBox="1">
            <a:spLocks noChangeArrowheads="1"/>
          </p:cNvSpPr>
          <p:nvPr/>
        </p:nvSpPr>
        <p:spPr bwMode="auto">
          <a:xfrm>
            <a:off x="7620000" y="247650"/>
            <a:ext cx="1271588" cy="666750"/>
          </a:xfrm>
          <a:prstGeom prst="rect">
            <a:avLst/>
          </a:prstGeom>
          <a:solidFill>
            <a:srgbClr val="CCFFCC"/>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rPr>
              <a:t>例</a:t>
            </a:r>
            <a:r>
              <a:rPr lang="en-US" altLang="zh-CN" b="1">
                <a:solidFill>
                  <a:schemeClr val="tx2"/>
                </a:solidFill>
              </a:rPr>
              <a:t>2-2</a:t>
            </a:r>
            <a:endParaRPr lang="en-US" altLang="zh-CN" sz="2400"/>
          </a:p>
        </p:txBody>
      </p:sp>
      <p:sp>
        <p:nvSpPr>
          <p:cNvPr id="83979" name="Comment 11"/>
          <p:cNvSpPr>
            <a:spLocks noChangeArrowheads="1"/>
          </p:cNvSpPr>
          <p:nvPr/>
        </p:nvSpPr>
        <p:spPr bwMode="auto">
          <a:xfrm>
            <a:off x="2971800" y="3906838"/>
            <a:ext cx="3200400" cy="588962"/>
          </a:xfrm>
          <a:prstGeom prst="rect">
            <a:avLst/>
          </a:prstGeom>
          <a:solidFill>
            <a:srgbClr val="FCFDC6"/>
          </a:solidFill>
          <a:ln w="9525">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spcBef>
                <a:spcPct val="50000"/>
              </a:spcBef>
            </a:pPr>
            <a:r>
              <a:rPr lang="zh-CN" altLang="en-US" sz="3200" b="1">
                <a:solidFill>
                  <a:srgbClr val="990000"/>
                </a:solidFill>
                <a:latin typeface="Arial" charset="0"/>
                <a:ea typeface="隶书" pitchFamily="49" charset="-122"/>
              </a:rPr>
              <a:t>算法时间复杂度</a:t>
            </a:r>
            <a:endParaRPr lang="zh-CN" altLang="en-US" sz="3200">
              <a:solidFill>
                <a:srgbClr val="000000"/>
              </a:solidFill>
              <a:latin typeface="Arial"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3979"/>
                                        </p:tgtEl>
                                        <p:attrNameLst>
                                          <p:attrName>style.visibility</p:attrName>
                                        </p:attrNameLst>
                                      </p:cBhvr>
                                      <p:to>
                                        <p:strVal val="visible"/>
                                      </p:to>
                                    </p:set>
                                    <p:animEffect transition="in" filter="blinds(vertical)">
                                      <p:cBhvr>
                                        <p:cTn id="7" dur="500"/>
                                        <p:tgtEl>
                                          <p:spTgt spid="839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3974"/>
                                        </p:tgtEl>
                                        <p:attrNameLst>
                                          <p:attrName>style.visibility</p:attrName>
                                        </p:attrNameLst>
                                      </p:cBhvr>
                                      <p:to>
                                        <p:strVal val="visible"/>
                                      </p:to>
                                    </p:set>
                                    <p:animEffect transition="in" filter="barn(outHorizontal)">
                                      <p:cBhvr>
                                        <p:cTn id="12" dur="500"/>
                                        <p:tgtEl>
                                          <p:spTgt spid="839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5"/>
                                        </p:tgtEl>
                                        <p:attrNameLst>
                                          <p:attrName>style.visibility</p:attrName>
                                        </p:attrNameLst>
                                      </p:cBhvr>
                                      <p:to>
                                        <p:strVal val="visible"/>
                                      </p:to>
                                    </p:set>
                                    <p:animEffect transition="in" filter="wipe(left)">
                                      <p:cBhvr>
                                        <p:cTn id="17" dur="500"/>
                                        <p:tgtEl>
                                          <p:spTgt spid="839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3976"/>
                                        </p:tgtEl>
                                        <p:attrNameLst>
                                          <p:attrName>style.visibility</p:attrName>
                                        </p:attrNameLst>
                                      </p:cBhvr>
                                      <p:to>
                                        <p:strVal val="visible"/>
                                      </p:to>
                                    </p:set>
                                    <p:anim calcmode="lin" valueType="num">
                                      <p:cBhvr additive="base">
                                        <p:cTn id="22" dur="500" fill="hold"/>
                                        <p:tgtEl>
                                          <p:spTgt spid="83976"/>
                                        </p:tgtEl>
                                        <p:attrNameLst>
                                          <p:attrName>ppt_x</p:attrName>
                                        </p:attrNameLst>
                                      </p:cBhvr>
                                      <p:tavLst>
                                        <p:tav tm="0">
                                          <p:val>
                                            <p:strVal val="#ppt_x"/>
                                          </p:val>
                                        </p:tav>
                                        <p:tav tm="100000">
                                          <p:val>
                                            <p:strVal val="#ppt_x"/>
                                          </p:val>
                                        </p:tav>
                                      </p:tavLst>
                                    </p:anim>
                                    <p:anim calcmode="lin" valueType="num">
                                      <p:cBhvr additive="base">
                                        <p:cTn id="23" dur="500" fill="hold"/>
                                        <p:tgtEl>
                                          <p:spTgt spid="839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3976"/>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3977"/>
                                        </p:tgtEl>
                                        <p:attrNameLst>
                                          <p:attrName>style.visibility</p:attrName>
                                        </p:attrNameLst>
                                      </p:cBhvr>
                                      <p:to>
                                        <p:strVal val="visible"/>
                                      </p:to>
                                    </p:set>
                                    <p:anim calcmode="lin" valueType="num">
                                      <p:cBhvr additive="base">
                                        <p:cTn id="28" dur="500" fill="hold"/>
                                        <p:tgtEl>
                                          <p:spTgt spid="83977"/>
                                        </p:tgtEl>
                                        <p:attrNameLst>
                                          <p:attrName>ppt_x</p:attrName>
                                        </p:attrNameLst>
                                      </p:cBhvr>
                                      <p:tavLst>
                                        <p:tav tm="0">
                                          <p:val>
                                            <p:strVal val="#ppt_x"/>
                                          </p:val>
                                        </p:tav>
                                        <p:tav tm="100000">
                                          <p:val>
                                            <p:strVal val="#ppt_x"/>
                                          </p:val>
                                        </p:tav>
                                      </p:tavLst>
                                    </p:anim>
                                    <p:anim calcmode="lin" valueType="num">
                                      <p:cBhvr additive="base">
                                        <p:cTn id="29" dur="500" fill="hold"/>
                                        <p:tgtEl>
                                          <p:spTgt spid="839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autoUpdateAnimBg="0"/>
      <p:bldP spid="83975" grpId="0" autoUpdateAnimBg="0"/>
      <p:bldP spid="83976" grpId="0" autoUpdateAnimBg="0"/>
      <p:bldP spid="83977" grpId="0" animBg="1" autoUpdateAnimBg="0"/>
      <p:bldP spid="83979"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228600" y="179388"/>
            <a:ext cx="7759700"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a typeface="楷体_GB2312" pitchFamily="49" charset="-122"/>
              </a:rPr>
              <a:t>void</a:t>
            </a:r>
            <a:r>
              <a:rPr lang="en-US" altLang="zh-CN" sz="2800">
                <a:ea typeface="楷体_GB2312" pitchFamily="49" charset="-122"/>
              </a:rPr>
              <a:t> MergeList(List La, List Lb, List </a:t>
            </a:r>
            <a:r>
              <a:rPr lang="en-US" altLang="zh-CN" sz="2800" b="1">
                <a:ea typeface="楷体_GB2312" pitchFamily="49" charset="-122"/>
              </a:rPr>
              <a:t>&amp;</a:t>
            </a:r>
            <a:r>
              <a:rPr lang="en-US" altLang="zh-CN" sz="2800">
                <a:ea typeface="楷体_GB2312" pitchFamily="49" charset="-122"/>
              </a:rPr>
              <a:t>Lc) </a:t>
            </a:r>
            <a:r>
              <a:rPr lang="en-US" altLang="zh-CN" sz="2800" b="1">
                <a:ea typeface="楷体_GB2312" pitchFamily="49" charset="-122"/>
              </a:rPr>
              <a:t>{</a:t>
            </a:r>
            <a:endParaRPr lang="en-US" altLang="zh-CN" sz="2800">
              <a:ea typeface="楷体_GB2312" pitchFamily="49" charset="-122"/>
            </a:endParaRPr>
          </a:p>
          <a:p>
            <a:r>
              <a:rPr lang="en-US" altLang="zh-CN" sz="2800">
                <a:ea typeface="楷体_GB2312" pitchFamily="49" charset="-122"/>
              </a:rPr>
              <a:t> InitList(Lc);     i = j = 1;    k = 0;</a:t>
            </a:r>
          </a:p>
          <a:p>
            <a:r>
              <a:rPr lang="en-US" altLang="zh-CN" sz="2800">
                <a:ea typeface="楷体_GB2312" pitchFamily="49" charset="-122"/>
              </a:rPr>
              <a:t> La_len = ListLength(La);  Lb_len = ListLength(Lb);</a:t>
            </a:r>
          </a:p>
          <a:p>
            <a:r>
              <a:rPr lang="en-US" altLang="zh-CN" sz="2800">
                <a:ea typeface="楷体_GB2312" pitchFamily="49" charset="-122"/>
              </a:rPr>
              <a:t> </a:t>
            </a:r>
            <a:r>
              <a:rPr lang="en-US" altLang="zh-CN" sz="2800" b="1">
                <a:solidFill>
                  <a:srgbClr val="FF0000"/>
                </a:solidFill>
                <a:ea typeface="楷体_GB2312" pitchFamily="49" charset="-122"/>
              </a:rPr>
              <a:t>while</a:t>
            </a:r>
            <a:r>
              <a:rPr lang="en-US" altLang="zh-CN" sz="2800">
                <a:solidFill>
                  <a:srgbClr val="FF0000"/>
                </a:solidFill>
                <a:ea typeface="楷体_GB2312" pitchFamily="49" charset="-122"/>
              </a:rPr>
              <a:t> ((i &lt;= La_len) </a:t>
            </a:r>
            <a:r>
              <a:rPr lang="en-US" altLang="zh-CN" sz="2800" b="1">
                <a:solidFill>
                  <a:srgbClr val="FF0000"/>
                </a:solidFill>
                <a:ea typeface="楷体_GB2312" pitchFamily="49" charset="-122"/>
              </a:rPr>
              <a:t>&amp;&amp;</a:t>
            </a:r>
            <a:r>
              <a:rPr lang="en-US" altLang="zh-CN" sz="2800">
                <a:solidFill>
                  <a:srgbClr val="FF0000"/>
                </a:solidFill>
                <a:ea typeface="楷体_GB2312" pitchFamily="49" charset="-122"/>
              </a:rPr>
              <a:t> (j &lt;= Lb_len)) </a:t>
            </a:r>
            <a:r>
              <a:rPr lang="en-US" altLang="zh-CN" sz="2800" b="1">
                <a:solidFill>
                  <a:srgbClr val="FF0000"/>
                </a:solidFill>
                <a:ea typeface="楷体_GB2312" pitchFamily="49" charset="-122"/>
              </a:rPr>
              <a:t>{</a:t>
            </a:r>
            <a:r>
              <a:rPr lang="en-US" altLang="zh-CN" sz="2800">
                <a:solidFill>
                  <a:srgbClr val="660033"/>
                </a:solidFill>
                <a:ea typeface="楷体_GB2312" pitchFamily="49" charset="-122"/>
              </a:rPr>
              <a:t> </a:t>
            </a:r>
          </a:p>
          <a:p>
            <a:r>
              <a:rPr lang="en-US" altLang="zh-CN" sz="2800">
                <a:ea typeface="楷体_GB2312" pitchFamily="49" charset="-122"/>
              </a:rPr>
              <a:t>     </a:t>
            </a:r>
            <a:r>
              <a:rPr lang="en-US" altLang="zh-CN" sz="2800">
                <a:solidFill>
                  <a:srgbClr val="9900CC"/>
                </a:solidFill>
                <a:ea typeface="楷体_GB2312" pitchFamily="49" charset="-122"/>
              </a:rPr>
              <a:t>GetElem</a:t>
            </a:r>
            <a:r>
              <a:rPr lang="en-US" altLang="zh-CN" sz="2800">
                <a:ea typeface="楷体_GB2312" pitchFamily="49" charset="-122"/>
              </a:rPr>
              <a:t>(La, i, ai);  </a:t>
            </a:r>
            <a:r>
              <a:rPr lang="en-US" altLang="zh-CN" sz="2800">
                <a:solidFill>
                  <a:srgbClr val="9900CC"/>
                </a:solidFill>
                <a:ea typeface="楷体_GB2312" pitchFamily="49" charset="-122"/>
              </a:rPr>
              <a:t>GetElem</a:t>
            </a:r>
            <a:r>
              <a:rPr lang="en-US" altLang="zh-CN" sz="2800">
                <a:ea typeface="楷体_GB2312" pitchFamily="49" charset="-122"/>
              </a:rPr>
              <a:t>(Lb, j, bj);</a:t>
            </a:r>
          </a:p>
          <a:p>
            <a:r>
              <a:rPr lang="en-US" altLang="zh-CN" sz="2800">
                <a:ea typeface="楷体_GB2312" pitchFamily="49" charset="-122"/>
              </a:rPr>
              <a:t>     </a:t>
            </a:r>
            <a:r>
              <a:rPr lang="en-US" altLang="zh-CN" sz="2800" b="1">
                <a:ea typeface="楷体_GB2312" pitchFamily="49" charset="-122"/>
              </a:rPr>
              <a:t>if</a:t>
            </a:r>
            <a:r>
              <a:rPr lang="en-US" altLang="zh-CN" sz="2800">
                <a:ea typeface="楷体_GB2312" pitchFamily="49" charset="-122"/>
              </a:rPr>
              <a:t> (ai &lt;= bj) </a:t>
            </a:r>
            <a:r>
              <a:rPr lang="en-US" altLang="zh-CN" sz="2800" b="1">
                <a:ea typeface="楷体_GB2312" pitchFamily="49" charset="-122"/>
              </a:rPr>
              <a:t>{</a:t>
            </a:r>
          </a:p>
          <a:p>
            <a:r>
              <a:rPr lang="en-US" altLang="zh-CN" sz="2800" b="1">
                <a:ea typeface="楷体_GB2312" pitchFamily="49" charset="-122"/>
              </a:rPr>
              <a:t>   </a:t>
            </a:r>
            <a:r>
              <a:rPr lang="en-US" altLang="zh-CN" sz="2800">
                <a:ea typeface="楷体_GB2312" pitchFamily="49" charset="-122"/>
              </a:rPr>
              <a:t>      </a:t>
            </a:r>
            <a:r>
              <a:rPr lang="en-US" altLang="zh-CN" sz="2800">
                <a:solidFill>
                  <a:srgbClr val="9900CC"/>
                </a:solidFill>
                <a:ea typeface="楷体_GB2312" pitchFamily="49" charset="-122"/>
              </a:rPr>
              <a:t>ListInsert</a:t>
            </a:r>
            <a:r>
              <a:rPr lang="en-US" altLang="zh-CN" sz="2800">
                <a:ea typeface="楷体_GB2312" pitchFamily="49" charset="-122"/>
              </a:rPr>
              <a:t>(Lc, ++k, ai);  ++i; </a:t>
            </a:r>
            <a:r>
              <a:rPr lang="en-US" altLang="zh-CN" sz="2800" b="1">
                <a:ea typeface="楷体_GB2312" pitchFamily="49" charset="-122"/>
              </a:rPr>
              <a:t>}</a:t>
            </a:r>
            <a:endParaRPr lang="en-US" altLang="zh-CN" sz="2800">
              <a:ea typeface="楷体_GB2312" pitchFamily="49" charset="-122"/>
            </a:endParaRPr>
          </a:p>
          <a:p>
            <a:r>
              <a:rPr lang="en-US" altLang="zh-CN" sz="2800">
                <a:ea typeface="楷体_GB2312" pitchFamily="49" charset="-122"/>
              </a:rPr>
              <a:t>     </a:t>
            </a:r>
            <a:r>
              <a:rPr lang="en-US" altLang="zh-CN" sz="2800" b="1">
                <a:ea typeface="楷体_GB2312" pitchFamily="49" charset="-122"/>
              </a:rPr>
              <a:t>else {</a:t>
            </a:r>
            <a:r>
              <a:rPr lang="en-US" altLang="zh-CN" sz="2800">
                <a:ea typeface="楷体_GB2312" pitchFamily="49" charset="-122"/>
              </a:rPr>
              <a:t> </a:t>
            </a:r>
            <a:r>
              <a:rPr lang="en-US" altLang="zh-CN" sz="2800">
                <a:solidFill>
                  <a:srgbClr val="9900CC"/>
                </a:solidFill>
                <a:ea typeface="楷体_GB2312" pitchFamily="49" charset="-122"/>
              </a:rPr>
              <a:t>ListInsert</a:t>
            </a:r>
            <a:r>
              <a:rPr lang="en-US" altLang="zh-CN" sz="2800">
                <a:ea typeface="楷体_GB2312" pitchFamily="49" charset="-122"/>
              </a:rPr>
              <a:t>(Lc, ++k, bj);  ++j; </a:t>
            </a:r>
            <a:r>
              <a:rPr lang="en-US" altLang="zh-CN" sz="2800" b="1">
                <a:ea typeface="楷体_GB2312" pitchFamily="49" charset="-122"/>
              </a:rPr>
              <a:t>}</a:t>
            </a:r>
            <a:endParaRPr lang="en-US" altLang="zh-CN" sz="2800">
              <a:ea typeface="楷体_GB2312" pitchFamily="49" charset="-122"/>
            </a:endParaRPr>
          </a:p>
          <a:p>
            <a:r>
              <a:rPr lang="en-US" altLang="zh-CN" sz="2800">
                <a:solidFill>
                  <a:srgbClr val="FF0000"/>
                </a:solidFill>
                <a:ea typeface="楷体_GB2312" pitchFamily="49" charset="-122"/>
              </a:rPr>
              <a:t> </a:t>
            </a:r>
            <a:r>
              <a:rPr lang="en-US" altLang="zh-CN" sz="2800" b="1">
                <a:solidFill>
                  <a:srgbClr val="FF0000"/>
                </a:solidFill>
                <a:ea typeface="楷体_GB2312" pitchFamily="49" charset="-122"/>
              </a:rPr>
              <a:t>}</a:t>
            </a:r>
            <a:r>
              <a:rPr lang="en-US" altLang="zh-CN" sz="2800" b="1">
                <a:ea typeface="楷体_GB2312" pitchFamily="49" charset="-122"/>
              </a:rPr>
              <a:t>     … …</a:t>
            </a:r>
            <a:endParaRPr lang="en-US" altLang="zh-CN" sz="2400"/>
          </a:p>
        </p:txBody>
      </p:sp>
      <p:sp>
        <p:nvSpPr>
          <p:cNvPr id="84996" name="Text Box 4"/>
          <p:cNvSpPr txBox="1">
            <a:spLocks noChangeArrowheads="1"/>
          </p:cNvSpPr>
          <p:nvPr/>
        </p:nvSpPr>
        <p:spPr bwMode="auto">
          <a:xfrm>
            <a:off x="609600" y="4572000"/>
            <a:ext cx="22320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660033"/>
                </a:solidFill>
                <a:ea typeface="楷体_GB2312" pitchFamily="49" charset="-122"/>
              </a:rPr>
              <a:t>控制结构：</a:t>
            </a:r>
          </a:p>
          <a:p>
            <a:r>
              <a:rPr lang="zh-CN" altLang="en-US" sz="3200" b="1">
                <a:solidFill>
                  <a:srgbClr val="660033"/>
                </a:solidFill>
                <a:ea typeface="楷体_GB2312" pitchFamily="49" charset="-122"/>
              </a:rPr>
              <a:t>基本操作：</a:t>
            </a:r>
            <a:endParaRPr lang="zh-CN" altLang="en-US" sz="2400">
              <a:solidFill>
                <a:srgbClr val="FF0000"/>
              </a:solidFill>
              <a:ea typeface="楷体_GB2312" pitchFamily="49" charset="-122"/>
            </a:endParaRPr>
          </a:p>
        </p:txBody>
      </p:sp>
      <p:sp>
        <p:nvSpPr>
          <p:cNvPr id="84997" name="Text Box 5"/>
          <p:cNvSpPr txBox="1">
            <a:spLocks noChangeArrowheads="1"/>
          </p:cNvSpPr>
          <p:nvPr/>
        </p:nvSpPr>
        <p:spPr bwMode="auto">
          <a:xfrm>
            <a:off x="2590800" y="4572000"/>
            <a:ext cx="39766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990000"/>
                </a:solidFill>
                <a:ea typeface="楷体_GB2312" pitchFamily="49" charset="-122"/>
              </a:rPr>
              <a:t>三个并列的</a:t>
            </a:r>
            <a:r>
              <a:rPr lang="en-US" altLang="zh-CN" sz="3200" b="1">
                <a:solidFill>
                  <a:srgbClr val="FF0000"/>
                </a:solidFill>
                <a:ea typeface="楷体_GB2312" pitchFamily="49" charset="-122"/>
              </a:rPr>
              <a:t>while</a:t>
            </a:r>
            <a:r>
              <a:rPr lang="zh-CN" altLang="en-US" sz="3200" b="1">
                <a:solidFill>
                  <a:srgbClr val="FF0000"/>
                </a:solidFill>
                <a:ea typeface="楷体_GB2312" pitchFamily="49" charset="-122"/>
              </a:rPr>
              <a:t>循环</a:t>
            </a:r>
            <a:endParaRPr lang="zh-CN" altLang="en-US" sz="3200">
              <a:ea typeface="楷体_GB2312" pitchFamily="49" charset="-122"/>
            </a:endParaRPr>
          </a:p>
          <a:p>
            <a:r>
              <a:rPr lang="en-US" altLang="zh-CN" sz="3200">
                <a:solidFill>
                  <a:srgbClr val="6600CC"/>
                </a:solidFill>
                <a:ea typeface="楷体_GB2312" pitchFamily="49" charset="-122"/>
              </a:rPr>
              <a:t>GetElem, ListInsert</a:t>
            </a:r>
            <a:endParaRPr lang="en-US" altLang="zh-CN" sz="3200"/>
          </a:p>
        </p:txBody>
      </p:sp>
      <p:sp>
        <p:nvSpPr>
          <p:cNvPr id="84998" name="Text Box 6"/>
          <p:cNvSpPr txBox="1">
            <a:spLocks noChangeArrowheads="1"/>
          </p:cNvSpPr>
          <p:nvPr/>
        </p:nvSpPr>
        <p:spPr bwMode="auto">
          <a:xfrm>
            <a:off x="682625" y="5562600"/>
            <a:ext cx="7038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隶书" pitchFamily="49" charset="-122"/>
              </a:rPr>
              <a:t>当以</a:t>
            </a:r>
            <a:r>
              <a:rPr lang="zh-CN" altLang="en-US" sz="2800">
                <a:solidFill>
                  <a:srgbClr val="FF0000"/>
                </a:solidFill>
                <a:ea typeface="隶书" pitchFamily="49" charset="-122"/>
              </a:rPr>
              <a:t>顺序映像</a:t>
            </a:r>
            <a:r>
              <a:rPr lang="zh-CN" altLang="en-US" sz="2800">
                <a:ea typeface="隶书" pitchFamily="49" charset="-122"/>
              </a:rPr>
              <a:t>实现抽象数据类型线性表时为</a:t>
            </a:r>
            <a:r>
              <a:rPr lang="en-US" altLang="zh-CN" sz="2800">
                <a:ea typeface="隶书" pitchFamily="49" charset="-122"/>
              </a:rPr>
              <a:t>:</a:t>
            </a:r>
          </a:p>
          <a:p>
            <a:r>
              <a:rPr lang="en-US" altLang="zh-CN" sz="2800">
                <a:ea typeface="隶书" pitchFamily="49" charset="-122"/>
              </a:rPr>
              <a:t>    </a:t>
            </a:r>
            <a:r>
              <a:rPr lang="en-US" altLang="zh-CN" sz="2800">
                <a:solidFill>
                  <a:srgbClr val="990000"/>
                </a:solidFill>
                <a:ea typeface="隶书" pitchFamily="49" charset="-122"/>
              </a:rPr>
              <a:t>O( ListLength(La)+ListLength(Lb) )</a:t>
            </a:r>
          </a:p>
        </p:txBody>
      </p:sp>
      <p:sp useBgFill="1">
        <p:nvSpPr>
          <p:cNvPr id="84999" name="Text Box 7"/>
          <p:cNvSpPr txBox="1">
            <a:spLocks noChangeArrowheads="1"/>
          </p:cNvSpPr>
          <p:nvPr/>
        </p:nvSpPr>
        <p:spPr bwMode="auto">
          <a:xfrm>
            <a:off x="609600" y="5638800"/>
            <a:ext cx="8018463"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ea typeface="隶书" pitchFamily="49" charset="-122"/>
              </a:rPr>
              <a:t>当以</a:t>
            </a:r>
            <a:r>
              <a:rPr lang="zh-CN" altLang="en-US" sz="3200">
                <a:solidFill>
                  <a:srgbClr val="FF0000"/>
                </a:solidFill>
                <a:ea typeface="隶书" pitchFamily="49" charset="-122"/>
              </a:rPr>
              <a:t>链式映像</a:t>
            </a:r>
            <a:r>
              <a:rPr lang="zh-CN" altLang="en-US" sz="3200">
                <a:ea typeface="隶书" pitchFamily="49" charset="-122"/>
              </a:rPr>
              <a:t>实现抽象数据类型线性表时为</a:t>
            </a:r>
            <a:r>
              <a:rPr lang="en-US" altLang="zh-CN" sz="3200">
                <a:ea typeface="隶书" pitchFamily="49" charset="-122"/>
              </a:rPr>
              <a:t>:</a:t>
            </a:r>
          </a:p>
          <a:p>
            <a:r>
              <a:rPr lang="en-US" altLang="zh-CN" sz="3200">
                <a:ea typeface="隶书" pitchFamily="49" charset="-122"/>
              </a:rPr>
              <a:t>   </a:t>
            </a:r>
            <a:r>
              <a:rPr lang="en-US" altLang="zh-CN" sz="3200">
                <a:solidFill>
                  <a:srgbClr val="990000"/>
                </a:solidFill>
                <a:ea typeface="隶书" pitchFamily="49" charset="-122"/>
              </a:rPr>
              <a:t>O( ListLength </a:t>
            </a:r>
            <a:r>
              <a:rPr lang="en-US" altLang="zh-CN" sz="3200" baseline="30000">
                <a:solidFill>
                  <a:srgbClr val="990000"/>
                </a:solidFill>
                <a:ea typeface="隶书" pitchFamily="49" charset="-122"/>
              </a:rPr>
              <a:t>2</a:t>
            </a:r>
            <a:r>
              <a:rPr lang="en-US" altLang="zh-CN" sz="3200">
                <a:solidFill>
                  <a:srgbClr val="990000"/>
                </a:solidFill>
                <a:ea typeface="隶书" pitchFamily="49" charset="-122"/>
              </a:rPr>
              <a:t>(La)+ListLength </a:t>
            </a:r>
            <a:r>
              <a:rPr lang="en-US" altLang="zh-CN" sz="3200" baseline="30000">
                <a:solidFill>
                  <a:srgbClr val="990000"/>
                </a:solidFill>
                <a:ea typeface="隶书" pitchFamily="49" charset="-122"/>
              </a:rPr>
              <a:t>2</a:t>
            </a:r>
            <a:r>
              <a:rPr lang="en-US" altLang="zh-CN" sz="3200">
                <a:solidFill>
                  <a:srgbClr val="990000"/>
                </a:solidFill>
                <a:ea typeface="隶书" pitchFamily="49" charset="-122"/>
              </a:rPr>
              <a:t>(Lb) )</a:t>
            </a:r>
            <a:endParaRPr lang="en-US" altLang="zh-CN" sz="2400">
              <a:solidFill>
                <a:srgbClr val="990000"/>
              </a:solidFill>
              <a:ea typeface="隶书" pitchFamily="49" charset="-122"/>
            </a:endParaRPr>
          </a:p>
        </p:txBody>
      </p:sp>
      <p:sp>
        <p:nvSpPr>
          <p:cNvPr id="85000" name="Text Box 8"/>
          <p:cNvSpPr txBox="1">
            <a:spLocks noChangeArrowheads="1"/>
          </p:cNvSpPr>
          <p:nvPr/>
        </p:nvSpPr>
        <p:spPr bwMode="auto">
          <a:xfrm>
            <a:off x="7620000" y="273050"/>
            <a:ext cx="1271588" cy="666750"/>
          </a:xfrm>
          <a:prstGeom prst="rect">
            <a:avLst/>
          </a:prstGeom>
          <a:solidFill>
            <a:srgbClr val="CCFFCC"/>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rPr>
              <a:t>例</a:t>
            </a:r>
            <a:r>
              <a:rPr lang="en-US" altLang="zh-CN" b="1">
                <a:solidFill>
                  <a:schemeClr val="tx2"/>
                </a:solidFill>
              </a:rPr>
              <a:t>2-3</a:t>
            </a:r>
            <a:endParaRPr lang="en-US" altLang="zh-CN" sz="2400"/>
          </a:p>
        </p:txBody>
      </p:sp>
      <p:sp>
        <p:nvSpPr>
          <p:cNvPr id="85001" name="Comment 9"/>
          <p:cNvSpPr>
            <a:spLocks noChangeArrowheads="1"/>
          </p:cNvSpPr>
          <p:nvPr/>
        </p:nvSpPr>
        <p:spPr bwMode="auto">
          <a:xfrm>
            <a:off x="2971800" y="3906838"/>
            <a:ext cx="3200400" cy="588962"/>
          </a:xfrm>
          <a:prstGeom prst="rect">
            <a:avLst/>
          </a:prstGeom>
          <a:solidFill>
            <a:srgbClr val="FCFDC6"/>
          </a:solidFill>
          <a:ln w="9525">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spcBef>
                <a:spcPct val="50000"/>
              </a:spcBef>
            </a:pPr>
            <a:r>
              <a:rPr lang="zh-CN" altLang="en-US" sz="3200" b="1">
                <a:solidFill>
                  <a:srgbClr val="990000"/>
                </a:solidFill>
                <a:latin typeface="Arial" charset="0"/>
                <a:ea typeface="隶书" pitchFamily="49" charset="-122"/>
              </a:rPr>
              <a:t>算法时间复杂度</a:t>
            </a:r>
            <a:endParaRPr lang="zh-CN" altLang="en-US" sz="3200">
              <a:solidFill>
                <a:srgbClr val="000000"/>
              </a:solidFill>
              <a:latin typeface="Arial"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5001"/>
                                        </p:tgtEl>
                                        <p:attrNameLst>
                                          <p:attrName>style.visibility</p:attrName>
                                        </p:attrNameLst>
                                      </p:cBhvr>
                                      <p:to>
                                        <p:strVal val="visible"/>
                                      </p:to>
                                    </p:set>
                                    <p:animEffect transition="in" filter="blinds(vertical)">
                                      <p:cBhvr>
                                        <p:cTn id="7" dur="500"/>
                                        <p:tgtEl>
                                          <p:spTgt spid="850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4996"/>
                                        </p:tgtEl>
                                        <p:attrNameLst>
                                          <p:attrName>style.visibility</p:attrName>
                                        </p:attrNameLst>
                                      </p:cBhvr>
                                      <p:to>
                                        <p:strVal val="visible"/>
                                      </p:to>
                                    </p:set>
                                    <p:animEffect transition="in" filter="barn(outHorizontal)">
                                      <p:cBhvr>
                                        <p:cTn id="12" dur="500"/>
                                        <p:tgtEl>
                                          <p:spTgt spid="84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7"/>
                                        </p:tgtEl>
                                        <p:attrNameLst>
                                          <p:attrName>style.visibility</p:attrName>
                                        </p:attrNameLst>
                                      </p:cBhvr>
                                      <p:to>
                                        <p:strVal val="visible"/>
                                      </p:to>
                                    </p:set>
                                    <p:animEffect transition="in" filter="wipe(left)">
                                      <p:cBhvr>
                                        <p:cTn id="17" dur="500"/>
                                        <p:tgtEl>
                                          <p:spTgt spid="849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4998"/>
                                        </p:tgtEl>
                                        <p:attrNameLst>
                                          <p:attrName>style.visibility</p:attrName>
                                        </p:attrNameLst>
                                      </p:cBhvr>
                                      <p:to>
                                        <p:strVal val="visible"/>
                                      </p:to>
                                    </p:set>
                                    <p:anim calcmode="lin" valueType="num">
                                      <p:cBhvr additive="base">
                                        <p:cTn id="22" dur="500" fill="hold"/>
                                        <p:tgtEl>
                                          <p:spTgt spid="84998"/>
                                        </p:tgtEl>
                                        <p:attrNameLst>
                                          <p:attrName>ppt_x</p:attrName>
                                        </p:attrNameLst>
                                      </p:cBhvr>
                                      <p:tavLst>
                                        <p:tav tm="0">
                                          <p:val>
                                            <p:strVal val="#ppt_x"/>
                                          </p:val>
                                        </p:tav>
                                        <p:tav tm="100000">
                                          <p:val>
                                            <p:strVal val="#ppt_x"/>
                                          </p:val>
                                        </p:tav>
                                      </p:tavLst>
                                    </p:anim>
                                    <p:anim calcmode="lin" valueType="num">
                                      <p:cBhvr additive="base">
                                        <p:cTn id="23" dur="500" fill="hold"/>
                                        <p:tgtEl>
                                          <p:spTgt spid="8499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4998"/>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4999"/>
                                        </p:tgtEl>
                                        <p:attrNameLst>
                                          <p:attrName>style.visibility</p:attrName>
                                        </p:attrNameLst>
                                      </p:cBhvr>
                                      <p:to>
                                        <p:strVal val="visible"/>
                                      </p:to>
                                    </p:set>
                                    <p:anim calcmode="lin" valueType="num">
                                      <p:cBhvr additive="base">
                                        <p:cTn id="28" dur="500" fill="hold"/>
                                        <p:tgtEl>
                                          <p:spTgt spid="84999"/>
                                        </p:tgtEl>
                                        <p:attrNameLst>
                                          <p:attrName>ppt_x</p:attrName>
                                        </p:attrNameLst>
                                      </p:cBhvr>
                                      <p:tavLst>
                                        <p:tav tm="0">
                                          <p:val>
                                            <p:strVal val="#ppt_x"/>
                                          </p:val>
                                        </p:tav>
                                        <p:tav tm="100000">
                                          <p:val>
                                            <p:strVal val="#ppt_x"/>
                                          </p:val>
                                        </p:tav>
                                      </p:tavLst>
                                    </p:anim>
                                    <p:anim calcmode="lin" valueType="num">
                                      <p:cBhvr additive="base">
                                        <p:cTn id="29" dur="500" fill="hold"/>
                                        <p:tgtEl>
                                          <p:spTgt spid="849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utoUpdateAnimBg="0"/>
      <p:bldP spid="84997" grpId="0" autoUpdateAnimBg="0"/>
      <p:bldP spid="84998" grpId="0" autoUpdateAnimBg="0"/>
      <p:bldP spid="84999" grpId="0" animBg="1" autoUpdateAnimBg="0"/>
      <p:bldP spid="85001"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73050" y="0"/>
            <a:ext cx="79660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pPr>
            <a:r>
              <a:rPr lang="zh-CN" altLang="en-US" sz="3200" b="1">
                <a:ea typeface="隶书" pitchFamily="49" charset="-122"/>
              </a:rPr>
              <a:t>用上述定义的单链表实现线性表的操作时，</a:t>
            </a:r>
          </a:p>
          <a:p>
            <a:pPr>
              <a:lnSpc>
                <a:spcPct val="105000"/>
              </a:lnSpc>
            </a:pPr>
            <a:r>
              <a:rPr lang="zh-CN" altLang="en-US" sz="3200" b="1">
                <a:ea typeface="隶书" pitchFamily="49" charset="-122"/>
              </a:rPr>
              <a:t>存在的</a:t>
            </a:r>
            <a:r>
              <a:rPr lang="zh-CN" altLang="en-US" sz="3200" b="1">
                <a:solidFill>
                  <a:srgbClr val="993366"/>
                </a:solidFill>
                <a:ea typeface="隶书" pitchFamily="49" charset="-122"/>
              </a:rPr>
              <a:t>问题</a:t>
            </a:r>
            <a:r>
              <a:rPr lang="zh-CN" altLang="en-US" sz="3200" b="1">
                <a:ea typeface="隶书" pitchFamily="49" charset="-122"/>
              </a:rPr>
              <a:t>：</a:t>
            </a:r>
          </a:p>
        </p:txBody>
      </p:sp>
      <p:sp>
        <p:nvSpPr>
          <p:cNvPr id="63491" name="Text Box 3"/>
          <p:cNvSpPr txBox="1">
            <a:spLocks noChangeArrowheads="1"/>
          </p:cNvSpPr>
          <p:nvPr/>
        </p:nvSpPr>
        <p:spPr bwMode="auto">
          <a:xfrm>
            <a:off x="527050" y="3962400"/>
            <a:ext cx="366395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b="1">
                <a:ea typeface="楷体_GB2312" pitchFamily="49" charset="-122"/>
              </a:rPr>
              <a:t>  </a:t>
            </a:r>
            <a:r>
              <a:rPr lang="zh-CN" altLang="en-US" sz="3200" b="1">
                <a:solidFill>
                  <a:srgbClr val="993366"/>
                </a:solidFill>
                <a:ea typeface="隶书" pitchFamily="49" charset="-122"/>
              </a:rPr>
              <a:t>改进链表的设置：</a:t>
            </a:r>
            <a:endParaRPr lang="zh-CN" altLang="en-US" sz="2400"/>
          </a:p>
        </p:txBody>
      </p:sp>
      <p:sp>
        <p:nvSpPr>
          <p:cNvPr id="63492" name="Text Box 4"/>
          <p:cNvSpPr txBox="1">
            <a:spLocks noChangeArrowheads="1"/>
          </p:cNvSpPr>
          <p:nvPr/>
        </p:nvSpPr>
        <p:spPr bwMode="auto">
          <a:xfrm>
            <a:off x="381000" y="1066800"/>
            <a:ext cx="6530975"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b="1">
                <a:solidFill>
                  <a:srgbClr val="000099"/>
                </a:solidFill>
                <a:ea typeface="楷体_GB2312" pitchFamily="49" charset="-122"/>
              </a:rPr>
              <a:t>1</a:t>
            </a:r>
            <a:r>
              <a:rPr lang="zh-CN" altLang="en-US" sz="3200" b="1">
                <a:solidFill>
                  <a:srgbClr val="000099"/>
                </a:solidFill>
                <a:ea typeface="楷体_GB2312" pitchFamily="49" charset="-122"/>
              </a:rPr>
              <a:t>．单链表的表长是一个隐含的值；</a:t>
            </a:r>
          </a:p>
        </p:txBody>
      </p:sp>
      <p:sp>
        <p:nvSpPr>
          <p:cNvPr id="63493" name="Text Box 5"/>
          <p:cNvSpPr txBox="1">
            <a:spLocks noChangeArrowheads="1"/>
          </p:cNvSpPr>
          <p:nvPr/>
        </p:nvSpPr>
        <p:spPr bwMode="auto">
          <a:xfrm>
            <a:off x="152400" y="4648200"/>
            <a:ext cx="847407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3200">
                <a:ea typeface="楷体_GB2312" pitchFamily="49" charset="-122"/>
              </a:rPr>
              <a:t>  </a:t>
            </a:r>
            <a:r>
              <a:rPr lang="en-US" altLang="zh-CN" sz="3200" b="1">
                <a:solidFill>
                  <a:srgbClr val="000099"/>
                </a:solidFill>
                <a:ea typeface="楷体_GB2312" pitchFamily="49" charset="-122"/>
              </a:rPr>
              <a:t>1</a:t>
            </a:r>
            <a:r>
              <a:rPr lang="zh-CN" altLang="en-US" sz="3200" b="1">
                <a:solidFill>
                  <a:srgbClr val="000099"/>
                </a:solidFill>
                <a:ea typeface="楷体_GB2312" pitchFamily="49" charset="-122"/>
              </a:rPr>
              <a:t>．增加“表长”、“表尾指针” 和 “当前位置的</a:t>
            </a:r>
          </a:p>
          <a:p>
            <a:pPr>
              <a:lnSpc>
                <a:spcPct val="115000"/>
              </a:lnSpc>
            </a:pPr>
            <a:r>
              <a:rPr lang="zh-CN" altLang="en-US" sz="3200" b="1">
                <a:solidFill>
                  <a:srgbClr val="000099"/>
                </a:solidFill>
                <a:ea typeface="楷体_GB2312" pitchFamily="49" charset="-122"/>
              </a:rPr>
              <a:t>        指针” 三个数据域；</a:t>
            </a:r>
            <a:endParaRPr lang="zh-CN" altLang="en-US" sz="2400" b="1">
              <a:solidFill>
                <a:srgbClr val="000099"/>
              </a:solidFill>
            </a:endParaRPr>
          </a:p>
        </p:txBody>
      </p:sp>
      <p:sp>
        <p:nvSpPr>
          <p:cNvPr id="63494" name="Text Box 6"/>
          <p:cNvSpPr txBox="1">
            <a:spLocks noChangeArrowheads="1"/>
          </p:cNvSpPr>
          <p:nvPr/>
        </p:nvSpPr>
        <p:spPr bwMode="auto">
          <a:xfrm>
            <a:off x="412750" y="1676400"/>
            <a:ext cx="857885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b="1" dirty="0">
                <a:solidFill>
                  <a:srgbClr val="000099"/>
                </a:solidFill>
                <a:ea typeface="楷体_GB2312" pitchFamily="49" charset="-122"/>
              </a:rPr>
              <a:t>2</a:t>
            </a:r>
            <a:r>
              <a:rPr lang="zh-CN" altLang="en-US" sz="3200" b="1" dirty="0">
                <a:solidFill>
                  <a:srgbClr val="000099"/>
                </a:solidFill>
                <a:ea typeface="楷体_GB2312" pitchFamily="49" charset="-122"/>
              </a:rPr>
              <a:t>．在单链表的最后一个元素之后插入元素时，</a:t>
            </a:r>
          </a:p>
          <a:p>
            <a:pPr>
              <a:lnSpc>
                <a:spcPct val="115000"/>
              </a:lnSpc>
            </a:pPr>
            <a:r>
              <a:rPr lang="zh-CN" altLang="en-US" sz="3200" b="1" dirty="0">
                <a:solidFill>
                  <a:srgbClr val="000099"/>
                </a:solidFill>
                <a:ea typeface="楷体_GB2312" pitchFamily="49" charset="-122"/>
              </a:rPr>
              <a:t>      需遍历整个链表；</a:t>
            </a:r>
          </a:p>
        </p:txBody>
      </p:sp>
      <p:sp>
        <p:nvSpPr>
          <p:cNvPr id="63495" name="Text Box 7"/>
          <p:cNvSpPr txBox="1">
            <a:spLocks noChangeArrowheads="1"/>
          </p:cNvSpPr>
          <p:nvPr/>
        </p:nvSpPr>
        <p:spPr bwMode="auto">
          <a:xfrm>
            <a:off x="251520" y="2819400"/>
            <a:ext cx="857567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b="1" dirty="0">
                <a:solidFill>
                  <a:srgbClr val="000099"/>
                </a:solidFill>
                <a:ea typeface="楷体_GB2312" pitchFamily="49" charset="-122"/>
              </a:rPr>
              <a:t>3</a:t>
            </a:r>
            <a:r>
              <a:rPr lang="zh-CN" altLang="en-US" sz="3200" b="1" dirty="0">
                <a:solidFill>
                  <a:srgbClr val="000099"/>
                </a:solidFill>
                <a:ea typeface="楷体_GB2312" pitchFamily="49" charset="-122"/>
              </a:rPr>
              <a:t>．在链表中，元素的“位序”概念淡化，结点的</a:t>
            </a:r>
          </a:p>
          <a:p>
            <a:pPr>
              <a:lnSpc>
                <a:spcPct val="115000"/>
              </a:lnSpc>
            </a:pPr>
            <a:r>
              <a:rPr lang="zh-CN" altLang="en-US" sz="3200" b="1" dirty="0">
                <a:solidFill>
                  <a:srgbClr val="000099"/>
                </a:solidFill>
                <a:ea typeface="楷体_GB2312" pitchFamily="49" charset="-122"/>
              </a:rPr>
              <a:t>       “位置”概念加强。</a:t>
            </a:r>
            <a:endParaRPr lang="zh-CN" altLang="en-US" sz="2400"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checkerboard(across)">
                                      <p:cBhvr>
                                        <p:cTn id="7" dur="500"/>
                                        <p:tgtEl>
                                          <p:spTgt spid="63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63492"/>
                                        </p:tgtEl>
                                        <p:attrNameLst>
                                          <p:attrName>style.visibility</p:attrName>
                                        </p:attrNameLst>
                                      </p:cBhvr>
                                      <p:to>
                                        <p:strVal val="visible"/>
                                      </p:to>
                                    </p:set>
                                    <p:animEffect transition="in" filter="strips(upRight)">
                                      <p:cBhvr>
                                        <p:cTn id="12" dur="500"/>
                                        <p:tgtEl>
                                          <p:spTgt spid="63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63494"/>
                                        </p:tgtEl>
                                        <p:attrNameLst>
                                          <p:attrName>style.visibility</p:attrName>
                                        </p:attrNameLst>
                                      </p:cBhvr>
                                      <p:to>
                                        <p:strVal val="visible"/>
                                      </p:to>
                                    </p:set>
                                    <p:animEffect transition="in" filter="strips(upRight)">
                                      <p:cBhvr>
                                        <p:cTn id="17" dur="500"/>
                                        <p:tgtEl>
                                          <p:spTgt spid="63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63495"/>
                                        </p:tgtEl>
                                        <p:attrNameLst>
                                          <p:attrName>style.visibility</p:attrName>
                                        </p:attrNameLst>
                                      </p:cBhvr>
                                      <p:to>
                                        <p:strVal val="visible"/>
                                      </p:to>
                                    </p:set>
                                    <p:animEffect transition="in" filter="strips(upRight)">
                                      <p:cBhvr>
                                        <p:cTn id="22" dur="500"/>
                                        <p:tgtEl>
                                          <p:spTgt spid="634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3491"/>
                                        </p:tgtEl>
                                        <p:attrNameLst>
                                          <p:attrName>style.visibility</p:attrName>
                                        </p:attrNameLst>
                                      </p:cBhvr>
                                      <p:to>
                                        <p:strVal val="visible"/>
                                      </p:to>
                                    </p:set>
                                    <p:animEffect transition="in" filter="checkerboard(across)">
                                      <p:cBhvr>
                                        <p:cTn id="27" dur="500"/>
                                        <p:tgtEl>
                                          <p:spTgt spid="634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63493"/>
                                        </p:tgtEl>
                                        <p:attrNameLst>
                                          <p:attrName>style.visibility</p:attrName>
                                        </p:attrNameLst>
                                      </p:cBhvr>
                                      <p:to>
                                        <p:strVal val="visible"/>
                                      </p:to>
                                    </p:set>
                                    <p:animEffect transition="in" filter="strips(downRight)">
                                      <p:cBhvr>
                                        <p:cTn id="32"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1" grpId="0" autoUpdateAnimBg="0"/>
      <p:bldP spid="63492" grpId="0" autoUpdateAnimBg="0"/>
      <p:bldP spid="63493" grpId="0" autoUpdateAnimBg="0"/>
      <p:bldP spid="63494" grpId="0" autoUpdateAnimBg="0"/>
      <p:bldP spid="63495"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468313" y="549275"/>
            <a:ext cx="780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660033"/>
                </a:solidFill>
                <a:ea typeface="隶书" pitchFamily="49" charset="-122"/>
              </a:rPr>
              <a:t>四、一个带头结点的线性链表类型</a:t>
            </a:r>
            <a:endParaRPr lang="zh-CN" altLang="en-US" sz="4400"/>
          </a:p>
        </p:txBody>
      </p:sp>
      <p:sp>
        <p:nvSpPr>
          <p:cNvPr id="200707" name="Text Box 3"/>
          <p:cNvSpPr txBox="1">
            <a:spLocks noChangeArrowheads="1"/>
          </p:cNvSpPr>
          <p:nvPr/>
        </p:nvSpPr>
        <p:spPr bwMode="auto">
          <a:xfrm>
            <a:off x="971550" y="2420938"/>
            <a:ext cx="7056438"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typedef struct</a:t>
            </a:r>
            <a:r>
              <a:rPr lang="en-US" altLang="zh-CN"/>
              <a:t> LNode </a:t>
            </a:r>
            <a:r>
              <a:rPr lang="en-US" altLang="zh-CN" b="1"/>
              <a:t>{  </a:t>
            </a:r>
            <a:r>
              <a:rPr lang="en-US" altLang="zh-CN"/>
              <a:t>// </a:t>
            </a:r>
            <a:r>
              <a:rPr lang="zh-CN" altLang="en-US" b="1">
                <a:ea typeface="楷体_GB2312" pitchFamily="49" charset="-122"/>
              </a:rPr>
              <a:t>结点类型</a:t>
            </a:r>
            <a:endParaRPr lang="zh-CN" altLang="en-US"/>
          </a:p>
          <a:p>
            <a:r>
              <a:rPr lang="zh-CN" altLang="en-US"/>
              <a:t>   </a:t>
            </a:r>
            <a:r>
              <a:rPr lang="en-US" altLang="zh-CN"/>
              <a:t>ElemType       data;</a:t>
            </a:r>
          </a:p>
          <a:p>
            <a:r>
              <a:rPr lang="en-US" altLang="zh-CN"/>
              <a:t>   </a:t>
            </a:r>
            <a:r>
              <a:rPr lang="en-US" altLang="zh-CN" b="1"/>
              <a:t>struct</a:t>
            </a:r>
            <a:r>
              <a:rPr lang="en-US" altLang="zh-CN"/>
              <a:t> LNode   </a:t>
            </a:r>
            <a:r>
              <a:rPr lang="en-US" altLang="zh-CN" b="1"/>
              <a:t>*</a:t>
            </a:r>
            <a:r>
              <a:rPr lang="en-US" altLang="zh-CN"/>
              <a:t>next;</a:t>
            </a:r>
          </a:p>
          <a:p>
            <a:r>
              <a:rPr lang="en-US" altLang="zh-CN" b="1"/>
              <a:t>} *</a:t>
            </a:r>
            <a:r>
              <a:rPr lang="en-US" altLang="zh-CN"/>
              <a:t>Link, </a:t>
            </a:r>
            <a:r>
              <a:rPr lang="en-US" altLang="zh-CN" b="1"/>
              <a:t>*</a:t>
            </a:r>
            <a:r>
              <a:rPr lang="en-US" altLang="zh-CN"/>
              <a:t>Position;</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200707"/>
                                        </p:tgtEl>
                                        <p:attrNameLst>
                                          <p:attrName>style.visibility</p:attrName>
                                        </p:attrNameLst>
                                      </p:cBhvr>
                                      <p:to>
                                        <p:strVal val="visible"/>
                                      </p:to>
                                    </p:set>
                                    <p:animEffect transition="in" filter="strips(downRight)">
                                      <p:cBhvr>
                                        <p:cTn id="7" dur="75"/>
                                        <p:tgtEl>
                                          <p:spTgt spid="20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28600" y="838200"/>
            <a:ext cx="8740775" cy="552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4000" b="1"/>
              <a:t>typedef struct</a:t>
            </a:r>
            <a:r>
              <a:rPr lang="en-US" altLang="zh-CN" sz="4000"/>
              <a:t> </a:t>
            </a:r>
            <a:r>
              <a:rPr lang="en-US" altLang="zh-CN" sz="4000" b="1"/>
              <a:t>{  </a:t>
            </a:r>
            <a:r>
              <a:rPr lang="en-US" altLang="zh-CN" sz="4000"/>
              <a:t>// </a:t>
            </a:r>
            <a:r>
              <a:rPr lang="zh-CN" altLang="en-US" sz="4000" b="1">
                <a:ea typeface="楷体_GB2312" pitchFamily="49" charset="-122"/>
              </a:rPr>
              <a:t>链表类型</a:t>
            </a:r>
            <a:endParaRPr lang="zh-CN" altLang="en-US" sz="4000" b="1"/>
          </a:p>
          <a:p>
            <a:pPr>
              <a:lnSpc>
                <a:spcPct val="120000"/>
              </a:lnSpc>
            </a:pPr>
            <a:r>
              <a:rPr lang="zh-CN" altLang="en-US" sz="4000" b="1"/>
              <a:t>   </a:t>
            </a:r>
            <a:r>
              <a:rPr lang="en-US" altLang="zh-CN" sz="4000">
                <a:solidFill>
                  <a:srgbClr val="3333CC"/>
                </a:solidFill>
              </a:rPr>
              <a:t>Link  head, tail;</a:t>
            </a:r>
            <a:r>
              <a:rPr lang="en-US" altLang="zh-CN" sz="4000"/>
              <a:t>     </a:t>
            </a:r>
            <a:r>
              <a:rPr lang="en-US" altLang="zh-CN" sz="2800"/>
              <a:t>// </a:t>
            </a:r>
            <a:r>
              <a:rPr lang="zh-CN" altLang="en-US" sz="3200">
                <a:solidFill>
                  <a:srgbClr val="CC0066"/>
                </a:solidFill>
                <a:ea typeface="楷体_GB2312" pitchFamily="49" charset="-122"/>
              </a:rPr>
              <a:t>分别指向头结点和</a:t>
            </a:r>
          </a:p>
          <a:p>
            <a:pPr>
              <a:lnSpc>
                <a:spcPct val="120000"/>
              </a:lnSpc>
            </a:pPr>
            <a:r>
              <a:rPr lang="zh-CN" altLang="en-US" sz="3200">
                <a:solidFill>
                  <a:srgbClr val="CC0066"/>
                </a:solidFill>
                <a:ea typeface="楷体_GB2312" pitchFamily="49" charset="-122"/>
              </a:rPr>
              <a:t>                                         </a:t>
            </a:r>
            <a:r>
              <a:rPr lang="en-US" altLang="zh-CN" sz="3200">
                <a:ea typeface="楷体_GB2312" pitchFamily="49" charset="-122"/>
              </a:rPr>
              <a:t>//</a:t>
            </a:r>
            <a:r>
              <a:rPr lang="en-US" altLang="zh-CN" sz="3200">
                <a:solidFill>
                  <a:srgbClr val="CC0066"/>
                </a:solidFill>
                <a:ea typeface="楷体_GB2312" pitchFamily="49" charset="-122"/>
              </a:rPr>
              <a:t> </a:t>
            </a:r>
            <a:r>
              <a:rPr lang="zh-CN" altLang="en-US" sz="3200">
                <a:solidFill>
                  <a:srgbClr val="CC0066"/>
                </a:solidFill>
                <a:ea typeface="楷体_GB2312" pitchFamily="49" charset="-122"/>
              </a:rPr>
              <a:t>最后一个结点的指针</a:t>
            </a:r>
            <a:endParaRPr lang="zh-CN" altLang="en-US" sz="4000"/>
          </a:p>
          <a:p>
            <a:pPr>
              <a:lnSpc>
                <a:spcPct val="120000"/>
              </a:lnSpc>
            </a:pPr>
            <a:r>
              <a:rPr lang="zh-CN" altLang="en-US" sz="4000"/>
              <a:t>   </a:t>
            </a:r>
            <a:r>
              <a:rPr lang="en-US" altLang="zh-CN" sz="4000" b="1">
                <a:solidFill>
                  <a:srgbClr val="3333CC"/>
                </a:solidFill>
              </a:rPr>
              <a:t>int   </a:t>
            </a:r>
            <a:r>
              <a:rPr lang="en-US" altLang="zh-CN" sz="4000">
                <a:solidFill>
                  <a:srgbClr val="3333CC"/>
                </a:solidFill>
              </a:rPr>
              <a:t>len;</a:t>
            </a:r>
            <a:r>
              <a:rPr lang="en-US" altLang="zh-CN" sz="4000"/>
              <a:t>              </a:t>
            </a:r>
            <a:r>
              <a:rPr lang="en-US" altLang="zh-CN" sz="3200"/>
              <a:t>// </a:t>
            </a:r>
            <a:r>
              <a:rPr lang="zh-CN" altLang="en-US" sz="3200">
                <a:solidFill>
                  <a:srgbClr val="CC0066"/>
                </a:solidFill>
                <a:ea typeface="楷体_GB2312" pitchFamily="49" charset="-122"/>
              </a:rPr>
              <a:t>指示链表长度</a:t>
            </a:r>
            <a:endParaRPr lang="zh-CN" altLang="en-US" sz="4000"/>
          </a:p>
          <a:p>
            <a:pPr>
              <a:lnSpc>
                <a:spcPct val="120000"/>
              </a:lnSpc>
            </a:pPr>
            <a:r>
              <a:rPr lang="zh-CN" altLang="en-US" sz="4000"/>
              <a:t>   </a:t>
            </a:r>
            <a:r>
              <a:rPr lang="en-US" altLang="zh-CN" sz="4000">
                <a:solidFill>
                  <a:srgbClr val="3333CC"/>
                </a:solidFill>
              </a:rPr>
              <a:t>Link  current;</a:t>
            </a:r>
            <a:r>
              <a:rPr lang="en-US" altLang="zh-CN" sz="4000"/>
              <a:t>    </a:t>
            </a:r>
            <a:r>
              <a:rPr lang="en-US" altLang="zh-CN" sz="3200"/>
              <a:t>// </a:t>
            </a:r>
            <a:r>
              <a:rPr lang="zh-CN" altLang="en-US" sz="3200">
                <a:solidFill>
                  <a:srgbClr val="CC0066"/>
                </a:solidFill>
                <a:ea typeface="楷体_GB2312" pitchFamily="49" charset="-122"/>
              </a:rPr>
              <a:t>指向当前被访问的结点</a:t>
            </a:r>
            <a:endParaRPr lang="zh-CN" altLang="en-US" sz="3200"/>
          </a:p>
          <a:p>
            <a:pPr>
              <a:lnSpc>
                <a:spcPct val="120000"/>
              </a:lnSpc>
            </a:pPr>
            <a:r>
              <a:rPr lang="zh-CN" altLang="en-US" sz="3200"/>
              <a:t>                              </a:t>
            </a:r>
            <a:r>
              <a:rPr lang="en-US" altLang="zh-CN" sz="3200"/>
              <a:t>//</a:t>
            </a:r>
            <a:r>
              <a:rPr lang="zh-CN" altLang="en-US" sz="3200">
                <a:solidFill>
                  <a:srgbClr val="CC0066"/>
                </a:solidFill>
                <a:ea typeface="楷体_GB2312" pitchFamily="49" charset="-122"/>
              </a:rPr>
              <a:t>的指针，初始位置指向头结点</a:t>
            </a:r>
            <a:endParaRPr lang="zh-CN" altLang="en-US" sz="3200"/>
          </a:p>
          <a:p>
            <a:pPr>
              <a:lnSpc>
                <a:spcPct val="120000"/>
              </a:lnSpc>
            </a:pPr>
            <a:r>
              <a:rPr lang="en-US" altLang="zh-CN" sz="4000" b="1"/>
              <a:t>} </a:t>
            </a:r>
            <a:r>
              <a:rPr lang="en-US" altLang="zh-CN" sz="4000"/>
              <a:t>LinkList;</a:t>
            </a:r>
          </a:p>
          <a:p>
            <a:endParaRPr lang="en-US" altLang="zh-CN" sz="4000"/>
          </a:p>
        </p:txBody>
      </p:sp>
    </p:spTree>
  </p:cSld>
  <p:clrMapOvr>
    <a:masterClrMapping/>
  </p:clrMapOvr>
  <p:transition spd="med">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457200" y="2924175"/>
            <a:ext cx="84931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t>Status</a:t>
            </a:r>
            <a:r>
              <a:rPr lang="en-US" altLang="zh-CN" sz="3200"/>
              <a:t> MakeNode( Link </a:t>
            </a:r>
            <a:r>
              <a:rPr lang="en-US" altLang="zh-CN" sz="3200" b="1"/>
              <a:t>&amp;</a:t>
            </a:r>
            <a:r>
              <a:rPr lang="en-US" altLang="zh-CN" sz="3200"/>
              <a:t>p, ElemType e );</a:t>
            </a:r>
          </a:p>
          <a:p>
            <a:r>
              <a:rPr lang="en-US" altLang="zh-CN" sz="3200"/>
              <a:t>   </a:t>
            </a:r>
            <a:r>
              <a:rPr lang="en-US" altLang="zh-CN" sz="3200">
                <a:solidFill>
                  <a:srgbClr val="CC0066"/>
                </a:solidFill>
              </a:rPr>
              <a:t>// </a:t>
            </a:r>
            <a:r>
              <a:rPr lang="zh-CN" altLang="en-US" sz="3200">
                <a:solidFill>
                  <a:srgbClr val="CC0066"/>
                </a:solidFill>
                <a:ea typeface="楷体_GB2312" pitchFamily="49" charset="-122"/>
              </a:rPr>
              <a:t>分配由 </a:t>
            </a:r>
            <a:r>
              <a:rPr lang="en-US" altLang="zh-CN" sz="3200">
                <a:solidFill>
                  <a:srgbClr val="CC0066"/>
                </a:solidFill>
                <a:ea typeface="楷体_GB2312" pitchFamily="49" charset="-122"/>
              </a:rPr>
              <a:t>p </a:t>
            </a:r>
            <a:r>
              <a:rPr lang="zh-CN" altLang="en-US" sz="3200">
                <a:solidFill>
                  <a:srgbClr val="CC0066"/>
                </a:solidFill>
                <a:ea typeface="楷体_GB2312" pitchFamily="49" charset="-122"/>
              </a:rPr>
              <a:t>指向的值为</a:t>
            </a:r>
            <a:r>
              <a:rPr lang="en-US" altLang="zh-CN" sz="3200">
                <a:solidFill>
                  <a:srgbClr val="CC0066"/>
                </a:solidFill>
                <a:ea typeface="楷体_GB2312" pitchFamily="49" charset="-122"/>
              </a:rPr>
              <a:t>e</a:t>
            </a:r>
            <a:r>
              <a:rPr lang="zh-CN" altLang="en-US" sz="3200">
                <a:solidFill>
                  <a:srgbClr val="CC0066"/>
                </a:solidFill>
                <a:ea typeface="楷体_GB2312" pitchFamily="49" charset="-122"/>
              </a:rPr>
              <a:t>的结点，并返回</a:t>
            </a:r>
            <a:r>
              <a:rPr lang="en-US" altLang="zh-CN" sz="3200">
                <a:solidFill>
                  <a:srgbClr val="CC0066"/>
                </a:solidFill>
              </a:rPr>
              <a:t>OK</a:t>
            </a:r>
            <a:r>
              <a:rPr lang="zh-CN" altLang="en-US" sz="3200">
                <a:solidFill>
                  <a:srgbClr val="CC0066"/>
                </a:solidFill>
              </a:rPr>
              <a:t>，</a:t>
            </a:r>
          </a:p>
          <a:p>
            <a:r>
              <a:rPr lang="zh-CN" altLang="en-US" sz="3200">
                <a:solidFill>
                  <a:srgbClr val="CC0066"/>
                </a:solidFill>
              </a:rPr>
              <a:t>   </a:t>
            </a:r>
            <a:r>
              <a:rPr lang="en-US" altLang="zh-CN" sz="3200">
                <a:solidFill>
                  <a:srgbClr val="CC0066"/>
                </a:solidFill>
              </a:rPr>
              <a:t>// </a:t>
            </a:r>
            <a:r>
              <a:rPr lang="zh-CN" altLang="en-US" sz="3200">
                <a:solidFill>
                  <a:srgbClr val="CC0066"/>
                </a:solidFill>
                <a:ea typeface="楷体_GB2312" pitchFamily="49" charset="-122"/>
              </a:rPr>
              <a:t>若分配失败，则返回 </a:t>
            </a:r>
            <a:r>
              <a:rPr lang="en-US" altLang="zh-CN" sz="3200">
                <a:solidFill>
                  <a:srgbClr val="CC0066"/>
                </a:solidFill>
              </a:rPr>
              <a:t>ERROR</a:t>
            </a:r>
            <a:endParaRPr lang="en-US" altLang="zh-CN" sz="3200"/>
          </a:p>
        </p:txBody>
      </p:sp>
      <p:sp>
        <p:nvSpPr>
          <p:cNvPr id="202757" name="Text Box 5"/>
          <p:cNvSpPr txBox="1">
            <a:spLocks noChangeArrowheads="1"/>
          </p:cNvSpPr>
          <p:nvPr/>
        </p:nvSpPr>
        <p:spPr bwMode="auto">
          <a:xfrm>
            <a:off x="552450" y="4600575"/>
            <a:ext cx="5848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t>void</a:t>
            </a:r>
            <a:r>
              <a:rPr lang="en-US" altLang="zh-CN" sz="3200"/>
              <a:t>   FreeNode( Link </a:t>
            </a:r>
            <a:r>
              <a:rPr lang="en-US" altLang="zh-CN" sz="3200" b="1"/>
              <a:t>&amp;</a:t>
            </a:r>
            <a:r>
              <a:rPr lang="en-US" altLang="zh-CN" sz="3200"/>
              <a:t>p );          </a:t>
            </a:r>
          </a:p>
          <a:p>
            <a:r>
              <a:rPr lang="en-US" altLang="zh-CN" sz="3200"/>
              <a:t>   </a:t>
            </a:r>
            <a:r>
              <a:rPr lang="en-US" altLang="zh-CN" sz="3200">
                <a:solidFill>
                  <a:srgbClr val="CC0066"/>
                </a:solidFill>
              </a:rPr>
              <a:t>//</a:t>
            </a:r>
            <a:r>
              <a:rPr lang="en-US" altLang="zh-CN" sz="3200"/>
              <a:t> </a:t>
            </a:r>
            <a:r>
              <a:rPr lang="zh-CN" altLang="en-US" sz="3200">
                <a:solidFill>
                  <a:srgbClr val="CC0066"/>
                </a:solidFill>
                <a:ea typeface="楷体_GB2312" pitchFamily="49" charset="-122"/>
              </a:rPr>
              <a:t>释放 </a:t>
            </a:r>
            <a:r>
              <a:rPr lang="en-US" altLang="zh-CN" sz="3200">
                <a:solidFill>
                  <a:srgbClr val="CC0066"/>
                </a:solidFill>
                <a:ea typeface="楷体_GB2312" pitchFamily="49" charset="-122"/>
              </a:rPr>
              <a:t>p </a:t>
            </a:r>
            <a:r>
              <a:rPr lang="zh-CN" altLang="en-US" sz="3200">
                <a:solidFill>
                  <a:srgbClr val="CC0066"/>
                </a:solidFill>
                <a:ea typeface="楷体_GB2312" pitchFamily="49" charset="-122"/>
              </a:rPr>
              <a:t>所指结点</a:t>
            </a:r>
            <a:endParaRPr lang="zh-CN" altLang="en-US" sz="2400"/>
          </a:p>
        </p:txBody>
      </p:sp>
      <p:sp>
        <p:nvSpPr>
          <p:cNvPr id="202758" name="Text Box 6"/>
          <p:cNvSpPr txBox="1">
            <a:spLocks noChangeArrowheads="1"/>
          </p:cNvSpPr>
          <p:nvPr/>
        </p:nvSpPr>
        <p:spPr bwMode="auto">
          <a:xfrm>
            <a:off x="468313" y="1196975"/>
            <a:ext cx="449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b="1" u="sng">
                <a:solidFill>
                  <a:srgbClr val="333399"/>
                </a:solidFill>
                <a:latin typeface="楷体_GB2312" pitchFamily="49" charset="-122"/>
                <a:ea typeface="楷体_GB2312" pitchFamily="49" charset="-122"/>
              </a:rPr>
              <a:t>链表的基本操作</a:t>
            </a:r>
            <a:r>
              <a:rPr lang="en-US" altLang="zh-CN" sz="4400" b="1" u="sng">
                <a:solidFill>
                  <a:srgbClr val="333399"/>
                </a:solidFill>
                <a:latin typeface="楷体_GB2312" pitchFamily="49" charset="-122"/>
                <a:ea typeface="楷体_GB2312" pitchFamily="49" charset="-122"/>
              </a:rPr>
              <a:t>:</a:t>
            </a:r>
            <a:endParaRPr lang="en-US" altLang="zh-CN" sz="4000" b="1" u="sng"/>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202756"/>
                                        </p:tgtEl>
                                        <p:attrNameLst>
                                          <p:attrName>style.visibility</p:attrName>
                                        </p:attrNameLst>
                                      </p:cBhvr>
                                      <p:to>
                                        <p:strVal val="visible"/>
                                      </p:to>
                                    </p:set>
                                    <p:animEffect transition="in" filter="strips(downRight)">
                                      <p:cBhvr>
                                        <p:cTn id="7" dur="75"/>
                                        <p:tgtEl>
                                          <p:spTgt spid="202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lt">
                                    <p:tmPct val="100000"/>
                                  </p:iterate>
                                  <p:childTnLst>
                                    <p:set>
                                      <p:cBhvr>
                                        <p:cTn id="11" dur="1" fill="hold">
                                          <p:stCondLst>
                                            <p:cond delay="0"/>
                                          </p:stCondLst>
                                        </p:cTn>
                                        <p:tgtEl>
                                          <p:spTgt spid="202757"/>
                                        </p:tgtEl>
                                        <p:attrNameLst>
                                          <p:attrName>style.visibility</p:attrName>
                                        </p:attrNameLst>
                                      </p:cBhvr>
                                      <p:to>
                                        <p:strVal val="visible"/>
                                      </p:to>
                                    </p:set>
                                    <p:animEffect transition="in" filter="strips(downRight)">
                                      <p:cBhvr>
                                        <p:cTn id="12" dur="75"/>
                                        <p:tgtEl>
                                          <p:spTgt spid="202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autoUpdateAnimBg="0"/>
      <p:bldP spid="202757"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228600" y="152400"/>
            <a:ext cx="449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b="1" u="sng">
                <a:solidFill>
                  <a:srgbClr val="333399"/>
                </a:solidFill>
                <a:latin typeface="楷体_GB2312" pitchFamily="49" charset="-122"/>
                <a:ea typeface="楷体_GB2312" pitchFamily="49" charset="-122"/>
              </a:rPr>
              <a:t>链表的基本操作</a:t>
            </a:r>
            <a:r>
              <a:rPr lang="en-US" altLang="zh-CN" sz="4400" b="1" u="sng">
                <a:solidFill>
                  <a:srgbClr val="333399"/>
                </a:solidFill>
                <a:latin typeface="楷体_GB2312" pitchFamily="49" charset="-122"/>
                <a:ea typeface="楷体_GB2312" pitchFamily="49" charset="-122"/>
              </a:rPr>
              <a:t>:</a:t>
            </a:r>
            <a:endParaRPr lang="en-US" altLang="zh-CN" sz="4000" b="1" u="sng"/>
          </a:p>
        </p:txBody>
      </p:sp>
      <p:sp>
        <p:nvSpPr>
          <p:cNvPr id="66563" name="Text Box 3"/>
          <p:cNvSpPr txBox="1">
            <a:spLocks noChangeArrowheads="1"/>
          </p:cNvSpPr>
          <p:nvPr/>
        </p:nvSpPr>
        <p:spPr bwMode="auto">
          <a:xfrm>
            <a:off x="723900" y="1111250"/>
            <a:ext cx="5819775"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4000" b="1">
                <a:solidFill>
                  <a:srgbClr val="FB415C"/>
                </a:solidFill>
                <a:latin typeface="隶书" pitchFamily="49" charset="-122"/>
                <a:ea typeface="隶书" pitchFamily="49" charset="-122"/>
              </a:rPr>
              <a:t>{</a:t>
            </a:r>
            <a:r>
              <a:rPr lang="zh-CN" altLang="en-US" sz="4000" b="1">
                <a:solidFill>
                  <a:srgbClr val="FB415C"/>
                </a:solidFill>
                <a:latin typeface="隶书" pitchFamily="49" charset="-122"/>
                <a:ea typeface="隶书" pitchFamily="49" charset="-122"/>
              </a:rPr>
              <a:t>结构初始化和销毁结构</a:t>
            </a:r>
            <a:r>
              <a:rPr lang="en-US" altLang="zh-CN" sz="4000" b="1">
                <a:solidFill>
                  <a:srgbClr val="FB415C"/>
                </a:solidFill>
                <a:latin typeface="隶书" pitchFamily="49" charset="-122"/>
                <a:ea typeface="隶书" pitchFamily="49" charset="-122"/>
              </a:rPr>
              <a:t>}</a:t>
            </a:r>
            <a:endParaRPr lang="en-US" altLang="zh-CN" sz="4000" b="1">
              <a:latin typeface="楷体_GB2312" pitchFamily="49" charset="-122"/>
              <a:ea typeface="楷体_GB2312" pitchFamily="49" charset="-122"/>
            </a:endParaRPr>
          </a:p>
        </p:txBody>
      </p:sp>
      <p:sp>
        <p:nvSpPr>
          <p:cNvPr id="66564" name="Text Box 4"/>
          <p:cNvSpPr txBox="1">
            <a:spLocks noChangeArrowheads="1"/>
          </p:cNvSpPr>
          <p:nvPr/>
        </p:nvSpPr>
        <p:spPr bwMode="auto">
          <a:xfrm>
            <a:off x="365125" y="1955800"/>
            <a:ext cx="7845425"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4000" b="1"/>
              <a:t>Status</a:t>
            </a:r>
            <a:r>
              <a:rPr lang="en-US" altLang="zh-CN" sz="4000"/>
              <a:t> InitList( LinkList</a:t>
            </a:r>
            <a:r>
              <a:rPr lang="en-US" altLang="zh-CN" sz="4000" b="1"/>
              <a:t> &amp;</a:t>
            </a:r>
            <a:r>
              <a:rPr lang="en-US" altLang="zh-CN" sz="4000"/>
              <a:t>L );   </a:t>
            </a:r>
          </a:p>
          <a:p>
            <a:pPr>
              <a:lnSpc>
                <a:spcPct val="115000"/>
              </a:lnSpc>
            </a:pPr>
            <a:r>
              <a:rPr lang="en-US" altLang="zh-CN" sz="4000"/>
              <a:t>   </a:t>
            </a:r>
            <a:r>
              <a:rPr lang="en-US" altLang="zh-CN" sz="3200"/>
              <a:t>// </a:t>
            </a:r>
            <a:r>
              <a:rPr lang="zh-CN" altLang="en-US" sz="3200">
                <a:solidFill>
                  <a:srgbClr val="3333CC"/>
                </a:solidFill>
                <a:latin typeface="楷体_GB2312" pitchFamily="49" charset="-122"/>
                <a:ea typeface="楷体_GB2312" pitchFamily="49" charset="-122"/>
              </a:rPr>
              <a:t>构造一个空的线性链表 </a:t>
            </a:r>
            <a:r>
              <a:rPr lang="en-US" altLang="zh-CN" sz="3200">
                <a:solidFill>
                  <a:srgbClr val="3333CC"/>
                </a:solidFill>
                <a:ea typeface="楷体_GB2312" pitchFamily="49" charset="-122"/>
              </a:rPr>
              <a:t>L</a:t>
            </a:r>
            <a:r>
              <a:rPr lang="zh-CN" altLang="en-US" sz="3200">
                <a:solidFill>
                  <a:srgbClr val="3333CC"/>
                </a:solidFill>
                <a:latin typeface="楷体_GB2312" pitchFamily="49" charset="-122"/>
                <a:ea typeface="楷体_GB2312" pitchFamily="49" charset="-122"/>
              </a:rPr>
              <a:t>，其头指针、</a:t>
            </a:r>
            <a:endParaRPr lang="zh-CN" altLang="en-US" sz="3200">
              <a:latin typeface="楷体_GB2312" pitchFamily="49" charset="-122"/>
              <a:ea typeface="楷体_GB2312" pitchFamily="49" charset="-122"/>
            </a:endParaRPr>
          </a:p>
          <a:p>
            <a:pPr>
              <a:lnSpc>
                <a:spcPct val="115000"/>
              </a:lnSpc>
            </a:pPr>
            <a:r>
              <a:rPr lang="zh-CN" altLang="en-US" sz="3200">
                <a:latin typeface="楷体_GB2312" pitchFamily="49" charset="-122"/>
                <a:ea typeface="楷体_GB2312" pitchFamily="49" charset="-122"/>
              </a:rPr>
              <a:t>  </a:t>
            </a:r>
            <a:r>
              <a:rPr lang="en-US" altLang="zh-CN" sz="3200">
                <a:ea typeface="楷体_GB2312" pitchFamily="49" charset="-122"/>
              </a:rPr>
              <a:t>//</a:t>
            </a:r>
            <a:r>
              <a:rPr lang="en-US" altLang="zh-CN" sz="3200">
                <a:latin typeface="楷体_GB2312" pitchFamily="49" charset="-122"/>
                <a:ea typeface="楷体_GB2312" pitchFamily="49" charset="-122"/>
              </a:rPr>
              <a:t> </a:t>
            </a:r>
            <a:r>
              <a:rPr lang="zh-CN" altLang="en-US" sz="3200">
                <a:solidFill>
                  <a:srgbClr val="3333CC"/>
                </a:solidFill>
                <a:latin typeface="楷体_GB2312" pitchFamily="49" charset="-122"/>
                <a:ea typeface="楷体_GB2312" pitchFamily="49" charset="-122"/>
              </a:rPr>
              <a:t>尾指针和当前指针均指向头结点，</a:t>
            </a:r>
            <a:endParaRPr lang="zh-CN" altLang="en-US" sz="3200">
              <a:latin typeface="楷体_GB2312" pitchFamily="49" charset="-122"/>
              <a:ea typeface="楷体_GB2312" pitchFamily="49" charset="-122"/>
            </a:endParaRPr>
          </a:p>
          <a:p>
            <a:pPr>
              <a:lnSpc>
                <a:spcPct val="115000"/>
              </a:lnSpc>
            </a:pPr>
            <a:r>
              <a:rPr lang="zh-CN" altLang="en-US" sz="3200">
                <a:latin typeface="楷体_GB2312" pitchFamily="49" charset="-122"/>
                <a:ea typeface="楷体_GB2312" pitchFamily="49" charset="-122"/>
              </a:rPr>
              <a:t>  </a:t>
            </a:r>
            <a:r>
              <a:rPr lang="en-US" altLang="zh-CN" sz="3200">
                <a:ea typeface="楷体_GB2312" pitchFamily="49" charset="-122"/>
              </a:rPr>
              <a:t>//</a:t>
            </a:r>
            <a:r>
              <a:rPr lang="en-US" altLang="zh-CN" sz="3200">
                <a:latin typeface="楷体_GB2312" pitchFamily="49" charset="-122"/>
                <a:ea typeface="楷体_GB2312" pitchFamily="49" charset="-122"/>
              </a:rPr>
              <a:t> </a:t>
            </a:r>
            <a:r>
              <a:rPr lang="zh-CN" altLang="en-US" sz="3200">
                <a:solidFill>
                  <a:srgbClr val="3333CC"/>
                </a:solidFill>
                <a:latin typeface="楷体_GB2312" pitchFamily="49" charset="-122"/>
                <a:ea typeface="楷体_GB2312" pitchFamily="49" charset="-122"/>
              </a:rPr>
              <a:t>表长为零。</a:t>
            </a:r>
            <a:endParaRPr lang="zh-CN" altLang="en-US" sz="3200">
              <a:latin typeface="楷体_GB2312" pitchFamily="49" charset="-122"/>
              <a:ea typeface="楷体_GB2312" pitchFamily="49" charset="-122"/>
            </a:endParaRPr>
          </a:p>
        </p:txBody>
      </p:sp>
      <p:sp>
        <p:nvSpPr>
          <p:cNvPr id="66565" name="Text Box 5"/>
          <p:cNvSpPr txBox="1">
            <a:spLocks noChangeArrowheads="1"/>
          </p:cNvSpPr>
          <p:nvPr/>
        </p:nvSpPr>
        <p:spPr bwMode="auto">
          <a:xfrm>
            <a:off x="358775" y="4722813"/>
            <a:ext cx="741362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4000" b="1"/>
              <a:t>Status</a:t>
            </a:r>
            <a:r>
              <a:rPr lang="en-US" altLang="zh-CN" sz="4000"/>
              <a:t> DestroyList( LinkList</a:t>
            </a:r>
            <a:r>
              <a:rPr lang="en-US" altLang="zh-CN" sz="4000" b="1"/>
              <a:t> &amp;</a:t>
            </a:r>
            <a:r>
              <a:rPr lang="en-US" altLang="zh-CN" sz="4000"/>
              <a:t>L );</a:t>
            </a:r>
          </a:p>
          <a:p>
            <a:pPr>
              <a:lnSpc>
                <a:spcPct val="115000"/>
              </a:lnSpc>
            </a:pPr>
            <a:r>
              <a:rPr lang="en-US" altLang="zh-CN" sz="4000"/>
              <a:t>   </a:t>
            </a:r>
            <a:r>
              <a:rPr lang="en-US" altLang="zh-CN"/>
              <a:t>// </a:t>
            </a:r>
            <a:r>
              <a:rPr lang="zh-CN" altLang="en-US" sz="3200">
                <a:solidFill>
                  <a:srgbClr val="3333CC"/>
                </a:solidFill>
                <a:latin typeface="楷体_GB2312" pitchFamily="49" charset="-122"/>
                <a:ea typeface="楷体_GB2312" pitchFamily="49" charset="-122"/>
              </a:rPr>
              <a:t>销毁线性链表 </a:t>
            </a:r>
            <a:r>
              <a:rPr lang="en-US" altLang="zh-CN" sz="3200">
                <a:solidFill>
                  <a:srgbClr val="3333CC"/>
                </a:solidFill>
                <a:ea typeface="楷体_GB2312" pitchFamily="49" charset="-122"/>
              </a:rPr>
              <a:t>L</a:t>
            </a:r>
            <a:r>
              <a:rPr lang="zh-CN" altLang="en-US" sz="3200">
                <a:solidFill>
                  <a:srgbClr val="3333CC"/>
                </a:solidFill>
                <a:ea typeface="楷体_GB2312" pitchFamily="49" charset="-122"/>
              </a:rPr>
              <a:t>，</a:t>
            </a:r>
            <a:r>
              <a:rPr lang="en-US" altLang="zh-CN" sz="3200">
                <a:solidFill>
                  <a:srgbClr val="3333CC"/>
                </a:solidFill>
                <a:ea typeface="楷体_GB2312" pitchFamily="49" charset="-122"/>
              </a:rPr>
              <a:t>L</a:t>
            </a:r>
            <a:r>
              <a:rPr lang="zh-CN" altLang="en-US" sz="3200">
                <a:solidFill>
                  <a:srgbClr val="3333CC"/>
                </a:solidFill>
                <a:latin typeface="楷体_GB2312" pitchFamily="49" charset="-122"/>
                <a:ea typeface="楷体_GB2312" pitchFamily="49" charset="-122"/>
              </a:rPr>
              <a:t>不再存在。</a:t>
            </a:r>
            <a:endParaRPr lang="zh-CN" altLang="en-US">
              <a:latin typeface="楷体_GB2312" pitchFamily="49" charset="-122"/>
              <a:ea typeface="楷体_GB2312" pitchFamily="49" charset="-122"/>
            </a:endParaRPr>
          </a:p>
        </p:txBody>
      </p:sp>
      <p:sp>
        <p:nvSpPr>
          <p:cNvPr id="66568" name="AutoShape 8">
            <a:hlinkClick r:id="" action="ppaction://hlinkshowjump?jump=nextslide" highlightClick="1"/>
          </p:cNvPr>
          <p:cNvSpPr>
            <a:spLocks noChangeArrowheads="1"/>
          </p:cNvSpPr>
          <p:nvPr/>
        </p:nvSpPr>
        <p:spPr bwMode="auto">
          <a:xfrm>
            <a:off x="8458200" y="6248400"/>
            <a:ext cx="304800" cy="304800"/>
          </a:xfrm>
          <a:prstGeom prst="actionButtonForwardNext">
            <a:avLst/>
          </a:prstGeom>
          <a:solidFill>
            <a:srgbClr val="FFCC00"/>
          </a:solidFill>
          <a:ln>
            <a:noFill/>
          </a:ln>
          <a:effectLst>
            <a:prstShdw prst="shdw17" dist="17961" dir="2700000">
              <a:srgbClr val="FFCC00">
                <a:gamma/>
                <a:shade val="60000"/>
                <a:invGamma/>
              </a:srgbClr>
            </a:prstShdw>
          </a:effectLst>
          <a:extLst>
            <a:ext uri="{91240B29-F687-4F45-9708-019B960494DF}">
              <a14:hiddenLine xmlns:a14="http://schemas.microsoft.com/office/drawing/2010/main" w="9525">
                <a:solidFill>
                  <a:schemeClr val="tx2"/>
                </a:solidFill>
                <a:miter lim="800000"/>
                <a:headEnd/>
                <a:tailEnd/>
              </a14:hiddenLine>
            </a:ext>
          </a:extLst>
        </p:spPr>
        <p:txBody>
          <a:bodyPr wrap="none" anchor="ctr"/>
          <a:lstStyle/>
          <a:p>
            <a:endParaRPr lang="zh-CN" altLang="en-US"/>
          </a:p>
        </p:txBody>
      </p:sp>
      <p:sp>
        <p:nvSpPr>
          <p:cNvPr id="66566" name="Comment 6"/>
          <p:cNvSpPr>
            <a:spLocks noChangeArrowheads="1"/>
          </p:cNvSpPr>
          <p:nvPr/>
        </p:nvSpPr>
        <p:spPr bwMode="auto">
          <a:xfrm>
            <a:off x="7391400" y="2057400"/>
            <a:ext cx="1143000" cy="614363"/>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tIns="54000" bIns="54000">
            <a:spAutoFit/>
          </a:bodyPr>
          <a:lstStyle/>
          <a:p>
            <a:pPr>
              <a:spcBef>
                <a:spcPct val="50000"/>
              </a:spcBef>
            </a:pPr>
            <a:r>
              <a:rPr lang="en-US" altLang="zh-CN" sz="3200">
                <a:solidFill>
                  <a:srgbClr val="663300"/>
                </a:solidFill>
                <a:latin typeface="Arial" charset="0"/>
              </a:rPr>
              <a:t> O(1)</a:t>
            </a:r>
            <a:endParaRPr lang="en-US" altLang="zh-CN" sz="1600">
              <a:solidFill>
                <a:srgbClr val="663300"/>
              </a:solidFill>
              <a:latin typeface="Arial" charset="0"/>
            </a:endParaRPr>
          </a:p>
        </p:txBody>
      </p:sp>
      <p:sp>
        <p:nvSpPr>
          <p:cNvPr id="66567" name="Comment 7"/>
          <p:cNvSpPr>
            <a:spLocks noChangeArrowheads="1"/>
          </p:cNvSpPr>
          <p:nvPr/>
        </p:nvSpPr>
        <p:spPr bwMode="auto">
          <a:xfrm>
            <a:off x="7772400" y="4876800"/>
            <a:ext cx="1143000" cy="614363"/>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tIns="54000" bIns="54000">
            <a:spAutoFit/>
          </a:bodyPr>
          <a:lstStyle/>
          <a:p>
            <a:pPr>
              <a:spcBef>
                <a:spcPct val="50000"/>
              </a:spcBef>
            </a:pPr>
            <a:r>
              <a:rPr lang="en-US" altLang="zh-CN" sz="3200">
                <a:solidFill>
                  <a:srgbClr val="663300"/>
                </a:solidFill>
                <a:latin typeface="Arial" charset="0"/>
              </a:rPr>
              <a:t> O(n)</a:t>
            </a:r>
            <a:endParaRPr lang="en-US" altLang="zh-CN" sz="1600">
              <a:solidFill>
                <a:srgbClr val="663300"/>
              </a:solidFill>
              <a:latin typeface="Arial"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slide(fromRight)">
                                      <p:cBhvr>
                                        <p:cTn id="7" dur="500"/>
                                        <p:tgtEl>
                                          <p:spTgt spid="66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barn(outVertical)">
                                      <p:cBhvr>
                                        <p:cTn id="12" dur="500"/>
                                        <p:tgtEl>
                                          <p:spTgt spid="66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6565"/>
                                        </p:tgtEl>
                                        <p:attrNameLst>
                                          <p:attrName>style.visibility</p:attrName>
                                        </p:attrNameLst>
                                      </p:cBhvr>
                                      <p:to>
                                        <p:strVal val="visible"/>
                                      </p:to>
                                    </p:set>
                                    <p:animEffect transition="in" filter="barn(outVertical)">
                                      <p:cBhvr>
                                        <p:cTn id="17" dur="500"/>
                                        <p:tgtEl>
                                          <p:spTgt spid="66565"/>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66568"/>
                                        </p:tgtEl>
                                        <p:attrNameLst>
                                          <p:attrName>style.visibility</p:attrName>
                                        </p:attrNameLst>
                                      </p:cBhvr>
                                      <p:to>
                                        <p:strVal val="visible"/>
                                      </p:to>
                                    </p:set>
                                    <p:anim calcmode="lin" valueType="num">
                                      <p:cBhvr additive="base">
                                        <p:cTn id="21" dur="500" fill="hold"/>
                                        <p:tgtEl>
                                          <p:spTgt spid="66568"/>
                                        </p:tgtEl>
                                        <p:attrNameLst>
                                          <p:attrName>ppt_x</p:attrName>
                                        </p:attrNameLst>
                                      </p:cBhvr>
                                      <p:tavLst>
                                        <p:tav tm="0">
                                          <p:val>
                                            <p:strVal val="1+#ppt_w/2"/>
                                          </p:val>
                                        </p:tav>
                                        <p:tav tm="100000">
                                          <p:val>
                                            <p:strVal val="#ppt_x"/>
                                          </p:val>
                                        </p:tav>
                                      </p:tavLst>
                                    </p:anim>
                                    <p:anim calcmode="lin" valueType="num">
                                      <p:cBhvr additive="base">
                                        <p:cTn id="22" dur="500" fill="hold"/>
                                        <p:tgtEl>
                                          <p:spTgt spid="6656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66566"/>
                                        </p:tgtEl>
                                        <p:attrNameLst>
                                          <p:attrName>style.visibility</p:attrName>
                                        </p:attrNameLst>
                                      </p:cBhvr>
                                      <p:to>
                                        <p:strVal val="visible"/>
                                      </p:to>
                                    </p:set>
                                    <p:anim calcmode="lin" valueType="num">
                                      <p:cBhvr>
                                        <p:cTn id="27" dur="500" fill="hold"/>
                                        <p:tgtEl>
                                          <p:spTgt spid="66566"/>
                                        </p:tgtEl>
                                        <p:attrNameLst>
                                          <p:attrName>ppt_w</p:attrName>
                                        </p:attrNameLst>
                                      </p:cBhvr>
                                      <p:tavLst>
                                        <p:tav tm="0">
                                          <p:val>
                                            <p:fltVal val="0"/>
                                          </p:val>
                                        </p:tav>
                                        <p:tav tm="100000">
                                          <p:val>
                                            <p:strVal val="#ppt_w"/>
                                          </p:val>
                                        </p:tav>
                                      </p:tavLst>
                                    </p:anim>
                                    <p:anim calcmode="lin" valueType="num">
                                      <p:cBhvr>
                                        <p:cTn id="28" dur="500" fill="hold"/>
                                        <p:tgtEl>
                                          <p:spTgt spid="66566"/>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66567"/>
                                        </p:tgtEl>
                                        <p:attrNameLst>
                                          <p:attrName>style.visibility</p:attrName>
                                        </p:attrNameLst>
                                      </p:cBhvr>
                                      <p:to>
                                        <p:strVal val="visible"/>
                                      </p:to>
                                    </p:set>
                                    <p:anim calcmode="lin" valueType="num">
                                      <p:cBhvr>
                                        <p:cTn id="33" dur="500" fill="hold"/>
                                        <p:tgtEl>
                                          <p:spTgt spid="66567"/>
                                        </p:tgtEl>
                                        <p:attrNameLst>
                                          <p:attrName>ppt_w</p:attrName>
                                        </p:attrNameLst>
                                      </p:cBhvr>
                                      <p:tavLst>
                                        <p:tav tm="0">
                                          <p:val>
                                            <p:fltVal val="0"/>
                                          </p:val>
                                        </p:tav>
                                        <p:tav tm="100000">
                                          <p:val>
                                            <p:strVal val="#ppt_w"/>
                                          </p:val>
                                        </p:tav>
                                      </p:tavLst>
                                    </p:anim>
                                    <p:anim calcmode="lin" valueType="num">
                                      <p:cBhvr>
                                        <p:cTn id="34" dur="500" fill="hold"/>
                                        <p:tgtEl>
                                          <p:spTgt spid="665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utoUpdateAnimBg="0"/>
      <p:bldP spid="66564" grpId="0" autoUpdateAnimBg="0"/>
      <p:bldP spid="66565" grpId="0" autoUpdateAnimBg="0"/>
      <p:bldP spid="66568" grpId="0" animBg="1"/>
      <p:bldP spid="66566" grpId="0" animBg="1" autoUpdateAnimBg="0"/>
      <p:bldP spid="6656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609600" y="681038"/>
            <a:ext cx="49466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楷体_GB2312" pitchFamily="49" charset="-122"/>
                <a:ea typeface="楷体_GB2312" pitchFamily="49" charset="-122"/>
              </a:rPr>
              <a:t> </a:t>
            </a:r>
            <a:r>
              <a:rPr lang="zh-CN" altLang="en-US" sz="6000" b="1">
                <a:solidFill>
                  <a:srgbClr val="660033"/>
                </a:solidFill>
                <a:latin typeface="隶书" pitchFamily="49" charset="-122"/>
                <a:ea typeface="隶书" pitchFamily="49" charset="-122"/>
              </a:rPr>
              <a:t>结构销毁操作</a:t>
            </a:r>
            <a:endParaRPr lang="zh-CN" altLang="en-US" sz="2400"/>
          </a:p>
        </p:txBody>
      </p:sp>
      <p:sp>
        <p:nvSpPr>
          <p:cNvPr id="13315" name="Text Box 3"/>
          <p:cNvSpPr txBox="1">
            <a:spLocks noChangeArrowheads="1"/>
          </p:cNvSpPr>
          <p:nvPr/>
        </p:nvSpPr>
        <p:spPr bwMode="auto">
          <a:xfrm>
            <a:off x="1524000" y="1981200"/>
            <a:ext cx="44656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333399"/>
                </a:solidFill>
                <a:ea typeface="楷体_GB2312" pitchFamily="49" charset="-122"/>
              </a:rPr>
              <a:t>DestroyList( &amp;L )</a:t>
            </a:r>
            <a:endParaRPr lang="en-US" altLang="zh-CN" sz="2400"/>
          </a:p>
        </p:txBody>
      </p:sp>
      <p:sp>
        <p:nvSpPr>
          <p:cNvPr id="13316" name="Text Box 4"/>
          <p:cNvSpPr txBox="1">
            <a:spLocks noChangeArrowheads="1"/>
          </p:cNvSpPr>
          <p:nvPr/>
        </p:nvSpPr>
        <p:spPr bwMode="auto">
          <a:xfrm>
            <a:off x="1524000" y="2895600"/>
            <a:ext cx="323215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a:solidFill>
                  <a:srgbClr val="FF0000"/>
                </a:solidFill>
                <a:latin typeface="楷体_GB2312" pitchFamily="49" charset="-122"/>
                <a:ea typeface="楷体_GB2312" pitchFamily="49" charset="-122"/>
              </a:rPr>
              <a:t>初始条件：</a:t>
            </a:r>
          </a:p>
          <a:p>
            <a:endParaRPr lang="zh-CN" altLang="en-US" sz="4400">
              <a:ea typeface="楷体_GB2312" pitchFamily="49" charset="-122"/>
            </a:endParaRPr>
          </a:p>
          <a:p>
            <a:r>
              <a:rPr lang="zh-CN" altLang="en-US" sz="4400">
                <a:solidFill>
                  <a:srgbClr val="FF0000"/>
                </a:solidFill>
                <a:latin typeface="楷体_GB2312" pitchFamily="49" charset="-122"/>
                <a:ea typeface="楷体_GB2312" pitchFamily="49" charset="-122"/>
              </a:rPr>
              <a:t>操作结果：</a:t>
            </a:r>
            <a:endParaRPr lang="zh-CN" altLang="en-US" sz="4800">
              <a:solidFill>
                <a:srgbClr val="FF0000"/>
              </a:solidFill>
              <a:latin typeface="楷体_GB2312" pitchFamily="49" charset="-122"/>
              <a:ea typeface="楷体_GB2312" pitchFamily="49" charset="-122"/>
            </a:endParaRPr>
          </a:p>
        </p:txBody>
      </p:sp>
      <p:sp>
        <p:nvSpPr>
          <p:cNvPr id="13318" name="Text Box 6"/>
          <p:cNvSpPr txBox="1">
            <a:spLocks noChangeArrowheads="1"/>
          </p:cNvSpPr>
          <p:nvPr/>
        </p:nvSpPr>
        <p:spPr bwMode="auto">
          <a:xfrm>
            <a:off x="4267200" y="2971800"/>
            <a:ext cx="4430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latin typeface="楷体_GB2312" pitchFamily="49" charset="-122"/>
                <a:ea typeface="楷体_GB2312" pitchFamily="49" charset="-122"/>
              </a:rPr>
              <a:t>线性表 </a:t>
            </a:r>
            <a:r>
              <a:rPr lang="en-US" altLang="zh-CN" sz="4000">
                <a:ea typeface="楷体_GB2312" pitchFamily="49" charset="-122"/>
              </a:rPr>
              <a:t>L </a:t>
            </a:r>
            <a:r>
              <a:rPr lang="zh-CN" altLang="en-US" sz="4000">
                <a:latin typeface="楷体_GB2312" pitchFamily="49" charset="-122"/>
                <a:ea typeface="楷体_GB2312" pitchFamily="49" charset="-122"/>
              </a:rPr>
              <a:t>已存在。</a:t>
            </a:r>
          </a:p>
        </p:txBody>
      </p:sp>
      <p:sp>
        <p:nvSpPr>
          <p:cNvPr id="13319" name="Text Box 7"/>
          <p:cNvSpPr txBox="1">
            <a:spLocks noChangeArrowheads="1"/>
          </p:cNvSpPr>
          <p:nvPr/>
        </p:nvSpPr>
        <p:spPr bwMode="auto">
          <a:xfrm>
            <a:off x="4267200" y="4267200"/>
            <a:ext cx="3795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latin typeface="楷体_GB2312" pitchFamily="49" charset="-122"/>
                <a:ea typeface="楷体_GB2312" pitchFamily="49" charset="-122"/>
              </a:rPr>
              <a:t>销毁线性表 </a:t>
            </a:r>
            <a:r>
              <a:rPr lang="en-US" altLang="zh-CN" sz="4000">
                <a:ea typeface="楷体_GB2312" pitchFamily="49" charset="-122"/>
              </a:rPr>
              <a:t>L</a:t>
            </a:r>
            <a:r>
              <a:rPr lang="zh-CN" altLang="en-US" sz="4000">
                <a:latin typeface="楷体_GB2312" pitchFamily="49" charset="-122"/>
                <a:ea typeface="楷体_GB2312" pitchFamily="49" charset="-122"/>
              </a:rPr>
              <a:t>。</a:t>
            </a:r>
          </a:p>
        </p:txBody>
      </p:sp>
      <p:sp>
        <p:nvSpPr>
          <p:cNvPr id="13320" name="AutoShape 8">
            <a:hlinkClick r:id="" action="ppaction://hlinkshowjump?jump=lastslideviewed" highlightClick="1"/>
          </p:cNvPr>
          <p:cNvSpPr>
            <a:spLocks noChangeArrowheads="1"/>
          </p:cNvSpPr>
          <p:nvPr/>
        </p:nvSpPr>
        <p:spPr bwMode="auto">
          <a:xfrm>
            <a:off x="8305800" y="6096000"/>
            <a:ext cx="457200" cy="4572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500" fill="hold"/>
                                        <p:tgtEl>
                                          <p:spTgt spid="13315"/>
                                        </p:tgtEl>
                                        <p:attrNameLst>
                                          <p:attrName>ppt_x</p:attrName>
                                        </p:attrNameLst>
                                      </p:cBhvr>
                                      <p:tavLst>
                                        <p:tav tm="0">
                                          <p:val>
                                            <p:strVal val="#ppt_x+#ppt_w/2"/>
                                          </p:val>
                                        </p:tav>
                                        <p:tav tm="100000">
                                          <p:val>
                                            <p:strVal val="#ppt_x"/>
                                          </p:val>
                                        </p:tav>
                                      </p:tavLst>
                                    </p:anim>
                                    <p:anim calcmode="lin" valueType="num">
                                      <p:cBhvr>
                                        <p:cTn id="8" dur="500" fill="hold"/>
                                        <p:tgtEl>
                                          <p:spTgt spid="13315"/>
                                        </p:tgtEl>
                                        <p:attrNameLst>
                                          <p:attrName>ppt_y</p:attrName>
                                        </p:attrNameLst>
                                      </p:cBhvr>
                                      <p:tavLst>
                                        <p:tav tm="0">
                                          <p:val>
                                            <p:strVal val="#ppt_y"/>
                                          </p:val>
                                        </p:tav>
                                        <p:tav tm="100000">
                                          <p:val>
                                            <p:strVal val="#ppt_y"/>
                                          </p:val>
                                        </p:tav>
                                      </p:tavLst>
                                    </p:anim>
                                    <p:anim calcmode="lin" valueType="num">
                                      <p:cBhvr>
                                        <p:cTn id="9" dur="500" fill="hold"/>
                                        <p:tgtEl>
                                          <p:spTgt spid="13315"/>
                                        </p:tgtEl>
                                        <p:attrNameLst>
                                          <p:attrName>ppt_w</p:attrName>
                                        </p:attrNameLst>
                                      </p:cBhvr>
                                      <p:tavLst>
                                        <p:tav tm="0">
                                          <p:val>
                                            <p:fltVal val="0"/>
                                          </p:val>
                                        </p:tav>
                                        <p:tav tm="100000">
                                          <p:val>
                                            <p:strVal val="#ppt_w"/>
                                          </p:val>
                                        </p:tav>
                                      </p:tavLst>
                                    </p:anim>
                                    <p:anim calcmode="lin" valueType="num">
                                      <p:cBhvr>
                                        <p:cTn id="10" dur="500" fill="hold"/>
                                        <p:tgtEl>
                                          <p:spTgt spid="13315"/>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3316"/>
                                        </p:tgtEl>
                                        <p:attrNameLst>
                                          <p:attrName>style.visibility</p:attrName>
                                        </p:attrNameLst>
                                      </p:cBhvr>
                                      <p:to>
                                        <p:strVal val="visible"/>
                                      </p:to>
                                    </p:set>
                                    <p:animEffect transition="in" filter="barn(outHorizontal)">
                                      <p:cBhvr>
                                        <p:cTn id="15" dur="500"/>
                                        <p:tgtEl>
                                          <p:spTgt spid="133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318"/>
                                        </p:tgtEl>
                                        <p:attrNameLst>
                                          <p:attrName>style.visibility</p:attrName>
                                        </p:attrNameLst>
                                      </p:cBhvr>
                                      <p:to>
                                        <p:strVal val="visible"/>
                                      </p:to>
                                    </p:set>
                                    <p:animEffect transition="in" filter="wipe(left)">
                                      <p:cBhvr>
                                        <p:cTn id="20" dur="500"/>
                                        <p:tgtEl>
                                          <p:spTgt spid="133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319"/>
                                        </p:tgtEl>
                                        <p:attrNameLst>
                                          <p:attrName>style.visibility</p:attrName>
                                        </p:attrNameLst>
                                      </p:cBhvr>
                                      <p:to>
                                        <p:strVal val="visible"/>
                                      </p:to>
                                    </p:set>
                                    <p:animEffect transition="in" filter="wipe(left)">
                                      <p:cBhvr>
                                        <p:cTn id="25" dur="500"/>
                                        <p:tgtEl>
                                          <p:spTgt spid="13319"/>
                                        </p:tgtEl>
                                      </p:cBhvr>
                                    </p:animEffect>
                                  </p:childTnLst>
                                </p:cTn>
                              </p:par>
                            </p:childTnLst>
                          </p:cTn>
                        </p:par>
                        <p:par>
                          <p:cTn id="26" fill="hold" nodeType="afterGroup">
                            <p:stCondLst>
                              <p:cond delay="500"/>
                            </p:stCondLst>
                            <p:childTnLst>
                              <p:par>
                                <p:cTn id="27" presetID="2" presetClass="entr" presetSubtype="6" fill="hold" grpId="0" nodeType="afterEffect">
                                  <p:stCondLst>
                                    <p:cond delay="0"/>
                                  </p:stCondLst>
                                  <p:childTnLst>
                                    <p:set>
                                      <p:cBhvr>
                                        <p:cTn id="28" dur="1" fill="hold">
                                          <p:stCondLst>
                                            <p:cond delay="0"/>
                                          </p:stCondLst>
                                        </p:cTn>
                                        <p:tgtEl>
                                          <p:spTgt spid="13320"/>
                                        </p:tgtEl>
                                        <p:attrNameLst>
                                          <p:attrName>style.visibility</p:attrName>
                                        </p:attrNameLst>
                                      </p:cBhvr>
                                      <p:to>
                                        <p:strVal val="visible"/>
                                      </p:to>
                                    </p:set>
                                    <p:anim calcmode="lin" valueType="num">
                                      <p:cBhvr additive="base">
                                        <p:cTn id="29" dur="500" fill="hold"/>
                                        <p:tgtEl>
                                          <p:spTgt spid="13320"/>
                                        </p:tgtEl>
                                        <p:attrNameLst>
                                          <p:attrName>ppt_x</p:attrName>
                                        </p:attrNameLst>
                                      </p:cBhvr>
                                      <p:tavLst>
                                        <p:tav tm="0">
                                          <p:val>
                                            <p:strVal val="1+#ppt_w/2"/>
                                          </p:val>
                                        </p:tav>
                                        <p:tav tm="100000">
                                          <p:val>
                                            <p:strVal val="#ppt_x"/>
                                          </p:val>
                                        </p:tav>
                                      </p:tavLst>
                                    </p:anim>
                                    <p:anim calcmode="lin" valueType="num">
                                      <p:cBhvr additive="base">
                                        <p:cTn id="30"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6" grpId="0" autoUpdateAnimBg="0"/>
      <p:bldP spid="13318" grpId="0" autoUpdateAnimBg="0"/>
      <p:bldP spid="13319" grpId="0" autoUpdateAnimBg="0"/>
      <p:bldP spid="1332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696913" y="152400"/>
            <a:ext cx="35607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FB415C"/>
                </a:solidFill>
                <a:latin typeface="隶书" pitchFamily="49" charset="-122"/>
                <a:ea typeface="隶书" pitchFamily="49" charset="-122"/>
              </a:rPr>
              <a:t>{</a:t>
            </a:r>
            <a:r>
              <a:rPr lang="zh-CN" altLang="en-US" sz="4400" b="1">
                <a:solidFill>
                  <a:srgbClr val="FB415C"/>
                </a:solidFill>
                <a:latin typeface="隶书" pitchFamily="49" charset="-122"/>
                <a:ea typeface="隶书" pitchFamily="49" charset="-122"/>
              </a:rPr>
              <a:t>引用型操作</a:t>
            </a:r>
            <a:r>
              <a:rPr lang="en-US" altLang="zh-CN" sz="4400" b="1">
                <a:solidFill>
                  <a:srgbClr val="FB415C"/>
                </a:solidFill>
                <a:latin typeface="隶书" pitchFamily="49" charset="-122"/>
                <a:ea typeface="隶书" pitchFamily="49" charset="-122"/>
              </a:rPr>
              <a:t>}</a:t>
            </a:r>
            <a:endParaRPr lang="en-US" altLang="zh-CN"/>
          </a:p>
        </p:txBody>
      </p:sp>
      <p:sp>
        <p:nvSpPr>
          <p:cNvPr id="67587" name="Text Box 3"/>
          <p:cNvSpPr txBox="1">
            <a:spLocks noChangeArrowheads="1"/>
          </p:cNvSpPr>
          <p:nvPr/>
        </p:nvSpPr>
        <p:spPr bwMode="auto">
          <a:xfrm>
            <a:off x="152400" y="990600"/>
            <a:ext cx="77501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b="1"/>
              <a:t>Status</a:t>
            </a:r>
            <a:r>
              <a:rPr lang="en-US" altLang="zh-CN"/>
              <a:t> ListEmpty ( LinkList L ); </a:t>
            </a:r>
            <a:r>
              <a:rPr lang="en-US" altLang="zh-CN" sz="3200"/>
              <a:t>//</a:t>
            </a:r>
            <a:r>
              <a:rPr lang="zh-CN" altLang="en-US" sz="3200">
                <a:solidFill>
                  <a:srgbClr val="3333CC"/>
                </a:solidFill>
                <a:ea typeface="楷体_GB2312" pitchFamily="49" charset="-122"/>
              </a:rPr>
              <a:t>判表空</a:t>
            </a:r>
            <a:endParaRPr lang="zh-CN" altLang="en-US" sz="2400"/>
          </a:p>
        </p:txBody>
      </p:sp>
      <p:sp>
        <p:nvSpPr>
          <p:cNvPr id="67588" name="Text Box 4"/>
          <p:cNvSpPr txBox="1">
            <a:spLocks noChangeArrowheads="1"/>
          </p:cNvSpPr>
          <p:nvPr/>
        </p:nvSpPr>
        <p:spPr bwMode="auto">
          <a:xfrm>
            <a:off x="152400" y="1752600"/>
            <a:ext cx="75977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b="1"/>
              <a:t>int</a:t>
            </a:r>
            <a:r>
              <a:rPr lang="en-US" altLang="zh-CN"/>
              <a:t>  ListLength( LinkList L );    </a:t>
            </a:r>
            <a:r>
              <a:rPr lang="en-US" altLang="zh-CN" sz="3200"/>
              <a:t>//</a:t>
            </a:r>
            <a:r>
              <a:rPr lang="en-US" altLang="zh-CN"/>
              <a:t> </a:t>
            </a:r>
            <a:r>
              <a:rPr lang="zh-CN" altLang="en-US" sz="3200">
                <a:solidFill>
                  <a:srgbClr val="3333CC"/>
                </a:solidFill>
                <a:ea typeface="楷体_GB2312" pitchFamily="49" charset="-122"/>
              </a:rPr>
              <a:t>求表长</a:t>
            </a:r>
            <a:endParaRPr lang="zh-CN" altLang="en-US" sz="2400"/>
          </a:p>
        </p:txBody>
      </p:sp>
      <p:sp>
        <p:nvSpPr>
          <p:cNvPr id="67589" name="Text Box 5"/>
          <p:cNvSpPr txBox="1">
            <a:spLocks noChangeArrowheads="1"/>
          </p:cNvSpPr>
          <p:nvPr/>
        </p:nvSpPr>
        <p:spPr bwMode="auto">
          <a:xfrm>
            <a:off x="171450" y="2590800"/>
            <a:ext cx="55403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b="1"/>
              <a:t>Status</a:t>
            </a:r>
            <a:r>
              <a:rPr lang="en-US" altLang="zh-CN"/>
              <a:t> Prior( LinkList L );  </a:t>
            </a:r>
          </a:p>
          <a:p>
            <a:pPr>
              <a:lnSpc>
                <a:spcPct val="115000"/>
              </a:lnSpc>
            </a:pPr>
            <a:r>
              <a:rPr lang="en-US" altLang="zh-CN"/>
              <a:t>    </a:t>
            </a:r>
            <a:r>
              <a:rPr lang="en-US" altLang="zh-CN" sz="3200"/>
              <a:t> // </a:t>
            </a:r>
            <a:r>
              <a:rPr lang="zh-CN" altLang="en-US" sz="3200">
                <a:solidFill>
                  <a:srgbClr val="3333CC"/>
                </a:solidFill>
                <a:ea typeface="楷体_GB2312" pitchFamily="49" charset="-122"/>
              </a:rPr>
              <a:t>改变当前指针指向其前驱</a:t>
            </a:r>
            <a:endParaRPr lang="zh-CN" altLang="en-US">
              <a:solidFill>
                <a:srgbClr val="3333CC"/>
              </a:solidFill>
              <a:ea typeface="楷体_GB2312" pitchFamily="49" charset="-122"/>
            </a:endParaRPr>
          </a:p>
        </p:txBody>
      </p:sp>
      <p:sp>
        <p:nvSpPr>
          <p:cNvPr id="67590" name="Text Box 6"/>
          <p:cNvSpPr txBox="1">
            <a:spLocks noChangeArrowheads="1"/>
          </p:cNvSpPr>
          <p:nvPr/>
        </p:nvSpPr>
        <p:spPr bwMode="auto">
          <a:xfrm>
            <a:off x="152400" y="3886200"/>
            <a:ext cx="55530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b="1"/>
              <a:t>Status</a:t>
            </a:r>
            <a:r>
              <a:rPr lang="en-US" altLang="zh-CN"/>
              <a:t> Next ( LinkList L ); </a:t>
            </a:r>
          </a:p>
          <a:p>
            <a:pPr>
              <a:lnSpc>
                <a:spcPct val="115000"/>
              </a:lnSpc>
            </a:pPr>
            <a:r>
              <a:rPr lang="en-US" altLang="zh-CN"/>
              <a:t>     </a:t>
            </a:r>
            <a:r>
              <a:rPr lang="en-US" altLang="zh-CN" sz="3200"/>
              <a:t>// </a:t>
            </a:r>
            <a:r>
              <a:rPr lang="zh-CN" altLang="en-US" sz="3200">
                <a:solidFill>
                  <a:srgbClr val="3333CC"/>
                </a:solidFill>
                <a:ea typeface="楷体_GB2312" pitchFamily="49" charset="-122"/>
              </a:rPr>
              <a:t>改变当前指针指向其后继</a:t>
            </a:r>
            <a:endParaRPr lang="zh-CN" altLang="en-US">
              <a:ea typeface="楷体_GB2312" pitchFamily="49" charset="-122"/>
            </a:endParaRPr>
          </a:p>
        </p:txBody>
      </p:sp>
      <p:sp>
        <p:nvSpPr>
          <p:cNvPr id="67591" name="Text Box 7"/>
          <p:cNvSpPr txBox="1">
            <a:spLocks noChangeArrowheads="1"/>
          </p:cNvSpPr>
          <p:nvPr/>
        </p:nvSpPr>
        <p:spPr bwMode="auto">
          <a:xfrm>
            <a:off x="152400" y="5181600"/>
            <a:ext cx="7473950"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b="1"/>
              <a:t>ElemType</a:t>
            </a:r>
            <a:r>
              <a:rPr lang="en-US" altLang="zh-CN"/>
              <a:t> GetCurElem ( LinkList L ); </a:t>
            </a:r>
          </a:p>
          <a:p>
            <a:pPr>
              <a:lnSpc>
                <a:spcPct val="115000"/>
              </a:lnSpc>
            </a:pPr>
            <a:r>
              <a:rPr lang="en-US" altLang="zh-CN"/>
              <a:t>      </a:t>
            </a:r>
            <a:r>
              <a:rPr lang="en-US" altLang="zh-CN" sz="3200"/>
              <a:t>// </a:t>
            </a:r>
            <a:r>
              <a:rPr lang="zh-CN" altLang="en-US" sz="3200">
                <a:solidFill>
                  <a:srgbClr val="3333CC"/>
                </a:solidFill>
                <a:ea typeface="楷体_GB2312" pitchFamily="49" charset="-122"/>
              </a:rPr>
              <a:t>返回当前指针所指数据元素</a:t>
            </a:r>
            <a:endParaRPr lang="zh-CN" altLang="en-US">
              <a:ea typeface="楷体_GB2312" pitchFamily="49" charset="-122"/>
            </a:endParaRPr>
          </a:p>
        </p:txBody>
      </p:sp>
      <p:sp>
        <p:nvSpPr>
          <p:cNvPr id="67598" name="AutoShape 14">
            <a:hlinkClick r:id="" action="ppaction://hlinkshowjump?jump=nextslide" highlightClick="1"/>
          </p:cNvPr>
          <p:cNvSpPr>
            <a:spLocks noChangeArrowheads="1"/>
          </p:cNvSpPr>
          <p:nvPr/>
        </p:nvSpPr>
        <p:spPr bwMode="auto">
          <a:xfrm>
            <a:off x="8458200" y="6400800"/>
            <a:ext cx="304800" cy="304800"/>
          </a:xfrm>
          <a:prstGeom prst="actionButtonForwardNext">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3" name="Comment 9"/>
          <p:cNvSpPr>
            <a:spLocks noChangeArrowheads="1"/>
          </p:cNvSpPr>
          <p:nvPr/>
        </p:nvSpPr>
        <p:spPr bwMode="auto">
          <a:xfrm>
            <a:off x="7940675" y="990600"/>
            <a:ext cx="1050925" cy="614363"/>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tIns="54000" bIns="54000">
            <a:spAutoFit/>
          </a:bodyPr>
          <a:lstStyle/>
          <a:p>
            <a:pPr>
              <a:spcBef>
                <a:spcPct val="50000"/>
              </a:spcBef>
            </a:pPr>
            <a:r>
              <a:rPr lang="en-US" altLang="zh-CN" sz="3200" b="1">
                <a:solidFill>
                  <a:srgbClr val="663300"/>
                </a:solidFill>
                <a:latin typeface="Arial" charset="0"/>
              </a:rPr>
              <a:t>O(1)</a:t>
            </a:r>
            <a:endParaRPr lang="en-US" altLang="zh-CN" sz="1600">
              <a:solidFill>
                <a:srgbClr val="000000"/>
              </a:solidFill>
              <a:latin typeface="Arial" charset="0"/>
            </a:endParaRPr>
          </a:p>
        </p:txBody>
      </p:sp>
      <p:sp>
        <p:nvSpPr>
          <p:cNvPr id="67594" name="Comment 10"/>
          <p:cNvSpPr>
            <a:spLocks noChangeArrowheads="1"/>
          </p:cNvSpPr>
          <p:nvPr/>
        </p:nvSpPr>
        <p:spPr bwMode="auto">
          <a:xfrm>
            <a:off x="7940675" y="1976438"/>
            <a:ext cx="1050925" cy="614362"/>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tIns="54000" bIns="54000">
            <a:spAutoFit/>
          </a:bodyPr>
          <a:lstStyle/>
          <a:p>
            <a:pPr>
              <a:spcBef>
                <a:spcPct val="50000"/>
              </a:spcBef>
            </a:pPr>
            <a:r>
              <a:rPr lang="en-US" altLang="zh-CN" sz="3200" b="1">
                <a:solidFill>
                  <a:srgbClr val="663300"/>
                </a:solidFill>
                <a:latin typeface="Arial" charset="0"/>
              </a:rPr>
              <a:t>O(1)</a:t>
            </a:r>
            <a:endParaRPr lang="en-US" altLang="zh-CN" sz="1600">
              <a:solidFill>
                <a:srgbClr val="663300"/>
              </a:solidFill>
              <a:latin typeface="Arial" charset="0"/>
            </a:endParaRPr>
          </a:p>
        </p:txBody>
      </p:sp>
      <p:sp>
        <p:nvSpPr>
          <p:cNvPr id="67595" name="Comment 11"/>
          <p:cNvSpPr>
            <a:spLocks noChangeArrowheads="1"/>
          </p:cNvSpPr>
          <p:nvPr/>
        </p:nvSpPr>
        <p:spPr bwMode="auto">
          <a:xfrm>
            <a:off x="5791200" y="2611438"/>
            <a:ext cx="1050925" cy="614362"/>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tIns="54000" bIns="54000">
            <a:spAutoFit/>
          </a:bodyPr>
          <a:lstStyle/>
          <a:p>
            <a:pPr>
              <a:spcBef>
                <a:spcPct val="50000"/>
              </a:spcBef>
            </a:pPr>
            <a:r>
              <a:rPr lang="en-US" altLang="zh-CN" sz="3200" b="1">
                <a:solidFill>
                  <a:srgbClr val="663300"/>
                </a:solidFill>
                <a:latin typeface="Arial" charset="0"/>
              </a:rPr>
              <a:t>O(n)</a:t>
            </a:r>
            <a:endParaRPr lang="en-US" altLang="zh-CN" sz="1600">
              <a:solidFill>
                <a:srgbClr val="663300"/>
              </a:solidFill>
              <a:latin typeface="Arial" charset="0"/>
            </a:endParaRPr>
          </a:p>
        </p:txBody>
      </p:sp>
      <p:sp>
        <p:nvSpPr>
          <p:cNvPr id="67596" name="Comment 12"/>
          <p:cNvSpPr>
            <a:spLocks noChangeArrowheads="1"/>
          </p:cNvSpPr>
          <p:nvPr/>
        </p:nvSpPr>
        <p:spPr bwMode="auto">
          <a:xfrm>
            <a:off x="5791200" y="3906838"/>
            <a:ext cx="1050925" cy="614362"/>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tIns="54000" bIns="54000">
            <a:spAutoFit/>
          </a:bodyPr>
          <a:lstStyle/>
          <a:p>
            <a:pPr>
              <a:spcBef>
                <a:spcPct val="50000"/>
              </a:spcBef>
            </a:pPr>
            <a:r>
              <a:rPr lang="en-US" altLang="zh-CN" sz="3200" b="1">
                <a:solidFill>
                  <a:srgbClr val="663300"/>
                </a:solidFill>
                <a:latin typeface="Arial" charset="0"/>
              </a:rPr>
              <a:t>O(1)</a:t>
            </a:r>
            <a:endParaRPr lang="en-US" altLang="zh-CN" sz="1600">
              <a:solidFill>
                <a:srgbClr val="000000"/>
              </a:solidFill>
              <a:latin typeface="Arial" charset="0"/>
            </a:endParaRPr>
          </a:p>
        </p:txBody>
      </p:sp>
      <p:sp>
        <p:nvSpPr>
          <p:cNvPr id="67597" name="Comment 13"/>
          <p:cNvSpPr>
            <a:spLocks noChangeArrowheads="1"/>
          </p:cNvSpPr>
          <p:nvPr/>
        </p:nvSpPr>
        <p:spPr bwMode="auto">
          <a:xfrm>
            <a:off x="7772400" y="5257800"/>
            <a:ext cx="1050925" cy="614363"/>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tIns="54000" bIns="54000">
            <a:spAutoFit/>
          </a:bodyPr>
          <a:lstStyle/>
          <a:p>
            <a:pPr>
              <a:spcBef>
                <a:spcPct val="50000"/>
              </a:spcBef>
            </a:pPr>
            <a:r>
              <a:rPr lang="en-US" altLang="zh-CN" sz="3200" b="1">
                <a:solidFill>
                  <a:srgbClr val="663300"/>
                </a:solidFill>
                <a:latin typeface="Arial" charset="0"/>
              </a:rPr>
              <a:t>O(1)</a:t>
            </a:r>
            <a:endParaRPr lang="en-US" altLang="zh-CN" sz="1600">
              <a:solidFill>
                <a:srgbClr val="000000"/>
              </a:solidFill>
              <a:latin typeface="Arial"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wipe(left)">
                                      <p:cBhvr>
                                        <p:cTn id="7" dur="500"/>
                                        <p:tgtEl>
                                          <p:spTgt spid="675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8"/>
                                        </p:tgtEl>
                                        <p:attrNameLst>
                                          <p:attrName>style.visibility</p:attrName>
                                        </p:attrNameLst>
                                      </p:cBhvr>
                                      <p:to>
                                        <p:strVal val="visible"/>
                                      </p:to>
                                    </p:set>
                                    <p:animEffect transition="in" filter="wipe(left)">
                                      <p:cBhvr>
                                        <p:cTn id="12" dur="500"/>
                                        <p:tgtEl>
                                          <p:spTgt spid="67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9"/>
                                        </p:tgtEl>
                                        <p:attrNameLst>
                                          <p:attrName>style.visibility</p:attrName>
                                        </p:attrNameLst>
                                      </p:cBhvr>
                                      <p:to>
                                        <p:strVal val="visible"/>
                                      </p:to>
                                    </p:set>
                                    <p:animEffect transition="in" filter="wipe(left)">
                                      <p:cBhvr>
                                        <p:cTn id="17" dur="500"/>
                                        <p:tgtEl>
                                          <p:spTgt spid="675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90"/>
                                        </p:tgtEl>
                                        <p:attrNameLst>
                                          <p:attrName>style.visibility</p:attrName>
                                        </p:attrNameLst>
                                      </p:cBhvr>
                                      <p:to>
                                        <p:strVal val="visible"/>
                                      </p:to>
                                    </p:set>
                                    <p:animEffect transition="in" filter="wipe(left)">
                                      <p:cBhvr>
                                        <p:cTn id="22" dur="500"/>
                                        <p:tgtEl>
                                          <p:spTgt spid="675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591"/>
                                        </p:tgtEl>
                                        <p:attrNameLst>
                                          <p:attrName>style.visibility</p:attrName>
                                        </p:attrNameLst>
                                      </p:cBhvr>
                                      <p:to>
                                        <p:strVal val="visible"/>
                                      </p:to>
                                    </p:set>
                                    <p:animEffect transition="in" filter="wipe(left)">
                                      <p:cBhvr>
                                        <p:cTn id="27" dur="500"/>
                                        <p:tgtEl>
                                          <p:spTgt spid="67591"/>
                                        </p:tgtEl>
                                      </p:cBhvr>
                                    </p:animEffect>
                                  </p:childTnLst>
                                </p:cTn>
                              </p:par>
                            </p:childTnLst>
                          </p:cTn>
                        </p:par>
                        <p:par>
                          <p:cTn id="28" fill="hold" nodeType="afterGroup">
                            <p:stCondLst>
                              <p:cond delay="500"/>
                            </p:stCondLst>
                            <p:childTnLst>
                              <p:par>
                                <p:cTn id="29" presetID="2" presetClass="entr" presetSubtype="6" fill="hold" grpId="0" nodeType="afterEffect">
                                  <p:stCondLst>
                                    <p:cond delay="0"/>
                                  </p:stCondLst>
                                  <p:childTnLst>
                                    <p:set>
                                      <p:cBhvr>
                                        <p:cTn id="30" dur="1" fill="hold">
                                          <p:stCondLst>
                                            <p:cond delay="0"/>
                                          </p:stCondLst>
                                        </p:cTn>
                                        <p:tgtEl>
                                          <p:spTgt spid="67598"/>
                                        </p:tgtEl>
                                        <p:attrNameLst>
                                          <p:attrName>style.visibility</p:attrName>
                                        </p:attrNameLst>
                                      </p:cBhvr>
                                      <p:to>
                                        <p:strVal val="visible"/>
                                      </p:to>
                                    </p:set>
                                    <p:anim calcmode="lin" valueType="num">
                                      <p:cBhvr additive="base">
                                        <p:cTn id="31" dur="500" fill="hold"/>
                                        <p:tgtEl>
                                          <p:spTgt spid="67598"/>
                                        </p:tgtEl>
                                        <p:attrNameLst>
                                          <p:attrName>ppt_x</p:attrName>
                                        </p:attrNameLst>
                                      </p:cBhvr>
                                      <p:tavLst>
                                        <p:tav tm="0">
                                          <p:val>
                                            <p:strVal val="1+#ppt_w/2"/>
                                          </p:val>
                                        </p:tav>
                                        <p:tav tm="100000">
                                          <p:val>
                                            <p:strVal val="#ppt_x"/>
                                          </p:val>
                                        </p:tav>
                                      </p:tavLst>
                                    </p:anim>
                                    <p:anim calcmode="lin" valueType="num">
                                      <p:cBhvr additive="base">
                                        <p:cTn id="32" dur="500" fill="hold"/>
                                        <p:tgtEl>
                                          <p:spTgt spid="6759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7593"/>
                                        </p:tgtEl>
                                        <p:attrNameLst>
                                          <p:attrName>style.visibility</p:attrName>
                                        </p:attrNameLst>
                                      </p:cBhvr>
                                      <p:to>
                                        <p:strVal val="visible"/>
                                      </p:to>
                                    </p:set>
                                    <p:animEffect transition="in" filter="dissolve">
                                      <p:cBhvr>
                                        <p:cTn id="37" dur="500"/>
                                        <p:tgtEl>
                                          <p:spTgt spid="675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7594"/>
                                        </p:tgtEl>
                                        <p:attrNameLst>
                                          <p:attrName>style.visibility</p:attrName>
                                        </p:attrNameLst>
                                      </p:cBhvr>
                                      <p:to>
                                        <p:strVal val="visible"/>
                                      </p:to>
                                    </p:set>
                                    <p:animEffect transition="in" filter="dissolve">
                                      <p:cBhvr>
                                        <p:cTn id="42" dur="500"/>
                                        <p:tgtEl>
                                          <p:spTgt spid="675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7595"/>
                                        </p:tgtEl>
                                        <p:attrNameLst>
                                          <p:attrName>style.visibility</p:attrName>
                                        </p:attrNameLst>
                                      </p:cBhvr>
                                      <p:to>
                                        <p:strVal val="visible"/>
                                      </p:to>
                                    </p:set>
                                    <p:animEffect transition="in" filter="dissolve">
                                      <p:cBhvr>
                                        <p:cTn id="47" dur="500"/>
                                        <p:tgtEl>
                                          <p:spTgt spid="675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7596"/>
                                        </p:tgtEl>
                                        <p:attrNameLst>
                                          <p:attrName>style.visibility</p:attrName>
                                        </p:attrNameLst>
                                      </p:cBhvr>
                                      <p:to>
                                        <p:strVal val="visible"/>
                                      </p:to>
                                    </p:set>
                                    <p:animEffect transition="in" filter="dissolve">
                                      <p:cBhvr>
                                        <p:cTn id="52" dur="500"/>
                                        <p:tgtEl>
                                          <p:spTgt spid="6759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7597"/>
                                        </p:tgtEl>
                                        <p:attrNameLst>
                                          <p:attrName>style.visibility</p:attrName>
                                        </p:attrNameLst>
                                      </p:cBhvr>
                                      <p:to>
                                        <p:strVal val="visible"/>
                                      </p:to>
                                    </p:set>
                                    <p:animEffect transition="in" filter="dissolve">
                                      <p:cBhvr>
                                        <p:cTn id="57" dur="500"/>
                                        <p:tgtEl>
                                          <p:spTgt spid="67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P spid="67588" grpId="0" autoUpdateAnimBg="0"/>
      <p:bldP spid="67589" grpId="0" autoUpdateAnimBg="0"/>
      <p:bldP spid="67590" grpId="0" autoUpdateAnimBg="0"/>
      <p:bldP spid="67591" grpId="0" autoUpdateAnimBg="0"/>
      <p:bldP spid="67598" grpId="0" animBg="1"/>
      <p:bldP spid="67593" grpId="0" animBg="1" autoUpdateAnimBg="0"/>
      <p:bldP spid="67594" grpId="0" animBg="1" autoUpdateAnimBg="0"/>
      <p:bldP spid="67595" grpId="0" animBg="1" autoUpdateAnimBg="0"/>
      <p:bldP spid="67596" grpId="0" animBg="1" autoUpdateAnimBg="0"/>
      <p:bldP spid="67597"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58750" y="179388"/>
            <a:ext cx="7258050"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4000" b="1"/>
              <a:t>  </a:t>
            </a:r>
            <a:r>
              <a:rPr lang="en-US" altLang="zh-CN" b="1"/>
              <a:t>Status </a:t>
            </a:r>
            <a:r>
              <a:rPr lang="en-US" altLang="zh-CN"/>
              <a:t>LocatePos( LinkList L, int i );</a:t>
            </a:r>
          </a:p>
          <a:p>
            <a:pPr>
              <a:lnSpc>
                <a:spcPct val="110000"/>
              </a:lnSpc>
            </a:pPr>
            <a:r>
              <a:rPr lang="en-US" altLang="zh-CN"/>
              <a:t>       </a:t>
            </a:r>
            <a:r>
              <a:rPr lang="en-US" altLang="zh-CN" sz="3200"/>
              <a:t>// </a:t>
            </a:r>
            <a:r>
              <a:rPr lang="zh-CN" altLang="en-US" sz="3200">
                <a:solidFill>
                  <a:srgbClr val="3333CC"/>
                </a:solidFill>
                <a:latin typeface="隶书" pitchFamily="49" charset="-122"/>
                <a:ea typeface="隶书" pitchFamily="49" charset="-122"/>
              </a:rPr>
              <a:t>改变当前指针指向第</a:t>
            </a:r>
            <a:r>
              <a:rPr lang="en-US" altLang="zh-CN" sz="3200">
                <a:solidFill>
                  <a:srgbClr val="3333CC"/>
                </a:solidFill>
                <a:latin typeface="隶书" pitchFamily="49" charset="-122"/>
                <a:ea typeface="隶书" pitchFamily="49" charset="-122"/>
              </a:rPr>
              <a:t>i</a:t>
            </a:r>
            <a:r>
              <a:rPr lang="zh-CN" altLang="en-US" sz="3200">
                <a:solidFill>
                  <a:srgbClr val="3333CC"/>
                </a:solidFill>
                <a:latin typeface="隶书" pitchFamily="49" charset="-122"/>
                <a:ea typeface="隶书" pitchFamily="49" charset="-122"/>
              </a:rPr>
              <a:t>个结点</a:t>
            </a:r>
            <a:endParaRPr lang="zh-CN" altLang="en-US"/>
          </a:p>
        </p:txBody>
      </p:sp>
      <p:sp>
        <p:nvSpPr>
          <p:cNvPr id="68611" name="Text Box 3"/>
          <p:cNvSpPr txBox="1">
            <a:spLocks noChangeArrowheads="1"/>
          </p:cNvSpPr>
          <p:nvPr/>
        </p:nvSpPr>
        <p:spPr bwMode="auto">
          <a:xfrm>
            <a:off x="76200" y="1744663"/>
            <a:ext cx="9048750" cy="297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b="1"/>
              <a:t>Status</a:t>
            </a:r>
            <a:r>
              <a:rPr lang="en-US" altLang="zh-CN"/>
              <a:t> LocateElem (LinkList L, ElemType e,</a:t>
            </a:r>
            <a:r>
              <a:rPr lang="en-US" altLang="zh-CN" b="1"/>
              <a:t> </a:t>
            </a:r>
          </a:p>
          <a:p>
            <a:pPr>
              <a:lnSpc>
                <a:spcPct val="110000"/>
              </a:lnSpc>
            </a:pPr>
            <a:r>
              <a:rPr lang="en-US" altLang="zh-CN" b="1"/>
              <a:t>       Status</a:t>
            </a:r>
            <a:r>
              <a:rPr lang="en-US" altLang="zh-CN"/>
              <a:t> (</a:t>
            </a:r>
            <a:r>
              <a:rPr lang="en-US" altLang="zh-CN" b="1"/>
              <a:t>*</a:t>
            </a:r>
            <a:r>
              <a:rPr lang="en-US" altLang="zh-CN"/>
              <a:t>compare)(ElemType, ElemType));</a:t>
            </a:r>
          </a:p>
          <a:p>
            <a:pPr>
              <a:lnSpc>
                <a:spcPct val="110000"/>
              </a:lnSpc>
            </a:pPr>
            <a:r>
              <a:rPr lang="en-US" altLang="zh-CN"/>
              <a:t>   </a:t>
            </a:r>
            <a:r>
              <a:rPr lang="en-US" altLang="zh-CN" sz="3200"/>
              <a:t>// </a:t>
            </a:r>
            <a:r>
              <a:rPr lang="zh-CN" altLang="en-US" sz="3200">
                <a:solidFill>
                  <a:srgbClr val="3333CC"/>
                </a:solidFill>
                <a:latin typeface="隶书" pitchFamily="49" charset="-122"/>
                <a:ea typeface="隶书" pitchFamily="49" charset="-122"/>
              </a:rPr>
              <a:t>若存在与</a:t>
            </a:r>
            <a:r>
              <a:rPr lang="en-US" altLang="zh-CN" sz="3200">
                <a:solidFill>
                  <a:srgbClr val="3333CC"/>
                </a:solidFill>
                <a:ea typeface="隶书" pitchFamily="49" charset="-122"/>
              </a:rPr>
              <a:t>e </a:t>
            </a:r>
            <a:r>
              <a:rPr lang="zh-CN" altLang="en-US" sz="3200">
                <a:solidFill>
                  <a:srgbClr val="3333CC"/>
                </a:solidFill>
                <a:latin typeface="隶书" pitchFamily="49" charset="-122"/>
                <a:ea typeface="隶书" pitchFamily="49" charset="-122"/>
              </a:rPr>
              <a:t>满足函数</a:t>
            </a:r>
            <a:r>
              <a:rPr lang="en-US" altLang="zh-CN" sz="3200">
                <a:solidFill>
                  <a:srgbClr val="3333CC"/>
                </a:solidFill>
                <a:ea typeface="隶书" pitchFamily="49" charset="-122"/>
              </a:rPr>
              <a:t>compare( )</a:t>
            </a:r>
            <a:r>
              <a:rPr lang="zh-CN" altLang="en-US" sz="3200">
                <a:solidFill>
                  <a:srgbClr val="3333CC"/>
                </a:solidFill>
                <a:latin typeface="隶书" pitchFamily="49" charset="-122"/>
                <a:ea typeface="隶书" pitchFamily="49" charset="-122"/>
              </a:rPr>
              <a:t>判定关系的元</a:t>
            </a:r>
            <a:endParaRPr lang="zh-CN" altLang="en-US" sz="3200">
              <a:solidFill>
                <a:srgbClr val="3333CC"/>
              </a:solidFill>
              <a:latin typeface="楷体_GB2312" pitchFamily="49" charset="-122"/>
              <a:ea typeface="楷体_GB2312" pitchFamily="49" charset="-122"/>
            </a:endParaRPr>
          </a:p>
          <a:p>
            <a:pPr>
              <a:lnSpc>
                <a:spcPct val="110000"/>
              </a:lnSpc>
            </a:pPr>
            <a:r>
              <a:rPr lang="zh-CN" altLang="en-US" sz="3200">
                <a:solidFill>
                  <a:srgbClr val="3333CC"/>
                </a:solidFill>
                <a:latin typeface="楷体_GB2312" pitchFamily="49" charset="-122"/>
                <a:ea typeface="楷体_GB2312" pitchFamily="49" charset="-122"/>
              </a:rPr>
              <a:t>  </a:t>
            </a:r>
            <a:r>
              <a:rPr lang="en-US" altLang="zh-CN" sz="3200">
                <a:ea typeface="楷体_GB2312" pitchFamily="49" charset="-122"/>
              </a:rPr>
              <a:t>// </a:t>
            </a:r>
            <a:r>
              <a:rPr lang="zh-CN" altLang="en-US" sz="3200">
                <a:solidFill>
                  <a:srgbClr val="3333CC"/>
                </a:solidFill>
                <a:latin typeface="隶书" pitchFamily="49" charset="-122"/>
                <a:ea typeface="隶书" pitchFamily="49" charset="-122"/>
              </a:rPr>
              <a:t>素，则移动当前指针指向第</a:t>
            </a:r>
            <a:r>
              <a:rPr lang="en-US" altLang="zh-CN" sz="3200">
                <a:solidFill>
                  <a:srgbClr val="3333CC"/>
                </a:solidFill>
                <a:latin typeface="隶书" pitchFamily="49" charset="-122"/>
                <a:ea typeface="隶书" pitchFamily="49" charset="-122"/>
              </a:rPr>
              <a:t>1</a:t>
            </a:r>
            <a:r>
              <a:rPr lang="zh-CN" altLang="en-US" sz="3200">
                <a:solidFill>
                  <a:srgbClr val="3333CC"/>
                </a:solidFill>
                <a:latin typeface="隶书" pitchFamily="49" charset="-122"/>
                <a:ea typeface="隶书" pitchFamily="49" charset="-122"/>
              </a:rPr>
              <a:t>个满足条件的</a:t>
            </a:r>
            <a:endParaRPr lang="zh-CN" altLang="en-US" sz="3200">
              <a:solidFill>
                <a:srgbClr val="3333CC"/>
              </a:solidFill>
              <a:latin typeface="楷体_GB2312" pitchFamily="49" charset="-122"/>
              <a:ea typeface="楷体_GB2312" pitchFamily="49" charset="-122"/>
            </a:endParaRPr>
          </a:p>
          <a:p>
            <a:pPr>
              <a:lnSpc>
                <a:spcPct val="110000"/>
              </a:lnSpc>
            </a:pPr>
            <a:r>
              <a:rPr lang="zh-CN" altLang="en-US" sz="3200">
                <a:latin typeface="楷体_GB2312" pitchFamily="49" charset="-122"/>
                <a:ea typeface="楷体_GB2312" pitchFamily="49" charset="-122"/>
              </a:rPr>
              <a:t>  </a:t>
            </a:r>
            <a:r>
              <a:rPr lang="en-US" altLang="zh-CN" sz="3200">
                <a:ea typeface="楷体_GB2312" pitchFamily="49" charset="-122"/>
              </a:rPr>
              <a:t>// </a:t>
            </a:r>
            <a:r>
              <a:rPr lang="zh-CN" altLang="en-US" sz="3200">
                <a:solidFill>
                  <a:srgbClr val="3333CC"/>
                </a:solidFill>
                <a:ea typeface="隶书" pitchFamily="49" charset="-122"/>
              </a:rPr>
              <a:t>元素的前驱，并返回</a:t>
            </a:r>
            <a:r>
              <a:rPr lang="en-US" altLang="zh-CN" sz="3200">
                <a:solidFill>
                  <a:srgbClr val="3333CC"/>
                </a:solidFill>
                <a:ea typeface="隶书" pitchFamily="49" charset="-122"/>
              </a:rPr>
              <a:t>OK; </a:t>
            </a:r>
            <a:r>
              <a:rPr lang="zh-CN" altLang="en-US" sz="3200">
                <a:solidFill>
                  <a:srgbClr val="3333CC"/>
                </a:solidFill>
                <a:ea typeface="隶书" pitchFamily="49" charset="-122"/>
              </a:rPr>
              <a:t>否则返回</a:t>
            </a:r>
            <a:r>
              <a:rPr lang="en-US" altLang="zh-CN" sz="3200">
                <a:solidFill>
                  <a:srgbClr val="3333CC"/>
                </a:solidFill>
                <a:ea typeface="隶书" pitchFamily="49" charset="-122"/>
              </a:rPr>
              <a:t>ERROR</a:t>
            </a:r>
            <a:endParaRPr lang="en-US" altLang="zh-CN" sz="3200"/>
          </a:p>
        </p:txBody>
      </p:sp>
      <p:sp>
        <p:nvSpPr>
          <p:cNvPr id="68612" name="Text Box 4"/>
          <p:cNvSpPr txBox="1">
            <a:spLocks noChangeArrowheads="1"/>
          </p:cNvSpPr>
          <p:nvPr/>
        </p:nvSpPr>
        <p:spPr bwMode="auto">
          <a:xfrm>
            <a:off x="76200" y="4724400"/>
            <a:ext cx="8969375"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b="1"/>
              <a:t>Status</a:t>
            </a:r>
            <a:r>
              <a:rPr lang="en-US" altLang="zh-CN"/>
              <a:t> ListTraverse(LinkList L, </a:t>
            </a:r>
            <a:r>
              <a:rPr lang="en-US" altLang="zh-CN" b="1"/>
              <a:t>Status</a:t>
            </a:r>
            <a:r>
              <a:rPr lang="en-US" altLang="zh-CN" sz="2800"/>
              <a:t>(</a:t>
            </a:r>
            <a:r>
              <a:rPr lang="en-US" altLang="zh-CN" sz="2800" b="1"/>
              <a:t>*</a:t>
            </a:r>
            <a:r>
              <a:rPr lang="en-US" altLang="zh-CN" sz="2800"/>
              <a:t>visit)() );</a:t>
            </a:r>
            <a:endParaRPr lang="en-US" altLang="zh-CN"/>
          </a:p>
          <a:p>
            <a:pPr>
              <a:lnSpc>
                <a:spcPct val="110000"/>
              </a:lnSpc>
            </a:pPr>
            <a:r>
              <a:rPr lang="en-US" altLang="zh-CN"/>
              <a:t>  </a:t>
            </a:r>
            <a:r>
              <a:rPr lang="en-US" altLang="zh-CN" sz="3200"/>
              <a:t>//</a:t>
            </a:r>
            <a:r>
              <a:rPr lang="en-US" altLang="zh-CN"/>
              <a:t> </a:t>
            </a:r>
            <a:r>
              <a:rPr lang="zh-CN" altLang="en-US" sz="3200">
                <a:solidFill>
                  <a:srgbClr val="3333CC"/>
                </a:solidFill>
                <a:latin typeface="隶书" pitchFamily="49" charset="-122"/>
                <a:ea typeface="隶书" pitchFamily="49" charset="-122"/>
              </a:rPr>
              <a:t>依次对</a:t>
            </a:r>
            <a:r>
              <a:rPr lang="en-US" altLang="zh-CN" sz="3200">
                <a:solidFill>
                  <a:srgbClr val="3333CC"/>
                </a:solidFill>
                <a:latin typeface="隶书" pitchFamily="49" charset="-122"/>
                <a:ea typeface="隶书" pitchFamily="49" charset="-122"/>
              </a:rPr>
              <a:t>L</a:t>
            </a:r>
            <a:r>
              <a:rPr lang="zh-CN" altLang="en-US" sz="3200">
                <a:solidFill>
                  <a:srgbClr val="3333CC"/>
                </a:solidFill>
                <a:latin typeface="隶书" pitchFamily="49" charset="-122"/>
                <a:ea typeface="隶书" pitchFamily="49" charset="-122"/>
              </a:rPr>
              <a:t>的每个元素调用函数</a:t>
            </a:r>
            <a:r>
              <a:rPr lang="en-US" altLang="zh-CN" sz="3200">
                <a:solidFill>
                  <a:srgbClr val="3333CC"/>
                </a:solidFill>
                <a:ea typeface="楷体_GB2312" pitchFamily="49" charset="-122"/>
              </a:rPr>
              <a:t>visit()</a:t>
            </a:r>
            <a:endParaRPr lang="en-US" altLang="zh-CN" sz="3200"/>
          </a:p>
        </p:txBody>
      </p:sp>
      <p:sp>
        <p:nvSpPr>
          <p:cNvPr id="68616" name="AutoShape 8">
            <a:hlinkClick r:id="" action="ppaction://hlinkshowjump?jump=nextslide" highlightClick="1"/>
          </p:cNvPr>
          <p:cNvSpPr>
            <a:spLocks noChangeArrowheads="1"/>
          </p:cNvSpPr>
          <p:nvPr/>
        </p:nvSpPr>
        <p:spPr bwMode="auto">
          <a:xfrm>
            <a:off x="8610600" y="6400800"/>
            <a:ext cx="304800" cy="304800"/>
          </a:xfrm>
          <a:prstGeom prst="actionButtonForwardNext">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3" name="Comment 5"/>
          <p:cNvSpPr>
            <a:spLocks noChangeArrowheads="1"/>
          </p:cNvSpPr>
          <p:nvPr/>
        </p:nvSpPr>
        <p:spPr bwMode="auto">
          <a:xfrm>
            <a:off x="7620000" y="304800"/>
            <a:ext cx="1050925" cy="598488"/>
          </a:xfrm>
          <a:prstGeom prst="rect">
            <a:avLst/>
          </a:prstGeom>
          <a:solidFill>
            <a:srgbClr val="FCFDC6"/>
          </a:solidFill>
          <a:ln w="19050">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spcBef>
                <a:spcPct val="50000"/>
              </a:spcBef>
            </a:pPr>
            <a:r>
              <a:rPr lang="en-US" altLang="zh-CN" sz="3200">
                <a:solidFill>
                  <a:srgbClr val="663300"/>
                </a:solidFill>
                <a:latin typeface="Arial" charset="0"/>
              </a:rPr>
              <a:t>O(n)</a:t>
            </a:r>
            <a:endParaRPr lang="en-US" altLang="zh-CN" sz="1600">
              <a:solidFill>
                <a:srgbClr val="000000"/>
              </a:solidFill>
              <a:latin typeface="Arial" charset="0"/>
            </a:endParaRPr>
          </a:p>
        </p:txBody>
      </p:sp>
      <p:sp>
        <p:nvSpPr>
          <p:cNvPr id="68614" name="Comment 6"/>
          <p:cNvSpPr>
            <a:spLocks noChangeArrowheads="1"/>
          </p:cNvSpPr>
          <p:nvPr/>
        </p:nvSpPr>
        <p:spPr bwMode="auto">
          <a:xfrm>
            <a:off x="92075" y="2514600"/>
            <a:ext cx="1050925" cy="598488"/>
          </a:xfrm>
          <a:prstGeom prst="rect">
            <a:avLst/>
          </a:prstGeom>
          <a:solidFill>
            <a:srgbClr val="FCFDC6"/>
          </a:solidFill>
          <a:ln w="19050">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spcBef>
                <a:spcPct val="50000"/>
              </a:spcBef>
            </a:pPr>
            <a:r>
              <a:rPr lang="en-US" altLang="zh-CN" sz="3200">
                <a:solidFill>
                  <a:srgbClr val="663300"/>
                </a:solidFill>
                <a:latin typeface="Arial" charset="0"/>
              </a:rPr>
              <a:t>O(n)</a:t>
            </a:r>
            <a:endParaRPr lang="en-US" altLang="zh-CN" sz="1600">
              <a:solidFill>
                <a:srgbClr val="000000"/>
              </a:solidFill>
              <a:latin typeface="Arial" charset="0"/>
            </a:endParaRPr>
          </a:p>
        </p:txBody>
      </p:sp>
      <p:sp>
        <p:nvSpPr>
          <p:cNvPr id="68615" name="Comment 7"/>
          <p:cNvSpPr>
            <a:spLocks noChangeArrowheads="1"/>
          </p:cNvSpPr>
          <p:nvPr/>
        </p:nvSpPr>
        <p:spPr bwMode="auto">
          <a:xfrm>
            <a:off x="3124200" y="6019800"/>
            <a:ext cx="1050925" cy="598488"/>
          </a:xfrm>
          <a:prstGeom prst="rect">
            <a:avLst/>
          </a:prstGeom>
          <a:solidFill>
            <a:srgbClr val="FCFDC6"/>
          </a:solidFill>
          <a:ln w="19050">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spcBef>
                <a:spcPct val="50000"/>
              </a:spcBef>
            </a:pPr>
            <a:r>
              <a:rPr lang="en-US" altLang="zh-CN" sz="3200">
                <a:solidFill>
                  <a:srgbClr val="663300"/>
                </a:solidFill>
                <a:latin typeface="Arial" charset="0"/>
              </a:rPr>
              <a:t>O(n)</a:t>
            </a:r>
            <a:endParaRPr lang="en-US" altLang="zh-CN" sz="1600">
              <a:solidFill>
                <a:srgbClr val="000000"/>
              </a:solidFill>
              <a:latin typeface="Arial"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wipe(left)">
                                      <p:cBhvr>
                                        <p:cTn id="12" dur="500"/>
                                        <p:tgtEl>
                                          <p:spTgt spid="68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2"/>
                                        </p:tgtEl>
                                        <p:attrNameLst>
                                          <p:attrName>style.visibility</p:attrName>
                                        </p:attrNameLst>
                                      </p:cBhvr>
                                      <p:to>
                                        <p:strVal val="visible"/>
                                      </p:to>
                                    </p:set>
                                    <p:animEffect transition="in" filter="wipe(left)">
                                      <p:cBhvr>
                                        <p:cTn id="17" dur="500"/>
                                        <p:tgtEl>
                                          <p:spTgt spid="68612"/>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68616"/>
                                        </p:tgtEl>
                                        <p:attrNameLst>
                                          <p:attrName>style.visibility</p:attrName>
                                        </p:attrNameLst>
                                      </p:cBhvr>
                                      <p:to>
                                        <p:strVal val="visible"/>
                                      </p:to>
                                    </p:set>
                                    <p:anim calcmode="lin" valueType="num">
                                      <p:cBhvr additive="base">
                                        <p:cTn id="21" dur="500" fill="hold"/>
                                        <p:tgtEl>
                                          <p:spTgt spid="68616"/>
                                        </p:tgtEl>
                                        <p:attrNameLst>
                                          <p:attrName>ppt_x</p:attrName>
                                        </p:attrNameLst>
                                      </p:cBhvr>
                                      <p:tavLst>
                                        <p:tav tm="0">
                                          <p:val>
                                            <p:strVal val="1+#ppt_w/2"/>
                                          </p:val>
                                        </p:tav>
                                        <p:tav tm="100000">
                                          <p:val>
                                            <p:strVal val="#ppt_x"/>
                                          </p:val>
                                        </p:tav>
                                      </p:tavLst>
                                    </p:anim>
                                    <p:anim calcmode="lin" valueType="num">
                                      <p:cBhvr additive="base">
                                        <p:cTn id="22" dur="500" fill="hold"/>
                                        <p:tgtEl>
                                          <p:spTgt spid="68616"/>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68613"/>
                                        </p:tgtEl>
                                        <p:attrNameLst>
                                          <p:attrName>style.visibility</p:attrName>
                                        </p:attrNameLst>
                                      </p:cBhvr>
                                      <p:to>
                                        <p:strVal val="visible"/>
                                      </p:to>
                                    </p:set>
                                    <p:anim calcmode="lin" valueType="num">
                                      <p:cBhvr additive="base">
                                        <p:cTn id="27" dur="500" fill="hold"/>
                                        <p:tgtEl>
                                          <p:spTgt spid="68613"/>
                                        </p:tgtEl>
                                        <p:attrNameLst>
                                          <p:attrName>ppt_x</p:attrName>
                                        </p:attrNameLst>
                                      </p:cBhvr>
                                      <p:tavLst>
                                        <p:tav tm="0">
                                          <p:val>
                                            <p:strVal val="1+#ppt_w/2"/>
                                          </p:val>
                                        </p:tav>
                                        <p:tav tm="100000">
                                          <p:val>
                                            <p:strVal val="#ppt_x"/>
                                          </p:val>
                                        </p:tav>
                                      </p:tavLst>
                                    </p:anim>
                                    <p:anim calcmode="lin" valueType="num">
                                      <p:cBhvr additive="base">
                                        <p:cTn id="28" dur="500" fill="hold"/>
                                        <p:tgtEl>
                                          <p:spTgt spid="68613"/>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9" fill="hold" grpId="0" nodeType="clickEffect">
                                  <p:stCondLst>
                                    <p:cond delay="0"/>
                                  </p:stCondLst>
                                  <p:childTnLst>
                                    <p:set>
                                      <p:cBhvr>
                                        <p:cTn id="32" dur="1" fill="hold">
                                          <p:stCondLst>
                                            <p:cond delay="0"/>
                                          </p:stCondLst>
                                        </p:cTn>
                                        <p:tgtEl>
                                          <p:spTgt spid="68614"/>
                                        </p:tgtEl>
                                        <p:attrNameLst>
                                          <p:attrName>style.visibility</p:attrName>
                                        </p:attrNameLst>
                                      </p:cBhvr>
                                      <p:to>
                                        <p:strVal val="visible"/>
                                      </p:to>
                                    </p:set>
                                    <p:anim calcmode="lin" valueType="num">
                                      <p:cBhvr additive="base">
                                        <p:cTn id="33" dur="500" fill="hold"/>
                                        <p:tgtEl>
                                          <p:spTgt spid="68614"/>
                                        </p:tgtEl>
                                        <p:attrNameLst>
                                          <p:attrName>ppt_x</p:attrName>
                                        </p:attrNameLst>
                                      </p:cBhvr>
                                      <p:tavLst>
                                        <p:tav tm="0">
                                          <p:val>
                                            <p:strVal val="0-#ppt_w/2"/>
                                          </p:val>
                                        </p:tav>
                                        <p:tav tm="100000">
                                          <p:val>
                                            <p:strVal val="#ppt_x"/>
                                          </p:val>
                                        </p:tav>
                                      </p:tavLst>
                                    </p:anim>
                                    <p:anim calcmode="lin" valueType="num">
                                      <p:cBhvr additive="base">
                                        <p:cTn id="34" dur="500" fill="hold"/>
                                        <p:tgtEl>
                                          <p:spTgt spid="68614"/>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6" fill="hold" grpId="0" nodeType="clickEffect">
                                  <p:stCondLst>
                                    <p:cond delay="0"/>
                                  </p:stCondLst>
                                  <p:childTnLst>
                                    <p:set>
                                      <p:cBhvr>
                                        <p:cTn id="38" dur="1" fill="hold">
                                          <p:stCondLst>
                                            <p:cond delay="0"/>
                                          </p:stCondLst>
                                        </p:cTn>
                                        <p:tgtEl>
                                          <p:spTgt spid="68615"/>
                                        </p:tgtEl>
                                        <p:attrNameLst>
                                          <p:attrName>style.visibility</p:attrName>
                                        </p:attrNameLst>
                                      </p:cBhvr>
                                      <p:to>
                                        <p:strVal val="visible"/>
                                      </p:to>
                                    </p:set>
                                    <p:anim calcmode="lin" valueType="num">
                                      <p:cBhvr additive="base">
                                        <p:cTn id="39" dur="500" fill="hold"/>
                                        <p:tgtEl>
                                          <p:spTgt spid="68615"/>
                                        </p:tgtEl>
                                        <p:attrNameLst>
                                          <p:attrName>ppt_x</p:attrName>
                                        </p:attrNameLst>
                                      </p:cBhvr>
                                      <p:tavLst>
                                        <p:tav tm="0">
                                          <p:val>
                                            <p:strVal val="1+#ppt_w/2"/>
                                          </p:val>
                                        </p:tav>
                                        <p:tav tm="100000">
                                          <p:val>
                                            <p:strVal val="#ppt_x"/>
                                          </p:val>
                                        </p:tav>
                                      </p:tavLst>
                                    </p:anim>
                                    <p:anim calcmode="lin" valueType="num">
                                      <p:cBhvr additive="base">
                                        <p:cTn id="40" dur="500" fill="hold"/>
                                        <p:tgtEl>
                                          <p:spTgt spid="686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autoUpdateAnimBg="0"/>
      <p:bldP spid="68612" grpId="0" autoUpdateAnimBg="0"/>
      <p:bldP spid="68616" grpId="0" animBg="1"/>
      <p:bldP spid="68613" grpId="0" animBg="1" autoUpdateAnimBg="0"/>
      <p:bldP spid="68614" grpId="0" animBg="1" autoUpdateAnimBg="0"/>
      <p:bldP spid="68615"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0" y="0"/>
            <a:ext cx="952500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a:solidFill>
                  <a:srgbClr val="FF0000"/>
                </a:solidFill>
                <a:ea typeface="楷体_GB2312" pitchFamily="49" charset="-122"/>
              </a:rPr>
              <a:t>               </a:t>
            </a:r>
            <a:r>
              <a:rPr lang="en-US" altLang="zh-CN" b="1">
                <a:solidFill>
                  <a:srgbClr val="FF0000"/>
                </a:solidFill>
                <a:ea typeface="楷体_GB2312" pitchFamily="49" charset="-122"/>
              </a:rPr>
              <a:t>{</a:t>
            </a:r>
            <a:r>
              <a:rPr lang="zh-CN" altLang="en-US" b="1">
                <a:solidFill>
                  <a:srgbClr val="FF0000"/>
                </a:solidFill>
                <a:ea typeface="楷体_GB2312" pitchFamily="49" charset="-122"/>
              </a:rPr>
              <a:t>加工型操作</a:t>
            </a:r>
            <a:r>
              <a:rPr lang="en-US" altLang="zh-CN" b="1">
                <a:solidFill>
                  <a:srgbClr val="FF0000"/>
                </a:solidFill>
                <a:ea typeface="楷体_GB2312" pitchFamily="49" charset="-122"/>
              </a:rPr>
              <a:t>}</a:t>
            </a:r>
            <a:endParaRPr lang="en-US" altLang="zh-CN" sz="2400" b="1"/>
          </a:p>
        </p:txBody>
      </p:sp>
      <p:sp>
        <p:nvSpPr>
          <p:cNvPr id="70663" name="Text Box 7"/>
          <p:cNvSpPr txBox="1">
            <a:spLocks noChangeArrowheads="1"/>
          </p:cNvSpPr>
          <p:nvPr/>
        </p:nvSpPr>
        <p:spPr bwMode="auto">
          <a:xfrm>
            <a:off x="76200" y="533400"/>
            <a:ext cx="83978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Status</a:t>
            </a:r>
            <a:r>
              <a:rPr lang="en-US" altLang="zh-CN"/>
              <a:t> ClearList ( LinkList </a:t>
            </a:r>
            <a:r>
              <a:rPr lang="en-US" altLang="zh-CN" b="1"/>
              <a:t>&amp;</a:t>
            </a:r>
            <a:r>
              <a:rPr lang="en-US" altLang="zh-CN"/>
              <a:t>L );  </a:t>
            </a:r>
          </a:p>
          <a:p>
            <a:r>
              <a:rPr lang="en-US" altLang="zh-CN"/>
              <a:t>    </a:t>
            </a:r>
            <a:r>
              <a:rPr lang="en-US" altLang="zh-CN" sz="3200"/>
              <a:t>// </a:t>
            </a:r>
            <a:r>
              <a:rPr lang="zh-CN" altLang="zh-CN" sz="3200">
                <a:solidFill>
                  <a:srgbClr val="3333CC"/>
                </a:solidFill>
                <a:ea typeface="隶书" pitchFamily="49" charset="-122"/>
              </a:rPr>
              <a:t>重置 </a:t>
            </a:r>
            <a:r>
              <a:rPr lang="en-US" altLang="zh-CN" sz="3200">
                <a:solidFill>
                  <a:srgbClr val="3333CC"/>
                </a:solidFill>
                <a:ea typeface="隶书" pitchFamily="49" charset="-122"/>
              </a:rPr>
              <a:t>L </a:t>
            </a:r>
            <a:r>
              <a:rPr lang="zh-CN" altLang="zh-CN" sz="3200">
                <a:solidFill>
                  <a:srgbClr val="3333CC"/>
                </a:solidFill>
                <a:ea typeface="隶书" pitchFamily="49" charset="-122"/>
              </a:rPr>
              <a:t>为空表</a:t>
            </a:r>
            <a:endParaRPr lang="zh-CN" altLang="en-US" sz="2400"/>
          </a:p>
        </p:txBody>
      </p:sp>
      <p:sp>
        <p:nvSpPr>
          <p:cNvPr id="70664" name="Text Box 8"/>
          <p:cNvSpPr txBox="1">
            <a:spLocks noChangeArrowheads="1"/>
          </p:cNvSpPr>
          <p:nvPr/>
        </p:nvSpPr>
        <p:spPr bwMode="auto">
          <a:xfrm>
            <a:off x="76200" y="1752600"/>
            <a:ext cx="9067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Status</a:t>
            </a:r>
            <a:r>
              <a:rPr lang="en-US" altLang="zh-CN"/>
              <a:t> SetCurElem(LinkList </a:t>
            </a:r>
            <a:r>
              <a:rPr lang="en-US" altLang="zh-CN" b="1"/>
              <a:t>&amp;</a:t>
            </a:r>
            <a:r>
              <a:rPr lang="en-US" altLang="zh-CN"/>
              <a:t>L, ElemType e );  </a:t>
            </a:r>
          </a:p>
          <a:p>
            <a:r>
              <a:rPr lang="en-US" altLang="zh-CN"/>
              <a:t>    </a:t>
            </a:r>
            <a:r>
              <a:rPr lang="en-US" altLang="zh-CN" sz="3200"/>
              <a:t>// </a:t>
            </a:r>
            <a:r>
              <a:rPr lang="zh-CN" altLang="zh-CN" sz="3200">
                <a:solidFill>
                  <a:srgbClr val="3333CC"/>
                </a:solidFill>
                <a:ea typeface="隶书" pitchFamily="49" charset="-122"/>
              </a:rPr>
              <a:t>更新当前指针所指数据元素</a:t>
            </a:r>
            <a:endParaRPr lang="zh-CN" altLang="en-US" sz="2400"/>
          </a:p>
        </p:txBody>
      </p:sp>
      <p:sp>
        <p:nvSpPr>
          <p:cNvPr id="70665" name="Text Box 9"/>
          <p:cNvSpPr txBox="1">
            <a:spLocks noChangeArrowheads="1"/>
          </p:cNvSpPr>
          <p:nvPr/>
        </p:nvSpPr>
        <p:spPr bwMode="auto">
          <a:xfrm>
            <a:off x="76200" y="2971800"/>
            <a:ext cx="83978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Status</a:t>
            </a:r>
            <a:r>
              <a:rPr lang="en-US" altLang="zh-CN"/>
              <a:t> Append ( LinkList </a:t>
            </a:r>
            <a:r>
              <a:rPr lang="en-US" altLang="zh-CN" b="1"/>
              <a:t>&amp;</a:t>
            </a:r>
            <a:r>
              <a:rPr lang="en-US" altLang="zh-CN"/>
              <a:t>L, Link s );  </a:t>
            </a:r>
          </a:p>
          <a:p>
            <a:r>
              <a:rPr lang="en-US" altLang="zh-CN"/>
              <a:t>    </a:t>
            </a:r>
            <a:r>
              <a:rPr lang="en-US" altLang="zh-CN" sz="3200"/>
              <a:t>// </a:t>
            </a:r>
            <a:r>
              <a:rPr lang="zh-CN" altLang="zh-CN" sz="3200">
                <a:solidFill>
                  <a:srgbClr val="3333CC"/>
                </a:solidFill>
                <a:ea typeface="隶书" pitchFamily="49" charset="-122"/>
              </a:rPr>
              <a:t>在表尾结点之后链接一串结点</a:t>
            </a:r>
            <a:endParaRPr lang="zh-CN" altLang="en-US" sz="2400"/>
          </a:p>
        </p:txBody>
      </p:sp>
      <p:sp>
        <p:nvSpPr>
          <p:cNvPr id="70666" name="Text Box 10">
            <a:hlinkClick r:id="" action="ppaction://hlinkshowjump?jump=nextslide"/>
          </p:cNvPr>
          <p:cNvSpPr txBox="1">
            <a:spLocks noChangeArrowheads="1"/>
          </p:cNvSpPr>
          <p:nvPr/>
        </p:nvSpPr>
        <p:spPr bwMode="auto">
          <a:xfrm>
            <a:off x="76200" y="4191000"/>
            <a:ext cx="8839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Status</a:t>
            </a:r>
            <a:r>
              <a:rPr lang="en-US" altLang="zh-CN"/>
              <a:t> InsAfter ( LinkList </a:t>
            </a:r>
            <a:r>
              <a:rPr lang="en-US" altLang="zh-CN" b="1"/>
              <a:t>&amp;</a:t>
            </a:r>
            <a:r>
              <a:rPr lang="en-US" altLang="zh-CN"/>
              <a:t>L, Elemtype e );  </a:t>
            </a:r>
          </a:p>
          <a:p>
            <a:r>
              <a:rPr lang="en-US" altLang="zh-CN"/>
              <a:t>    </a:t>
            </a:r>
            <a:r>
              <a:rPr lang="en-US" altLang="zh-CN" sz="3200"/>
              <a:t>// </a:t>
            </a:r>
            <a:r>
              <a:rPr lang="zh-CN" altLang="zh-CN" sz="3200">
                <a:solidFill>
                  <a:srgbClr val="3333CC"/>
                </a:solidFill>
                <a:ea typeface="隶书" pitchFamily="49" charset="-122"/>
              </a:rPr>
              <a:t>将元素 </a:t>
            </a:r>
            <a:r>
              <a:rPr lang="en-US" altLang="zh-CN" sz="3200">
                <a:solidFill>
                  <a:srgbClr val="3333CC"/>
                </a:solidFill>
                <a:ea typeface="隶书" pitchFamily="49" charset="-122"/>
              </a:rPr>
              <a:t>e </a:t>
            </a:r>
            <a:r>
              <a:rPr lang="zh-CN" altLang="zh-CN" sz="3200">
                <a:solidFill>
                  <a:srgbClr val="3333CC"/>
                </a:solidFill>
                <a:ea typeface="隶书" pitchFamily="49" charset="-122"/>
              </a:rPr>
              <a:t>插入在当前指针之后</a:t>
            </a:r>
            <a:endParaRPr lang="zh-CN" altLang="en-US" sz="2400"/>
          </a:p>
        </p:txBody>
      </p:sp>
      <p:sp>
        <p:nvSpPr>
          <p:cNvPr id="70667" name="Text Box 11">
            <a:hlinkClick r:id="rId2" action="ppaction://hlinksldjump"/>
          </p:cNvPr>
          <p:cNvSpPr txBox="1">
            <a:spLocks noChangeArrowheads="1"/>
          </p:cNvSpPr>
          <p:nvPr/>
        </p:nvSpPr>
        <p:spPr bwMode="auto">
          <a:xfrm>
            <a:off x="76200" y="5486400"/>
            <a:ext cx="9067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Status</a:t>
            </a:r>
            <a:r>
              <a:rPr lang="en-US" altLang="zh-CN"/>
              <a:t> DelAfter ( LinkList </a:t>
            </a:r>
            <a:r>
              <a:rPr lang="en-US" altLang="zh-CN" b="1"/>
              <a:t>&amp;</a:t>
            </a:r>
            <a:r>
              <a:rPr lang="en-US" altLang="zh-CN"/>
              <a:t>L, ElemType</a:t>
            </a:r>
            <a:r>
              <a:rPr lang="en-US" altLang="zh-CN" b="1"/>
              <a:t>&amp;</a:t>
            </a:r>
            <a:r>
              <a:rPr lang="en-US" altLang="zh-CN"/>
              <a:t> e );  </a:t>
            </a:r>
          </a:p>
          <a:p>
            <a:r>
              <a:rPr lang="en-US" altLang="zh-CN"/>
              <a:t>    </a:t>
            </a:r>
            <a:r>
              <a:rPr lang="en-US" altLang="zh-CN" sz="3200"/>
              <a:t>// </a:t>
            </a:r>
            <a:r>
              <a:rPr lang="zh-CN" altLang="zh-CN" sz="3200">
                <a:solidFill>
                  <a:srgbClr val="3333CC"/>
                </a:solidFill>
                <a:ea typeface="隶书" pitchFamily="49" charset="-122"/>
              </a:rPr>
              <a:t>删除当前指针之后的结点</a:t>
            </a:r>
            <a:endParaRPr lang="zh-CN" altLang="en-US">
              <a:solidFill>
                <a:srgbClr val="3333CC"/>
              </a:solidFill>
            </a:endParaRPr>
          </a:p>
        </p:txBody>
      </p:sp>
      <p:sp>
        <p:nvSpPr>
          <p:cNvPr id="70668" name="AutoShape 12">
            <a:hlinkClick r:id="rId3" action="ppaction://hlinksldjump" highlightClick="1"/>
          </p:cNvPr>
          <p:cNvSpPr>
            <a:spLocks noChangeArrowheads="1"/>
          </p:cNvSpPr>
          <p:nvPr/>
        </p:nvSpPr>
        <p:spPr bwMode="auto">
          <a:xfrm>
            <a:off x="8458200" y="228600"/>
            <a:ext cx="381000" cy="381000"/>
          </a:xfrm>
          <a:prstGeom prst="actionButtonForwardNex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4" name="AutoShape 18">
            <a:hlinkClick r:id="rId3"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9" name="Comment 13"/>
          <p:cNvSpPr>
            <a:spLocks noChangeArrowheads="1"/>
          </p:cNvSpPr>
          <p:nvPr/>
        </p:nvSpPr>
        <p:spPr bwMode="auto">
          <a:xfrm>
            <a:off x="6858000" y="2433638"/>
            <a:ext cx="1143000" cy="614362"/>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tIns="54000" bIns="54000">
            <a:spAutoFit/>
          </a:bodyPr>
          <a:lstStyle/>
          <a:p>
            <a:pPr>
              <a:spcBef>
                <a:spcPct val="50000"/>
              </a:spcBef>
            </a:pPr>
            <a:r>
              <a:rPr lang="en-US" altLang="zh-CN" sz="3200">
                <a:solidFill>
                  <a:srgbClr val="663300"/>
                </a:solidFill>
                <a:latin typeface="Arial" charset="0"/>
              </a:rPr>
              <a:t> </a:t>
            </a:r>
            <a:r>
              <a:rPr lang="en-US" altLang="zh-CN" sz="3200" b="1">
                <a:solidFill>
                  <a:srgbClr val="663300"/>
                </a:solidFill>
                <a:latin typeface="Arial" charset="0"/>
              </a:rPr>
              <a:t>O(1)</a:t>
            </a:r>
            <a:endParaRPr lang="en-US" altLang="zh-CN" sz="1600">
              <a:solidFill>
                <a:srgbClr val="663300"/>
              </a:solidFill>
              <a:latin typeface="Arial" charset="0"/>
            </a:endParaRPr>
          </a:p>
        </p:txBody>
      </p:sp>
      <p:sp>
        <p:nvSpPr>
          <p:cNvPr id="70670" name="Comment 14"/>
          <p:cNvSpPr>
            <a:spLocks noChangeArrowheads="1"/>
          </p:cNvSpPr>
          <p:nvPr/>
        </p:nvSpPr>
        <p:spPr bwMode="auto">
          <a:xfrm>
            <a:off x="6858000" y="1066800"/>
            <a:ext cx="1143000" cy="614363"/>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tIns="54000" bIns="54000">
            <a:spAutoFit/>
          </a:bodyPr>
          <a:lstStyle/>
          <a:p>
            <a:pPr>
              <a:spcBef>
                <a:spcPct val="50000"/>
              </a:spcBef>
            </a:pPr>
            <a:r>
              <a:rPr lang="en-US" altLang="zh-CN" sz="3200" b="1">
                <a:solidFill>
                  <a:srgbClr val="663300"/>
                </a:solidFill>
                <a:latin typeface="Arial" charset="0"/>
              </a:rPr>
              <a:t>O(n)</a:t>
            </a:r>
            <a:endParaRPr lang="en-US" altLang="zh-CN" sz="1600">
              <a:solidFill>
                <a:srgbClr val="663300"/>
              </a:solidFill>
              <a:latin typeface="Arial" charset="0"/>
            </a:endParaRPr>
          </a:p>
        </p:txBody>
      </p:sp>
      <p:sp>
        <p:nvSpPr>
          <p:cNvPr id="70671" name="Comment 15"/>
          <p:cNvSpPr>
            <a:spLocks noChangeArrowheads="1"/>
          </p:cNvSpPr>
          <p:nvPr/>
        </p:nvSpPr>
        <p:spPr bwMode="auto">
          <a:xfrm>
            <a:off x="6858000" y="3652838"/>
            <a:ext cx="1143000" cy="614362"/>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tIns="54000" bIns="54000">
            <a:spAutoFit/>
          </a:bodyPr>
          <a:lstStyle/>
          <a:p>
            <a:pPr>
              <a:spcBef>
                <a:spcPct val="50000"/>
              </a:spcBef>
            </a:pPr>
            <a:r>
              <a:rPr lang="en-US" altLang="zh-CN" sz="3200">
                <a:solidFill>
                  <a:srgbClr val="663300"/>
                </a:solidFill>
                <a:latin typeface="Arial" charset="0"/>
              </a:rPr>
              <a:t> </a:t>
            </a:r>
            <a:r>
              <a:rPr lang="en-US" altLang="zh-CN" sz="3200" b="1">
                <a:solidFill>
                  <a:srgbClr val="663300"/>
                </a:solidFill>
                <a:latin typeface="Arial" charset="0"/>
              </a:rPr>
              <a:t>O(1)</a:t>
            </a:r>
            <a:endParaRPr lang="en-US" altLang="zh-CN" sz="1600">
              <a:solidFill>
                <a:srgbClr val="663300"/>
              </a:solidFill>
              <a:latin typeface="Arial" charset="0"/>
            </a:endParaRPr>
          </a:p>
        </p:txBody>
      </p:sp>
      <p:sp>
        <p:nvSpPr>
          <p:cNvPr id="70672" name="Comment 16"/>
          <p:cNvSpPr>
            <a:spLocks noChangeArrowheads="1"/>
          </p:cNvSpPr>
          <p:nvPr/>
        </p:nvSpPr>
        <p:spPr bwMode="auto">
          <a:xfrm>
            <a:off x="6858000" y="4872038"/>
            <a:ext cx="1143000" cy="614362"/>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tIns="54000" bIns="54000">
            <a:spAutoFit/>
          </a:bodyPr>
          <a:lstStyle/>
          <a:p>
            <a:pPr>
              <a:spcBef>
                <a:spcPct val="50000"/>
              </a:spcBef>
            </a:pPr>
            <a:r>
              <a:rPr lang="en-US" altLang="zh-CN" sz="3200">
                <a:solidFill>
                  <a:srgbClr val="663300"/>
                </a:solidFill>
                <a:latin typeface="Arial" charset="0"/>
              </a:rPr>
              <a:t> </a:t>
            </a:r>
            <a:r>
              <a:rPr lang="en-US" altLang="zh-CN" sz="3200" b="1">
                <a:solidFill>
                  <a:srgbClr val="663300"/>
                </a:solidFill>
                <a:latin typeface="Arial" charset="0"/>
              </a:rPr>
              <a:t>O(1)</a:t>
            </a:r>
            <a:endParaRPr lang="en-US" altLang="zh-CN" sz="1600">
              <a:solidFill>
                <a:srgbClr val="663300"/>
              </a:solidFill>
              <a:latin typeface="Arial" charset="0"/>
            </a:endParaRPr>
          </a:p>
        </p:txBody>
      </p:sp>
      <p:sp>
        <p:nvSpPr>
          <p:cNvPr id="70673" name="Comment 17"/>
          <p:cNvSpPr>
            <a:spLocks noChangeArrowheads="1"/>
          </p:cNvSpPr>
          <p:nvPr/>
        </p:nvSpPr>
        <p:spPr bwMode="auto">
          <a:xfrm>
            <a:off x="6858000" y="6167438"/>
            <a:ext cx="1143000" cy="614362"/>
          </a:xfrm>
          <a:prstGeom prst="rect">
            <a:avLst/>
          </a:prstGeom>
          <a:solidFill>
            <a:srgbClr val="FCFDC6"/>
          </a:solidFill>
          <a:ln w="19050">
            <a:solidFill>
              <a:srgbClr val="996600"/>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tIns="54000" bIns="54000">
            <a:spAutoFit/>
          </a:bodyPr>
          <a:lstStyle/>
          <a:p>
            <a:pPr>
              <a:spcBef>
                <a:spcPct val="50000"/>
              </a:spcBef>
            </a:pPr>
            <a:r>
              <a:rPr lang="en-US" altLang="zh-CN" sz="3200">
                <a:solidFill>
                  <a:srgbClr val="663300"/>
                </a:solidFill>
                <a:latin typeface="Arial" charset="0"/>
              </a:rPr>
              <a:t> </a:t>
            </a:r>
            <a:r>
              <a:rPr lang="en-US" altLang="zh-CN" sz="3200" b="1">
                <a:solidFill>
                  <a:srgbClr val="663300"/>
                </a:solidFill>
                <a:latin typeface="Arial" charset="0"/>
              </a:rPr>
              <a:t>O(1)</a:t>
            </a:r>
            <a:endParaRPr lang="en-US" altLang="zh-CN" sz="1600">
              <a:solidFill>
                <a:srgbClr val="663300"/>
              </a:solidFill>
              <a:latin typeface="Arial"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0663"/>
                                        </p:tgtEl>
                                        <p:attrNameLst>
                                          <p:attrName>style.visibility</p:attrName>
                                        </p:attrNameLst>
                                      </p:cBhvr>
                                      <p:to>
                                        <p:strVal val="visible"/>
                                      </p:to>
                                    </p:set>
                                    <p:animEffect transition="in" filter="strips(downRight)">
                                      <p:cBhvr>
                                        <p:cTn id="7" dur="500"/>
                                        <p:tgtEl>
                                          <p:spTgt spid="706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0664"/>
                                        </p:tgtEl>
                                        <p:attrNameLst>
                                          <p:attrName>style.visibility</p:attrName>
                                        </p:attrNameLst>
                                      </p:cBhvr>
                                      <p:to>
                                        <p:strVal val="visible"/>
                                      </p:to>
                                    </p:set>
                                    <p:animEffect transition="in" filter="strips(downRight)">
                                      <p:cBhvr>
                                        <p:cTn id="12" dur="500"/>
                                        <p:tgtEl>
                                          <p:spTgt spid="706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0665"/>
                                        </p:tgtEl>
                                        <p:attrNameLst>
                                          <p:attrName>style.visibility</p:attrName>
                                        </p:attrNameLst>
                                      </p:cBhvr>
                                      <p:to>
                                        <p:strVal val="visible"/>
                                      </p:to>
                                    </p:set>
                                    <p:animEffect transition="in" filter="strips(downRight)">
                                      <p:cBhvr>
                                        <p:cTn id="17" dur="500"/>
                                        <p:tgtEl>
                                          <p:spTgt spid="706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0666"/>
                                        </p:tgtEl>
                                        <p:attrNameLst>
                                          <p:attrName>style.visibility</p:attrName>
                                        </p:attrNameLst>
                                      </p:cBhvr>
                                      <p:to>
                                        <p:strVal val="visible"/>
                                      </p:to>
                                    </p:set>
                                    <p:animEffect transition="in" filter="strips(downRight)">
                                      <p:cBhvr>
                                        <p:cTn id="22" dur="500"/>
                                        <p:tgtEl>
                                          <p:spTgt spid="706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0667"/>
                                        </p:tgtEl>
                                        <p:attrNameLst>
                                          <p:attrName>style.visibility</p:attrName>
                                        </p:attrNameLst>
                                      </p:cBhvr>
                                      <p:to>
                                        <p:strVal val="visible"/>
                                      </p:to>
                                    </p:set>
                                    <p:animEffect transition="in" filter="strips(downRight)">
                                      <p:cBhvr>
                                        <p:cTn id="27" dur="500"/>
                                        <p:tgtEl>
                                          <p:spTgt spid="70667"/>
                                        </p:tgtEl>
                                      </p:cBhvr>
                                    </p:animEffect>
                                  </p:childTnLst>
                                </p:cTn>
                              </p:par>
                            </p:childTnLst>
                          </p:cTn>
                        </p:par>
                        <p:par>
                          <p:cTn id="28" fill="hold" nodeType="afterGroup">
                            <p:stCondLst>
                              <p:cond delay="500"/>
                            </p:stCondLst>
                            <p:childTnLst>
                              <p:par>
                                <p:cTn id="29" presetID="2" presetClass="entr" presetSubtype="6" fill="hold" grpId="0" nodeType="afterEffect">
                                  <p:stCondLst>
                                    <p:cond delay="0"/>
                                  </p:stCondLst>
                                  <p:childTnLst>
                                    <p:set>
                                      <p:cBhvr>
                                        <p:cTn id="30" dur="1" fill="hold">
                                          <p:stCondLst>
                                            <p:cond delay="0"/>
                                          </p:stCondLst>
                                        </p:cTn>
                                        <p:tgtEl>
                                          <p:spTgt spid="70674"/>
                                        </p:tgtEl>
                                        <p:attrNameLst>
                                          <p:attrName>style.visibility</p:attrName>
                                        </p:attrNameLst>
                                      </p:cBhvr>
                                      <p:to>
                                        <p:strVal val="visible"/>
                                      </p:to>
                                    </p:set>
                                    <p:anim calcmode="lin" valueType="num">
                                      <p:cBhvr additive="base">
                                        <p:cTn id="31" dur="500" fill="hold"/>
                                        <p:tgtEl>
                                          <p:spTgt spid="70674"/>
                                        </p:tgtEl>
                                        <p:attrNameLst>
                                          <p:attrName>ppt_x</p:attrName>
                                        </p:attrNameLst>
                                      </p:cBhvr>
                                      <p:tavLst>
                                        <p:tav tm="0">
                                          <p:val>
                                            <p:strVal val="1+#ppt_w/2"/>
                                          </p:val>
                                        </p:tav>
                                        <p:tav tm="100000">
                                          <p:val>
                                            <p:strVal val="#ppt_x"/>
                                          </p:val>
                                        </p:tav>
                                      </p:tavLst>
                                    </p:anim>
                                    <p:anim calcmode="lin" valueType="num">
                                      <p:cBhvr additive="base">
                                        <p:cTn id="32" dur="500" fill="hold"/>
                                        <p:tgtEl>
                                          <p:spTgt spid="7067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0670"/>
                                        </p:tgtEl>
                                        <p:attrNameLst>
                                          <p:attrName>style.visibility</p:attrName>
                                        </p:attrNameLst>
                                      </p:cBhvr>
                                      <p:to>
                                        <p:strVal val="visible"/>
                                      </p:to>
                                    </p:set>
                                    <p:animEffect transition="in" filter="checkerboard(across)">
                                      <p:cBhvr>
                                        <p:cTn id="37" dur="500"/>
                                        <p:tgtEl>
                                          <p:spTgt spid="706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70669"/>
                                        </p:tgtEl>
                                        <p:attrNameLst>
                                          <p:attrName>style.visibility</p:attrName>
                                        </p:attrNameLst>
                                      </p:cBhvr>
                                      <p:to>
                                        <p:strVal val="visible"/>
                                      </p:to>
                                    </p:set>
                                    <p:animEffect transition="in" filter="checkerboard(across)">
                                      <p:cBhvr>
                                        <p:cTn id="42" dur="500"/>
                                        <p:tgtEl>
                                          <p:spTgt spid="706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70671"/>
                                        </p:tgtEl>
                                        <p:attrNameLst>
                                          <p:attrName>style.visibility</p:attrName>
                                        </p:attrNameLst>
                                      </p:cBhvr>
                                      <p:to>
                                        <p:strVal val="visible"/>
                                      </p:to>
                                    </p:set>
                                    <p:animEffect transition="in" filter="checkerboard(across)">
                                      <p:cBhvr>
                                        <p:cTn id="47" dur="500"/>
                                        <p:tgtEl>
                                          <p:spTgt spid="706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70672"/>
                                        </p:tgtEl>
                                        <p:attrNameLst>
                                          <p:attrName>style.visibility</p:attrName>
                                        </p:attrNameLst>
                                      </p:cBhvr>
                                      <p:to>
                                        <p:strVal val="visible"/>
                                      </p:to>
                                    </p:set>
                                    <p:animEffect transition="in" filter="checkerboard(across)">
                                      <p:cBhvr>
                                        <p:cTn id="52" dur="500"/>
                                        <p:tgtEl>
                                          <p:spTgt spid="7067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70673"/>
                                        </p:tgtEl>
                                        <p:attrNameLst>
                                          <p:attrName>style.visibility</p:attrName>
                                        </p:attrNameLst>
                                      </p:cBhvr>
                                      <p:to>
                                        <p:strVal val="visible"/>
                                      </p:to>
                                    </p:set>
                                    <p:animEffect transition="in" filter="checkerboard(across)">
                                      <p:cBhvr>
                                        <p:cTn id="57" dur="500"/>
                                        <p:tgtEl>
                                          <p:spTgt spid="70673"/>
                                        </p:tgtEl>
                                      </p:cBhvr>
                                    </p:animEffect>
                                  </p:childTnLst>
                                </p:cTn>
                              </p:par>
                            </p:childTnLst>
                          </p:cTn>
                        </p:par>
                        <p:par>
                          <p:cTn id="58" fill="hold" nodeType="afterGroup">
                            <p:stCondLst>
                              <p:cond delay="500"/>
                            </p:stCondLst>
                            <p:childTnLst>
                              <p:par>
                                <p:cTn id="59" presetID="2" presetClass="entr" presetSubtype="3" fill="hold" grpId="0" nodeType="afterEffect">
                                  <p:stCondLst>
                                    <p:cond delay="0"/>
                                  </p:stCondLst>
                                  <p:childTnLst>
                                    <p:set>
                                      <p:cBhvr>
                                        <p:cTn id="60" dur="1" fill="hold">
                                          <p:stCondLst>
                                            <p:cond delay="0"/>
                                          </p:stCondLst>
                                        </p:cTn>
                                        <p:tgtEl>
                                          <p:spTgt spid="70668"/>
                                        </p:tgtEl>
                                        <p:attrNameLst>
                                          <p:attrName>style.visibility</p:attrName>
                                        </p:attrNameLst>
                                      </p:cBhvr>
                                      <p:to>
                                        <p:strVal val="visible"/>
                                      </p:to>
                                    </p:set>
                                    <p:anim calcmode="lin" valueType="num">
                                      <p:cBhvr additive="base">
                                        <p:cTn id="61" dur="500" fill="hold"/>
                                        <p:tgtEl>
                                          <p:spTgt spid="70668"/>
                                        </p:tgtEl>
                                        <p:attrNameLst>
                                          <p:attrName>ppt_x</p:attrName>
                                        </p:attrNameLst>
                                      </p:cBhvr>
                                      <p:tavLst>
                                        <p:tav tm="0">
                                          <p:val>
                                            <p:strVal val="1+#ppt_w/2"/>
                                          </p:val>
                                        </p:tav>
                                        <p:tav tm="100000">
                                          <p:val>
                                            <p:strVal val="#ppt_x"/>
                                          </p:val>
                                        </p:tav>
                                      </p:tavLst>
                                    </p:anim>
                                    <p:anim calcmode="lin" valueType="num">
                                      <p:cBhvr additive="base">
                                        <p:cTn id="62" dur="500" fill="hold"/>
                                        <p:tgtEl>
                                          <p:spTgt spid="706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autoUpdateAnimBg="0"/>
      <p:bldP spid="70664" grpId="0" autoUpdateAnimBg="0"/>
      <p:bldP spid="70665" grpId="0" autoUpdateAnimBg="0"/>
      <p:bldP spid="70666" grpId="0" autoUpdateAnimBg="0"/>
      <p:bldP spid="70667" grpId="0" autoUpdateAnimBg="0"/>
      <p:bldP spid="70668" grpId="0" animBg="1"/>
      <p:bldP spid="70674" grpId="0" animBg="1"/>
      <p:bldP spid="70669" grpId="0" animBg="1" autoUpdateAnimBg="0"/>
      <p:bldP spid="70670" grpId="0" animBg="1" autoUpdateAnimBg="0"/>
      <p:bldP spid="70671" grpId="0" animBg="1" autoUpdateAnimBg="0"/>
      <p:bldP spid="70672" grpId="0" animBg="1" autoUpdateAnimBg="0"/>
      <p:bldP spid="70673"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36525" y="76200"/>
            <a:ext cx="9007475" cy="674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b="1">
                <a:ea typeface="楷体_GB2312" pitchFamily="49" charset="-122"/>
              </a:rPr>
              <a:t>Status </a:t>
            </a:r>
            <a:r>
              <a:rPr lang="en-US" altLang="zh-CN">
                <a:ea typeface="楷体_GB2312" pitchFamily="49" charset="-122"/>
              </a:rPr>
              <a:t>InsAfter( LinkList&amp; L, ElemType e ) {</a:t>
            </a:r>
          </a:p>
          <a:p>
            <a:pPr>
              <a:lnSpc>
                <a:spcPct val="110000"/>
              </a:lnSpc>
            </a:pPr>
            <a:r>
              <a:rPr lang="en-US" altLang="zh-CN">
                <a:ea typeface="楷体_GB2312" pitchFamily="49" charset="-122"/>
              </a:rPr>
              <a:t>  </a:t>
            </a:r>
            <a:r>
              <a:rPr lang="en-US" altLang="zh-CN" sz="2800">
                <a:solidFill>
                  <a:srgbClr val="3333CC"/>
                </a:solidFill>
                <a:ea typeface="楷体_GB2312" pitchFamily="49" charset="-122"/>
              </a:rPr>
              <a:t>// </a:t>
            </a:r>
            <a:r>
              <a:rPr lang="zh-CN" altLang="en-US" sz="2800">
                <a:solidFill>
                  <a:srgbClr val="3333CC"/>
                </a:solidFill>
                <a:ea typeface="隶书" pitchFamily="49" charset="-122"/>
              </a:rPr>
              <a:t>若当前指针在链表中，</a:t>
            </a:r>
            <a:r>
              <a:rPr lang="zh-CN" altLang="en-US" sz="2800">
                <a:solidFill>
                  <a:srgbClr val="3333CC"/>
                </a:solidFill>
                <a:latin typeface="隶书" pitchFamily="49" charset="-122"/>
                <a:ea typeface="隶书" pitchFamily="49" charset="-122"/>
              </a:rPr>
              <a:t>则将数据元素</a:t>
            </a:r>
            <a:r>
              <a:rPr lang="en-US" altLang="zh-CN" sz="2800">
                <a:solidFill>
                  <a:srgbClr val="3333CC"/>
                </a:solidFill>
                <a:latin typeface="隶书" pitchFamily="49" charset="-122"/>
                <a:ea typeface="隶书" pitchFamily="49" charset="-122"/>
              </a:rPr>
              <a:t>e</a:t>
            </a:r>
            <a:r>
              <a:rPr lang="zh-CN" altLang="en-US" sz="2800">
                <a:solidFill>
                  <a:srgbClr val="3333CC"/>
                </a:solidFill>
                <a:latin typeface="隶书" pitchFamily="49" charset="-122"/>
                <a:ea typeface="隶书" pitchFamily="49" charset="-122"/>
              </a:rPr>
              <a:t>插入在线性链  </a:t>
            </a:r>
          </a:p>
          <a:p>
            <a:pPr>
              <a:lnSpc>
                <a:spcPct val="110000"/>
              </a:lnSpc>
            </a:pPr>
            <a:r>
              <a:rPr lang="zh-CN" altLang="en-US" sz="2800">
                <a:solidFill>
                  <a:srgbClr val="3333CC"/>
                </a:solidFill>
                <a:latin typeface="隶书" pitchFamily="49" charset="-122"/>
                <a:ea typeface="隶书" pitchFamily="49" charset="-122"/>
              </a:rPr>
              <a:t> </a:t>
            </a:r>
            <a:r>
              <a:rPr lang="en-US" altLang="zh-CN" sz="2800">
                <a:solidFill>
                  <a:srgbClr val="3333CC"/>
                </a:solidFill>
                <a:ea typeface="隶书" pitchFamily="49" charset="-122"/>
              </a:rPr>
              <a:t>// </a:t>
            </a:r>
            <a:r>
              <a:rPr lang="zh-CN" altLang="en-US" sz="2800">
                <a:solidFill>
                  <a:srgbClr val="3333CC"/>
                </a:solidFill>
                <a:latin typeface="隶书" pitchFamily="49" charset="-122"/>
                <a:ea typeface="隶书" pitchFamily="49" charset="-122"/>
              </a:rPr>
              <a:t>表</a:t>
            </a:r>
            <a:r>
              <a:rPr lang="en-US" altLang="zh-CN" sz="2800">
                <a:solidFill>
                  <a:srgbClr val="3333CC"/>
                </a:solidFill>
                <a:ea typeface="隶书" pitchFamily="49" charset="-122"/>
              </a:rPr>
              <a:t>L</a:t>
            </a:r>
            <a:r>
              <a:rPr lang="zh-CN" altLang="en-US" sz="2800">
                <a:solidFill>
                  <a:srgbClr val="3333CC"/>
                </a:solidFill>
                <a:latin typeface="隶书" pitchFamily="49" charset="-122"/>
                <a:ea typeface="隶书" pitchFamily="49" charset="-122"/>
              </a:rPr>
              <a:t>中当前指针所指结点之后</a:t>
            </a:r>
            <a:r>
              <a:rPr lang="en-US" altLang="zh-CN" sz="2800">
                <a:solidFill>
                  <a:srgbClr val="3333CC"/>
                </a:solidFill>
                <a:latin typeface="隶书" pitchFamily="49" charset="-122"/>
                <a:ea typeface="隶书" pitchFamily="49" charset="-122"/>
              </a:rPr>
              <a:t>,</a:t>
            </a:r>
            <a:r>
              <a:rPr lang="zh-CN" altLang="en-US" sz="2800">
                <a:solidFill>
                  <a:srgbClr val="3333CC"/>
                </a:solidFill>
                <a:latin typeface="隶书" pitchFamily="49" charset="-122"/>
                <a:ea typeface="隶书" pitchFamily="49" charset="-122"/>
              </a:rPr>
              <a:t>并返回</a:t>
            </a:r>
            <a:r>
              <a:rPr lang="en-US" altLang="zh-CN" sz="2800">
                <a:solidFill>
                  <a:srgbClr val="3333CC"/>
                </a:solidFill>
                <a:ea typeface="楷体_GB2312" pitchFamily="49" charset="-122"/>
              </a:rPr>
              <a:t>OK;</a:t>
            </a:r>
            <a:endParaRPr lang="en-US" altLang="zh-CN" sz="2400">
              <a:solidFill>
                <a:srgbClr val="3333CC"/>
              </a:solidFill>
              <a:ea typeface="楷体_GB2312" pitchFamily="49" charset="-122"/>
            </a:endParaRPr>
          </a:p>
          <a:p>
            <a:pPr>
              <a:lnSpc>
                <a:spcPct val="110000"/>
              </a:lnSpc>
            </a:pPr>
            <a:r>
              <a:rPr lang="en-US" altLang="zh-CN" sz="2800">
                <a:solidFill>
                  <a:srgbClr val="3333CC"/>
                </a:solidFill>
                <a:ea typeface="楷体_GB2312" pitchFamily="49" charset="-122"/>
              </a:rPr>
              <a:t>   // </a:t>
            </a:r>
            <a:r>
              <a:rPr lang="zh-CN" altLang="en-US" sz="2800">
                <a:solidFill>
                  <a:srgbClr val="3333CC"/>
                </a:solidFill>
                <a:ea typeface="隶书" pitchFamily="49" charset="-122"/>
              </a:rPr>
              <a:t>否则返</a:t>
            </a:r>
            <a:r>
              <a:rPr lang="zh-CN" altLang="en-US" sz="2400">
                <a:solidFill>
                  <a:srgbClr val="3333CC"/>
                </a:solidFill>
                <a:ea typeface="隶书" pitchFamily="49" charset="-122"/>
              </a:rPr>
              <a:t>回</a:t>
            </a:r>
            <a:r>
              <a:rPr lang="en-US" altLang="zh-CN" sz="2800">
                <a:solidFill>
                  <a:srgbClr val="3333CC"/>
                </a:solidFill>
                <a:ea typeface="楷体_GB2312" pitchFamily="49" charset="-122"/>
              </a:rPr>
              <a:t>ERROR</a:t>
            </a:r>
            <a:r>
              <a:rPr lang="zh-CN" altLang="en-US" sz="2800">
                <a:solidFill>
                  <a:srgbClr val="3333CC"/>
                </a:solidFill>
                <a:ea typeface="楷体_GB2312" pitchFamily="49" charset="-122"/>
              </a:rPr>
              <a:t>。</a:t>
            </a:r>
            <a:endParaRPr lang="zh-CN" altLang="en-US" sz="2800">
              <a:ea typeface="楷体_GB2312" pitchFamily="49" charset="-122"/>
            </a:endParaRPr>
          </a:p>
          <a:p>
            <a:endParaRPr lang="zh-CN" altLang="en-US">
              <a:ea typeface="楷体_GB2312" pitchFamily="49" charset="-122"/>
            </a:endParaRPr>
          </a:p>
          <a:p>
            <a:endParaRPr lang="zh-CN" altLang="en-US">
              <a:ea typeface="楷体_GB2312" pitchFamily="49" charset="-122"/>
            </a:endParaRPr>
          </a:p>
          <a:p>
            <a:endParaRPr lang="zh-CN" altLang="en-US">
              <a:ea typeface="楷体_GB2312" pitchFamily="49" charset="-122"/>
            </a:endParaRPr>
          </a:p>
          <a:p>
            <a:endParaRPr lang="zh-CN" altLang="en-US">
              <a:ea typeface="楷体_GB2312" pitchFamily="49" charset="-122"/>
            </a:endParaRPr>
          </a:p>
          <a:p>
            <a:endParaRPr lang="zh-CN" altLang="en-US">
              <a:ea typeface="楷体_GB2312" pitchFamily="49" charset="-122"/>
            </a:endParaRPr>
          </a:p>
          <a:p>
            <a:endParaRPr lang="zh-CN" altLang="en-US">
              <a:ea typeface="楷体_GB2312" pitchFamily="49" charset="-122"/>
            </a:endParaRPr>
          </a:p>
          <a:p>
            <a:pPr>
              <a:lnSpc>
                <a:spcPct val="110000"/>
              </a:lnSpc>
            </a:pPr>
            <a:endParaRPr lang="zh-CN" altLang="en-US">
              <a:ea typeface="楷体_GB2312" pitchFamily="49" charset="-122"/>
            </a:endParaRPr>
          </a:p>
          <a:p>
            <a:pPr>
              <a:lnSpc>
                <a:spcPct val="110000"/>
              </a:lnSpc>
            </a:pPr>
            <a:r>
              <a:rPr lang="zh-CN" altLang="en-US">
                <a:ea typeface="楷体_GB2312" pitchFamily="49" charset="-122"/>
              </a:rPr>
              <a:t> </a:t>
            </a:r>
            <a:r>
              <a:rPr lang="en-US" altLang="zh-CN">
                <a:ea typeface="楷体_GB2312" pitchFamily="49" charset="-122"/>
              </a:rPr>
              <a:t>} // InsAfter</a:t>
            </a:r>
          </a:p>
        </p:txBody>
      </p:sp>
      <p:sp>
        <p:nvSpPr>
          <p:cNvPr id="105475" name="Text Box 3"/>
          <p:cNvSpPr txBox="1">
            <a:spLocks noChangeArrowheads="1"/>
          </p:cNvSpPr>
          <p:nvPr/>
        </p:nvSpPr>
        <p:spPr bwMode="auto">
          <a:xfrm>
            <a:off x="517525" y="2286000"/>
            <a:ext cx="7816850"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b="1">
                <a:solidFill>
                  <a:srgbClr val="CC0066"/>
                </a:solidFill>
                <a:ea typeface="楷体_GB2312" pitchFamily="49" charset="-122"/>
              </a:rPr>
              <a:t>  if</a:t>
            </a:r>
            <a:r>
              <a:rPr lang="en-US" altLang="zh-CN">
                <a:solidFill>
                  <a:srgbClr val="CC0066"/>
                </a:solidFill>
                <a:ea typeface="楷体_GB2312" pitchFamily="49" charset="-122"/>
              </a:rPr>
              <a:t> ( ! L.current )  </a:t>
            </a:r>
            <a:r>
              <a:rPr lang="en-US" altLang="zh-CN" b="1">
                <a:solidFill>
                  <a:srgbClr val="CC0066"/>
                </a:solidFill>
                <a:ea typeface="楷体_GB2312" pitchFamily="49" charset="-122"/>
              </a:rPr>
              <a:t>return</a:t>
            </a:r>
            <a:r>
              <a:rPr lang="en-US" altLang="zh-CN">
                <a:solidFill>
                  <a:srgbClr val="CC0066"/>
                </a:solidFill>
                <a:ea typeface="楷体_GB2312" pitchFamily="49" charset="-122"/>
              </a:rPr>
              <a:t> ERROR;</a:t>
            </a:r>
            <a:endParaRPr lang="en-US" altLang="zh-CN">
              <a:ea typeface="楷体_GB2312" pitchFamily="49" charset="-122"/>
            </a:endParaRPr>
          </a:p>
          <a:p>
            <a:pPr>
              <a:lnSpc>
                <a:spcPct val="110000"/>
              </a:lnSpc>
            </a:pPr>
            <a:r>
              <a:rPr lang="en-US" altLang="zh-CN">
                <a:ea typeface="楷体_GB2312" pitchFamily="49" charset="-122"/>
              </a:rPr>
              <a:t>  </a:t>
            </a:r>
            <a:r>
              <a:rPr lang="en-US" altLang="zh-CN" b="1">
                <a:ea typeface="楷体_GB2312" pitchFamily="49" charset="-122"/>
              </a:rPr>
              <a:t>if</a:t>
            </a:r>
            <a:r>
              <a:rPr lang="en-US" altLang="zh-CN">
                <a:ea typeface="楷体_GB2312" pitchFamily="49" charset="-122"/>
              </a:rPr>
              <a:t> (! MakeNode( s, e) ) </a:t>
            </a:r>
            <a:r>
              <a:rPr lang="en-US" altLang="zh-CN" b="1">
                <a:ea typeface="楷体_GB2312" pitchFamily="49" charset="-122"/>
              </a:rPr>
              <a:t> return</a:t>
            </a:r>
            <a:r>
              <a:rPr lang="en-US" altLang="zh-CN">
                <a:ea typeface="楷体_GB2312" pitchFamily="49" charset="-122"/>
              </a:rPr>
              <a:t> ERROR;</a:t>
            </a:r>
          </a:p>
          <a:p>
            <a:pPr>
              <a:lnSpc>
                <a:spcPct val="110000"/>
              </a:lnSpc>
            </a:pPr>
            <a:r>
              <a:rPr lang="en-US" altLang="zh-CN">
                <a:ea typeface="楷体_GB2312" pitchFamily="49" charset="-122"/>
              </a:rPr>
              <a:t>  s-&gt;next = L.current-&gt;next;</a:t>
            </a:r>
          </a:p>
          <a:p>
            <a:pPr>
              <a:lnSpc>
                <a:spcPct val="110000"/>
              </a:lnSpc>
            </a:pPr>
            <a:r>
              <a:rPr lang="en-US" altLang="zh-CN">
                <a:ea typeface="楷体_GB2312" pitchFamily="49" charset="-122"/>
              </a:rPr>
              <a:t>  L.current-&gt;next = s;</a:t>
            </a:r>
          </a:p>
          <a:p>
            <a:pPr>
              <a:lnSpc>
                <a:spcPct val="110000"/>
              </a:lnSpc>
            </a:pPr>
            <a:r>
              <a:rPr lang="en-US" altLang="zh-CN">
                <a:ea typeface="楷体_GB2312" pitchFamily="49" charset="-122"/>
              </a:rPr>
              <a:t>  </a:t>
            </a:r>
            <a:r>
              <a:rPr lang="en-US" altLang="zh-CN" b="1">
                <a:solidFill>
                  <a:srgbClr val="6600CC"/>
                </a:solidFill>
                <a:ea typeface="楷体_GB2312" pitchFamily="49" charset="-122"/>
              </a:rPr>
              <a:t>if</a:t>
            </a:r>
            <a:r>
              <a:rPr lang="en-US" altLang="zh-CN">
                <a:solidFill>
                  <a:srgbClr val="6600CC"/>
                </a:solidFill>
                <a:ea typeface="楷体_GB2312" pitchFamily="49" charset="-122"/>
              </a:rPr>
              <a:t> (L.tail = L.current)  L.tail = s;</a:t>
            </a:r>
          </a:p>
          <a:p>
            <a:pPr>
              <a:lnSpc>
                <a:spcPct val="110000"/>
              </a:lnSpc>
            </a:pPr>
            <a:r>
              <a:rPr lang="en-US" altLang="zh-CN">
                <a:ea typeface="楷体_GB2312" pitchFamily="49" charset="-122"/>
              </a:rPr>
              <a:t>  L.current = s;    </a:t>
            </a:r>
            <a:r>
              <a:rPr lang="en-US" altLang="zh-CN" b="1">
                <a:ea typeface="楷体_GB2312" pitchFamily="49" charset="-122"/>
              </a:rPr>
              <a:t>return</a:t>
            </a:r>
            <a:r>
              <a:rPr lang="en-US" altLang="zh-CN">
                <a:ea typeface="楷体_GB2312" pitchFamily="49" charset="-122"/>
              </a:rPr>
              <a:t> OK;</a:t>
            </a:r>
            <a:endParaRPr lang="en-US" altLang="zh-CN" sz="2400"/>
          </a:p>
        </p:txBody>
      </p:sp>
      <p:sp>
        <p:nvSpPr>
          <p:cNvPr id="105476" name="AutoShape 4">
            <a:hlinkClick r:id="" action="ppaction://hlinkshowjump?jump=lastslideviewed" highlightClick="1"/>
          </p:cNvPr>
          <p:cNvSpPr>
            <a:spLocks noChangeArrowheads="1"/>
          </p:cNvSpPr>
          <p:nvPr/>
        </p:nvSpPr>
        <p:spPr bwMode="auto">
          <a:xfrm>
            <a:off x="8458200" y="6248400"/>
            <a:ext cx="381000" cy="3810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105475"/>
                                        </p:tgtEl>
                                        <p:attrNameLst>
                                          <p:attrName>style.visibility</p:attrName>
                                        </p:attrNameLst>
                                      </p:cBhvr>
                                      <p:to>
                                        <p:strVal val="visible"/>
                                      </p:to>
                                    </p:set>
                                    <p:animEffect transition="in" filter="strips(downRight)">
                                      <p:cBhvr>
                                        <p:cTn id="7" dur="75"/>
                                        <p:tgtEl>
                                          <p:spTgt spid="105475"/>
                                        </p:tgtEl>
                                      </p:cBhvr>
                                    </p:animEffect>
                                  </p:childTnLst>
                                </p:cTn>
                              </p:par>
                            </p:childTnLst>
                          </p:cTn>
                        </p:par>
                        <p:par>
                          <p:cTn id="8" fill="hold" nodeType="afterGroup">
                            <p:stCondLst>
                              <p:cond delay="11100"/>
                            </p:stCondLst>
                            <p:childTnLst>
                              <p:par>
                                <p:cTn id="9" presetID="2" presetClass="entr" presetSubtype="6" fill="hold" grpId="0" nodeType="afterEffect">
                                  <p:stCondLst>
                                    <p:cond delay="0"/>
                                  </p:stCondLst>
                                  <p:childTnLst>
                                    <p:set>
                                      <p:cBhvr>
                                        <p:cTn id="10" dur="1" fill="hold">
                                          <p:stCondLst>
                                            <p:cond delay="0"/>
                                          </p:stCondLst>
                                        </p:cTn>
                                        <p:tgtEl>
                                          <p:spTgt spid="105476"/>
                                        </p:tgtEl>
                                        <p:attrNameLst>
                                          <p:attrName>style.visibility</p:attrName>
                                        </p:attrNameLst>
                                      </p:cBhvr>
                                      <p:to>
                                        <p:strVal val="visible"/>
                                      </p:to>
                                    </p:set>
                                    <p:anim calcmode="lin" valueType="num">
                                      <p:cBhvr additive="base">
                                        <p:cTn id="11" dur="500" fill="hold"/>
                                        <p:tgtEl>
                                          <p:spTgt spid="105476"/>
                                        </p:tgtEl>
                                        <p:attrNameLst>
                                          <p:attrName>ppt_x</p:attrName>
                                        </p:attrNameLst>
                                      </p:cBhvr>
                                      <p:tavLst>
                                        <p:tav tm="0">
                                          <p:val>
                                            <p:strVal val="1+#ppt_w/2"/>
                                          </p:val>
                                        </p:tav>
                                        <p:tav tm="100000">
                                          <p:val>
                                            <p:strVal val="#ppt_x"/>
                                          </p:val>
                                        </p:tav>
                                      </p:tavLst>
                                    </p:anim>
                                    <p:anim calcmode="lin" valueType="num">
                                      <p:cBhvr additive="base">
                                        <p:cTn id="12" dur="500" fill="hold"/>
                                        <p:tgtEl>
                                          <p:spTgt spid="1054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utoUpdateAnimBg="0"/>
      <p:bldP spid="10547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39713" y="207963"/>
            <a:ext cx="8294687" cy="64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3200" b="1">
                <a:ea typeface="楷体_GB2312" pitchFamily="49" charset="-122"/>
              </a:rPr>
              <a:t>Status </a:t>
            </a:r>
            <a:r>
              <a:rPr lang="en-US" altLang="zh-CN" sz="3200">
                <a:ea typeface="楷体_GB2312" pitchFamily="49" charset="-122"/>
              </a:rPr>
              <a:t>DelAfter( LinkList</a:t>
            </a:r>
            <a:r>
              <a:rPr lang="en-US" altLang="zh-CN" sz="3200" b="1">
                <a:ea typeface="楷体_GB2312" pitchFamily="49" charset="-122"/>
              </a:rPr>
              <a:t>&amp;</a:t>
            </a:r>
            <a:r>
              <a:rPr lang="en-US" altLang="zh-CN" sz="3200">
                <a:ea typeface="楷体_GB2312" pitchFamily="49" charset="-122"/>
              </a:rPr>
              <a:t> L, ElemType</a:t>
            </a:r>
            <a:r>
              <a:rPr lang="en-US" altLang="zh-CN" sz="3200" b="1">
                <a:ea typeface="楷体_GB2312" pitchFamily="49" charset="-122"/>
              </a:rPr>
              <a:t>&amp;</a:t>
            </a:r>
            <a:r>
              <a:rPr lang="en-US" altLang="zh-CN" sz="3200">
                <a:ea typeface="楷体_GB2312" pitchFamily="49" charset="-122"/>
              </a:rPr>
              <a:t> e ) </a:t>
            </a:r>
            <a:r>
              <a:rPr lang="en-US" altLang="zh-CN" sz="3200" b="1">
                <a:ea typeface="楷体_GB2312" pitchFamily="49" charset="-122"/>
              </a:rPr>
              <a:t>{</a:t>
            </a:r>
            <a:endParaRPr lang="en-US" altLang="zh-CN" sz="3200">
              <a:ea typeface="楷体_GB2312" pitchFamily="49" charset="-122"/>
            </a:endParaRPr>
          </a:p>
          <a:p>
            <a:pPr>
              <a:lnSpc>
                <a:spcPct val="110000"/>
              </a:lnSpc>
            </a:pPr>
            <a:r>
              <a:rPr lang="en-US" altLang="zh-CN">
                <a:ea typeface="楷体_GB2312" pitchFamily="49" charset="-122"/>
              </a:rPr>
              <a:t>  </a:t>
            </a:r>
            <a:r>
              <a:rPr lang="en-US" altLang="zh-CN" sz="2400">
                <a:ea typeface="楷体_GB2312" pitchFamily="49" charset="-122"/>
              </a:rPr>
              <a:t>// </a:t>
            </a:r>
            <a:r>
              <a:rPr lang="zh-CN" altLang="en-US" sz="2400">
                <a:latin typeface="隶书" pitchFamily="49" charset="-122"/>
                <a:ea typeface="隶书" pitchFamily="49" charset="-122"/>
              </a:rPr>
              <a:t>若当前指针及其后继在链表中，则删除线性链表</a:t>
            </a:r>
            <a:r>
              <a:rPr lang="en-US" altLang="zh-CN" sz="2400">
                <a:latin typeface="隶书" pitchFamily="49" charset="-122"/>
                <a:ea typeface="隶书" pitchFamily="49" charset="-122"/>
              </a:rPr>
              <a:t>L</a:t>
            </a:r>
            <a:r>
              <a:rPr lang="zh-CN" altLang="en-US" sz="2400">
                <a:latin typeface="隶书" pitchFamily="49" charset="-122"/>
                <a:ea typeface="隶书" pitchFamily="49" charset="-122"/>
              </a:rPr>
              <a:t>中当前</a:t>
            </a:r>
            <a:endParaRPr lang="zh-CN" altLang="en-US" sz="2400">
              <a:ea typeface="楷体_GB2312" pitchFamily="49" charset="-122"/>
            </a:endParaRPr>
          </a:p>
          <a:p>
            <a:pPr>
              <a:lnSpc>
                <a:spcPct val="110000"/>
              </a:lnSpc>
            </a:pPr>
            <a:r>
              <a:rPr lang="zh-CN" altLang="en-US" sz="2400">
                <a:ea typeface="楷体_GB2312" pitchFamily="49" charset="-122"/>
              </a:rPr>
              <a:t>  </a:t>
            </a:r>
            <a:r>
              <a:rPr lang="en-US" altLang="zh-CN" sz="2400">
                <a:ea typeface="楷体_GB2312" pitchFamily="49" charset="-122"/>
              </a:rPr>
              <a:t>// </a:t>
            </a:r>
            <a:r>
              <a:rPr lang="zh-CN" altLang="en-US" sz="2400">
                <a:ea typeface="隶书" pitchFamily="49" charset="-122"/>
              </a:rPr>
              <a:t>指针所指结点之后的结点，并返回</a:t>
            </a:r>
            <a:r>
              <a:rPr lang="en-US" altLang="zh-CN" sz="2400">
                <a:ea typeface="楷体_GB2312" pitchFamily="49" charset="-122"/>
              </a:rPr>
              <a:t>OK; </a:t>
            </a:r>
            <a:r>
              <a:rPr lang="zh-CN" altLang="en-US" sz="2400">
                <a:ea typeface="隶书" pitchFamily="49" charset="-122"/>
              </a:rPr>
              <a:t>否则返回</a:t>
            </a:r>
            <a:r>
              <a:rPr lang="en-US" altLang="zh-CN" sz="2400">
                <a:ea typeface="楷体_GB2312" pitchFamily="49" charset="-122"/>
              </a:rPr>
              <a:t>ERROR</a:t>
            </a:r>
            <a:r>
              <a:rPr lang="zh-CN" altLang="en-US" sz="2400">
                <a:ea typeface="楷体_GB2312" pitchFamily="49" charset="-122"/>
              </a:rPr>
              <a:t>。</a:t>
            </a:r>
          </a:p>
          <a:p>
            <a:pPr>
              <a:lnSpc>
                <a:spcPct val="110000"/>
              </a:lnSpc>
            </a:pPr>
            <a:endParaRPr lang="zh-CN" altLang="en-US" b="1">
              <a:ea typeface="楷体_GB2312" pitchFamily="49" charset="-122"/>
            </a:endParaRPr>
          </a:p>
          <a:p>
            <a:pPr>
              <a:lnSpc>
                <a:spcPct val="110000"/>
              </a:lnSpc>
            </a:pPr>
            <a:endParaRPr lang="zh-CN" altLang="en-US" b="1">
              <a:ea typeface="楷体_GB2312" pitchFamily="49" charset="-122"/>
            </a:endParaRPr>
          </a:p>
          <a:p>
            <a:pPr>
              <a:lnSpc>
                <a:spcPct val="110000"/>
              </a:lnSpc>
            </a:pPr>
            <a:endParaRPr lang="zh-CN" altLang="en-US" b="1">
              <a:ea typeface="楷体_GB2312" pitchFamily="49" charset="-122"/>
            </a:endParaRPr>
          </a:p>
          <a:p>
            <a:pPr>
              <a:lnSpc>
                <a:spcPct val="110000"/>
              </a:lnSpc>
            </a:pPr>
            <a:endParaRPr lang="zh-CN" altLang="en-US" b="1">
              <a:ea typeface="楷体_GB2312" pitchFamily="49" charset="-122"/>
            </a:endParaRPr>
          </a:p>
          <a:p>
            <a:pPr>
              <a:lnSpc>
                <a:spcPct val="110000"/>
              </a:lnSpc>
            </a:pPr>
            <a:endParaRPr lang="zh-CN" altLang="en-US" b="1">
              <a:ea typeface="楷体_GB2312" pitchFamily="49" charset="-122"/>
            </a:endParaRPr>
          </a:p>
          <a:p>
            <a:pPr>
              <a:lnSpc>
                <a:spcPct val="110000"/>
              </a:lnSpc>
            </a:pPr>
            <a:endParaRPr lang="zh-CN" altLang="en-US" b="1">
              <a:ea typeface="楷体_GB2312" pitchFamily="49" charset="-122"/>
            </a:endParaRPr>
          </a:p>
          <a:p>
            <a:pPr>
              <a:lnSpc>
                <a:spcPct val="110000"/>
              </a:lnSpc>
            </a:pPr>
            <a:endParaRPr lang="zh-CN" altLang="en-US" b="1">
              <a:ea typeface="楷体_GB2312" pitchFamily="49" charset="-122"/>
            </a:endParaRPr>
          </a:p>
          <a:p>
            <a:pPr>
              <a:lnSpc>
                <a:spcPct val="110000"/>
              </a:lnSpc>
            </a:pPr>
            <a:r>
              <a:rPr lang="en-US" altLang="zh-CN" sz="3200" b="1">
                <a:ea typeface="楷体_GB2312" pitchFamily="49" charset="-122"/>
              </a:rPr>
              <a:t>}</a:t>
            </a:r>
            <a:r>
              <a:rPr lang="en-US" altLang="zh-CN" sz="3200">
                <a:ea typeface="楷体_GB2312" pitchFamily="49" charset="-122"/>
              </a:rPr>
              <a:t> //DelAfter</a:t>
            </a:r>
            <a:endParaRPr lang="en-US" altLang="zh-CN" sz="3200"/>
          </a:p>
        </p:txBody>
      </p:sp>
      <p:sp>
        <p:nvSpPr>
          <p:cNvPr id="71683" name="AutoShape 3">
            <a:hlinkClick r:id="" action="ppaction://hlinkshowjump?jump=lastslideviewed" highlightClick="1"/>
          </p:cNvPr>
          <p:cNvSpPr>
            <a:spLocks noChangeArrowheads="1"/>
          </p:cNvSpPr>
          <p:nvPr/>
        </p:nvSpPr>
        <p:spPr bwMode="auto">
          <a:xfrm>
            <a:off x="8458200" y="6248400"/>
            <a:ext cx="381000" cy="3810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4" name="Rectangle 4"/>
          <p:cNvSpPr>
            <a:spLocks noChangeArrowheads="1"/>
          </p:cNvSpPr>
          <p:nvPr/>
        </p:nvSpPr>
        <p:spPr bwMode="auto">
          <a:xfrm>
            <a:off x="828675" y="1752600"/>
            <a:ext cx="7248525" cy="432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b="1">
                <a:solidFill>
                  <a:srgbClr val="CC0066"/>
                </a:solidFill>
                <a:ea typeface="楷体_GB2312" pitchFamily="49" charset="-122"/>
              </a:rPr>
              <a:t>if</a:t>
            </a:r>
            <a:r>
              <a:rPr lang="en-US" altLang="zh-CN">
                <a:solidFill>
                  <a:srgbClr val="CC0066"/>
                </a:solidFill>
                <a:ea typeface="楷体_GB2312" pitchFamily="49" charset="-122"/>
              </a:rPr>
              <a:t> ( </a:t>
            </a:r>
            <a:r>
              <a:rPr lang="en-US" altLang="zh-CN" b="1">
                <a:solidFill>
                  <a:srgbClr val="CC0066"/>
                </a:solidFill>
                <a:ea typeface="楷体_GB2312" pitchFamily="49" charset="-122"/>
              </a:rPr>
              <a:t>!</a:t>
            </a:r>
            <a:r>
              <a:rPr lang="en-US" altLang="zh-CN">
                <a:solidFill>
                  <a:srgbClr val="CC0066"/>
                </a:solidFill>
                <a:ea typeface="楷体_GB2312" pitchFamily="49" charset="-122"/>
              </a:rPr>
              <a:t>(L.current </a:t>
            </a:r>
            <a:r>
              <a:rPr lang="en-US" altLang="zh-CN" b="1">
                <a:solidFill>
                  <a:srgbClr val="CC0066"/>
                </a:solidFill>
                <a:ea typeface="楷体_GB2312" pitchFamily="49" charset="-122"/>
              </a:rPr>
              <a:t>&amp;&amp;</a:t>
            </a:r>
            <a:r>
              <a:rPr lang="en-US" altLang="zh-CN">
                <a:solidFill>
                  <a:srgbClr val="CC0066"/>
                </a:solidFill>
                <a:ea typeface="楷体_GB2312" pitchFamily="49" charset="-122"/>
              </a:rPr>
              <a:t> L.current-&gt;next ) )</a:t>
            </a:r>
          </a:p>
          <a:p>
            <a:pPr>
              <a:lnSpc>
                <a:spcPct val="110000"/>
              </a:lnSpc>
            </a:pPr>
            <a:r>
              <a:rPr lang="en-US" altLang="zh-CN">
                <a:solidFill>
                  <a:srgbClr val="CC0066"/>
                </a:solidFill>
                <a:ea typeface="楷体_GB2312" pitchFamily="49" charset="-122"/>
              </a:rPr>
              <a:t>       </a:t>
            </a:r>
            <a:r>
              <a:rPr lang="en-US" altLang="zh-CN" b="1">
                <a:solidFill>
                  <a:srgbClr val="CC0066"/>
                </a:solidFill>
                <a:ea typeface="楷体_GB2312" pitchFamily="49" charset="-122"/>
              </a:rPr>
              <a:t>return</a:t>
            </a:r>
            <a:r>
              <a:rPr lang="en-US" altLang="zh-CN">
                <a:solidFill>
                  <a:srgbClr val="CC0066"/>
                </a:solidFill>
                <a:ea typeface="楷体_GB2312" pitchFamily="49" charset="-122"/>
              </a:rPr>
              <a:t> ERROR;</a:t>
            </a:r>
          </a:p>
          <a:p>
            <a:pPr>
              <a:lnSpc>
                <a:spcPct val="110000"/>
              </a:lnSpc>
            </a:pPr>
            <a:r>
              <a:rPr lang="en-US" altLang="zh-CN">
                <a:ea typeface="楷体_GB2312" pitchFamily="49" charset="-122"/>
              </a:rPr>
              <a:t>q = L.current-&gt;next;</a:t>
            </a:r>
          </a:p>
          <a:p>
            <a:pPr>
              <a:lnSpc>
                <a:spcPct val="110000"/>
              </a:lnSpc>
            </a:pPr>
            <a:r>
              <a:rPr lang="en-US" altLang="zh-CN">
                <a:ea typeface="楷体_GB2312" pitchFamily="49" charset="-122"/>
              </a:rPr>
              <a:t>L.current-&gt;next = q-&gt;next;</a:t>
            </a:r>
          </a:p>
          <a:p>
            <a:pPr>
              <a:lnSpc>
                <a:spcPct val="110000"/>
              </a:lnSpc>
            </a:pPr>
            <a:r>
              <a:rPr lang="en-US" altLang="zh-CN" b="1">
                <a:solidFill>
                  <a:srgbClr val="6600CC"/>
                </a:solidFill>
                <a:ea typeface="楷体_GB2312" pitchFamily="49" charset="-122"/>
              </a:rPr>
              <a:t>if</a:t>
            </a:r>
            <a:r>
              <a:rPr lang="en-US" altLang="zh-CN">
                <a:solidFill>
                  <a:srgbClr val="6600CC"/>
                </a:solidFill>
                <a:ea typeface="楷体_GB2312" pitchFamily="49" charset="-122"/>
              </a:rPr>
              <a:t> (L.tail = q)  L.tail = L.current;</a:t>
            </a:r>
            <a:endParaRPr lang="en-US" altLang="zh-CN">
              <a:ea typeface="楷体_GB2312" pitchFamily="49" charset="-122"/>
            </a:endParaRPr>
          </a:p>
          <a:p>
            <a:pPr>
              <a:lnSpc>
                <a:spcPct val="110000"/>
              </a:lnSpc>
            </a:pPr>
            <a:r>
              <a:rPr lang="en-US" altLang="zh-CN">
                <a:ea typeface="楷体_GB2312" pitchFamily="49" charset="-122"/>
              </a:rPr>
              <a:t>e=q-&gt;data;  FreeNode(q);</a:t>
            </a:r>
          </a:p>
          <a:p>
            <a:pPr>
              <a:lnSpc>
                <a:spcPct val="110000"/>
              </a:lnSpc>
            </a:pPr>
            <a:r>
              <a:rPr lang="en-US" altLang="zh-CN" b="1">
                <a:ea typeface="楷体_GB2312" pitchFamily="49" charset="-122"/>
              </a:rPr>
              <a:t>return</a:t>
            </a:r>
            <a:r>
              <a:rPr lang="en-US" altLang="zh-CN">
                <a:ea typeface="楷体_GB2312" pitchFamily="49" charset="-122"/>
              </a:rPr>
              <a:t> OK;</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71684"/>
                                        </p:tgtEl>
                                        <p:attrNameLst>
                                          <p:attrName>style.visibility</p:attrName>
                                        </p:attrNameLst>
                                      </p:cBhvr>
                                      <p:to>
                                        <p:strVal val="visible"/>
                                      </p:to>
                                    </p:set>
                                    <p:animEffect transition="in" filter="strips(downRight)">
                                      <p:cBhvr>
                                        <p:cTn id="7" dur="75"/>
                                        <p:tgtEl>
                                          <p:spTgt spid="71684"/>
                                        </p:tgtEl>
                                      </p:cBhvr>
                                    </p:animEffect>
                                  </p:childTnLst>
                                </p:cTn>
                              </p:par>
                            </p:childTnLst>
                          </p:cTn>
                        </p:par>
                        <p:par>
                          <p:cTn id="8" fill="hold" nodeType="afterGroup">
                            <p:stCondLst>
                              <p:cond delay="11025"/>
                            </p:stCondLst>
                            <p:childTnLst>
                              <p:par>
                                <p:cTn id="9" presetID="2" presetClass="entr" presetSubtype="6" fill="hold" grpId="0" nodeType="afterEffect">
                                  <p:stCondLst>
                                    <p:cond delay="0"/>
                                  </p:stCondLst>
                                  <p:childTnLst>
                                    <p:set>
                                      <p:cBhvr>
                                        <p:cTn id="10" dur="1" fill="hold">
                                          <p:stCondLst>
                                            <p:cond delay="0"/>
                                          </p:stCondLst>
                                        </p:cTn>
                                        <p:tgtEl>
                                          <p:spTgt spid="71683"/>
                                        </p:tgtEl>
                                        <p:attrNameLst>
                                          <p:attrName>style.visibility</p:attrName>
                                        </p:attrNameLst>
                                      </p:cBhvr>
                                      <p:to>
                                        <p:strVal val="visible"/>
                                      </p:to>
                                    </p:set>
                                    <p:anim calcmode="lin" valueType="num">
                                      <p:cBhvr additive="base">
                                        <p:cTn id="11" dur="500" fill="hold"/>
                                        <p:tgtEl>
                                          <p:spTgt spid="71683"/>
                                        </p:tgtEl>
                                        <p:attrNameLst>
                                          <p:attrName>ppt_x</p:attrName>
                                        </p:attrNameLst>
                                      </p:cBhvr>
                                      <p:tavLst>
                                        <p:tav tm="0">
                                          <p:val>
                                            <p:strVal val="1+#ppt_w/2"/>
                                          </p:val>
                                        </p:tav>
                                        <p:tav tm="100000">
                                          <p:val>
                                            <p:strVal val="#ppt_x"/>
                                          </p:val>
                                        </p:tav>
                                      </p:tavLst>
                                    </p:anim>
                                    <p:anim calcmode="lin" valueType="num">
                                      <p:cBhvr additive="base">
                                        <p:cTn id="12" dur="500" fill="hold"/>
                                        <p:tgtEl>
                                          <p:spTgt spid="71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nimBg="1"/>
      <p:bldP spid="71684"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a:hlinkClick r:id="" action="ppaction://hlinkshowjump?jump=nextslide"/>
          </p:cNvPr>
          <p:cNvSpPr txBox="1">
            <a:spLocks noChangeArrowheads="1"/>
          </p:cNvSpPr>
          <p:nvPr/>
        </p:nvSpPr>
        <p:spPr bwMode="auto">
          <a:xfrm>
            <a:off x="212725" y="744538"/>
            <a:ext cx="8637588"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3200" b="1">
                <a:solidFill>
                  <a:srgbClr val="660033"/>
                </a:solidFill>
              </a:rPr>
              <a:t>Status</a:t>
            </a:r>
            <a:r>
              <a:rPr lang="en-US" altLang="zh-CN" sz="3200">
                <a:solidFill>
                  <a:srgbClr val="660033"/>
                </a:solidFill>
              </a:rPr>
              <a:t> MergeList_L(LinkList </a:t>
            </a:r>
            <a:r>
              <a:rPr lang="en-US" altLang="zh-CN" sz="3200" b="1">
                <a:solidFill>
                  <a:srgbClr val="660033"/>
                </a:solidFill>
              </a:rPr>
              <a:t>&amp;</a:t>
            </a:r>
            <a:r>
              <a:rPr lang="en-US" altLang="zh-CN" sz="3200">
                <a:solidFill>
                  <a:srgbClr val="660033"/>
                </a:solidFill>
              </a:rPr>
              <a:t>Lc, LinkList </a:t>
            </a:r>
            <a:r>
              <a:rPr lang="en-US" altLang="zh-CN" sz="3200" b="1">
                <a:solidFill>
                  <a:srgbClr val="660033"/>
                </a:solidFill>
              </a:rPr>
              <a:t>&amp;</a:t>
            </a:r>
            <a:r>
              <a:rPr lang="en-US" altLang="zh-CN" sz="3200">
                <a:solidFill>
                  <a:srgbClr val="660033"/>
                </a:solidFill>
              </a:rPr>
              <a:t>La,</a:t>
            </a:r>
          </a:p>
          <a:p>
            <a:pPr>
              <a:lnSpc>
                <a:spcPct val="110000"/>
              </a:lnSpc>
            </a:pPr>
            <a:r>
              <a:rPr lang="en-US" altLang="zh-CN" sz="3200">
                <a:solidFill>
                  <a:srgbClr val="660033"/>
                </a:solidFill>
              </a:rPr>
              <a:t>                       LinkList </a:t>
            </a:r>
            <a:r>
              <a:rPr lang="en-US" altLang="zh-CN" sz="3200" b="1">
                <a:solidFill>
                  <a:srgbClr val="660033"/>
                </a:solidFill>
              </a:rPr>
              <a:t>&amp;</a:t>
            </a:r>
            <a:r>
              <a:rPr lang="en-US" altLang="zh-CN" sz="3200">
                <a:solidFill>
                  <a:srgbClr val="660033"/>
                </a:solidFill>
              </a:rPr>
              <a:t>Lb </a:t>
            </a:r>
            <a:r>
              <a:rPr lang="zh-CN" altLang="en-US" sz="3200">
                <a:solidFill>
                  <a:srgbClr val="660033"/>
                </a:solidFill>
              </a:rPr>
              <a:t>，</a:t>
            </a:r>
            <a:r>
              <a:rPr lang="en-US" altLang="zh-CN" sz="3200" b="1">
                <a:solidFill>
                  <a:srgbClr val="660033"/>
                </a:solidFill>
              </a:rPr>
              <a:t>int</a:t>
            </a:r>
            <a:r>
              <a:rPr lang="en-US" altLang="zh-CN" sz="3200">
                <a:solidFill>
                  <a:srgbClr val="660033"/>
                </a:solidFill>
              </a:rPr>
              <a:t> (</a:t>
            </a:r>
            <a:r>
              <a:rPr lang="en-US" altLang="zh-CN" sz="3200" b="1">
                <a:solidFill>
                  <a:srgbClr val="660033"/>
                </a:solidFill>
              </a:rPr>
              <a:t>*</a:t>
            </a:r>
            <a:r>
              <a:rPr lang="en-US" altLang="zh-CN" sz="3200">
                <a:solidFill>
                  <a:srgbClr val="660033"/>
                </a:solidFill>
              </a:rPr>
              <a:t>compare)</a:t>
            </a:r>
          </a:p>
          <a:p>
            <a:pPr>
              <a:lnSpc>
                <a:spcPct val="110000"/>
              </a:lnSpc>
            </a:pPr>
            <a:r>
              <a:rPr lang="en-US" altLang="zh-CN" sz="3200">
                <a:solidFill>
                  <a:srgbClr val="660033"/>
                </a:solidFill>
              </a:rPr>
              <a:t>                                         (ElemType,ElemType))) </a:t>
            </a:r>
            <a:r>
              <a:rPr lang="en-US" altLang="zh-CN" sz="3200" b="1">
                <a:solidFill>
                  <a:srgbClr val="660033"/>
                </a:solidFill>
              </a:rPr>
              <a:t>{</a:t>
            </a:r>
            <a:endParaRPr lang="en-US" altLang="zh-CN" sz="3200">
              <a:solidFill>
                <a:srgbClr val="660033"/>
              </a:solidFill>
            </a:endParaRPr>
          </a:p>
          <a:p>
            <a:pPr>
              <a:lnSpc>
                <a:spcPct val="110000"/>
              </a:lnSpc>
            </a:pPr>
            <a:r>
              <a:rPr lang="en-US" altLang="zh-CN" sz="2800" b="1">
                <a:solidFill>
                  <a:srgbClr val="660033"/>
                </a:solidFill>
              </a:rPr>
              <a:t>    </a:t>
            </a:r>
            <a:r>
              <a:rPr lang="en-US" altLang="zh-CN" sz="2800">
                <a:solidFill>
                  <a:srgbClr val="660033"/>
                </a:solidFill>
              </a:rPr>
              <a:t>// </a:t>
            </a:r>
            <a:r>
              <a:rPr lang="zh-CN" altLang="en-US" sz="2800">
                <a:solidFill>
                  <a:srgbClr val="660033"/>
                </a:solidFill>
                <a:ea typeface="楷体_GB2312" pitchFamily="49" charset="-122"/>
              </a:rPr>
              <a:t>归并有序表</a:t>
            </a:r>
            <a:r>
              <a:rPr lang="zh-CN" altLang="en-US" sz="2800">
                <a:solidFill>
                  <a:srgbClr val="660033"/>
                </a:solidFill>
              </a:rPr>
              <a:t> </a:t>
            </a:r>
            <a:r>
              <a:rPr lang="en-US" altLang="zh-CN" sz="2800">
                <a:solidFill>
                  <a:srgbClr val="660033"/>
                </a:solidFill>
              </a:rPr>
              <a:t>La </a:t>
            </a:r>
            <a:r>
              <a:rPr lang="zh-CN" altLang="en-US" sz="2800">
                <a:solidFill>
                  <a:srgbClr val="660033"/>
                </a:solidFill>
                <a:ea typeface="楷体_GB2312" pitchFamily="49" charset="-122"/>
              </a:rPr>
              <a:t>和</a:t>
            </a:r>
            <a:r>
              <a:rPr lang="zh-CN" altLang="en-US" sz="2800">
                <a:solidFill>
                  <a:srgbClr val="660033"/>
                </a:solidFill>
              </a:rPr>
              <a:t> </a:t>
            </a:r>
            <a:r>
              <a:rPr lang="en-US" altLang="zh-CN" sz="2800">
                <a:solidFill>
                  <a:srgbClr val="660033"/>
                </a:solidFill>
              </a:rPr>
              <a:t>Lb </a:t>
            </a:r>
            <a:r>
              <a:rPr lang="en-US" altLang="zh-CN" sz="2800">
                <a:solidFill>
                  <a:srgbClr val="660033"/>
                </a:solidFill>
                <a:latin typeface="楷体_GB2312" pitchFamily="49" charset="-122"/>
                <a:ea typeface="楷体_GB2312" pitchFamily="49" charset="-122"/>
              </a:rPr>
              <a:t>,</a:t>
            </a:r>
            <a:r>
              <a:rPr lang="zh-CN" altLang="en-US" sz="2800">
                <a:solidFill>
                  <a:srgbClr val="660033"/>
                </a:solidFill>
                <a:latin typeface="楷体_GB2312" pitchFamily="49" charset="-122"/>
                <a:ea typeface="楷体_GB2312" pitchFamily="49" charset="-122"/>
              </a:rPr>
              <a:t>生成新的有序表 </a:t>
            </a:r>
            <a:r>
              <a:rPr lang="en-US" altLang="zh-CN" sz="2800">
                <a:solidFill>
                  <a:srgbClr val="660033"/>
                </a:solidFill>
                <a:ea typeface="楷体_GB2312" pitchFamily="49" charset="-122"/>
              </a:rPr>
              <a:t>Lc</a:t>
            </a:r>
            <a:r>
              <a:rPr lang="en-US" altLang="zh-CN" sz="2800">
                <a:solidFill>
                  <a:srgbClr val="660033"/>
                </a:solidFill>
                <a:latin typeface="楷体_GB2312" pitchFamily="49" charset="-122"/>
                <a:ea typeface="楷体_GB2312" pitchFamily="49" charset="-122"/>
              </a:rPr>
              <a:t>,</a:t>
            </a:r>
          </a:p>
          <a:p>
            <a:pPr>
              <a:lnSpc>
                <a:spcPct val="110000"/>
              </a:lnSpc>
            </a:pPr>
            <a:r>
              <a:rPr lang="en-US" altLang="zh-CN" sz="2800">
                <a:solidFill>
                  <a:srgbClr val="660033"/>
                </a:solidFill>
                <a:latin typeface="楷体_GB2312" pitchFamily="49" charset="-122"/>
                <a:ea typeface="楷体_GB2312" pitchFamily="49" charset="-122"/>
              </a:rPr>
              <a:t>  </a:t>
            </a:r>
            <a:r>
              <a:rPr lang="en-US" altLang="zh-CN" sz="2800">
                <a:solidFill>
                  <a:srgbClr val="660033"/>
                </a:solidFill>
                <a:ea typeface="楷体_GB2312" pitchFamily="49" charset="-122"/>
              </a:rPr>
              <a:t>//</a:t>
            </a:r>
            <a:r>
              <a:rPr lang="en-US" altLang="zh-CN" sz="2800">
                <a:solidFill>
                  <a:srgbClr val="660033"/>
                </a:solidFill>
                <a:latin typeface="楷体_GB2312" pitchFamily="49" charset="-122"/>
                <a:ea typeface="楷体_GB2312" pitchFamily="49" charset="-122"/>
              </a:rPr>
              <a:t> </a:t>
            </a:r>
            <a:r>
              <a:rPr lang="zh-CN" altLang="en-US" sz="2800">
                <a:solidFill>
                  <a:srgbClr val="660033"/>
                </a:solidFill>
                <a:latin typeface="楷体_GB2312" pitchFamily="49" charset="-122"/>
                <a:ea typeface="楷体_GB2312" pitchFamily="49" charset="-122"/>
              </a:rPr>
              <a:t>并在归并之后销毁</a:t>
            </a:r>
            <a:r>
              <a:rPr lang="en-US" altLang="zh-CN" sz="2800">
                <a:solidFill>
                  <a:srgbClr val="660033"/>
                </a:solidFill>
                <a:ea typeface="楷体_GB2312" pitchFamily="49" charset="-122"/>
              </a:rPr>
              <a:t>La</a:t>
            </a:r>
            <a:r>
              <a:rPr lang="en-US" altLang="zh-CN" sz="2800">
                <a:solidFill>
                  <a:srgbClr val="660033"/>
                </a:solidFill>
                <a:latin typeface="楷体_GB2312" pitchFamily="49" charset="-122"/>
                <a:ea typeface="楷体_GB2312" pitchFamily="49" charset="-122"/>
              </a:rPr>
              <a:t> </a:t>
            </a:r>
            <a:r>
              <a:rPr lang="zh-CN" altLang="en-US" sz="2800">
                <a:solidFill>
                  <a:srgbClr val="660033"/>
                </a:solidFill>
                <a:latin typeface="楷体_GB2312" pitchFamily="49" charset="-122"/>
                <a:ea typeface="楷体_GB2312" pitchFamily="49" charset="-122"/>
              </a:rPr>
              <a:t>和 </a:t>
            </a:r>
            <a:r>
              <a:rPr lang="en-US" altLang="zh-CN" sz="2800">
                <a:solidFill>
                  <a:srgbClr val="660033"/>
                </a:solidFill>
                <a:ea typeface="楷体_GB2312" pitchFamily="49" charset="-122"/>
              </a:rPr>
              <a:t>Lb</a:t>
            </a:r>
            <a:r>
              <a:rPr lang="en-US" altLang="zh-CN" sz="2800">
                <a:solidFill>
                  <a:srgbClr val="660033"/>
                </a:solidFill>
                <a:latin typeface="楷体_GB2312" pitchFamily="49" charset="-122"/>
                <a:ea typeface="楷体_GB2312" pitchFamily="49" charset="-122"/>
              </a:rPr>
              <a:t>,</a:t>
            </a:r>
          </a:p>
          <a:p>
            <a:pPr>
              <a:lnSpc>
                <a:spcPct val="110000"/>
              </a:lnSpc>
            </a:pPr>
            <a:r>
              <a:rPr lang="en-US" altLang="zh-CN" sz="2800">
                <a:solidFill>
                  <a:srgbClr val="660033"/>
                </a:solidFill>
                <a:latin typeface="楷体_GB2312" pitchFamily="49" charset="-122"/>
                <a:ea typeface="楷体_GB2312" pitchFamily="49" charset="-122"/>
              </a:rPr>
              <a:t>  </a:t>
            </a:r>
            <a:r>
              <a:rPr lang="en-US" altLang="zh-CN" sz="2800">
                <a:solidFill>
                  <a:srgbClr val="660033"/>
                </a:solidFill>
                <a:ea typeface="楷体_GB2312" pitchFamily="49" charset="-122"/>
              </a:rPr>
              <a:t>// compare</a:t>
            </a:r>
            <a:r>
              <a:rPr lang="en-US" altLang="zh-CN" sz="2800">
                <a:solidFill>
                  <a:srgbClr val="660033"/>
                </a:solidFill>
                <a:latin typeface="楷体_GB2312" pitchFamily="49" charset="-122"/>
                <a:ea typeface="楷体_GB2312" pitchFamily="49" charset="-122"/>
              </a:rPr>
              <a:t> </a:t>
            </a:r>
            <a:r>
              <a:rPr lang="zh-CN" altLang="en-US" sz="2800">
                <a:solidFill>
                  <a:srgbClr val="660033"/>
                </a:solidFill>
                <a:latin typeface="楷体_GB2312" pitchFamily="49" charset="-122"/>
                <a:ea typeface="楷体_GB2312" pitchFamily="49" charset="-122"/>
              </a:rPr>
              <a:t>为指定的元素大小判定函数</a:t>
            </a:r>
            <a:endParaRPr lang="zh-CN" altLang="en-US" sz="2800" b="1">
              <a:solidFill>
                <a:srgbClr val="660033"/>
              </a:solidFill>
            </a:endParaRPr>
          </a:p>
          <a:p>
            <a:pPr>
              <a:lnSpc>
                <a:spcPct val="110000"/>
              </a:lnSpc>
            </a:pPr>
            <a:endParaRPr lang="zh-CN" altLang="en-US" sz="2800" b="1">
              <a:solidFill>
                <a:srgbClr val="660033"/>
              </a:solidFill>
            </a:endParaRPr>
          </a:p>
          <a:p>
            <a:pPr>
              <a:lnSpc>
                <a:spcPct val="110000"/>
              </a:lnSpc>
            </a:pPr>
            <a:r>
              <a:rPr lang="zh-CN" altLang="en-US" sz="2800" b="1">
                <a:solidFill>
                  <a:srgbClr val="660033"/>
                </a:solidFill>
              </a:rPr>
              <a:t>              </a:t>
            </a:r>
            <a:r>
              <a:rPr lang="en-US" altLang="zh-CN" sz="2800" b="1">
                <a:solidFill>
                  <a:srgbClr val="660033"/>
                </a:solidFill>
              </a:rPr>
              <a:t>……</a:t>
            </a:r>
          </a:p>
          <a:p>
            <a:pPr>
              <a:lnSpc>
                <a:spcPct val="110000"/>
              </a:lnSpc>
            </a:pPr>
            <a:endParaRPr lang="en-US" altLang="zh-CN" sz="2800" b="1">
              <a:solidFill>
                <a:srgbClr val="660033"/>
              </a:solidFill>
            </a:endParaRPr>
          </a:p>
          <a:p>
            <a:pPr>
              <a:lnSpc>
                <a:spcPct val="110000"/>
              </a:lnSpc>
            </a:pPr>
            <a:r>
              <a:rPr lang="en-US" altLang="zh-CN" sz="3200" b="1">
                <a:solidFill>
                  <a:srgbClr val="660033"/>
                </a:solidFill>
              </a:rPr>
              <a:t>}</a:t>
            </a:r>
            <a:r>
              <a:rPr lang="en-US" altLang="zh-CN" sz="3200">
                <a:solidFill>
                  <a:srgbClr val="660033"/>
                </a:solidFill>
              </a:rPr>
              <a:t> // MergeList_L</a:t>
            </a:r>
            <a:endParaRPr lang="en-US" altLang="zh-CN" sz="2800">
              <a:solidFill>
                <a:srgbClr val="660033"/>
              </a:solidFill>
            </a:endParaRPr>
          </a:p>
        </p:txBody>
      </p:sp>
      <p:sp>
        <p:nvSpPr>
          <p:cNvPr id="73732" name="Text Box 4"/>
          <p:cNvSpPr txBox="1">
            <a:spLocks noChangeArrowheads="1"/>
          </p:cNvSpPr>
          <p:nvPr/>
        </p:nvSpPr>
        <p:spPr bwMode="auto">
          <a:xfrm>
            <a:off x="228600" y="152400"/>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990000"/>
                </a:solidFill>
              </a:rPr>
              <a:t>例二</a:t>
            </a:r>
            <a:endParaRPr lang="zh-CN" altLang="en-US" sz="2800" b="1"/>
          </a:p>
        </p:txBody>
      </p:sp>
      <p:sp>
        <p:nvSpPr>
          <p:cNvPr id="73736" name="AutoShape 8">
            <a:hlinkClick r:id="rId2" action="ppaction://hlinksldjump" highlightClick="1"/>
          </p:cNvPr>
          <p:cNvSpPr>
            <a:spLocks noChangeArrowheads="1"/>
          </p:cNvSpPr>
          <p:nvPr/>
        </p:nvSpPr>
        <p:spPr bwMode="auto">
          <a:xfrm>
            <a:off x="85344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additive="base">
                                        <p:cTn id="7" dur="500" fill="hold"/>
                                        <p:tgtEl>
                                          <p:spTgt spid="73732"/>
                                        </p:tgtEl>
                                        <p:attrNameLst>
                                          <p:attrName>ppt_x</p:attrName>
                                        </p:attrNameLst>
                                      </p:cBhvr>
                                      <p:tavLst>
                                        <p:tav tm="0">
                                          <p:val>
                                            <p:strVal val="0-#ppt_w/2"/>
                                          </p:val>
                                        </p:tav>
                                        <p:tav tm="100000">
                                          <p:val>
                                            <p:strVal val="#ppt_x"/>
                                          </p:val>
                                        </p:tav>
                                      </p:tavLst>
                                    </p:anim>
                                    <p:anim calcmode="lin" valueType="num">
                                      <p:cBhvr additive="base">
                                        <p:cTn id="8" dur="500" fill="hold"/>
                                        <p:tgtEl>
                                          <p:spTgt spid="7373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73730"/>
                                        </p:tgtEl>
                                        <p:attrNameLst>
                                          <p:attrName>style.visibility</p:attrName>
                                        </p:attrNameLst>
                                      </p:cBhvr>
                                      <p:to>
                                        <p:strVal val="visible"/>
                                      </p:to>
                                    </p:set>
                                    <p:animEffect transition="in" filter="strips(downRight)">
                                      <p:cBhvr>
                                        <p:cTn id="13" dur="500"/>
                                        <p:tgtEl>
                                          <p:spTgt spid="73730"/>
                                        </p:tgtEl>
                                      </p:cBhvr>
                                    </p:animEffect>
                                  </p:childTnLst>
                                </p:cTn>
                              </p:par>
                            </p:childTnLst>
                          </p:cTn>
                        </p:par>
                        <p:par>
                          <p:cTn id="14" fill="hold" nodeType="afterGroup">
                            <p:stCondLst>
                              <p:cond delay="500"/>
                            </p:stCondLst>
                            <p:childTnLst>
                              <p:par>
                                <p:cTn id="15" presetID="2" presetClass="entr" presetSubtype="6" fill="hold" grpId="0" nodeType="afterEffect">
                                  <p:stCondLst>
                                    <p:cond delay="0"/>
                                  </p:stCondLst>
                                  <p:childTnLst>
                                    <p:set>
                                      <p:cBhvr>
                                        <p:cTn id="16" dur="1" fill="hold">
                                          <p:stCondLst>
                                            <p:cond delay="0"/>
                                          </p:stCondLst>
                                        </p:cTn>
                                        <p:tgtEl>
                                          <p:spTgt spid="73736"/>
                                        </p:tgtEl>
                                        <p:attrNameLst>
                                          <p:attrName>style.visibility</p:attrName>
                                        </p:attrNameLst>
                                      </p:cBhvr>
                                      <p:to>
                                        <p:strVal val="visible"/>
                                      </p:to>
                                    </p:set>
                                    <p:anim calcmode="lin" valueType="num">
                                      <p:cBhvr additive="base">
                                        <p:cTn id="17" dur="500" fill="hold"/>
                                        <p:tgtEl>
                                          <p:spTgt spid="73736"/>
                                        </p:tgtEl>
                                        <p:attrNameLst>
                                          <p:attrName>ppt_x</p:attrName>
                                        </p:attrNameLst>
                                      </p:cBhvr>
                                      <p:tavLst>
                                        <p:tav tm="0">
                                          <p:val>
                                            <p:strVal val="1+#ppt_w/2"/>
                                          </p:val>
                                        </p:tav>
                                        <p:tav tm="100000">
                                          <p:val>
                                            <p:strVal val="#ppt_x"/>
                                          </p:val>
                                        </p:tav>
                                      </p:tavLst>
                                    </p:anim>
                                    <p:anim calcmode="lin" valueType="num">
                                      <p:cBhvr additive="base">
                                        <p:cTn id="18" dur="500" fill="hold"/>
                                        <p:tgtEl>
                                          <p:spTgt spid="737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2" grpId="0" autoUpdateAnimBg="0"/>
      <p:bldP spid="7373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381000" y="228600"/>
            <a:ext cx="8158163"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5000"/>
              </a:lnSpc>
            </a:pPr>
            <a:r>
              <a:rPr lang="en-US" altLang="zh-CN" sz="2800" b="1"/>
              <a:t>if </a:t>
            </a:r>
            <a:r>
              <a:rPr lang="en-US" altLang="zh-CN" sz="2800"/>
              <a:t>( </a:t>
            </a:r>
            <a:r>
              <a:rPr lang="en-US" altLang="zh-CN" sz="2800" b="1"/>
              <a:t>!</a:t>
            </a:r>
            <a:r>
              <a:rPr lang="en-US" altLang="zh-CN" sz="2800">
                <a:solidFill>
                  <a:srgbClr val="CC0066"/>
                </a:solidFill>
              </a:rPr>
              <a:t>InitList(Lc)</a:t>
            </a:r>
            <a:r>
              <a:rPr lang="en-US" altLang="zh-CN" sz="2800"/>
              <a:t>)  </a:t>
            </a:r>
            <a:r>
              <a:rPr lang="en-US" altLang="zh-CN" sz="2800" b="1"/>
              <a:t>return</a:t>
            </a:r>
            <a:r>
              <a:rPr lang="en-US" altLang="zh-CN" sz="2800"/>
              <a:t> ERROR;   </a:t>
            </a:r>
            <a:r>
              <a:rPr lang="en-US" altLang="zh-CN" sz="2400"/>
              <a:t> // </a:t>
            </a:r>
            <a:r>
              <a:rPr lang="zh-CN" altLang="en-US" sz="2400">
                <a:ea typeface="楷体_GB2312" pitchFamily="49" charset="-122"/>
              </a:rPr>
              <a:t>存储空间分配失败</a:t>
            </a:r>
            <a:endParaRPr lang="zh-CN" altLang="en-US" sz="2800"/>
          </a:p>
        </p:txBody>
      </p:sp>
      <p:sp>
        <p:nvSpPr>
          <p:cNvPr id="135174" name="Rectangle 6"/>
          <p:cNvSpPr>
            <a:spLocks noChangeArrowheads="1"/>
          </p:cNvSpPr>
          <p:nvPr/>
        </p:nvSpPr>
        <p:spPr bwMode="auto">
          <a:xfrm>
            <a:off x="381000" y="3732213"/>
            <a:ext cx="7939088" cy="182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5000"/>
              </a:lnSpc>
            </a:pPr>
            <a:r>
              <a:rPr lang="en-US" altLang="zh-CN" sz="2800" b="1"/>
              <a:t>while</a:t>
            </a:r>
            <a:r>
              <a:rPr lang="en-US" altLang="zh-CN" sz="2800"/>
              <a:t> (</a:t>
            </a:r>
            <a:r>
              <a:rPr lang="en-US" altLang="zh-CN" sz="2800" b="1"/>
              <a:t>!</a:t>
            </a:r>
            <a:r>
              <a:rPr lang="en-US" altLang="zh-CN" sz="2800"/>
              <a:t>( a=MAXC </a:t>
            </a:r>
            <a:r>
              <a:rPr lang="en-US" altLang="zh-CN" sz="2800" b="1"/>
              <a:t>&amp;&amp; </a:t>
            </a:r>
            <a:r>
              <a:rPr lang="en-US" altLang="zh-CN" sz="2800"/>
              <a:t>b=MAXC)) </a:t>
            </a:r>
            <a:r>
              <a:rPr lang="en-US" altLang="zh-CN" sz="2800" b="1"/>
              <a:t>{</a:t>
            </a:r>
            <a:r>
              <a:rPr lang="en-US" altLang="zh-CN" sz="2800"/>
              <a:t>  </a:t>
            </a:r>
            <a:r>
              <a:rPr lang="en-US" altLang="zh-CN" sz="2400"/>
              <a:t>// </a:t>
            </a:r>
            <a:r>
              <a:rPr lang="en-US" altLang="zh-CN" sz="2400" b="1">
                <a:solidFill>
                  <a:srgbClr val="9966FF"/>
                </a:solidFill>
              </a:rPr>
              <a:t>La </a:t>
            </a:r>
            <a:r>
              <a:rPr lang="zh-CN" altLang="en-US" sz="2400" b="1">
                <a:solidFill>
                  <a:srgbClr val="9966FF"/>
                </a:solidFill>
                <a:ea typeface="楷体_GB2312" pitchFamily="49" charset="-122"/>
              </a:rPr>
              <a:t>或 </a:t>
            </a:r>
            <a:r>
              <a:rPr lang="en-US" altLang="zh-CN" sz="2400" b="1">
                <a:solidFill>
                  <a:srgbClr val="9966FF"/>
                </a:solidFill>
              </a:rPr>
              <a:t>Lb </a:t>
            </a:r>
            <a:r>
              <a:rPr lang="zh-CN" altLang="en-US" sz="2400" b="1">
                <a:solidFill>
                  <a:srgbClr val="9966FF"/>
                </a:solidFill>
                <a:ea typeface="楷体_GB2312" pitchFamily="49" charset="-122"/>
              </a:rPr>
              <a:t>非空</a:t>
            </a:r>
            <a:endParaRPr lang="zh-CN" altLang="en-US" sz="2800"/>
          </a:p>
          <a:p>
            <a:pPr>
              <a:lnSpc>
                <a:spcPct val="135000"/>
              </a:lnSpc>
            </a:pPr>
            <a:endParaRPr lang="zh-CN" altLang="en-US" sz="2800" b="1"/>
          </a:p>
          <a:p>
            <a:pPr>
              <a:lnSpc>
                <a:spcPct val="135000"/>
              </a:lnSpc>
            </a:pPr>
            <a:r>
              <a:rPr lang="en-US" altLang="zh-CN" sz="2800" b="1"/>
              <a:t>}</a:t>
            </a:r>
          </a:p>
        </p:txBody>
      </p:sp>
      <p:sp>
        <p:nvSpPr>
          <p:cNvPr id="135171" name="Text Box 3">
            <a:hlinkClick r:id="" action="ppaction://hlinkshowjump?jump=nextslide"/>
          </p:cNvPr>
          <p:cNvSpPr txBox="1">
            <a:spLocks noChangeArrowheads="1"/>
          </p:cNvSpPr>
          <p:nvPr/>
        </p:nvSpPr>
        <p:spPr bwMode="auto">
          <a:xfrm>
            <a:off x="1447800" y="4314825"/>
            <a:ext cx="10731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2800" b="1">
                <a:solidFill>
                  <a:srgbClr val="FF0000"/>
                </a:solidFill>
              </a:rPr>
              <a:t>…  …</a:t>
            </a:r>
            <a:endParaRPr lang="en-US" altLang="zh-CN" sz="2400"/>
          </a:p>
        </p:txBody>
      </p:sp>
      <p:sp>
        <p:nvSpPr>
          <p:cNvPr id="135172" name="Rectangle 4"/>
          <p:cNvSpPr>
            <a:spLocks noChangeArrowheads="1"/>
          </p:cNvSpPr>
          <p:nvPr/>
        </p:nvSpPr>
        <p:spPr bwMode="auto">
          <a:xfrm>
            <a:off x="381000" y="838200"/>
            <a:ext cx="8720138"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5000"/>
              </a:lnSpc>
            </a:pPr>
            <a:r>
              <a:rPr lang="en-US" altLang="zh-CN" sz="2800">
                <a:solidFill>
                  <a:srgbClr val="CC0066"/>
                </a:solidFill>
              </a:rPr>
              <a:t>LocatePos (La, 0);  LocatePos (Lb, 0</a:t>
            </a:r>
            <a:r>
              <a:rPr lang="en-US" altLang="zh-CN" sz="2000">
                <a:solidFill>
                  <a:srgbClr val="CC0066"/>
                </a:solidFill>
              </a:rPr>
              <a:t>);</a:t>
            </a:r>
            <a:r>
              <a:rPr lang="en-US" altLang="zh-CN" sz="2000"/>
              <a:t>  </a:t>
            </a:r>
            <a:r>
              <a:rPr lang="en-US" altLang="zh-CN" sz="2400"/>
              <a:t>//</a:t>
            </a:r>
            <a:r>
              <a:rPr lang="en-US" altLang="zh-CN" sz="2000"/>
              <a:t> </a:t>
            </a:r>
            <a:r>
              <a:rPr lang="zh-CN" altLang="en-US" sz="2400" b="1">
                <a:solidFill>
                  <a:srgbClr val="9966FF"/>
                </a:solidFill>
                <a:ea typeface="楷体_GB2312" pitchFamily="49" charset="-122"/>
              </a:rPr>
              <a:t>当前指针指向头结点</a:t>
            </a:r>
            <a:endParaRPr lang="zh-CN" altLang="en-US" sz="2800"/>
          </a:p>
        </p:txBody>
      </p:sp>
      <p:sp>
        <p:nvSpPr>
          <p:cNvPr id="135173" name="Rectangle 5"/>
          <p:cNvSpPr>
            <a:spLocks noChangeArrowheads="1"/>
          </p:cNvSpPr>
          <p:nvPr/>
        </p:nvSpPr>
        <p:spPr bwMode="auto">
          <a:xfrm>
            <a:off x="381000" y="1427163"/>
            <a:ext cx="8562975"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5000"/>
              </a:lnSpc>
            </a:pPr>
            <a:r>
              <a:rPr lang="en-US" altLang="zh-CN" sz="2800" b="1"/>
              <a:t>if</a:t>
            </a:r>
            <a:r>
              <a:rPr lang="en-US" altLang="zh-CN" sz="2800"/>
              <a:t> (</a:t>
            </a:r>
            <a:r>
              <a:rPr lang="en-US" altLang="zh-CN" sz="2800">
                <a:solidFill>
                  <a:srgbClr val="CC0066"/>
                </a:solidFill>
              </a:rPr>
              <a:t> DelAfter( La, e)</a:t>
            </a:r>
            <a:r>
              <a:rPr lang="en-US" altLang="zh-CN" sz="2800"/>
              <a:t>)  a = e;        // </a:t>
            </a:r>
            <a:r>
              <a:rPr lang="zh-CN" altLang="en-US" sz="2400" b="1">
                <a:solidFill>
                  <a:srgbClr val="9966FF"/>
                </a:solidFill>
                <a:ea typeface="楷体_GB2312" pitchFamily="49" charset="-122"/>
              </a:rPr>
              <a:t>取得 </a:t>
            </a:r>
            <a:r>
              <a:rPr lang="en-US" altLang="zh-CN" sz="2400" b="1">
                <a:solidFill>
                  <a:srgbClr val="9966FF"/>
                </a:solidFill>
                <a:ea typeface="楷体_GB2312" pitchFamily="49" charset="-122"/>
              </a:rPr>
              <a:t>La </a:t>
            </a:r>
            <a:r>
              <a:rPr lang="zh-CN" altLang="en-US" sz="2400" b="1">
                <a:solidFill>
                  <a:srgbClr val="9966FF"/>
                </a:solidFill>
                <a:ea typeface="楷体_GB2312" pitchFamily="49" charset="-122"/>
              </a:rPr>
              <a:t>表中第一个元素 </a:t>
            </a:r>
            <a:r>
              <a:rPr lang="en-US" altLang="zh-CN" sz="2400" b="1">
                <a:solidFill>
                  <a:srgbClr val="9966FF"/>
                </a:solidFill>
                <a:ea typeface="楷体_GB2312" pitchFamily="49" charset="-122"/>
              </a:rPr>
              <a:t>a</a:t>
            </a:r>
            <a:endParaRPr lang="en-US" altLang="zh-CN" sz="2800"/>
          </a:p>
          <a:p>
            <a:pPr>
              <a:lnSpc>
                <a:spcPct val="135000"/>
              </a:lnSpc>
            </a:pPr>
            <a:r>
              <a:rPr lang="en-US" altLang="zh-CN" sz="2800" b="1"/>
              <a:t>else</a:t>
            </a:r>
            <a:r>
              <a:rPr lang="en-US" altLang="zh-CN" sz="2800"/>
              <a:t> a = MAXC;      </a:t>
            </a:r>
            <a:r>
              <a:rPr lang="en-US" altLang="zh-CN" sz="2000"/>
              <a:t>// </a:t>
            </a:r>
            <a:r>
              <a:rPr lang="en-US" altLang="zh-CN" sz="2400"/>
              <a:t>MAXC</a:t>
            </a:r>
            <a:r>
              <a:rPr lang="zh-CN" altLang="en-US" sz="2400">
                <a:ea typeface="楷体_GB2312" pitchFamily="49" charset="-122"/>
              </a:rPr>
              <a:t>为常量最大值</a:t>
            </a:r>
            <a:endParaRPr lang="zh-CN" altLang="en-US" sz="2800"/>
          </a:p>
          <a:p>
            <a:pPr>
              <a:lnSpc>
                <a:spcPct val="135000"/>
              </a:lnSpc>
            </a:pPr>
            <a:r>
              <a:rPr lang="en-US" altLang="zh-CN" sz="2800" b="1"/>
              <a:t>if</a:t>
            </a:r>
            <a:r>
              <a:rPr lang="en-US" altLang="zh-CN" sz="2800"/>
              <a:t> ( </a:t>
            </a:r>
            <a:r>
              <a:rPr lang="en-US" altLang="zh-CN" sz="2800">
                <a:solidFill>
                  <a:srgbClr val="CC0066"/>
                </a:solidFill>
              </a:rPr>
              <a:t>DelAfter( Lb, e)</a:t>
            </a:r>
            <a:r>
              <a:rPr lang="en-US" altLang="zh-CN" sz="2800"/>
              <a:t>)  b = e;      </a:t>
            </a:r>
            <a:r>
              <a:rPr lang="en-US" altLang="zh-CN" sz="2400"/>
              <a:t> // </a:t>
            </a:r>
            <a:r>
              <a:rPr lang="zh-CN" altLang="en-US" sz="2400" b="1">
                <a:solidFill>
                  <a:srgbClr val="9966FF"/>
                </a:solidFill>
                <a:ea typeface="楷体_GB2312" pitchFamily="49" charset="-122"/>
              </a:rPr>
              <a:t>取得 </a:t>
            </a:r>
            <a:r>
              <a:rPr lang="en-US" altLang="zh-CN" sz="2400" b="1">
                <a:solidFill>
                  <a:srgbClr val="9966FF"/>
                </a:solidFill>
                <a:ea typeface="楷体_GB2312" pitchFamily="49" charset="-122"/>
              </a:rPr>
              <a:t>Lb </a:t>
            </a:r>
            <a:r>
              <a:rPr lang="zh-CN" altLang="en-US" sz="2400" b="1">
                <a:solidFill>
                  <a:srgbClr val="9966FF"/>
                </a:solidFill>
                <a:ea typeface="楷体_GB2312" pitchFamily="49" charset="-122"/>
              </a:rPr>
              <a:t>表中第一个元素 </a:t>
            </a:r>
            <a:r>
              <a:rPr lang="en-US" altLang="zh-CN" sz="2400" b="1">
                <a:solidFill>
                  <a:srgbClr val="9966FF"/>
                </a:solidFill>
                <a:ea typeface="楷体_GB2312" pitchFamily="49" charset="-122"/>
              </a:rPr>
              <a:t>b</a:t>
            </a:r>
            <a:endParaRPr lang="en-US" altLang="zh-CN" sz="2800"/>
          </a:p>
          <a:p>
            <a:pPr>
              <a:lnSpc>
                <a:spcPct val="135000"/>
              </a:lnSpc>
            </a:pPr>
            <a:r>
              <a:rPr lang="en-US" altLang="zh-CN" sz="2800" b="1"/>
              <a:t>else</a:t>
            </a:r>
            <a:r>
              <a:rPr lang="en-US" altLang="zh-CN" sz="2800"/>
              <a:t> b = MAXC;      </a:t>
            </a:r>
            <a:r>
              <a:rPr lang="en-US" altLang="zh-CN" sz="2400"/>
              <a:t>// </a:t>
            </a:r>
            <a:r>
              <a:rPr lang="en-US" altLang="zh-CN" sz="2400" b="1">
                <a:solidFill>
                  <a:srgbClr val="9966FF"/>
                </a:solidFill>
              </a:rPr>
              <a:t>a </a:t>
            </a:r>
            <a:r>
              <a:rPr lang="zh-CN" altLang="en-US" sz="2400" b="1">
                <a:solidFill>
                  <a:srgbClr val="9966FF"/>
                </a:solidFill>
                <a:ea typeface="楷体_GB2312" pitchFamily="49" charset="-122"/>
              </a:rPr>
              <a:t>和 </a:t>
            </a:r>
            <a:r>
              <a:rPr lang="en-US" altLang="zh-CN" sz="2400" b="1">
                <a:solidFill>
                  <a:srgbClr val="9966FF"/>
                </a:solidFill>
              </a:rPr>
              <a:t>b </a:t>
            </a:r>
            <a:r>
              <a:rPr lang="zh-CN" altLang="en-US" sz="2400" b="1">
                <a:solidFill>
                  <a:srgbClr val="9966FF"/>
                </a:solidFill>
                <a:ea typeface="楷体_GB2312" pitchFamily="49" charset="-122"/>
              </a:rPr>
              <a:t>为两表中当前比较元素</a:t>
            </a:r>
            <a:endParaRPr lang="zh-CN" altLang="en-US" sz="2800"/>
          </a:p>
        </p:txBody>
      </p:sp>
      <p:sp>
        <p:nvSpPr>
          <p:cNvPr id="135175" name="Rectangle 7"/>
          <p:cNvSpPr>
            <a:spLocks noChangeArrowheads="1"/>
          </p:cNvSpPr>
          <p:nvPr/>
        </p:nvSpPr>
        <p:spPr bwMode="auto">
          <a:xfrm>
            <a:off x="381000" y="5461000"/>
            <a:ext cx="8080375"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5000"/>
              </a:lnSpc>
            </a:pPr>
            <a:r>
              <a:rPr lang="en-US" altLang="zh-CN" sz="2800">
                <a:solidFill>
                  <a:srgbClr val="CC0066"/>
                </a:solidFill>
              </a:rPr>
              <a:t>DestroyList(La);  DestroyList(Lb);</a:t>
            </a:r>
            <a:r>
              <a:rPr lang="en-US" altLang="zh-CN" sz="2800"/>
              <a:t>  </a:t>
            </a:r>
            <a:r>
              <a:rPr lang="en-US" altLang="zh-CN" sz="2400"/>
              <a:t>// </a:t>
            </a:r>
            <a:r>
              <a:rPr lang="zh-CN" altLang="en-US" sz="2400" b="1">
                <a:solidFill>
                  <a:srgbClr val="9966FF"/>
                </a:solidFill>
                <a:ea typeface="楷体_GB2312" pitchFamily="49" charset="-122"/>
              </a:rPr>
              <a:t>销毁链表 </a:t>
            </a:r>
            <a:r>
              <a:rPr lang="en-US" altLang="zh-CN" sz="2400" b="1">
                <a:solidFill>
                  <a:srgbClr val="9966FF"/>
                </a:solidFill>
              </a:rPr>
              <a:t>La </a:t>
            </a:r>
            <a:r>
              <a:rPr lang="zh-CN" altLang="en-US" sz="2400" b="1">
                <a:solidFill>
                  <a:srgbClr val="9966FF"/>
                </a:solidFill>
                <a:ea typeface="楷体_GB2312" pitchFamily="49" charset="-122"/>
              </a:rPr>
              <a:t>和 </a:t>
            </a:r>
            <a:r>
              <a:rPr lang="en-US" altLang="zh-CN" sz="2400" b="1">
                <a:solidFill>
                  <a:srgbClr val="9966FF"/>
                </a:solidFill>
              </a:rPr>
              <a:t>Lb</a:t>
            </a:r>
            <a:endParaRPr lang="en-US" altLang="zh-CN" sz="2000"/>
          </a:p>
          <a:p>
            <a:pPr>
              <a:lnSpc>
                <a:spcPct val="135000"/>
              </a:lnSpc>
            </a:pPr>
            <a:r>
              <a:rPr lang="en-US" altLang="zh-CN" sz="2800" b="1"/>
              <a:t>return</a:t>
            </a:r>
            <a:r>
              <a:rPr lang="en-US" altLang="zh-CN" sz="2800"/>
              <a:t> OK;</a:t>
            </a:r>
          </a:p>
        </p:txBody>
      </p:sp>
      <p:sp>
        <p:nvSpPr>
          <p:cNvPr id="135176" name="AutoShape 8">
            <a:hlinkClick r:id="" action="ppaction://hlinkshowjump?jump=previousslide" highlightClick="1"/>
          </p:cNvPr>
          <p:cNvSpPr>
            <a:spLocks noChangeArrowheads="1"/>
          </p:cNvSpPr>
          <p:nvPr/>
        </p:nvSpPr>
        <p:spPr bwMode="auto">
          <a:xfrm>
            <a:off x="8458200" y="6324600"/>
            <a:ext cx="304800" cy="3048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35170"/>
                                        </p:tgtEl>
                                        <p:attrNameLst>
                                          <p:attrName>style.visibility</p:attrName>
                                        </p:attrNameLst>
                                      </p:cBhvr>
                                      <p:to>
                                        <p:strVal val="visible"/>
                                      </p:to>
                                    </p:set>
                                    <p:animEffect transition="in" filter="wipe(left)">
                                      <p:cBhvr>
                                        <p:cTn id="7" dur="300"/>
                                        <p:tgtEl>
                                          <p:spTgt spid="135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2"/>
                                        </p:tgtEl>
                                        <p:attrNameLst>
                                          <p:attrName>style.visibility</p:attrName>
                                        </p:attrNameLst>
                                      </p:cBhvr>
                                      <p:to>
                                        <p:strVal val="visible"/>
                                      </p:to>
                                    </p:set>
                                    <p:animEffect transition="in" filter="wipe(left)">
                                      <p:cBhvr>
                                        <p:cTn id="12" dur="500"/>
                                        <p:tgtEl>
                                          <p:spTgt spid="1351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5173"/>
                                        </p:tgtEl>
                                        <p:attrNameLst>
                                          <p:attrName>style.visibility</p:attrName>
                                        </p:attrNameLst>
                                      </p:cBhvr>
                                      <p:to>
                                        <p:strVal val="visible"/>
                                      </p:to>
                                    </p:set>
                                    <p:animEffect transition="in" filter="wipe(left)">
                                      <p:cBhvr>
                                        <p:cTn id="17" dur="500"/>
                                        <p:tgtEl>
                                          <p:spTgt spid="1351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5174"/>
                                        </p:tgtEl>
                                        <p:attrNameLst>
                                          <p:attrName>style.visibility</p:attrName>
                                        </p:attrNameLst>
                                      </p:cBhvr>
                                      <p:to>
                                        <p:strVal val="visible"/>
                                      </p:to>
                                    </p:set>
                                    <p:animEffect transition="in" filter="wipe(left)">
                                      <p:cBhvr>
                                        <p:cTn id="22" dur="500"/>
                                        <p:tgtEl>
                                          <p:spTgt spid="135174"/>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35171"/>
                                        </p:tgtEl>
                                        <p:attrNameLst>
                                          <p:attrName>style.visibility</p:attrName>
                                        </p:attrNameLst>
                                      </p:cBhvr>
                                      <p:to>
                                        <p:strVal val="visible"/>
                                      </p:to>
                                    </p:set>
                                    <p:animEffect transition="in" filter="wipe(left)">
                                      <p:cBhvr>
                                        <p:cTn id="26" dur="500"/>
                                        <p:tgtEl>
                                          <p:spTgt spid="13517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5175"/>
                                        </p:tgtEl>
                                        <p:attrNameLst>
                                          <p:attrName>style.visibility</p:attrName>
                                        </p:attrNameLst>
                                      </p:cBhvr>
                                      <p:to>
                                        <p:strVal val="visible"/>
                                      </p:to>
                                    </p:set>
                                    <p:animEffect transition="in" filter="wipe(left)">
                                      <p:cBhvr>
                                        <p:cTn id="31" dur="500"/>
                                        <p:tgtEl>
                                          <p:spTgt spid="135175"/>
                                        </p:tgtEl>
                                      </p:cBhvr>
                                    </p:animEffect>
                                  </p:childTnLst>
                                </p:cTn>
                              </p:par>
                            </p:childTnLst>
                          </p:cTn>
                        </p:par>
                        <p:par>
                          <p:cTn id="32" fill="hold" nodeType="afterGroup">
                            <p:stCondLst>
                              <p:cond delay="500"/>
                            </p:stCondLst>
                            <p:childTnLst>
                              <p:par>
                                <p:cTn id="33" presetID="2" presetClass="entr" presetSubtype="6" fill="hold" grpId="0" nodeType="afterEffect">
                                  <p:stCondLst>
                                    <p:cond delay="0"/>
                                  </p:stCondLst>
                                  <p:childTnLst>
                                    <p:set>
                                      <p:cBhvr>
                                        <p:cTn id="34" dur="1" fill="hold">
                                          <p:stCondLst>
                                            <p:cond delay="0"/>
                                          </p:stCondLst>
                                        </p:cTn>
                                        <p:tgtEl>
                                          <p:spTgt spid="135176"/>
                                        </p:tgtEl>
                                        <p:attrNameLst>
                                          <p:attrName>style.visibility</p:attrName>
                                        </p:attrNameLst>
                                      </p:cBhvr>
                                      <p:to>
                                        <p:strVal val="visible"/>
                                      </p:to>
                                    </p:set>
                                    <p:anim calcmode="lin" valueType="num">
                                      <p:cBhvr additive="base">
                                        <p:cTn id="35" dur="500" fill="hold"/>
                                        <p:tgtEl>
                                          <p:spTgt spid="135176"/>
                                        </p:tgtEl>
                                        <p:attrNameLst>
                                          <p:attrName>ppt_x</p:attrName>
                                        </p:attrNameLst>
                                      </p:cBhvr>
                                      <p:tavLst>
                                        <p:tav tm="0">
                                          <p:val>
                                            <p:strVal val="1+#ppt_w/2"/>
                                          </p:val>
                                        </p:tav>
                                        <p:tav tm="100000">
                                          <p:val>
                                            <p:strVal val="#ppt_x"/>
                                          </p:val>
                                        </p:tav>
                                      </p:tavLst>
                                    </p:anim>
                                    <p:anim calcmode="lin" valueType="num">
                                      <p:cBhvr additive="base">
                                        <p:cTn id="36" dur="500" fill="hold"/>
                                        <p:tgtEl>
                                          <p:spTgt spid="135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utoUpdateAnimBg="0"/>
      <p:bldP spid="135174" grpId="0" autoUpdateAnimBg="0"/>
      <p:bldP spid="135171" grpId="0" autoUpdateAnimBg="0"/>
      <p:bldP spid="135172" grpId="0" autoUpdateAnimBg="0"/>
      <p:bldP spid="135173" grpId="0" autoUpdateAnimBg="0"/>
      <p:bldP spid="135175" grpId="0" autoUpdateAnimBg="0"/>
      <p:bldP spid="13517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773113" y="179388"/>
            <a:ext cx="6161087" cy="316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4000"/>
              <a:t> </a:t>
            </a:r>
            <a:r>
              <a:rPr lang="en-US" altLang="zh-CN" sz="3200" b="1">
                <a:solidFill>
                  <a:srgbClr val="990000"/>
                </a:solidFill>
              </a:rPr>
              <a:t>if</a:t>
            </a:r>
            <a:r>
              <a:rPr lang="en-US" altLang="zh-CN" sz="3200">
                <a:solidFill>
                  <a:srgbClr val="990000"/>
                </a:solidFill>
              </a:rPr>
              <a:t> ((</a:t>
            </a:r>
            <a:r>
              <a:rPr lang="en-US" altLang="zh-CN" sz="3200" b="1">
                <a:solidFill>
                  <a:srgbClr val="990000"/>
                </a:solidFill>
              </a:rPr>
              <a:t>*</a:t>
            </a:r>
            <a:r>
              <a:rPr lang="en-US" altLang="zh-CN" sz="3200">
                <a:solidFill>
                  <a:srgbClr val="990000"/>
                </a:solidFill>
              </a:rPr>
              <a:t>compare)(a, b) </a:t>
            </a:r>
            <a:r>
              <a:rPr lang="en-US" altLang="zh-CN" sz="3200" b="1">
                <a:solidFill>
                  <a:srgbClr val="990000"/>
                </a:solidFill>
              </a:rPr>
              <a:t>&lt;=</a:t>
            </a:r>
            <a:r>
              <a:rPr lang="en-US" altLang="zh-CN" sz="3200">
                <a:solidFill>
                  <a:srgbClr val="990000"/>
                </a:solidFill>
              </a:rPr>
              <a:t>0) </a:t>
            </a:r>
            <a:r>
              <a:rPr lang="en-US" altLang="zh-CN" sz="3200" b="1">
                <a:solidFill>
                  <a:srgbClr val="990000"/>
                </a:solidFill>
              </a:rPr>
              <a:t>{</a:t>
            </a:r>
            <a:r>
              <a:rPr lang="en-US" altLang="zh-CN" sz="3200">
                <a:solidFill>
                  <a:srgbClr val="990000"/>
                </a:solidFill>
              </a:rPr>
              <a:t>  </a:t>
            </a:r>
            <a:r>
              <a:rPr lang="en-US" altLang="zh-CN" sz="3200" b="1">
                <a:solidFill>
                  <a:srgbClr val="990000"/>
                </a:solidFill>
              </a:rPr>
              <a:t>//  a≤b</a:t>
            </a:r>
            <a:endParaRPr lang="en-US" altLang="zh-CN" sz="3200">
              <a:solidFill>
                <a:srgbClr val="990000"/>
              </a:solidFill>
            </a:endParaRPr>
          </a:p>
          <a:p>
            <a:pPr>
              <a:lnSpc>
                <a:spcPct val="120000"/>
              </a:lnSpc>
            </a:pPr>
            <a:r>
              <a:rPr lang="en-US" altLang="zh-CN" sz="3200">
                <a:solidFill>
                  <a:srgbClr val="990000"/>
                </a:solidFill>
              </a:rPr>
              <a:t>      InsAfter(Lc, a);</a:t>
            </a:r>
          </a:p>
          <a:p>
            <a:pPr>
              <a:lnSpc>
                <a:spcPct val="120000"/>
              </a:lnSpc>
            </a:pPr>
            <a:r>
              <a:rPr lang="en-US" altLang="zh-CN" sz="3200">
                <a:solidFill>
                  <a:srgbClr val="990000"/>
                </a:solidFill>
              </a:rPr>
              <a:t>      </a:t>
            </a:r>
            <a:r>
              <a:rPr lang="en-US" altLang="zh-CN" sz="3200" b="1">
                <a:solidFill>
                  <a:srgbClr val="990000"/>
                </a:solidFill>
              </a:rPr>
              <a:t>if</a:t>
            </a:r>
            <a:r>
              <a:rPr lang="en-US" altLang="zh-CN" sz="3200">
                <a:solidFill>
                  <a:srgbClr val="990000"/>
                </a:solidFill>
              </a:rPr>
              <a:t> ( DelAfter( La, e1) )    a = e1;</a:t>
            </a:r>
          </a:p>
          <a:p>
            <a:pPr>
              <a:lnSpc>
                <a:spcPct val="120000"/>
              </a:lnSpc>
            </a:pPr>
            <a:r>
              <a:rPr lang="en-US" altLang="zh-CN" sz="3200">
                <a:solidFill>
                  <a:srgbClr val="990000"/>
                </a:solidFill>
              </a:rPr>
              <a:t>      </a:t>
            </a:r>
            <a:r>
              <a:rPr lang="en-US" altLang="zh-CN" sz="3200" b="1">
                <a:solidFill>
                  <a:srgbClr val="990000"/>
                </a:solidFill>
              </a:rPr>
              <a:t>else</a:t>
            </a:r>
            <a:r>
              <a:rPr lang="en-US" altLang="zh-CN" sz="3200">
                <a:solidFill>
                  <a:srgbClr val="990000"/>
                </a:solidFill>
              </a:rPr>
              <a:t> a = MAXC;</a:t>
            </a:r>
          </a:p>
          <a:p>
            <a:pPr>
              <a:lnSpc>
                <a:spcPct val="120000"/>
              </a:lnSpc>
            </a:pPr>
            <a:r>
              <a:rPr lang="en-US" altLang="zh-CN" sz="3200" b="1">
                <a:solidFill>
                  <a:srgbClr val="990000"/>
                </a:solidFill>
              </a:rPr>
              <a:t> }</a:t>
            </a:r>
            <a:endParaRPr lang="en-US" altLang="zh-CN" sz="3200">
              <a:solidFill>
                <a:srgbClr val="990000"/>
              </a:solidFill>
            </a:endParaRPr>
          </a:p>
        </p:txBody>
      </p:sp>
      <p:sp>
        <p:nvSpPr>
          <p:cNvPr id="74755" name="AutoShape 3">
            <a:hlinkClick r:id="" action="ppaction://hlinkshowjump?jump=lastslideviewed" highlightClick="1"/>
          </p:cNvPr>
          <p:cNvSpPr>
            <a:spLocks noChangeArrowheads="1"/>
          </p:cNvSpPr>
          <p:nvPr/>
        </p:nvSpPr>
        <p:spPr bwMode="auto">
          <a:xfrm>
            <a:off x="8305800" y="6096000"/>
            <a:ext cx="457200" cy="457200"/>
          </a:xfrm>
          <a:prstGeom prst="actionButtonReturn">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6" name="Rectangle 4"/>
          <p:cNvSpPr>
            <a:spLocks noChangeArrowheads="1"/>
          </p:cNvSpPr>
          <p:nvPr/>
        </p:nvSpPr>
        <p:spPr bwMode="auto">
          <a:xfrm>
            <a:off x="762000" y="3311525"/>
            <a:ext cx="600868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200" b="1">
                <a:solidFill>
                  <a:srgbClr val="990000"/>
                </a:solidFill>
              </a:rPr>
              <a:t>else {</a:t>
            </a:r>
            <a:r>
              <a:rPr lang="en-US" altLang="zh-CN" sz="3200">
                <a:solidFill>
                  <a:srgbClr val="990000"/>
                </a:solidFill>
              </a:rPr>
              <a:t>   </a:t>
            </a:r>
            <a:r>
              <a:rPr lang="en-US" altLang="zh-CN" sz="3200" b="1">
                <a:solidFill>
                  <a:srgbClr val="990000"/>
                </a:solidFill>
              </a:rPr>
              <a:t>//  a</a:t>
            </a:r>
            <a:r>
              <a:rPr lang="zh-CN" altLang="en-US" sz="3200" b="1">
                <a:solidFill>
                  <a:srgbClr val="990000"/>
                </a:solidFill>
              </a:rPr>
              <a:t>＞</a:t>
            </a:r>
            <a:r>
              <a:rPr lang="en-US" altLang="zh-CN" sz="3200" b="1">
                <a:solidFill>
                  <a:srgbClr val="990000"/>
                </a:solidFill>
              </a:rPr>
              <a:t>b</a:t>
            </a:r>
            <a:endParaRPr lang="en-US" altLang="zh-CN" sz="3200">
              <a:solidFill>
                <a:srgbClr val="990000"/>
              </a:solidFill>
            </a:endParaRPr>
          </a:p>
          <a:p>
            <a:pPr>
              <a:lnSpc>
                <a:spcPct val="120000"/>
              </a:lnSpc>
            </a:pPr>
            <a:r>
              <a:rPr lang="en-US" altLang="zh-CN" sz="3200">
                <a:solidFill>
                  <a:srgbClr val="990000"/>
                </a:solidFill>
              </a:rPr>
              <a:t>      InsAfter(Lc, b);</a:t>
            </a:r>
            <a:endParaRPr lang="en-US" altLang="zh-CN" sz="3200">
              <a:solidFill>
                <a:srgbClr val="990000"/>
              </a:solidFill>
              <a:hlinkClick r:id="" action="ppaction://hlinkshowjump?jump=previousslide"/>
            </a:endParaRPr>
          </a:p>
          <a:p>
            <a:pPr>
              <a:lnSpc>
                <a:spcPct val="120000"/>
              </a:lnSpc>
            </a:pPr>
            <a:r>
              <a:rPr lang="en-US" altLang="zh-CN" sz="3200">
                <a:solidFill>
                  <a:srgbClr val="990000"/>
                </a:solidFill>
              </a:rPr>
              <a:t>      </a:t>
            </a:r>
            <a:r>
              <a:rPr lang="en-US" altLang="zh-CN" sz="3200" b="1">
                <a:solidFill>
                  <a:srgbClr val="990000"/>
                </a:solidFill>
              </a:rPr>
              <a:t>if</a:t>
            </a:r>
            <a:r>
              <a:rPr lang="en-US" altLang="zh-CN" sz="3200">
                <a:solidFill>
                  <a:srgbClr val="990000"/>
                </a:solidFill>
              </a:rPr>
              <a:t> ( DelAfter( Lb, e1) )    b = e1;</a:t>
            </a:r>
          </a:p>
          <a:p>
            <a:pPr>
              <a:lnSpc>
                <a:spcPct val="120000"/>
              </a:lnSpc>
            </a:pPr>
            <a:r>
              <a:rPr lang="en-US" altLang="zh-CN" sz="3200">
                <a:solidFill>
                  <a:srgbClr val="990000"/>
                </a:solidFill>
              </a:rPr>
              <a:t>      </a:t>
            </a:r>
            <a:r>
              <a:rPr lang="en-US" altLang="zh-CN" sz="3200" b="1">
                <a:solidFill>
                  <a:srgbClr val="990000"/>
                </a:solidFill>
              </a:rPr>
              <a:t>else</a:t>
            </a:r>
            <a:r>
              <a:rPr lang="en-US" altLang="zh-CN" sz="3200">
                <a:solidFill>
                  <a:srgbClr val="990000"/>
                </a:solidFill>
              </a:rPr>
              <a:t>  b = MAXC;</a:t>
            </a:r>
          </a:p>
          <a:p>
            <a:pPr>
              <a:lnSpc>
                <a:spcPct val="120000"/>
              </a:lnSpc>
            </a:pPr>
            <a:r>
              <a:rPr lang="en-US" altLang="zh-CN" sz="3200">
                <a:solidFill>
                  <a:srgbClr val="990000"/>
                </a:solidFill>
              </a:rPr>
              <a:t> </a:t>
            </a:r>
            <a:r>
              <a:rPr lang="en-US" altLang="zh-CN" sz="3200" b="1">
                <a:solidFill>
                  <a:srgbClr val="990000"/>
                </a:solidFill>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74754"/>
                                        </p:tgtEl>
                                        <p:attrNameLst>
                                          <p:attrName>style.visibility</p:attrName>
                                        </p:attrNameLst>
                                      </p:cBhvr>
                                      <p:to>
                                        <p:strVal val="visible"/>
                                      </p:to>
                                    </p:set>
                                    <p:animEffect transition="in" filter="wipe(left)">
                                      <p:cBhvr>
                                        <p:cTn id="7" dur="75"/>
                                        <p:tgtEl>
                                          <p:spTgt spid="74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74756"/>
                                        </p:tgtEl>
                                        <p:attrNameLst>
                                          <p:attrName>style.visibility</p:attrName>
                                        </p:attrNameLst>
                                      </p:cBhvr>
                                      <p:to>
                                        <p:strVal val="visible"/>
                                      </p:to>
                                    </p:set>
                                    <p:animEffect transition="in" filter="wipe(left)">
                                      <p:cBhvr>
                                        <p:cTn id="12" dur="75"/>
                                        <p:tgtEl>
                                          <p:spTgt spid="74756"/>
                                        </p:tgtEl>
                                      </p:cBhvr>
                                    </p:animEffect>
                                  </p:childTnLst>
                                </p:cTn>
                              </p:par>
                            </p:childTnLst>
                          </p:cTn>
                        </p:par>
                        <p:par>
                          <p:cTn id="13" fill="hold" nodeType="afterGroup">
                            <p:stCondLst>
                              <p:cond delay="4575"/>
                            </p:stCondLst>
                            <p:childTnLst>
                              <p:par>
                                <p:cTn id="14" presetID="2" presetClass="entr" presetSubtype="6" fill="hold" grpId="0" nodeType="afterEffect">
                                  <p:stCondLst>
                                    <p:cond delay="0"/>
                                  </p:stCondLst>
                                  <p:childTnLst>
                                    <p:set>
                                      <p:cBhvr>
                                        <p:cTn id="15" dur="1" fill="hold">
                                          <p:stCondLst>
                                            <p:cond delay="0"/>
                                          </p:stCondLst>
                                        </p:cTn>
                                        <p:tgtEl>
                                          <p:spTgt spid="74755"/>
                                        </p:tgtEl>
                                        <p:attrNameLst>
                                          <p:attrName>style.visibility</p:attrName>
                                        </p:attrNameLst>
                                      </p:cBhvr>
                                      <p:to>
                                        <p:strVal val="visible"/>
                                      </p:to>
                                    </p:set>
                                    <p:anim calcmode="lin" valueType="num">
                                      <p:cBhvr additive="base">
                                        <p:cTn id="16" dur="500" fill="hold"/>
                                        <p:tgtEl>
                                          <p:spTgt spid="74755"/>
                                        </p:tgtEl>
                                        <p:attrNameLst>
                                          <p:attrName>ppt_x</p:attrName>
                                        </p:attrNameLst>
                                      </p:cBhvr>
                                      <p:tavLst>
                                        <p:tav tm="0">
                                          <p:val>
                                            <p:strVal val="1+#ppt_w/2"/>
                                          </p:val>
                                        </p:tav>
                                        <p:tav tm="100000">
                                          <p:val>
                                            <p:strVal val="#ppt_x"/>
                                          </p:val>
                                        </p:tav>
                                      </p:tavLst>
                                    </p:anim>
                                    <p:anim calcmode="lin" valueType="num">
                                      <p:cBhvr additive="base">
                                        <p:cTn id="17" dur="500" fill="hold"/>
                                        <p:tgtEl>
                                          <p:spTgt spid="747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P spid="74755" grpId="0" animBg="1"/>
      <p:bldP spid="74756"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762000" y="10668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ea typeface="楷体_GB2312" pitchFamily="49" charset="-122"/>
              </a:rPr>
              <a:t> </a:t>
            </a:r>
            <a:r>
              <a:rPr lang="en-US" altLang="zh-CN" sz="4000" b="1">
                <a:solidFill>
                  <a:srgbClr val="CC0066"/>
                </a:solidFill>
                <a:ea typeface="楷体_GB2312" pitchFamily="49" charset="-122"/>
              </a:rPr>
              <a:t>1. </a:t>
            </a:r>
            <a:r>
              <a:rPr lang="zh-CN" altLang="en-US" sz="4000" b="1">
                <a:solidFill>
                  <a:srgbClr val="CC0066"/>
                </a:solidFill>
                <a:ea typeface="楷体_GB2312" pitchFamily="49" charset="-122"/>
              </a:rPr>
              <a:t>双向链表</a:t>
            </a:r>
            <a:endParaRPr lang="zh-CN" altLang="en-US" sz="2400"/>
          </a:p>
        </p:txBody>
      </p:sp>
      <p:sp>
        <p:nvSpPr>
          <p:cNvPr id="75780" name="Text Box 4"/>
          <p:cNvSpPr txBox="1">
            <a:spLocks noChangeArrowheads="1"/>
          </p:cNvSpPr>
          <p:nvPr/>
        </p:nvSpPr>
        <p:spPr bwMode="auto">
          <a:xfrm>
            <a:off x="306388" y="152400"/>
            <a:ext cx="52562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663300"/>
                </a:solidFill>
                <a:ea typeface="隶书" pitchFamily="49" charset="-122"/>
              </a:rPr>
              <a:t>五、其它形式的链表</a:t>
            </a:r>
            <a:endParaRPr lang="zh-CN" altLang="en-US" sz="4800" b="1">
              <a:ea typeface="楷体_GB2312" pitchFamily="49" charset="-122"/>
            </a:endParaRPr>
          </a:p>
        </p:txBody>
      </p:sp>
      <p:sp>
        <p:nvSpPr>
          <p:cNvPr id="75781" name="Text Box 5"/>
          <p:cNvSpPr txBox="1">
            <a:spLocks noChangeArrowheads="1"/>
          </p:cNvSpPr>
          <p:nvPr/>
        </p:nvSpPr>
        <p:spPr bwMode="auto">
          <a:xfrm>
            <a:off x="911225" y="1828800"/>
            <a:ext cx="7699375" cy="450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pPr>
            <a:r>
              <a:rPr lang="en-US" altLang="zh-CN" b="1">
                <a:solidFill>
                  <a:srgbClr val="660033"/>
                </a:solidFill>
              </a:rPr>
              <a:t>typedef struct</a:t>
            </a:r>
            <a:r>
              <a:rPr lang="en-US" altLang="zh-CN">
                <a:solidFill>
                  <a:srgbClr val="660033"/>
                </a:solidFill>
              </a:rPr>
              <a:t>  DuLNode </a:t>
            </a:r>
            <a:r>
              <a:rPr lang="en-US" altLang="zh-CN" b="1">
                <a:solidFill>
                  <a:srgbClr val="660033"/>
                </a:solidFill>
              </a:rPr>
              <a:t>{</a:t>
            </a:r>
            <a:endParaRPr lang="en-US" altLang="zh-CN">
              <a:solidFill>
                <a:srgbClr val="660033"/>
              </a:solidFill>
            </a:endParaRPr>
          </a:p>
          <a:p>
            <a:pPr>
              <a:lnSpc>
                <a:spcPct val="105000"/>
              </a:lnSpc>
            </a:pPr>
            <a:r>
              <a:rPr lang="en-US" altLang="zh-CN">
                <a:solidFill>
                  <a:srgbClr val="660033"/>
                </a:solidFill>
              </a:rPr>
              <a:t>    ElemType         data;</a:t>
            </a:r>
            <a:r>
              <a:rPr lang="en-US" altLang="zh-CN" sz="4000">
                <a:ea typeface="楷体_GB2312" pitchFamily="49" charset="-122"/>
              </a:rPr>
              <a:t>   </a:t>
            </a:r>
            <a:r>
              <a:rPr lang="en-US" altLang="zh-CN" sz="3200">
                <a:solidFill>
                  <a:srgbClr val="0000FF"/>
                </a:solidFill>
                <a:ea typeface="楷体_GB2312" pitchFamily="49" charset="-122"/>
              </a:rPr>
              <a:t>// </a:t>
            </a:r>
            <a:r>
              <a:rPr lang="zh-CN" altLang="en-US" sz="3200">
                <a:solidFill>
                  <a:srgbClr val="0000FF"/>
                </a:solidFill>
                <a:ea typeface="楷体_GB2312" pitchFamily="49" charset="-122"/>
              </a:rPr>
              <a:t>数据域</a:t>
            </a:r>
            <a:endParaRPr lang="zh-CN" altLang="en-US" sz="3200"/>
          </a:p>
          <a:p>
            <a:pPr>
              <a:lnSpc>
                <a:spcPct val="105000"/>
              </a:lnSpc>
            </a:pPr>
            <a:r>
              <a:rPr lang="zh-CN" altLang="en-US" sz="4000"/>
              <a:t>    </a:t>
            </a:r>
            <a:r>
              <a:rPr lang="en-US" altLang="zh-CN" b="1">
                <a:solidFill>
                  <a:srgbClr val="660033"/>
                </a:solidFill>
              </a:rPr>
              <a:t>struct</a:t>
            </a:r>
            <a:r>
              <a:rPr lang="en-US" altLang="zh-CN">
                <a:solidFill>
                  <a:srgbClr val="660033"/>
                </a:solidFill>
              </a:rPr>
              <a:t> DuLNode   </a:t>
            </a:r>
            <a:r>
              <a:rPr lang="en-US" altLang="zh-CN" b="1">
                <a:solidFill>
                  <a:srgbClr val="660033"/>
                </a:solidFill>
              </a:rPr>
              <a:t>*</a:t>
            </a:r>
            <a:r>
              <a:rPr lang="en-US" altLang="zh-CN">
                <a:solidFill>
                  <a:srgbClr val="660033"/>
                </a:solidFill>
              </a:rPr>
              <a:t>prior;</a:t>
            </a:r>
            <a:r>
              <a:rPr lang="en-US" altLang="zh-CN" sz="4000">
                <a:solidFill>
                  <a:srgbClr val="0000FF"/>
                </a:solidFill>
                <a:ea typeface="楷体_GB2312" pitchFamily="49" charset="-122"/>
              </a:rPr>
              <a:t>  </a:t>
            </a:r>
          </a:p>
          <a:p>
            <a:pPr>
              <a:lnSpc>
                <a:spcPct val="105000"/>
              </a:lnSpc>
            </a:pPr>
            <a:r>
              <a:rPr lang="en-US" altLang="zh-CN" sz="4000">
                <a:solidFill>
                  <a:srgbClr val="0000FF"/>
                </a:solidFill>
                <a:ea typeface="楷体_GB2312" pitchFamily="49" charset="-122"/>
              </a:rPr>
              <a:t>                               </a:t>
            </a:r>
            <a:r>
              <a:rPr lang="en-US" altLang="zh-CN" sz="3200">
                <a:solidFill>
                  <a:srgbClr val="0000FF"/>
                </a:solidFill>
                <a:ea typeface="楷体_GB2312" pitchFamily="49" charset="-122"/>
              </a:rPr>
              <a:t>// </a:t>
            </a:r>
            <a:r>
              <a:rPr lang="zh-CN" altLang="en-US" sz="3200">
                <a:solidFill>
                  <a:srgbClr val="0000FF"/>
                </a:solidFill>
                <a:ea typeface="楷体_GB2312" pitchFamily="49" charset="-122"/>
              </a:rPr>
              <a:t>指向前驱的指针域</a:t>
            </a:r>
            <a:endParaRPr lang="zh-CN" altLang="en-US" sz="4000"/>
          </a:p>
          <a:p>
            <a:pPr>
              <a:lnSpc>
                <a:spcPct val="105000"/>
              </a:lnSpc>
            </a:pPr>
            <a:r>
              <a:rPr lang="zh-CN" altLang="en-US" sz="4000"/>
              <a:t>    </a:t>
            </a:r>
            <a:r>
              <a:rPr lang="en-US" altLang="zh-CN" b="1">
                <a:solidFill>
                  <a:srgbClr val="660033"/>
                </a:solidFill>
              </a:rPr>
              <a:t>struct</a:t>
            </a:r>
            <a:r>
              <a:rPr lang="en-US" altLang="zh-CN">
                <a:solidFill>
                  <a:srgbClr val="660033"/>
                </a:solidFill>
              </a:rPr>
              <a:t> DuLNode  *next;</a:t>
            </a:r>
            <a:r>
              <a:rPr lang="en-US" altLang="zh-CN" sz="4000">
                <a:solidFill>
                  <a:srgbClr val="0000FF"/>
                </a:solidFill>
                <a:ea typeface="楷体_GB2312" pitchFamily="49" charset="-122"/>
              </a:rPr>
              <a:t>  </a:t>
            </a:r>
          </a:p>
          <a:p>
            <a:pPr>
              <a:lnSpc>
                <a:spcPct val="105000"/>
              </a:lnSpc>
            </a:pPr>
            <a:r>
              <a:rPr lang="en-US" altLang="zh-CN" sz="4000">
                <a:solidFill>
                  <a:srgbClr val="0000FF"/>
                </a:solidFill>
                <a:ea typeface="楷体_GB2312" pitchFamily="49" charset="-122"/>
              </a:rPr>
              <a:t>                               </a:t>
            </a:r>
            <a:r>
              <a:rPr lang="en-US" altLang="zh-CN" sz="3200">
                <a:solidFill>
                  <a:srgbClr val="0000FF"/>
                </a:solidFill>
                <a:ea typeface="楷体_GB2312" pitchFamily="49" charset="-122"/>
              </a:rPr>
              <a:t>//</a:t>
            </a:r>
            <a:r>
              <a:rPr lang="en-US" altLang="zh-CN" sz="3200">
                <a:ea typeface="楷体_GB2312" pitchFamily="49" charset="-122"/>
              </a:rPr>
              <a:t> </a:t>
            </a:r>
            <a:r>
              <a:rPr lang="zh-CN" altLang="en-US" sz="3200">
                <a:solidFill>
                  <a:srgbClr val="0000FF"/>
                </a:solidFill>
                <a:ea typeface="楷体_GB2312" pitchFamily="49" charset="-122"/>
              </a:rPr>
              <a:t>指向后继的指针域</a:t>
            </a:r>
            <a:endParaRPr lang="zh-CN" altLang="en-US" sz="4000"/>
          </a:p>
          <a:p>
            <a:pPr>
              <a:lnSpc>
                <a:spcPct val="105000"/>
              </a:lnSpc>
            </a:pPr>
            <a:r>
              <a:rPr lang="en-US" altLang="zh-CN" sz="4000" b="1">
                <a:solidFill>
                  <a:srgbClr val="660033"/>
                </a:solidFill>
              </a:rPr>
              <a:t>}</a:t>
            </a:r>
            <a:r>
              <a:rPr lang="en-US" altLang="zh-CN" sz="4000">
                <a:solidFill>
                  <a:srgbClr val="660033"/>
                </a:solidFill>
              </a:rPr>
              <a:t> </a:t>
            </a:r>
            <a:r>
              <a:rPr lang="en-US" altLang="zh-CN">
                <a:solidFill>
                  <a:srgbClr val="660033"/>
                </a:solidFill>
              </a:rPr>
              <a:t>DuLNode, </a:t>
            </a:r>
            <a:r>
              <a:rPr lang="en-US" altLang="zh-CN" b="1">
                <a:solidFill>
                  <a:srgbClr val="660033"/>
                </a:solidFill>
              </a:rPr>
              <a:t>*</a:t>
            </a:r>
            <a:r>
              <a:rPr lang="en-US" altLang="zh-CN">
                <a:solidFill>
                  <a:srgbClr val="660033"/>
                </a:solidFill>
              </a:rPr>
              <a:t>DuLinkList</a:t>
            </a:r>
            <a:r>
              <a:rPr lang="en-US" altLang="zh-CN" sz="4000">
                <a:solidFill>
                  <a:srgbClr val="660033"/>
                </a:solidFill>
              </a:rPr>
              <a:t>;</a:t>
            </a:r>
            <a:endParaRPr lang="en-US" altLang="zh-CN"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500" fill="hold"/>
                                        <p:tgtEl>
                                          <p:spTgt spid="75780"/>
                                        </p:tgtEl>
                                        <p:attrNameLst>
                                          <p:attrName>ppt_x</p:attrName>
                                        </p:attrNameLst>
                                      </p:cBhvr>
                                      <p:tavLst>
                                        <p:tav tm="0">
                                          <p:val>
                                            <p:strVal val="#ppt_x"/>
                                          </p:val>
                                        </p:tav>
                                        <p:tav tm="100000">
                                          <p:val>
                                            <p:strVal val="#ppt_x"/>
                                          </p:val>
                                        </p:tav>
                                      </p:tavLst>
                                    </p:anim>
                                    <p:anim calcmode="lin" valueType="num">
                                      <p:cBhvr additive="base">
                                        <p:cTn id="8" dur="500" fill="hold"/>
                                        <p:tgtEl>
                                          <p:spTgt spid="7578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8"/>
                                        </p:tgtEl>
                                        <p:attrNameLst>
                                          <p:attrName>style.visibility</p:attrName>
                                        </p:attrNameLst>
                                      </p:cBhvr>
                                      <p:to>
                                        <p:strVal val="visible"/>
                                      </p:to>
                                    </p:set>
                                    <p:anim calcmode="lin" valueType="num">
                                      <p:cBhvr additive="base">
                                        <p:cTn id="13" dur="500" fill="hold"/>
                                        <p:tgtEl>
                                          <p:spTgt spid="75778"/>
                                        </p:tgtEl>
                                        <p:attrNameLst>
                                          <p:attrName>ppt_x</p:attrName>
                                        </p:attrNameLst>
                                      </p:cBhvr>
                                      <p:tavLst>
                                        <p:tav tm="0">
                                          <p:val>
                                            <p:strVal val="0-#ppt_w/2"/>
                                          </p:val>
                                        </p:tav>
                                        <p:tav tm="100000">
                                          <p:val>
                                            <p:strVal val="#ppt_x"/>
                                          </p:val>
                                        </p:tav>
                                      </p:tavLst>
                                    </p:anim>
                                    <p:anim calcmode="lin" valueType="num">
                                      <p:cBhvr additive="base">
                                        <p:cTn id="14" dur="500" fill="hold"/>
                                        <p:tgtEl>
                                          <p:spTgt spid="757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75781"/>
                                        </p:tgtEl>
                                        <p:attrNameLst>
                                          <p:attrName>style.visibility</p:attrName>
                                        </p:attrNameLst>
                                      </p:cBhvr>
                                      <p:to>
                                        <p:strVal val="visible"/>
                                      </p:to>
                                    </p:set>
                                    <p:animEffect transition="in" filter="strips(downRight)">
                                      <p:cBhvr>
                                        <p:cTn id="19"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80" grpId="0" autoUpdateAnimBg="0"/>
      <p:bldP spid="75781"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0" y="1524000"/>
            <a:ext cx="75438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a:solidFill>
                  <a:srgbClr val="0000FF"/>
                </a:solidFill>
                <a:ea typeface="楷体_GB2312" pitchFamily="49" charset="-122"/>
              </a:rPr>
              <a:t>    </a:t>
            </a:r>
            <a:r>
              <a:rPr lang="zh-CN" altLang="en-US">
                <a:solidFill>
                  <a:srgbClr val="0000FF"/>
                </a:solidFill>
                <a:ea typeface="楷体_GB2312" pitchFamily="49" charset="-122"/>
              </a:rPr>
              <a:t>最后一个结点的指针域的指针又指回第一个结点的链表</a:t>
            </a:r>
            <a:endParaRPr lang="zh-CN" altLang="en-US"/>
          </a:p>
        </p:txBody>
      </p:sp>
      <p:sp>
        <p:nvSpPr>
          <p:cNvPr id="76804" name="Text Box 4"/>
          <p:cNvSpPr txBox="1">
            <a:spLocks noChangeArrowheads="1"/>
          </p:cNvSpPr>
          <p:nvPr/>
        </p:nvSpPr>
        <p:spPr bwMode="auto">
          <a:xfrm>
            <a:off x="2133600" y="3352800"/>
            <a:ext cx="69342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800">
                <a:ea typeface="楷体_GB2312" pitchFamily="49" charset="-122"/>
              </a:rPr>
              <a:t>   a</a:t>
            </a:r>
            <a:r>
              <a:rPr lang="en-US" altLang="zh-CN" sz="4800" baseline="-25000">
                <a:ea typeface="楷体_GB2312" pitchFamily="49" charset="-122"/>
              </a:rPr>
              <a:t>1</a:t>
            </a:r>
            <a:r>
              <a:rPr lang="en-US" altLang="zh-CN" sz="4800">
                <a:ea typeface="楷体_GB2312" pitchFamily="49" charset="-122"/>
              </a:rPr>
              <a:t>       a</a:t>
            </a:r>
            <a:r>
              <a:rPr lang="en-US" altLang="zh-CN" sz="4800" baseline="-25000">
                <a:ea typeface="楷体_GB2312" pitchFamily="49" charset="-122"/>
              </a:rPr>
              <a:t>2</a:t>
            </a:r>
            <a:r>
              <a:rPr lang="en-US" altLang="zh-CN" sz="4800">
                <a:ea typeface="楷体_GB2312" pitchFamily="49" charset="-122"/>
              </a:rPr>
              <a:t>      … ...    a</a:t>
            </a:r>
            <a:r>
              <a:rPr lang="en-US" altLang="zh-CN" sz="4800" baseline="-25000">
                <a:ea typeface="楷体_GB2312" pitchFamily="49" charset="-122"/>
              </a:rPr>
              <a:t>n  </a:t>
            </a:r>
          </a:p>
          <a:p>
            <a:endParaRPr lang="en-US" altLang="zh-CN" sz="2400"/>
          </a:p>
        </p:txBody>
      </p:sp>
      <p:sp>
        <p:nvSpPr>
          <p:cNvPr id="76805" name="Line 5"/>
          <p:cNvSpPr>
            <a:spLocks noChangeShapeType="1"/>
          </p:cNvSpPr>
          <p:nvPr/>
        </p:nvSpPr>
        <p:spPr bwMode="auto">
          <a:xfrm>
            <a:off x="914400" y="358140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6" name="Line 6"/>
          <p:cNvSpPr>
            <a:spLocks noChangeShapeType="1"/>
          </p:cNvSpPr>
          <p:nvPr/>
        </p:nvSpPr>
        <p:spPr bwMode="auto">
          <a:xfrm>
            <a:off x="914400" y="419100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7" name="Line 7"/>
          <p:cNvSpPr>
            <a:spLocks noChangeShapeType="1"/>
          </p:cNvSpPr>
          <p:nvPr/>
        </p:nvSpPr>
        <p:spPr bwMode="auto">
          <a:xfrm>
            <a:off x="1981200" y="35814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8" name="Line 8"/>
          <p:cNvSpPr>
            <a:spLocks noChangeShapeType="1"/>
          </p:cNvSpPr>
          <p:nvPr/>
        </p:nvSpPr>
        <p:spPr bwMode="auto">
          <a:xfrm>
            <a:off x="914400" y="35814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9" name="Line 9"/>
          <p:cNvSpPr>
            <a:spLocks noChangeShapeType="1"/>
          </p:cNvSpPr>
          <p:nvPr/>
        </p:nvSpPr>
        <p:spPr bwMode="auto">
          <a:xfrm flipH="1">
            <a:off x="1676400" y="35814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0" name="Line 10"/>
          <p:cNvSpPr>
            <a:spLocks noChangeShapeType="1"/>
          </p:cNvSpPr>
          <p:nvPr/>
        </p:nvSpPr>
        <p:spPr bwMode="auto">
          <a:xfrm>
            <a:off x="2438400" y="358140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1" name="Line 11"/>
          <p:cNvSpPr>
            <a:spLocks noChangeShapeType="1"/>
          </p:cNvSpPr>
          <p:nvPr/>
        </p:nvSpPr>
        <p:spPr bwMode="auto">
          <a:xfrm>
            <a:off x="2438400" y="419100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2" name="Line 12"/>
          <p:cNvSpPr>
            <a:spLocks noChangeShapeType="1"/>
          </p:cNvSpPr>
          <p:nvPr/>
        </p:nvSpPr>
        <p:spPr bwMode="auto">
          <a:xfrm>
            <a:off x="3505200" y="35814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3" name="Line 13"/>
          <p:cNvSpPr>
            <a:spLocks noChangeShapeType="1"/>
          </p:cNvSpPr>
          <p:nvPr/>
        </p:nvSpPr>
        <p:spPr bwMode="auto">
          <a:xfrm>
            <a:off x="2438400" y="35814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4" name="Line 14"/>
          <p:cNvSpPr>
            <a:spLocks noChangeShapeType="1"/>
          </p:cNvSpPr>
          <p:nvPr/>
        </p:nvSpPr>
        <p:spPr bwMode="auto">
          <a:xfrm>
            <a:off x="3200400" y="35814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5" name="Line 15"/>
          <p:cNvSpPr>
            <a:spLocks noChangeShapeType="1"/>
          </p:cNvSpPr>
          <p:nvPr/>
        </p:nvSpPr>
        <p:spPr bwMode="auto">
          <a:xfrm>
            <a:off x="1828800" y="3886200"/>
            <a:ext cx="60960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6" name="Line 16"/>
          <p:cNvSpPr>
            <a:spLocks noChangeShapeType="1"/>
          </p:cNvSpPr>
          <p:nvPr/>
        </p:nvSpPr>
        <p:spPr bwMode="auto">
          <a:xfrm>
            <a:off x="3429000" y="3886200"/>
            <a:ext cx="60960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7" name="Line 17"/>
          <p:cNvSpPr>
            <a:spLocks noChangeShapeType="1"/>
          </p:cNvSpPr>
          <p:nvPr/>
        </p:nvSpPr>
        <p:spPr bwMode="auto">
          <a:xfrm>
            <a:off x="4038600" y="3581400"/>
            <a:ext cx="1143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8" name="Line 18"/>
          <p:cNvSpPr>
            <a:spLocks noChangeShapeType="1"/>
          </p:cNvSpPr>
          <p:nvPr/>
        </p:nvSpPr>
        <p:spPr bwMode="auto">
          <a:xfrm>
            <a:off x="4038600" y="35814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9" name="Line 19"/>
          <p:cNvSpPr>
            <a:spLocks noChangeShapeType="1"/>
          </p:cNvSpPr>
          <p:nvPr/>
        </p:nvSpPr>
        <p:spPr bwMode="auto">
          <a:xfrm>
            <a:off x="5181600" y="35814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0" name="Line 20"/>
          <p:cNvSpPr>
            <a:spLocks noChangeShapeType="1"/>
          </p:cNvSpPr>
          <p:nvPr/>
        </p:nvSpPr>
        <p:spPr bwMode="auto">
          <a:xfrm>
            <a:off x="4800600" y="35814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1" name="Line 21"/>
          <p:cNvSpPr>
            <a:spLocks noChangeShapeType="1"/>
          </p:cNvSpPr>
          <p:nvPr/>
        </p:nvSpPr>
        <p:spPr bwMode="auto">
          <a:xfrm>
            <a:off x="5029200" y="3886200"/>
            <a:ext cx="45720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2" name="Line 22"/>
          <p:cNvSpPr>
            <a:spLocks noChangeShapeType="1"/>
          </p:cNvSpPr>
          <p:nvPr/>
        </p:nvSpPr>
        <p:spPr bwMode="auto">
          <a:xfrm>
            <a:off x="4038600" y="4191000"/>
            <a:ext cx="1143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3" name="Line 23"/>
          <p:cNvSpPr>
            <a:spLocks noChangeShapeType="1"/>
          </p:cNvSpPr>
          <p:nvPr/>
        </p:nvSpPr>
        <p:spPr bwMode="auto">
          <a:xfrm>
            <a:off x="7239000" y="4191000"/>
            <a:ext cx="1143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4" name="Line 24"/>
          <p:cNvSpPr>
            <a:spLocks noChangeShapeType="1"/>
          </p:cNvSpPr>
          <p:nvPr/>
        </p:nvSpPr>
        <p:spPr bwMode="auto">
          <a:xfrm>
            <a:off x="7239000" y="3581400"/>
            <a:ext cx="1143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5" name="Line 25"/>
          <p:cNvSpPr>
            <a:spLocks noChangeShapeType="1"/>
          </p:cNvSpPr>
          <p:nvPr/>
        </p:nvSpPr>
        <p:spPr bwMode="auto">
          <a:xfrm>
            <a:off x="7239000" y="35814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6" name="Line 26"/>
          <p:cNvSpPr>
            <a:spLocks noChangeShapeType="1"/>
          </p:cNvSpPr>
          <p:nvPr/>
        </p:nvSpPr>
        <p:spPr bwMode="auto">
          <a:xfrm>
            <a:off x="8382000" y="35814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7" name="Line 27"/>
          <p:cNvSpPr>
            <a:spLocks noChangeShapeType="1"/>
          </p:cNvSpPr>
          <p:nvPr/>
        </p:nvSpPr>
        <p:spPr bwMode="auto">
          <a:xfrm>
            <a:off x="8001000" y="35814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8" name="Line 28"/>
          <p:cNvSpPr>
            <a:spLocks noChangeShapeType="1"/>
          </p:cNvSpPr>
          <p:nvPr/>
        </p:nvSpPr>
        <p:spPr bwMode="auto">
          <a:xfrm>
            <a:off x="6858000" y="3886200"/>
            <a:ext cx="38100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0" name="Line 30"/>
          <p:cNvSpPr>
            <a:spLocks noChangeShapeType="1"/>
          </p:cNvSpPr>
          <p:nvPr/>
        </p:nvSpPr>
        <p:spPr bwMode="auto">
          <a:xfrm>
            <a:off x="457200" y="3810000"/>
            <a:ext cx="4572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1" name="Line 31"/>
          <p:cNvSpPr>
            <a:spLocks noChangeShapeType="1"/>
          </p:cNvSpPr>
          <p:nvPr/>
        </p:nvSpPr>
        <p:spPr bwMode="auto">
          <a:xfrm>
            <a:off x="457200" y="3048000"/>
            <a:ext cx="0" cy="7620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2" name="Line 32"/>
          <p:cNvSpPr>
            <a:spLocks noChangeShapeType="1"/>
          </p:cNvSpPr>
          <p:nvPr/>
        </p:nvSpPr>
        <p:spPr bwMode="auto">
          <a:xfrm flipV="1">
            <a:off x="8229600" y="3886200"/>
            <a:ext cx="4572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3" name="Line 33"/>
          <p:cNvSpPr>
            <a:spLocks noChangeShapeType="1"/>
          </p:cNvSpPr>
          <p:nvPr/>
        </p:nvSpPr>
        <p:spPr bwMode="auto">
          <a:xfrm>
            <a:off x="8686800" y="3886200"/>
            <a:ext cx="0" cy="609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4" name="Line 34"/>
          <p:cNvSpPr>
            <a:spLocks noChangeShapeType="1"/>
          </p:cNvSpPr>
          <p:nvPr/>
        </p:nvSpPr>
        <p:spPr bwMode="auto">
          <a:xfrm flipH="1">
            <a:off x="457200" y="4495800"/>
            <a:ext cx="8229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5" name="Line 35"/>
          <p:cNvSpPr>
            <a:spLocks noChangeShapeType="1"/>
          </p:cNvSpPr>
          <p:nvPr/>
        </p:nvSpPr>
        <p:spPr bwMode="auto">
          <a:xfrm flipV="1">
            <a:off x="457200" y="3962400"/>
            <a:ext cx="0" cy="533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6" name="Line 36"/>
          <p:cNvSpPr>
            <a:spLocks noChangeShapeType="1"/>
          </p:cNvSpPr>
          <p:nvPr/>
        </p:nvSpPr>
        <p:spPr bwMode="auto">
          <a:xfrm>
            <a:off x="457200" y="3962400"/>
            <a:ext cx="53340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7" name="Text Box 37"/>
          <p:cNvSpPr txBox="1">
            <a:spLocks noChangeArrowheads="1"/>
          </p:cNvSpPr>
          <p:nvPr/>
        </p:nvSpPr>
        <p:spPr bwMode="auto">
          <a:xfrm>
            <a:off x="669925" y="547688"/>
            <a:ext cx="3251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rgbClr val="CC0066"/>
                </a:solidFill>
                <a:ea typeface="楷体_GB2312" pitchFamily="49" charset="-122"/>
              </a:rPr>
              <a:t>2. </a:t>
            </a:r>
            <a:r>
              <a:rPr lang="zh-CN" altLang="en-US" sz="4800" b="1">
                <a:solidFill>
                  <a:srgbClr val="CC0066"/>
                </a:solidFill>
                <a:ea typeface="楷体_GB2312" pitchFamily="49" charset="-122"/>
              </a:rPr>
              <a:t>循环链表</a:t>
            </a:r>
          </a:p>
        </p:txBody>
      </p:sp>
      <p:sp>
        <p:nvSpPr>
          <p:cNvPr id="76838" name="Rectangle 38"/>
          <p:cNvSpPr>
            <a:spLocks noChangeArrowheads="1"/>
          </p:cNvSpPr>
          <p:nvPr/>
        </p:nvSpPr>
        <p:spPr bwMode="auto">
          <a:xfrm>
            <a:off x="914400" y="3581400"/>
            <a:ext cx="762000" cy="6096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9" name="Text Box 39"/>
          <p:cNvSpPr txBox="1">
            <a:spLocks noChangeArrowheads="1"/>
          </p:cNvSpPr>
          <p:nvPr/>
        </p:nvSpPr>
        <p:spPr bwMode="auto">
          <a:xfrm>
            <a:off x="669925" y="4740275"/>
            <a:ext cx="81692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660033"/>
                </a:solidFill>
                <a:ea typeface="隶书" pitchFamily="49" charset="-122"/>
              </a:rPr>
              <a:t>    </a:t>
            </a:r>
            <a:r>
              <a:rPr lang="zh-CN" altLang="en-US">
                <a:solidFill>
                  <a:srgbClr val="660033"/>
                </a:solidFill>
                <a:ea typeface="隶书" pitchFamily="49" charset="-122"/>
              </a:rPr>
              <a:t>和单链表的差别仅在于，</a:t>
            </a:r>
            <a:r>
              <a:rPr lang="zh-CN" altLang="en-US">
                <a:solidFill>
                  <a:srgbClr val="FF0000"/>
                </a:solidFill>
                <a:ea typeface="隶书" pitchFamily="49" charset="-122"/>
              </a:rPr>
              <a:t>判别</a:t>
            </a:r>
            <a:r>
              <a:rPr lang="zh-CN" altLang="en-US">
                <a:solidFill>
                  <a:srgbClr val="660033"/>
                </a:solidFill>
                <a:ea typeface="隶书" pitchFamily="49" charset="-122"/>
              </a:rPr>
              <a:t>链表中最后一个结点的</a:t>
            </a:r>
            <a:r>
              <a:rPr lang="zh-CN" altLang="en-US">
                <a:solidFill>
                  <a:srgbClr val="FF0000"/>
                </a:solidFill>
                <a:ea typeface="隶书" pitchFamily="49" charset="-122"/>
              </a:rPr>
              <a:t>条件</a:t>
            </a:r>
            <a:r>
              <a:rPr lang="zh-CN" altLang="en-US">
                <a:solidFill>
                  <a:srgbClr val="660033"/>
                </a:solidFill>
                <a:ea typeface="隶书" pitchFamily="49" charset="-122"/>
              </a:rPr>
              <a:t>不再是“后继是否为空”，而是</a:t>
            </a:r>
            <a:r>
              <a:rPr lang="zh-CN" altLang="en-US">
                <a:solidFill>
                  <a:srgbClr val="FF0000"/>
                </a:solidFill>
                <a:ea typeface="隶书" pitchFamily="49" charset="-122"/>
              </a:rPr>
              <a:t>“后继是否为头结点”</a:t>
            </a:r>
            <a:r>
              <a:rPr lang="zh-CN" altLang="en-US">
                <a:solidFill>
                  <a:srgbClr val="660033"/>
                </a:solidFill>
                <a:ea typeface="隶书" pitchFamily="49" charset="-122"/>
              </a:rPr>
              <a:t>。</a:t>
            </a:r>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6802"/>
                                        </p:tgtEl>
                                        <p:attrNameLst>
                                          <p:attrName>style.visibility</p:attrName>
                                        </p:attrNameLst>
                                      </p:cBhvr>
                                      <p:to>
                                        <p:strVal val="visible"/>
                                      </p:to>
                                    </p:set>
                                    <p:animEffect transition="in" filter="wipe(left)">
                                      <p:cBhvr>
                                        <p:cTn id="7" dur="300"/>
                                        <p:tgtEl>
                                          <p:spTgt spid="76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6804"/>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76813"/>
                                        </p:tgtEl>
                                        <p:attrNameLst>
                                          <p:attrName>style.visibility</p:attrName>
                                        </p:attrNameLst>
                                      </p:cBhvr>
                                      <p:to>
                                        <p:strVal val="visible"/>
                                      </p:to>
                                    </p:set>
                                  </p:childTnLst>
                                </p:cTn>
                              </p:par>
                            </p:childTnLst>
                          </p:cTn>
                        </p:par>
                        <p:par>
                          <p:cTn id="15" fill="hold" nodeType="afterGroup">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76810"/>
                                        </p:tgtEl>
                                        <p:attrNameLst>
                                          <p:attrName>style.visibility</p:attrName>
                                        </p:attrNameLst>
                                      </p:cBhvr>
                                      <p:to>
                                        <p:strVal val="visible"/>
                                      </p:to>
                                    </p:set>
                                  </p:childTnLst>
                                </p:cTn>
                              </p:par>
                            </p:childTnLst>
                          </p:cTn>
                        </p:par>
                        <p:par>
                          <p:cTn id="18" fill="hold" nodeType="afterGroup">
                            <p:stCondLst>
                              <p:cond delay="1500"/>
                            </p:stCondLst>
                            <p:childTnLst>
                              <p:par>
                                <p:cTn id="19" presetID="1" presetClass="entr" presetSubtype="0" fill="hold" grpId="0" nodeType="afterEffect">
                                  <p:stCondLst>
                                    <p:cond delay="0"/>
                                  </p:stCondLst>
                                  <p:childTnLst>
                                    <p:set>
                                      <p:cBhvr>
                                        <p:cTn id="20" dur="1" fill="hold">
                                          <p:stCondLst>
                                            <p:cond delay="499"/>
                                          </p:stCondLst>
                                        </p:cTn>
                                        <p:tgtEl>
                                          <p:spTgt spid="76811"/>
                                        </p:tgtEl>
                                        <p:attrNameLst>
                                          <p:attrName>style.visibility</p:attrName>
                                        </p:attrNameLst>
                                      </p:cBhvr>
                                      <p:to>
                                        <p:strVal val="visible"/>
                                      </p:to>
                                    </p:set>
                                  </p:childTnLst>
                                </p:cTn>
                              </p:par>
                            </p:childTnLst>
                          </p:cTn>
                        </p:par>
                        <p:par>
                          <p:cTn id="21" fill="hold" nodeType="afterGroup">
                            <p:stCondLst>
                              <p:cond delay="2000"/>
                            </p:stCondLst>
                            <p:childTnLst>
                              <p:par>
                                <p:cTn id="22" presetID="1" presetClass="entr" presetSubtype="0" fill="hold" grpId="0" nodeType="afterEffect">
                                  <p:stCondLst>
                                    <p:cond delay="0"/>
                                  </p:stCondLst>
                                  <p:childTnLst>
                                    <p:set>
                                      <p:cBhvr>
                                        <p:cTn id="23" dur="1" fill="hold">
                                          <p:stCondLst>
                                            <p:cond delay="499"/>
                                          </p:stCondLst>
                                        </p:cTn>
                                        <p:tgtEl>
                                          <p:spTgt spid="76812"/>
                                        </p:tgtEl>
                                        <p:attrNameLst>
                                          <p:attrName>style.visibility</p:attrName>
                                        </p:attrNameLst>
                                      </p:cBhvr>
                                      <p:to>
                                        <p:strVal val="visible"/>
                                      </p:to>
                                    </p:set>
                                  </p:childTnLst>
                                </p:cTn>
                              </p:par>
                            </p:childTnLst>
                          </p:cTn>
                        </p:par>
                        <p:par>
                          <p:cTn id="24" fill="hold" nodeType="afterGroup">
                            <p:stCondLst>
                              <p:cond delay="2500"/>
                            </p:stCondLst>
                            <p:childTnLst>
                              <p:par>
                                <p:cTn id="25" presetID="1" presetClass="entr" presetSubtype="0" fill="hold" grpId="0" nodeType="afterEffect">
                                  <p:stCondLst>
                                    <p:cond delay="0"/>
                                  </p:stCondLst>
                                  <p:childTnLst>
                                    <p:set>
                                      <p:cBhvr>
                                        <p:cTn id="26" dur="1" fill="hold">
                                          <p:stCondLst>
                                            <p:cond delay="499"/>
                                          </p:stCondLst>
                                        </p:cTn>
                                        <p:tgtEl>
                                          <p:spTgt spid="76814"/>
                                        </p:tgtEl>
                                        <p:attrNameLst>
                                          <p:attrName>style.visibility</p:attrName>
                                        </p:attrNameLst>
                                      </p:cBhvr>
                                      <p:to>
                                        <p:strVal val="visible"/>
                                      </p:to>
                                    </p:set>
                                  </p:childTnLst>
                                </p:cTn>
                              </p:par>
                            </p:childTnLst>
                          </p:cTn>
                        </p:par>
                        <p:par>
                          <p:cTn id="27" fill="hold" nodeType="afterGroup">
                            <p:stCondLst>
                              <p:cond delay="3000"/>
                            </p:stCondLst>
                            <p:childTnLst>
                              <p:par>
                                <p:cTn id="28" presetID="1" presetClass="entr" presetSubtype="0" fill="hold" grpId="0" nodeType="afterEffect">
                                  <p:stCondLst>
                                    <p:cond delay="0"/>
                                  </p:stCondLst>
                                  <p:childTnLst>
                                    <p:set>
                                      <p:cBhvr>
                                        <p:cTn id="29" dur="1" fill="hold">
                                          <p:stCondLst>
                                            <p:cond delay="499"/>
                                          </p:stCondLst>
                                        </p:cTn>
                                        <p:tgtEl>
                                          <p:spTgt spid="76816"/>
                                        </p:tgtEl>
                                        <p:attrNameLst>
                                          <p:attrName>style.visibility</p:attrName>
                                        </p:attrNameLst>
                                      </p:cBhvr>
                                      <p:to>
                                        <p:strVal val="visible"/>
                                      </p:to>
                                    </p:set>
                                  </p:childTnLst>
                                </p:cTn>
                              </p:par>
                            </p:childTnLst>
                          </p:cTn>
                        </p:par>
                        <p:par>
                          <p:cTn id="30" fill="hold" nodeType="afterGroup">
                            <p:stCondLst>
                              <p:cond delay="3500"/>
                            </p:stCondLst>
                            <p:childTnLst>
                              <p:par>
                                <p:cTn id="31" presetID="1" presetClass="entr" presetSubtype="0" fill="hold" grpId="0" nodeType="afterEffect">
                                  <p:stCondLst>
                                    <p:cond delay="0"/>
                                  </p:stCondLst>
                                  <p:childTnLst>
                                    <p:set>
                                      <p:cBhvr>
                                        <p:cTn id="32" dur="1" fill="hold">
                                          <p:stCondLst>
                                            <p:cond delay="499"/>
                                          </p:stCondLst>
                                        </p:cTn>
                                        <p:tgtEl>
                                          <p:spTgt spid="76817"/>
                                        </p:tgtEl>
                                        <p:attrNameLst>
                                          <p:attrName>style.visibility</p:attrName>
                                        </p:attrNameLst>
                                      </p:cBhvr>
                                      <p:to>
                                        <p:strVal val="visible"/>
                                      </p:to>
                                    </p:se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499"/>
                                          </p:stCondLst>
                                        </p:cTn>
                                        <p:tgtEl>
                                          <p:spTgt spid="76818"/>
                                        </p:tgtEl>
                                        <p:attrNameLst>
                                          <p:attrName>style.visibility</p:attrName>
                                        </p:attrNameLst>
                                      </p:cBhvr>
                                      <p:to>
                                        <p:strVal val="visible"/>
                                      </p:to>
                                    </p:set>
                                  </p:childTnLst>
                                </p:cTn>
                              </p:par>
                            </p:childTnLst>
                          </p:cTn>
                        </p:par>
                        <p:par>
                          <p:cTn id="36" fill="hold" nodeType="afterGroup">
                            <p:stCondLst>
                              <p:cond delay="4500"/>
                            </p:stCondLst>
                            <p:childTnLst>
                              <p:par>
                                <p:cTn id="37" presetID="1" presetClass="entr" presetSubtype="0" fill="hold" grpId="0" nodeType="afterEffect">
                                  <p:stCondLst>
                                    <p:cond delay="0"/>
                                  </p:stCondLst>
                                  <p:childTnLst>
                                    <p:set>
                                      <p:cBhvr>
                                        <p:cTn id="38" dur="1" fill="hold">
                                          <p:stCondLst>
                                            <p:cond delay="499"/>
                                          </p:stCondLst>
                                        </p:cTn>
                                        <p:tgtEl>
                                          <p:spTgt spid="76819"/>
                                        </p:tgtEl>
                                        <p:attrNameLst>
                                          <p:attrName>style.visibility</p:attrName>
                                        </p:attrNameLst>
                                      </p:cBhvr>
                                      <p:to>
                                        <p:strVal val="visible"/>
                                      </p:to>
                                    </p:set>
                                  </p:childTnLst>
                                </p:cTn>
                              </p:par>
                            </p:childTnLst>
                          </p:cTn>
                        </p:par>
                        <p:par>
                          <p:cTn id="39" fill="hold" nodeType="afterGroup">
                            <p:stCondLst>
                              <p:cond delay="5000"/>
                            </p:stCondLst>
                            <p:childTnLst>
                              <p:par>
                                <p:cTn id="40" presetID="1" presetClass="entr" presetSubtype="0" fill="hold" grpId="0" nodeType="afterEffect">
                                  <p:stCondLst>
                                    <p:cond delay="0"/>
                                  </p:stCondLst>
                                  <p:childTnLst>
                                    <p:set>
                                      <p:cBhvr>
                                        <p:cTn id="41" dur="1" fill="hold">
                                          <p:stCondLst>
                                            <p:cond delay="499"/>
                                          </p:stCondLst>
                                        </p:cTn>
                                        <p:tgtEl>
                                          <p:spTgt spid="76820"/>
                                        </p:tgtEl>
                                        <p:attrNameLst>
                                          <p:attrName>style.visibility</p:attrName>
                                        </p:attrNameLst>
                                      </p:cBhvr>
                                      <p:to>
                                        <p:strVal val="visible"/>
                                      </p:to>
                                    </p:set>
                                  </p:childTnLst>
                                </p:cTn>
                              </p:par>
                            </p:childTnLst>
                          </p:cTn>
                        </p:par>
                        <p:par>
                          <p:cTn id="42" fill="hold" nodeType="afterGroup">
                            <p:stCondLst>
                              <p:cond delay="5500"/>
                            </p:stCondLst>
                            <p:childTnLst>
                              <p:par>
                                <p:cTn id="43" presetID="1" presetClass="entr" presetSubtype="0" fill="hold" grpId="0" nodeType="afterEffect">
                                  <p:stCondLst>
                                    <p:cond delay="0"/>
                                  </p:stCondLst>
                                  <p:childTnLst>
                                    <p:set>
                                      <p:cBhvr>
                                        <p:cTn id="44" dur="1" fill="hold">
                                          <p:stCondLst>
                                            <p:cond delay="499"/>
                                          </p:stCondLst>
                                        </p:cTn>
                                        <p:tgtEl>
                                          <p:spTgt spid="76821"/>
                                        </p:tgtEl>
                                        <p:attrNameLst>
                                          <p:attrName>style.visibility</p:attrName>
                                        </p:attrNameLst>
                                      </p:cBhvr>
                                      <p:to>
                                        <p:strVal val="visible"/>
                                      </p:to>
                                    </p:set>
                                  </p:childTnLst>
                                </p:cTn>
                              </p:par>
                            </p:childTnLst>
                          </p:cTn>
                        </p:par>
                        <p:par>
                          <p:cTn id="45" fill="hold" nodeType="afterGroup">
                            <p:stCondLst>
                              <p:cond delay="6000"/>
                            </p:stCondLst>
                            <p:childTnLst>
                              <p:par>
                                <p:cTn id="46" presetID="1" presetClass="entr" presetSubtype="0" fill="hold" grpId="0" nodeType="afterEffect">
                                  <p:stCondLst>
                                    <p:cond delay="0"/>
                                  </p:stCondLst>
                                  <p:childTnLst>
                                    <p:set>
                                      <p:cBhvr>
                                        <p:cTn id="47" dur="1" fill="hold">
                                          <p:stCondLst>
                                            <p:cond delay="499"/>
                                          </p:stCondLst>
                                        </p:cTn>
                                        <p:tgtEl>
                                          <p:spTgt spid="76822"/>
                                        </p:tgtEl>
                                        <p:attrNameLst>
                                          <p:attrName>style.visibility</p:attrName>
                                        </p:attrNameLst>
                                      </p:cBhvr>
                                      <p:to>
                                        <p:strVal val="visible"/>
                                      </p:to>
                                    </p:set>
                                  </p:childTnLst>
                                </p:cTn>
                              </p:par>
                            </p:childTnLst>
                          </p:cTn>
                        </p:par>
                        <p:par>
                          <p:cTn id="48" fill="hold" nodeType="afterGroup">
                            <p:stCondLst>
                              <p:cond delay="6500"/>
                            </p:stCondLst>
                            <p:childTnLst>
                              <p:par>
                                <p:cTn id="49" presetID="1" presetClass="entr" presetSubtype="0" fill="hold" grpId="0" nodeType="afterEffect">
                                  <p:stCondLst>
                                    <p:cond delay="0"/>
                                  </p:stCondLst>
                                  <p:childTnLst>
                                    <p:set>
                                      <p:cBhvr>
                                        <p:cTn id="50" dur="1" fill="hold">
                                          <p:stCondLst>
                                            <p:cond delay="499"/>
                                          </p:stCondLst>
                                        </p:cTn>
                                        <p:tgtEl>
                                          <p:spTgt spid="76823"/>
                                        </p:tgtEl>
                                        <p:attrNameLst>
                                          <p:attrName>style.visibility</p:attrName>
                                        </p:attrNameLst>
                                      </p:cBhvr>
                                      <p:to>
                                        <p:strVal val="visible"/>
                                      </p:to>
                                    </p:set>
                                  </p:childTnLst>
                                </p:cTn>
                              </p:par>
                            </p:childTnLst>
                          </p:cTn>
                        </p:par>
                        <p:par>
                          <p:cTn id="51" fill="hold" nodeType="afterGroup">
                            <p:stCondLst>
                              <p:cond delay="7000"/>
                            </p:stCondLst>
                            <p:childTnLst>
                              <p:par>
                                <p:cTn id="52" presetID="1" presetClass="entr" presetSubtype="0" fill="hold" grpId="0" nodeType="afterEffect">
                                  <p:stCondLst>
                                    <p:cond delay="0"/>
                                  </p:stCondLst>
                                  <p:childTnLst>
                                    <p:set>
                                      <p:cBhvr>
                                        <p:cTn id="53" dur="1" fill="hold">
                                          <p:stCondLst>
                                            <p:cond delay="499"/>
                                          </p:stCondLst>
                                        </p:cTn>
                                        <p:tgtEl>
                                          <p:spTgt spid="76824"/>
                                        </p:tgtEl>
                                        <p:attrNameLst>
                                          <p:attrName>style.visibility</p:attrName>
                                        </p:attrNameLst>
                                      </p:cBhvr>
                                      <p:to>
                                        <p:strVal val="visible"/>
                                      </p:to>
                                    </p:set>
                                  </p:childTnLst>
                                </p:cTn>
                              </p:par>
                            </p:childTnLst>
                          </p:cTn>
                        </p:par>
                        <p:par>
                          <p:cTn id="54" fill="hold" nodeType="afterGroup">
                            <p:stCondLst>
                              <p:cond delay="7500"/>
                            </p:stCondLst>
                            <p:childTnLst>
                              <p:par>
                                <p:cTn id="55" presetID="1" presetClass="entr" presetSubtype="0" fill="hold" grpId="0" nodeType="afterEffect">
                                  <p:stCondLst>
                                    <p:cond delay="0"/>
                                  </p:stCondLst>
                                  <p:childTnLst>
                                    <p:set>
                                      <p:cBhvr>
                                        <p:cTn id="56" dur="1" fill="hold">
                                          <p:stCondLst>
                                            <p:cond delay="499"/>
                                          </p:stCondLst>
                                        </p:cTn>
                                        <p:tgtEl>
                                          <p:spTgt spid="76825"/>
                                        </p:tgtEl>
                                        <p:attrNameLst>
                                          <p:attrName>style.visibility</p:attrName>
                                        </p:attrNameLst>
                                      </p:cBhvr>
                                      <p:to>
                                        <p:strVal val="visible"/>
                                      </p:to>
                                    </p:set>
                                  </p:childTnLst>
                                </p:cTn>
                              </p:par>
                            </p:childTnLst>
                          </p:cTn>
                        </p:par>
                        <p:par>
                          <p:cTn id="57" fill="hold" nodeType="afterGroup">
                            <p:stCondLst>
                              <p:cond delay="8000"/>
                            </p:stCondLst>
                            <p:childTnLst>
                              <p:par>
                                <p:cTn id="58" presetID="1" presetClass="entr" presetSubtype="0" fill="hold" grpId="0" nodeType="afterEffect">
                                  <p:stCondLst>
                                    <p:cond delay="0"/>
                                  </p:stCondLst>
                                  <p:childTnLst>
                                    <p:set>
                                      <p:cBhvr>
                                        <p:cTn id="59" dur="1" fill="hold">
                                          <p:stCondLst>
                                            <p:cond delay="499"/>
                                          </p:stCondLst>
                                        </p:cTn>
                                        <p:tgtEl>
                                          <p:spTgt spid="76826"/>
                                        </p:tgtEl>
                                        <p:attrNameLst>
                                          <p:attrName>style.visibility</p:attrName>
                                        </p:attrNameLst>
                                      </p:cBhvr>
                                      <p:to>
                                        <p:strVal val="visible"/>
                                      </p:to>
                                    </p:set>
                                  </p:childTnLst>
                                </p:cTn>
                              </p:par>
                            </p:childTnLst>
                          </p:cTn>
                        </p:par>
                        <p:par>
                          <p:cTn id="60" fill="hold" nodeType="afterGroup">
                            <p:stCondLst>
                              <p:cond delay="8500"/>
                            </p:stCondLst>
                            <p:childTnLst>
                              <p:par>
                                <p:cTn id="61" presetID="1" presetClass="entr" presetSubtype="0" fill="hold" grpId="0" nodeType="afterEffect">
                                  <p:stCondLst>
                                    <p:cond delay="0"/>
                                  </p:stCondLst>
                                  <p:childTnLst>
                                    <p:set>
                                      <p:cBhvr>
                                        <p:cTn id="62" dur="1" fill="hold">
                                          <p:stCondLst>
                                            <p:cond delay="499"/>
                                          </p:stCondLst>
                                        </p:cTn>
                                        <p:tgtEl>
                                          <p:spTgt spid="76827"/>
                                        </p:tgtEl>
                                        <p:attrNameLst>
                                          <p:attrName>style.visibility</p:attrName>
                                        </p:attrNameLst>
                                      </p:cBhvr>
                                      <p:to>
                                        <p:strVal val="visible"/>
                                      </p:to>
                                    </p:set>
                                  </p:childTnLst>
                                </p:cTn>
                              </p:par>
                            </p:childTnLst>
                          </p:cTn>
                        </p:par>
                        <p:par>
                          <p:cTn id="63" fill="hold" nodeType="afterGroup">
                            <p:stCondLst>
                              <p:cond delay="9000"/>
                            </p:stCondLst>
                            <p:childTnLst>
                              <p:par>
                                <p:cTn id="64" presetID="1" presetClass="entr" presetSubtype="0" fill="hold" grpId="0" nodeType="afterEffect">
                                  <p:stCondLst>
                                    <p:cond delay="0"/>
                                  </p:stCondLst>
                                  <p:childTnLst>
                                    <p:set>
                                      <p:cBhvr>
                                        <p:cTn id="65" dur="1" fill="hold">
                                          <p:stCondLst>
                                            <p:cond delay="499"/>
                                          </p:stCondLst>
                                        </p:cTn>
                                        <p:tgtEl>
                                          <p:spTgt spid="76828"/>
                                        </p:tgtEl>
                                        <p:attrNameLst>
                                          <p:attrName>style.visibility</p:attrName>
                                        </p:attrNameLst>
                                      </p:cBhvr>
                                      <p:to>
                                        <p:strVal val="visible"/>
                                      </p:to>
                                    </p:set>
                                  </p:childTnLst>
                                </p:cTn>
                              </p:par>
                            </p:childTnLst>
                          </p:cTn>
                        </p:par>
                        <p:par>
                          <p:cTn id="66" fill="hold" nodeType="afterGroup">
                            <p:stCondLst>
                              <p:cond delay="9500"/>
                            </p:stCondLst>
                            <p:childTnLst>
                              <p:par>
                                <p:cTn id="67" presetID="1" presetClass="entr" presetSubtype="0" fill="hold" grpId="0" nodeType="afterEffect">
                                  <p:stCondLst>
                                    <p:cond delay="0"/>
                                  </p:stCondLst>
                                  <p:childTnLst>
                                    <p:set>
                                      <p:cBhvr>
                                        <p:cTn id="68" dur="1" fill="hold">
                                          <p:stCondLst>
                                            <p:cond delay="499"/>
                                          </p:stCondLst>
                                        </p:cTn>
                                        <p:tgtEl>
                                          <p:spTgt spid="76805"/>
                                        </p:tgtEl>
                                        <p:attrNameLst>
                                          <p:attrName>style.visibility</p:attrName>
                                        </p:attrNameLst>
                                      </p:cBhvr>
                                      <p:to>
                                        <p:strVal val="visible"/>
                                      </p:to>
                                    </p:set>
                                  </p:childTnLst>
                                </p:cTn>
                              </p:par>
                            </p:childTnLst>
                          </p:cTn>
                        </p:par>
                        <p:par>
                          <p:cTn id="69" fill="hold" nodeType="afterGroup">
                            <p:stCondLst>
                              <p:cond delay="10000"/>
                            </p:stCondLst>
                            <p:childTnLst>
                              <p:par>
                                <p:cTn id="70" presetID="1" presetClass="entr" presetSubtype="0" fill="hold" grpId="0" nodeType="afterEffect">
                                  <p:stCondLst>
                                    <p:cond delay="0"/>
                                  </p:stCondLst>
                                  <p:childTnLst>
                                    <p:set>
                                      <p:cBhvr>
                                        <p:cTn id="71" dur="1" fill="hold">
                                          <p:stCondLst>
                                            <p:cond delay="499"/>
                                          </p:stCondLst>
                                        </p:cTn>
                                        <p:tgtEl>
                                          <p:spTgt spid="76806"/>
                                        </p:tgtEl>
                                        <p:attrNameLst>
                                          <p:attrName>style.visibility</p:attrName>
                                        </p:attrNameLst>
                                      </p:cBhvr>
                                      <p:to>
                                        <p:strVal val="visible"/>
                                      </p:to>
                                    </p:set>
                                  </p:childTnLst>
                                </p:cTn>
                              </p:par>
                            </p:childTnLst>
                          </p:cTn>
                        </p:par>
                        <p:par>
                          <p:cTn id="72" fill="hold" nodeType="afterGroup">
                            <p:stCondLst>
                              <p:cond delay="10500"/>
                            </p:stCondLst>
                            <p:childTnLst>
                              <p:par>
                                <p:cTn id="73" presetID="1" presetClass="entr" presetSubtype="0" fill="hold" grpId="0" nodeType="afterEffect">
                                  <p:stCondLst>
                                    <p:cond delay="0"/>
                                  </p:stCondLst>
                                  <p:childTnLst>
                                    <p:set>
                                      <p:cBhvr>
                                        <p:cTn id="74" dur="1" fill="hold">
                                          <p:stCondLst>
                                            <p:cond delay="499"/>
                                          </p:stCondLst>
                                        </p:cTn>
                                        <p:tgtEl>
                                          <p:spTgt spid="76807"/>
                                        </p:tgtEl>
                                        <p:attrNameLst>
                                          <p:attrName>style.visibility</p:attrName>
                                        </p:attrNameLst>
                                      </p:cBhvr>
                                      <p:to>
                                        <p:strVal val="visible"/>
                                      </p:to>
                                    </p:set>
                                  </p:childTnLst>
                                </p:cTn>
                              </p:par>
                            </p:childTnLst>
                          </p:cTn>
                        </p:par>
                        <p:par>
                          <p:cTn id="75" fill="hold" nodeType="afterGroup">
                            <p:stCondLst>
                              <p:cond delay="11000"/>
                            </p:stCondLst>
                            <p:childTnLst>
                              <p:par>
                                <p:cTn id="76" presetID="1" presetClass="entr" presetSubtype="0" fill="hold" grpId="0" nodeType="afterEffect">
                                  <p:stCondLst>
                                    <p:cond delay="0"/>
                                  </p:stCondLst>
                                  <p:childTnLst>
                                    <p:set>
                                      <p:cBhvr>
                                        <p:cTn id="77" dur="1" fill="hold">
                                          <p:stCondLst>
                                            <p:cond delay="499"/>
                                          </p:stCondLst>
                                        </p:cTn>
                                        <p:tgtEl>
                                          <p:spTgt spid="76808"/>
                                        </p:tgtEl>
                                        <p:attrNameLst>
                                          <p:attrName>style.visibility</p:attrName>
                                        </p:attrNameLst>
                                      </p:cBhvr>
                                      <p:to>
                                        <p:strVal val="visible"/>
                                      </p:to>
                                    </p:set>
                                  </p:childTnLst>
                                </p:cTn>
                              </p:par>
                            </p:childTnLst>
                          </p:cTn>
                        </p:par>
                        <p:par>
                          <p:cTn id="78" fill="hold" nodeType="afterGroup">
                            <p:stCondLst>
                              <p:cond delay="11500"/>
                            </p:stCondLst>
                            <p:childTnLst>
                              <p:par>
                                <p:cTn id="79" presetID="1" presetClass="entr" presetSubtype="0" fill="hold" grpId="0" nodeType="afterEffect">
                                  <p:stCondLst>
                                    <p:cond delay="0"/>
                                  </p:stCondLst>
                                  <p:childTnLst>
                                    <p:set>
                                      <p:cBhvr>
                                        <p:cTn id="80" dur="1" fill="hold">
                                          <p:stCondLst>
                                            <p:cond delay="499"/>
                                          </p:stCondLst>
                                        </p:cTn>
                                        <p:tgtEl>
                                          <p:spTgt spid="76809"/>
                                        </p:tgtEl>
                                        <p:attrNameLst>
                                          <p:attrName>style.visibility</p:attrName>
                                        </p:attrNameLst>
                                      </p:cBhvr>
                                      <p:to>
                                        <p:strVal val="visible"/>
                                      </p:to>
                                    </p:set>
                                  </p:childTnLst>
                                </p:cTn>
                              </p:par>
                            </p:childTnLst>
                          </p:cTn>
                        </p:par>
                        <p:par>
                          <p:cTn id="81" fill="hold" nodeType="afterGroup">
                            <p:stCondLst>
                              <p:cond delay="12000"/>
                            </p:stCondLst>
                            <p:childTnLst>
                              <p:par>
                                <p:cTn id="82" presetID="1" presetClass="entr" presetSubtype="0" fill="hold" grpId="0" nodeType="afterEffect">
                                  <p:stCondLst>
                                    <p:cond delay="0"/>
                                  </p:stCondLst>
                                  <p:childTnLst>
                                    <p:set>
                                      <p:cBhvr>
                                        <p:cTn id="83" dur="1" fill="hold">
                                          <p:stCondLst>
                                            <p:cond delay="499"/>
                                          </p:stCondLst>
                                        </p:cTn>
                                        <p:tgtEl>
                                          <p:spTgt spid="76838"/>
                                        </p:tgtEl>
                                        <p:attrNameLst>
                                          <p:attrName>style.visibility</p:attrName>
                                        </p:attrNameLst>
                                      </p:cBhvr>
                                      <p:to>
                                        <p:strVal val="visible"/>
                                      </p:to>
                                    </p:set>
                                  </p:childTnLst>
                                </p:cTn>
                              </p:par>
                            </p:childTnLst>
                          </p:cTn>
                        </p:par>
                        <p:par>
                          <p:cTn id="84" fill="hold" nodeType="afterGroup">
                            <p:stCondLst>
                              <p:cond delay="12500"/>
                            </p:stCondLst>
                            <p:childTnLst>
                              <p:par>
                                <p:cTn id="85" presetID="1" presetClass="entr" presetSubtype="0" fill="hold" grpId="0" nodeType="afterEffect">
                                  <p:stCondLst>
                                    <p:cond delay="0"/>
                                  </p:stCondLst>
                                  <p:childTnLst>
                                    <p:set>
                                      <p:cBhvr>
                                        <p:cTn id="86" dur="1" fill="hold">
                                          <p:stCondLst>
                                            <p:cond delay="499"/>
                                          </p:stCondLst>
                                        </p:cTn>
                                        <p:tgtEl>
                                          <p:spTgt spid="76815"/>
                                        </p:tgtEl>
                                        <p:attrNameLst>
                                          <p:attrName>style.visibility</p:attrName>
                                        </p:attrNameLst>
                                      </p:cBhvr>
                                      <p:to>
                                        <p:strVal val="visible"/>
                                      </p:to>
                                    </p:set>
                                  </p:childTnLst>
                                </p:cTn>
                              </p:par>
                            </p:childTnLst>
                          </p:cTn>
                        </p:par>
                        <p:par>
                          <p:cTn id="87" fill="hold" nodeType="afterGroup">
                            <p:stCondLst>
                              <p:cond delay="13000"/>
                            </p:stCondLst>
                            <p:childTnLst>
                              <p:par>
                                <p:cTn id="88" presetID="1" presetClass="entr" presetSubtype="0" fill="hold" grpId="0" nodeType="afterEffect">
                                  <p:stCondLst>
                                    <p:cond delay="0"/>
                                  </p:stCondLst>
                                  <p:childTnLst>
                                    <p:set>
                                      <p:cBhvr>
                                        <p:cTn id="89" dur="1" fill="hold">
                                          <p:stCondLst>
                                            <p:cond delay="499"/>
                                          </p:stCondLst>
                                        </p:cTn>
                                        <p:tgtEl>
                                          <p:spTgt spid="76830"/>
                                        </p:tgtEl>
                                        <p:attrNameLst>
                                          <p:attrName>style.visibility</p:attrName>
                                        </p:attrNameLst>
                                      </p:cBhvr>
                                      <p:to>
                                        <p:strVal val="visible"/>
                                      </p:to>
                                    </p:set>
                                  </p:childTnLst>
                                </p:cTn>
                              </p:par>
                            </p:childTnLst>
                          </p:cTn>
                        </p:par>
                        <p:par>
                          <p:cTn id="90" fill="hold" nodeType="afterGroup">
                            <p:stCondLst>
                              <p:cond delay="13500"/>
                            </p:stCondLst>
                            <p:childTnLst>
                              <p:par>
                                <p:cTn id="91" presetID="1" presetClass="entr" presetSubtype="0" fill="hold" grpId="0" nodeType="afterEffect">
                                  <p:stCondLst>
                                    <p:cond delay="0"/>
                                  </p:stCondLst>
                                  <p:childTnLst>
                                    <p:set>
                                      <p:cBhvr>
                                        <p:cTn id="92" dur="1" fill="hold">
                                          <p:stCondLst>
                                            <p:cond delay="499"/>
                                          </p:stCondLst>
                                        </p:cTn>
                                        <p:tgtEl>
                                          <p:spTgt spid="76831"/>
                                        </p:tgtEl>
                                        <p:attrNameLst>
                                          <p:attrName>style.visibility</p:attrName>
                                        </p:attrNameLst>
                                      </p:cBhvr>
                                      <p:to>
                                        <p:strVal val="visible"/>
                                      </p:to>
                                    </p:set>
                                  </p:childTnLst>
                                </p:cTn>
                              </p:par>
                            </p:childTnLst>
                          </p:cTn>
                        </p:par>
                        <p:par>
                          <p:cTn id="93" fill="hold" nodeType="afterGroup">
                            <p:stCondLst>
                              <p:cond delay="14000"/>
                            </p:stCondLst>
                            <p:childTnLst>
                              <p:par>
                                <p:cTn id="94" presetID="1" presetClass="entr" presetSubtype="0" fill="hold" grpId="0" nodeType="afterEffect">
                                  <p:stCondLst>
                                    <p:cond delay="0"/>
                                  </p:stCondLst>
                                  <p:childTnLst>
                                    <p:set>
                                      <p:cBhvr>
                                        <p:cTn id="95" dur="1" fill="hold">
                                          <p:stCondLst>
                                            <p:cond delay="499"/>
                                          </p:stCondLst>
                                        </p:cTn>
                                        <p:tgtEl>
                                          <p:spTgt spid="76832"/>
                                        </p:tgtEl>
                                        <p:attrNameLst>
                                          <p:attrName>style.visibility</p:attrName>
                                        </p:attrNameLst>
                                      </p:cBhvr>
                                      <p:to>
                                        <p:strVal val="visible"/>
                                      </p:to>
                                    </p:set>
                                  </p:childTnLst>
                                </p:cTn>
                              </p:par>
                            </p:childTnLst>
                          </p:cTn>
                        </p:par>
                        <p:par>
                          <p:cTn id="96" fill="hold" nodeType="afterGroup">
                            <p:stCondLst>
                              <p:cond delay="14500"/>
                            </p:stCondLst>
                            <p:childTnLst>
                              <p:par>
                                <p:cTn id="97" presetID="1" presetClass="entr" presetSubtype="0" fill="hold" grpId="0" nodeType="afterEffect">
                                  <p:stCondLst>
                                    <p:cond delay="0"/>
                                  </p:stCondLst>
                                  <p:childTnLst>
                                    <p:set>
                                      <p:cBhvr>
                                        <p:cTn id="98" dur="1" fill="hold">
                                          <p:stCondLst>
                                            <p:cond delay="499"/>
                                          </p:stCondLst>
                                        </p:cTn>
                                        <p:tgtEl>
                                          <p:spTgt spid="76833"/>
                                        </p:tgtEl>
                                        <p:attrNameLst>
                                          <p:attrName>style.visibility</p:attrName>
                                        </p:attrNameLst>
                                      </p:cBhvr>
                                      <p:to>
                                        <p:strVal val="visible"/>
                                      </p:to>
                                    </p:set>
                                  </p:childTnLst>
                                </p:cTn>
                              </p:par>
                            </p:childTnLst>
                          </p:cTn>
                        </p:par>
                        <p:par>
                          <p:cTn id="99" fill="hold" nodeType="afterGroup">
                            <p:stCondLst>
                              <p:cond delay="15000"/>
                            </p:stCondLst>
                            <p:childTnLst>
                              <p:par>
                                <p:cTn id="100" presetID="1" presetClass="entr" presetSubtype="0" fill="hold" grpId="0" nodeType="afterEffect">
                                  <p:stCondLst>
                                    <p:cond delay="0"/>
                                  </p:stCondLst>
                                  <p:childTnLst>
                                    <p:set>
                                      <p:cBhvr>
                                        <p:cTn id="101" dur="1" fill="hold">
                                          <p:stCondLst>
                                            <p:cond delay="499"/>
                                          </p:stCondLst>
                                        </p:cTn>
                                        <p:tgtEl>
                                          <p:spTgt spid="76834"/>
                                        </p:tgtEl>
                                        <p:attrNameLst>
                                          <p:attrName>style.visibility</p:attrName>
                                        </p:attrNameLst>
                                      </p:cBhvr>
                                      <p:to>
                                        <p:strVal val="visible"/>
                                      </p:to>
                                    </p:set>
                                  </p:childTnLst>
                                </p:cTn>
                              </p:par>
                            </p:childTnLst>
                          </p:cTn>
                        </p:par>
                        <p:par>
                          <p:cTn id="102" fill="hold" nodeType="afterGroup">
                            <p:stCondLst>
                              <p:cond delay="15500"/>
                            </p:stCondLst>
                            <p:childTnLst>
                              <p:par>
                                <p:cTn id="103" presetID="1" presetClass="entr" presetSubtype="0" fill="hold" grpId="0" nodeType="afterEffect">
                                  <p:stCondLst>
                                    <p:cond delay="0"/>
                                  </p:stCondLst>
                                  <p:childTnLst>
                                    <p:set>
                                      <p:cBhvr>
                                        <p:cTn id="104" dur="1" fill="hold">
                                          <p:stCondLst>
                                            <p:cond delay="499"/>
                                          </p:stCondLst>
                                        </p:cTn>
                                        <p:tgtEl>
                                          <p:spTgt spid="76835"/>
                                        </p:tgtEl>
                                        <p:attrNameLst>
                                          <p:attrName>style.visibility</p:attrName>
                                        </p:attrNameLst>
                                      </p:cBhvr>
                                      <p:to>
                                        <p:strVal val="visible"/>
                                      </p:to>
                                    </p:set>
                                  </p:childTnLst>
                                </p:cTn>
                              </p:par>
                            </p:childTnLst>
                          </p:cTn>
                        </p:par>
                        <p:par>
                          <p:cTn id="105" fill="hold" nodeType="afterGroup">
                            <p:stCondLst>
                              <p:cond delay="16000"/>
                            </p:stCondLst>
                            <p:childTnLst>
                              <p:par>
                                <p:cTn id="106" presetID="1" presetClass="entr" presetSubtype="0" fill="hold" grpId="0" nodeType="afterEffect">
                                  <p:stCondLst>
                                    <p:cond delay="0"/>
                                  </p:stCondLst>
                                  <p:childTnLst>
                                    <p:set>
                                      <p:cBhvr>
                                        <p:cTn id="107" dur="1" fill="hold">
                                          <p:stCondLst>
                                            <p:cond delay="499"/>
                                          </p:stCondLst>
                                        </p:cTn>
                                        <p:tgtEl>
                                          <p:spTgt spid="76836"/>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iterate type="lt">
                                    <p:tmPct val="100000"/>
                                  </p:iterate>
                                  <p:childTnLst>
                                    <p:set>
                                      <p:cBhvr>
                                        <p:cTn id="111" dur="1" fill="hold">
                                          <p:stCondLst>
                                            <p:cond delay="0"/>
                                          </p:stCondLst>
                                        </p:cTn>
                                        <p:tgtEl>
                                          <p:spTgt spid="76839"/>
                                        </p:tgtEl>
                                        <p:attrNameLst>
                                          <p:attrName>style.visibility</p:attrName>
                                        </p:attrNameLst>
                                      </p:cBhvr>
                                      <p:to>
                                        <p:strVal val="visible"/>
                                      </p:to>
                                    </p:set>
                                    <p:animEffect transition="in" filter="wipe(left)">
                                      <p:cBhvr>
                                        <p:cTn id="112" dur="75"/>
                                        <p:tgtEl>
                                          <p:spTgt spid="76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4" grpId="0" autoUpdateAnimBg="0"/>
      <p:bldP spid="76805" grpId="0" animBg="1"/>
      <p:bldP spid="76806" grpId="0" animBg="1"/>
      <p:bldP spid="76807" grpId="0" animBg="1"/>
      <p:bldP spid="76808" grpId="0" animBg="1"/>
      <p:bldP spid="76809" grpId="0" animBg="1"/>
      <p:bldP spid="76810" grpId="0" animBg="1"/>
      <p:bldP spid="76811" grpId="0" animBg="1"/>
      <p:bldP spid="76812" grpId="0" animBg="1"/>
      <p:bldP spid="76813" grpId="0" animBg="1"/>
      <p:bldP spid="76814" grpId="0" animBg="1"/>
      <p:bldP spid="76815" grpId="0" animBg="1"/>
      <p:bldP spid="76816" grpId="0" animBg="1"/>
      <p:bldP spid="76817" grpId="0" animBg="1"/>
      <p:bldP spid="76818" grpId="0" animBg="1"/>
      <p:bldP spid="76819" grpId="0" animBg="1"/>
      <p:bldP spid="76820" grpId="0" animBg="1"/>
      <p:bldP spid="76821" grpId="0" animBg="1"/>
      <p:bldP spid="76822" grpId="0" animBg="1"/>
      <p:bldP spid="76823" grpId="0" animBg="1"/>
      <p:bldP spid="76824" grpId="0" animBg="1"/>
      <p:bldP spid="76825" grpId="0" animBg="1"/>
      <p:bldP spid="76826" grpId="0" animBg="1"/>
      <p:bldP spid="76827" grpId="0" animBg="1"/>
      <p:bldP spid="76828" grpId="0" animBg="1"/>
      <p:bldP spid="76830" grpId="0" animBg="1"/>
      <p:bldP spid="76831" grpId="0" animBg="1"/>
      <p:bldP spid="76832" grpId="0" animBg="1"/>
      <p:bldP spid="76833" grpId="0" animBg="1"/>
      <p:bldP spid="76834" grpId="0" animBg="1"/>
      <p:bldP spid="76835" grpId="0" animBg="1"/>
      <p:bldP spid="76836" grpId="0" animBg="1"/>
      <p:bldP spid="76838" grpId="0" animBg="1"/>
      <p:bldP spid="76839" grpId="0" autoUpdateAnimBg="0"/>
    </p:bldLst>
  </p:timing>
</p:sld>
</file>

<file path=ppt/theme/theme1.xml><?xml version="1.0" encoding="utf-8"?>
<a:theme xmlns:a="http://schemas.openxmlformats.org/drawingml/2006/main" name="场景型模板">
  <a:themeElements>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Office\Templates\演示文稿设计\专业型模板.pot</Template>
  <TotalTime>5977</TotalTime>
  <Words>7329</Words>
  <Application>Microsoft Office PowerPoint</Application>
  <PresentationFormat>全屏显示(4:3)</PresentationFormat>
  <Paragraphs>1105</Paragraphs>
  <Slides>115</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115</vt:i4>
      </vt:variant>
    </vt:vector>
  </HeadingPairs>
  <TitlesOfParts>
    <vt:vector size="119" baseType="lpstr">
      <vt:lpstr>场景型模板</vt:lpstr>
      <vt:lpstr>Visio</vt:lpstr>
      <vt:lpstr>剪辑</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ZF</cp:lastModifiedBy>
  <cp:revision>102</cp:revision>
  <cp:lastPrinted>1999-09-06T12:44:34Z</cp:lastPrinted>
  <dcterms:created xsi:type="dcterms:W3CDTF">1999-03-09T09:49:44Z</dcterms:created>
  <dcterms:modified xsi:type="dcterms:W3CDTF">2017-02-27T01:32:55Z</dcterms:modified>
</cp:coreProperties>
</file>