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</p:sldIdLst>
  <p:sldSz cx="3556000" cy="2673350"/>
  <p:notesSz cx="3556000" cy="267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9" d="100"/>
          <a:sy n="279" d="100"/>
        </p:scale>
        <p:origin x="675" y="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014538" y="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B32C2-94EA-4932-93E7-ACACF8EDB3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334963"/>
            <a:ext cx="1200150" cy="90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55600" y="1285875"/>
            <a:ext cx="2844800" cy="1054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54000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014538" y="254000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DC16C-2FF1-4866-8337-07BD05E03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4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C16C-2FF1-4866-8337-07BD05E033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8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76" y="828738"/>
            <a:ext cx="3027997" cy="5614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4352" y="1497076"/>
            <a:ext cx="2493645" cy="668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117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4610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96610" cy="26725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54" y="79502"/>
            <a:ext cx="71881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78" y="483428"/>
            <a:ext cx="1694814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1199" y="2486215"/>
            <a:ext cx="1139952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117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4892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05" y="-7900"/>
            <a:ext cx="2193290" cy="2672715"/>
            <a:chOff x="0" y="0"/>
            <a:chExt cx="219329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92249" cy="26725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4389" y="237558"/>
              <a:ext cx="2018664" cy="742950"/>
            </a:xfrm>
            <a:custGeom>
              <a:avLst/>
              <a:gdLst/>
              <a:ahLst/>
              <a:cxnLst/>
              <a:rect l="l" t="t" r="r" b="b"/>
              <a:pathLst>
                <a:path w="2018664" h="742950">
                  <a:moveTo>
                    <a:pt x="1647427" y="0"/>
                  </a:moveTo>
                  <a:lnTo>
                    <a:pt x="371041" y="0"/>
                  </a:lnTo>
                  <a:lnTo>
                    <a:pt x="324498" y="2892"/>
                  </a:lnTo>
                  <a:lnTo>
                    <a:pt x="279681" y="11336"/>
                  </a:lnTo>
                  <a:lnTo>
                    <a:pt x="236936" y="24985"/>
                  </a:lnTo>
                  <a:lnTo>
                    <a:pt x="196612" y="43490"/>
                  </a:lnTo>
                  <a:lnTo>
                    <a:pt x="159057" y="66504"/>
                  </a:lnTo>
                  <a:lnTo>
                    <a:pt x="124617" y="93679"/>
                  </a:lnTo>
                  <a:lnTo>
                    <a:pt x="93642" y="124666"/>
                  </a:lnTo>
                  <a:lnTo>
                    <a:pt x="66478" y="159119"/>
                  </a:lnTo>
                  <a:lnTo>
                    <a:pt x="43473" y="196689"/>
                  </a:lnTo>
                  <a:lnTo>
                    <a:pt x="24975" y="237029"/>
                  </a:lnTo>
                  <a:lnTo>
                    <a:pt x="11331" y="279790"/>
                  </a:lnTo>
                  <a:lnTo>
                    <a:pt x="2890" y="324625"/>
                  </a:lnTo>
                  <a:lnTo>
                    <a:pt x="0" y="371186"/>
                  </a:lnTo>
                  <a:lnTo>
                    <a:pt x="2890" y="417747"/>
                  </a:lnTo>
                  <a:lnTo>
                    <a:pt x="11331" y="462582"/>
                  </a:lnTo>
                  <a:lnTo>
                    <a:pt x="24975" y="505343"/>
                  </a:lnTo>
                  <a:lnTo>
                    <a:pt x="43473" y="545683"/>
                  </a:lnTo>
                  <a:lnTo>
                    <a:pt x="66478" y="583253"/>
                  </a:lnTo>
                  <a:lnTo>
                    <a:pt x="93642" y="617706"/>
                  </a:lnTo>
                  <a:lnTo>
                    <a:pt x="124617" y="648694"/>
                  </a:lnTo>
                  <a:lnTo>
                    <a:pt x="159057" y="675869"/>
                  </a:lnTo>
                  <a:lnTo>
                    <a:pt x="196612" y="698883"/>
                  </a:lnTo>
                  <a:lnTo>
                    <a:pt x="236936" y="717388"/>
                  </a:lnTo>
                  <a:lnTo>
                    <a:pt x="279681" y="731037"/>
                  </a:lnTo>
                  <a:lnTo>
                    <a:pt x="324498" y="739481"/>
                  </a:lnTo>
                  <a:lnTo>
                    <a:pt x="371041" y="742373"/>
                  </a:lnTo>
                  <a:lnTo>
                    <a:pt x="1647427" y="742373"/>
                  </a:lnTo>
                  <a:lnTo>
                    <a:pt x="1693969" y="739481"/>
                  </a:lnTo>
                  <a:lnTo>
                    <a:pt x="1738787" y="731037"/>
                  </a:lnTo>
                  <a:lnTo>
                    <a:pt x="1781531" y="717388"/>
                  </a:lnTo>
                  <a:lnTo>
                    <a:pt x="1821855" y="698883"/>
                  </a:lnTo>
                  <a:lnTo>
                    <a:pt x="1859411" y="675869"/>
                  </a:lnTo>
                  <a:lnTo>
                    <a:pt x="1893850" y="648694"/>
                  </a:lnTo>
                  <a:lnTo>
                    <a:pt x="1924826" y="617706"/>
                  </a:lnTo>
                  <a:lnTo>
                    <a:pt x="1951990" y="583253"/>
                  </a:lnTo>
                  <a:lnTo>
                    <a:pt x="1974995" y="545683"/>
                  </a:lnTo>
                  <a:lnTo>
                    <a:pt x="1993493" y="505343"/>
                  </a:lnTo>
                  <a:lnTo>
                    <a:pt x="2007137" y="462582"/>
                  </a:lnTo>
                  <a:lnTo>
                    <a:pt x="2015578" y="417747"/>
                  </a:lnTo>
                  <a:lnTo>
                    <a:pt x="2018469" y="371186"/>
                  </a:lnTo>
                  <a:lnTo>
                    <a:pt x="2015578" y="324625"/>
                  </a:lnTo>
                  <a:lnTo>
                    <a:pt x="2007137" y="279790"/>
                  </a:lnTo>
                  <a:lnTo>
                    <a:pt x="1993493" y="237029"/>
                  </a:lnTo>
                  <a:lnTo>
                    <a:pt x="1974995" y="196689"/>
                  </a:lnTo>
                  <a:lnTo>
                    <a:pt x="1951990" y="159119"/>
                  </a:lnTo>
                  <a:lnTo>
                    <a:pt x="1924826" y="124666"/>
                  </a:lnTo>
                  <a:lnTo>
                    <a:pt x="1893850" y="93679"/>
                  </a:lnTo>
                  <a:lnTo>
                    <a:pt x="1859411" y="66504"/>
                  </a:lnTo>
                  <a:lnTo>
                    <a:pt x="1821855" y="43490"/>
                  </a:lnTo>
                  <a:lnTo>
                    <a:pt x="1781531" y="24985"/>
                  </a:lnTo>
                  <a:lnTo>
                    <a:pt x="1738787" y="11336"/>
                  </a:lnTo>
                  <a:lnTo>
                    <a:pt x="1693969" y="2892"/>
                  </a:lnTo>
                  <a:lnTo>
                    <a:pt x="1647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755" y="2175151"/>
            <a:ext cx="1501482" cy="4268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79759" y="2175154"/>
            <a:ext cx="1620520" cy="43180"/>
          </a:xfrm>
          <a:custGeom>
            <a:avLst/>
            <a:gdLst/>
            <a:ahLst/>
            <a:cxnLst/>
            <a:rect l="l" t="t" r="r" b="b"/>
            <a:pathLst>
              <a:path w="1620520" h="43180">
                <a:moveTo>
                  <a:pt x="1620215" y="21348"/>
                </a:moveTo>
                <a:lnTo>
                  <a:pt x="1618538" y="13042"/>
                </a:lnTo>
                <a:lnTo>
                  <a:pt x="1613966" y="6261"/>
                </a:lnTo>
                <a:lnTo>
                  <a:pt x="1607185" y="1676"/>
                </a:lnTo>
                <a:lnTo>
                  <a:pt x="1598879" y="0"/>
                </a:lnTo>
                <a:lnTo>
                  <a:pt x="1583105" y="0"/>
                </a:lnTo>
                <a:lnTo>
                  <a:pt x="1577543" y="0"/>
                </a:lnTo>
                <a:lnTo>
                  <a:pt x="0" y="0"/>
                </a:lnTo>
                <a:lnTo>
                  <a:pt x="0" y="42684"/>
                </a:lnTo>
                <a:lnTo>
                  <a:pt x="1577543" y="42684"/>
                </a:lnTo>
                <a:lnTo>
                  <a:pt x="1583105" y="42684"/>
                </a:lnTo>
                <a:lnTo>
                  <a:pt x="1598879" y="42684"/>
                </a:lnTo>
                <a:lnTo>
                  <a:pt x="1607185" y="41008"/>
                </a:lnTo>
                <a:lnTo>
                  <a:pt x="1613966" y="36436"/>
                </a:lnTo>
                <a:lnTo>
                  <a:pt x="1618538" y="29654"/>
                </a:lnTo>
                <a:lnTo>
                  <a:pt x="1620215" y="21348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9800" y="796057"/>
            <a:ext cx="167513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endParaRPr sz="12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3366"/>
                </a:solidFill>
                <a:latin typeface="Tahoma"/>
                <a:cs typeface="Tahoma"/>
              </a:rPr>
              <a:t>Introduction</a:t>
            </a:r>
            <a:r>
              <a:rPr sz="1100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3366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1100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lang="en-US" altLang="zh-CN" sz="800" i="1" spc="-10" dirty="0">
                <a:solidFill>
                  <a:srgbClr val="4D994D"/>
                </a:solidFill>
                <a:latin typeface="Tahoma"/>
                <a:cs typeface="Tahoma"/>
              </a:rPr>
              <a:t>Register Transfer Level</a:t>
            </a: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endParaRPr sz="8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07D78C-810D-40EA-96E9-1A1C003CA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7" y="515618"/>
            <a:ext cx="3127519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66831"/>
            <a:ext cx="81788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</p:txBody>
      </p:sp>
      <p:sp>
        <p:nvSpPr>
          <p:cNvPr id="11" name="object 11"/>
          <p:cNvSpPr txBox="1"/>
          <p:nvPr/>
        </p:nvSpPr>
        <p:spPr>
          <a:xfrm>
            <a:off x="106154" y="240359"/>
            <a:ext cx="135382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High-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Level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r>
              <a:rPr sz="950" i="1" spc="-4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Machine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482560"/>
            <a:ext cx="1767839" cy="12452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Soda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dispenser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example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Not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FSM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because: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75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Multi-bit</a:t>
            </a:r>
            <a:r>
              <a:rPr sz="700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(data)</a:t>
            </a:r>
            <a:r>
              <a:rPr sz="700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inputs</a:t>
            </a:r>
            <a:r>
              <a:rPr sz="700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66FF"/>
                </a:solidFill>
                <a:latin typeface="Tahoma"/>
                <a:cs typeface="Tahoma"/>
              </a:rPr>
              <a:t>a</a:t>
            </a:r>
            <a:r>
              <a:rPr sz="700" i="1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and</a:t>
            </a:r>
            <a:r>
              <a:rPr sz="700" spc="-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i="1" spc="-50" dirty="0">
                <a:solidFill>
                  <a:srgbClr val="0066FF"/>
                </a:solidFill>
                <a:latin typeface="Tahoma"/>
                <a:cs typeface="Tahoma"/>
              </a:rPr>
              <a:t>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Local register </a:t>
            </a:r>
            <a:r>
              <a:rPr sz="700" i="1" spc="-25" dirty="0">
                <a:solidFill>
                  <a:srgbClr val="0066FF"/>
                </a:solidFill>
                <a:latin typeface="Tahoma"/>
                <a:cs typeface="Tahoma"/>
              </a:rPr>
              <a:t>tot</a:t>
            </a:r>
            <a:endParaRPr sz="700">
              <a:latin typeface="Tahoma"/>
              <a:cs typeface="Tahoma"/>
            </a:endParaRPr>
          </a:p>
          <a:p>
            <a:pPr marL="457834" marR="135890" lvl="2" indent="-89535">
              <a:lnSpc>
                <a:spcPts val="770"/>
              </a:lnSpc>
              <a:spcBef>
                <a:spcPts val="180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Data</a:t>
            </a:r>
            <a:r>
              <a:rPr sz="700" spc="-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0066FF"/>
                </a:solidFill>
                <a:latin typeface="Tahoma"/>
                <a:cs typeface="Tahoma"/>
              </a:rPr>
              <a:t>operations</a:t>
            </a:r>
            <a:r>
              <a:rPr sz="700" spc="-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66FF"/>
                </a:solidFill>
                <a:latin typeface="Tahoma"/>
                <a:cs typeface="Tahoma"/>
              </a:rPr>
              <a:t>tot=0, </a:t>
            </a:r>
            <a:r>
              <a:rPr sz="700" i="1" spc="-10" dirty="0">
                <a:solidFill>
                  <a:srgbClr val="0066FF"/>
                </a:solidFill>
                <a:latin typeface="Tahoma"/>
                <a:cs typeface="Tahoma"/>
              </a:rPr>
              <a:t>tot&lt;s, tot=tot+a</a:t>
            </a:r>
            <a:r>
              <a:rPr sz="700" spc="-10" dirty="0">
                <a:solidFill>
                  <a:srgbClr val="0066FF"/>
                </a:solidFill>
                <a:latin typeface="Tahoma"/>
                <a:cs typeface="Tahoma"/>
              </a:rPr>
              <a:t>.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Useful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high-level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machine: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75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Data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types beyond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just </a:t>
            </a:r>
            <a:r>
              <a:rPr sz="700" spc="-20" dirty="0">
                <a:latin typeface="Tahoma"/>
                <a:cs typeface="Tahoma"/>
              </a:rPr>
              <a:t>bits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Local </a:t>
            </a:r>
            <a:r>
              <a:rPr sz="700" spc="-10" dirty="0">
                <a:latin typeface="Tahoma"/>
                <a:cs typeface="Tahoma"/>
              </a:rPr>
              <a:t>registers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Arithmetic </a:t>
            </a:r>
            <a:r>
              <a:rPr sz="700" spc="-10" dirty="0">
                <a:latin typeface="Tahoma"/>
                <a:cs typeface="Tahoma"/>
              </a:rPr>
              <a:t>equations/expressions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58503" y="1225596"/>
            <a:ext cx="1156335" cy="662305"/>
            <a:chOff x="1858503" y="1225596"/>
            <a:chExt cx="1156335" cy="662305"/>
          </a:xfrm>
        </p:grpSpPr>
        <p:sp>
          <p:nvSpPr>
            <p:cNvPr id="14" name="object 14"/>
            <p:cNvSpPr/>
            <p:nvPr/>
          </p:nvSpPr>
          <p:spPr>
            <a:xfrm>
              <a:off x="2056412" y="1225804"/>
              <a:ext cx="731520" cy="353060"/>
            </a:xfrm>
            <a:custGeom>
              <a:avLst/>
              <a:gdLst/>
              <a:ahLst/>
              <a:cxnLst/>
              <a:rect l="l" t="t" r="r" b="b"/>
              <a:pathLst>
                <a:path w="731519" h="353059">
                  <a:moveTo>
                    <a:pt x="81953" y="54864"/>
                  </a:moveTo>
                  <a:lnTo>
                    <a:pt x="18034" y="0"/>
                  </a:lnTo>
                  <a:lnTo>
                    <a:pt x="0" y="37147"/>
                  </a:lnTo>
                  <a:lnTo>
                    <a:pt x="81953" y="54864"/>
                  </a:lnTo>
                  <a:close/>
                </a:path>
                <a:path w="731519" h="353059">
                  <a:moveTo>
                    <a:pt x="458419" y="79184"/>
                  </a:moveTo>
                  <a:lnTo>
                    <a:pt x="389877" y="28473"/>
                  </a:lnTo>
                  <a:lnTo>
                    <a:pt x="374370" y="68199"/>
                  </a:lnTo>
                  <a:lnTo>
                    <a:pt x="458419" y="79184"/>
                  </a:lnTo>
                  <a:close/>
                </a:path>
                <a:path w="731519" h="353059">
                  <a:moveTo>
                    <a:pt x="731380" y="318249"/>
                  </a:moveTo>
                  <a:lnTo>
                    <a:pt x="654977" y="286181"/>
                  </a:lnTo>
                  <a:lnTo>
                    <a:pt x="708621" y="352856"/>
                  </a:lnTo>
                  <a:lnTo>
                    <a:pt x="731380" y="318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0199" y="1263005"/>
              <a:ext cx="245110" cy="46990"/>
            </a:xfrm>
            <a:custGeom>
              <a:avLst/>
              <a:gdLst/>
              <a:ahLst/>
              <a:cxnLst/>
              <a:rect l="l" t="t" r="r" b="b"/>
              <a:pathLst>
                <a:path w="245110" h="46990">
                  <a:moveTo>
                    <a:pt x="0" y="46837"/>
                  </a:moveTo>
                  <a:lnTo>
                    <a:pt x="14206" y="33207"/>
                  </a:lnTo>
                  <a:lnTo>
                    <a:pt x="58256" y="9169"/>
                  </a:lnTo>
                  <a:lnTo>
                    <a:pt x="134301" y="0"/>
                  </a:lnTo>
                  <a:lnTo>
                    <a:pt x="244488" y="30977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5751" y="1254277"/>
              <a:ext cx="758825" cy="535940"/>
            </a:xfrm>
            <a:custGeom>
              <a:avLst/>
              <a:gdLst/>
              <a:ahLst/>
              <a:cxnLst/>
              <a:rect l="l" t="t" r="r" b="b"/>
              <a:pathLst>
                <a:path w="758825" h="535939">
                  <a:moveTo>
                    <a:pt x="63207" y="313474"/>
                  </a:moveTo>
                  <a:lnTo>
                    <a:pt x="0" y="257708"/>
                  </a:lnTo>
                  <a:lnTo>
                    <a:pt x="27546" y="339674"/>
                  </a:lnTo>
                  <a:lnTo>
                    <a:pt x="63207" y="313474"/>
                  </a:lnTo>
                  <a:close/>
                </a:path>
                <a:path w="758825" h="535939">
                  <a:moveTo>
                    <a:pt x="664006" y="535546"/>
                  </a:moveTo>
                  <a:lnTo>
                    <a:pt x="593026" y="489712"/>
                  </a:lnTo>
                  <a:lnTo>
                    <a:pt x="579970" y="532155"/>
                  </a:lnTo>
                  <a:lnTo>
                    <a:pt x="664006" y="535546"/>
                  </a:lnTo>
                  <a:close/>
                </a:path>
                <a:path w="758825" h="535939">
                  <a:moveTo>
                    <a:pt x="758469" y="50711"/>
                  </a:moveTo>
                  <a:lnTo>
                    <a:pt x="690499" y="0"/>
                  </a:lnTo>
                  <a:lnTo>
                    <a:pt x="675119" y="39725"/>
                  </a:lnTo>
                  <a:lnTo>
                    <a:pt x="758469" y="50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2630" y="1229723"/>
              <a:ext cx="1131570" cy="654050"/>
            </a:xfrm>
            <a:custGeom>
              <a:avLst/>
              <a:gdLst/>
              <a:ahLst/>
              <a:cxnLst/>
              <a:rect l="l" t="t" r="r" b="b"/>
              <a:pathLst>
                <a:path w="1131570" h="654050">
                  <a:moveTo>
                    <a:pt x="853624" y="80119"/>
                  </a:moveTo>
                  <a:lnTo>
                    <a:pt x="873020" y="66489"/>
                  </a:lnTo>
                  <a:lnTo>
                    <a:pt x="928497" y="42451"/>
                  </a:lnTo>
                  <a:lnTo>
                    <a:pt x="1015995" y="33281"/>
                  </a:lnTo>
                  <a:lnTo>
                    <a:pt x="1131451" y="64259"/>
                  </a:lnTo>
                </a:path>
                <a:path w="1131570" h="654050">
                  <a:moveTo>
                    <a:pt x="0" y="45388"/>
                  </a:moveTo>
                  <a:lnTo>
                    <a:pt x="14206" y="31899"/>
                  </a:lnTo>
                  <a:lnTo>
                    <a:pt x="58257" y="8323"/>
                  </a:lnTo>
                  <a:lnTo>
                    <a:pt x="134301" y="0"/>
                  </a:lnTo>
                  <a:lnTo>
                    <a:pt x="244487" y="32268"/>
                  </a:lnTo>
                </a:path>
                <a:path w="1131570" h="654050">
                  <a:moveTo>
                    <a:pt x="685538" y="296145"/>
                  </a:moveTo>
                  <a:lnTo>
                    <a:pt x="695301" y="321892"/>
                  </a:lnTo>
                  <a:lnTo>
                    <a:pt x="738777" y="385641"/>
                  </a:lnTo>
                  <a:lnTo>
                    <a:pt x="837245" y="467158"/>
                  </a:lnTo>
                  <a:lnTo>
                    <a:pt x="1011986" y="546208"/>
                  </a:lnTo>
                </a:path>
                <a:path w="1131570" h="654050">
                  <a:moveTo>
                    <a:pt x="407711" y="307259"/>
                  </a:moveTo>
                  <a:lnTo>
                    <a:pt x="455336" y="380254"/>
                  </a:lnTo>
                  <a:lnTo>
                    <a:pt x="591838" y="530189"/>
                  </a:lnTo>
                  <a:lnTo>
                    <a:pt x="807662" y="653491"/>
                  </a:lnTo>
                  <a:lnTo>
                    <a:pt x="1093251" y="64658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87473" y="1346460"/>
            <a:ext cx="6032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0055" algn="l"/>
              </a:tabLst>
            </a:pPr>
            <a:r>
              <a:rPr sz="600" spc="-20" dirty="0">
                <a:latin typeface="Arial"/>
                <a:cs typeface="Arial"/>
              </a:rPr>
              <a:t>Init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20" dirty="0">
                <a:latin typeface="Arial"/>
                <a:cs typeface="Arial"/>
              </a:rPr>
              <a:t>Wait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7464" y="1539563"/>
            <a:ext cx="208279" cy="213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6034">
              <a:lnSpc>
                <a:spcPct val="101800"/>
              </a:lnSpc>
              <a:spcBef>
                <a:spcPts val="110"/>
              </a:spcBef>
            </a:pPr>
            <a:r>
              <a:rPr sz="600" spc="-25" dirty="0">
                <a:latin typeface="Arial"/>
                <a:cs typeface="Arial"/>
              </a:rPr>
              <a:t>d=0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tot=0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5156" y="1406542"/>
            <a:ext cx="142262" cy="16302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009860" y="1738920"/>
            <a:ext cx="184150" cy="30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0" dirty="0">
                <a:latin typeface="Arial"/>
                <a:cs typeface="Arial"/>
              </a:rPr>
              <a:t>Disp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600" spc="-25" dirty="0">
                <a:latin typeface="Arial"/>
                <a:cs typeface="Arial"/>
              </a:rPr>
              <a:t>d=1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1880" y="794933"/>
            <a:ext cx="1175385" cy="464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Inputs: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(bit),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78C1"/>
                </a:solidFill>
                <a:latin typeface="Arial"/>
                <a:cs typeface="Arial"/>
              </a:rPr>
              <a:t>a</a:t>
            </a:r>
            <a:r>
              <a:rPr sz="600" b="1" spc="3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78C1"/>
                </a:solidFill>
                <a:latin typeface="Arial"/>
                <a:cs typeface="Arial"/>
              </a:rPr>
              <a:t>(8</a:t>
            </a:r>
            <a:r>
              <a:rPr sz="600" b="1" spc="3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0078C1"/>
                </a:solidFill>
                <a:latin typeface="Arial"/>
                <a:cs typeface="Arial"/>
              </a:rPr>
              <a:t>bits), </a:t>
            </a:r>
            <a:r>
              <a:rPr sz="600" b="1" dirty="0">
                <a:solidFill>
                  <a:srgbClr val="0078C1"/>
                </a:solidFill>
                <a:latin typeface="Arial"/>
                <a:cs typeface="Arial"/>
              </a:rPr>
              <a:t>s</a:t>
            </a:r>
            <a:r>
              <a:rPr sz="600" b="1" spc="3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78C1"/>
                </a:solidFill>
                <a:latin typeface="Arial"/>
                <a:cs typeface="Arial"/>
              </a:rPr>
              <a:t>(8</a:t>
            </a:r>
            <a:r>
              <a:rPr sz="600" b="1" spc="3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0078C1"/>
                </a:solidFill>
                <a:latin typeface="Arial"/>
                <a:cs typeface="Arial"/>
              </a:rPr>
              <a:t>bits)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00" dirty="0">
                <a:latin typeface="Arial"/>
                <a:cs typeface="Arial"/>
              </a:rPr>
              <a:t>Outputs: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</a:t>
            </a:r>
            <a:r>
              <a:rPr sz="600" spc="6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(bit)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Local</a:t>
            </a:r>
            <a:r>
              <a:rPr sz="600" spc="-5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registers:</a:t>
            </a:r>
            <a:r>
              <a:rPr sz="600" spc="-4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78C1"/>
                </a:solidFill>
                <a:latin typeface="Arial"/>
                <a:cs typeface="Arial"/>
              </a:rPr>
              <a:t>tot</a:t>
            </a:r>
            <a:r>
              <a:rPr sz="600" spc="5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78C1"/>
                </a:solidFill>
                <a:latin typeface="Arial"/>
                <a:cs typeface="Arial"/>
              </a:rPr>
              <a:t>(8</a:t>
            </a:r>
            <a:r>
              <a:rPr sz="600" spc="6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bits)</a:t>
            </a:r>
            <a:endParaRPr sz="600">
              <a:latin typeface="Arial"/>
              <a:cs typeface="Arial"/>
            </a:endParaRPr>
          </a:p>
          <a:p>
            <a:pPr marR="163195" algn="r">
              <a:lnSpc>
                <a:spcPct val="100000"/>
              </a:lnSpc>
              <a:spcBef>
                <a:spcPts val="490"/>
              </a:spcBef>
            </a:pPr>
            <a:r>
              <a:rPr sz="600" spc="1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0013" y="1286226"/>
            <a:ext cx="1279525" cy="638175"/>
          </a:xfrm>
          <a:custGeom>
            <a:avLst/>
            <a:gdLst/>
            <a:ahLst/>
            <a:cxnLst/>
            <a:rect l="l" t="t" r="r" b="b"/>
            <a:pathLst>
              <a:path w="1279525" h="638175">
                <a:moveTo>
                  <a:pt x="0" y="123641"/>
                </a:moveTo>
                <a:lnTo>
                  <a:pt x="8586" y="84561"/>
                </a:lnTo>
                <a:lnTo>
                  <a:pt x="32497" y="50620"/>
                </a:lnTo>
                <a:lnTo>
                  <a:pt x="68958" y="23855"/>
                </a:lnTo>
                <a:lnTo>
                  <a:pt x="115194" y="6303"/>
                </a:lnTo>
                <a:lnTo>
                  <a:pt x="168432" y="0"/>
                </a:lnTo>
                <a:lnTo>
                  <a:pt x="221670" y="6303"/>
                </a:lnTo>
                <a:lnTo>
                  <a:pt x="267906" y="23855"/>
                </a:lnTo>
                <a:lnTo>
                  <a:pt x="304367" y="50620"/>
                </a:lnTo>
                <a:lnTo>
                  <a:pt x="328278" y="84561"/>
                </a:lnTo>
                <a:lnTo>
                  <a:pt x="336865" y="123641"/>
                </a:lnTo>
                <a:lnTo>
                  <a:pt x="328278" y="162722"/>
                </a:lnTo>
                <a:lnTo>
                  <a:pt x="304367" y="196663"/>
                </a:lnTo>
                <a:lnTo>
                  <a:pt x="267906" y="223428"/>
                </a:lnTo>
                <a:lnTo>
                  <a:pt x="221670" y="240980"/>
                </a:lnTo>
                <a:lnTo>
                  <a:pt x="168432" y="247283"/>
                </a:lnTo>
                <a:lnTo>
                  <a:pt x="115194" y="240980"/>
                </a:lnTo>
                <a:lnTo>
                  <a:pt x="68958" y="223428"/>
                </a:lnTo>
                <a:lnTo>
                  <a:pt x="32497" y="196663"/>
                </a:lnTo>
                <a:lnTo>
                  <a:pt x="8586" y="162722"/>
                </a:lnTo>
                <a:lnTo>
                  <a:pt x="0" y="123641"/>
                </a:lnTo>
                <a:close/>
              </a:path>
              <a:path w="1279525" h="638175">
                <a:moveTo>
                  <a:pt x="463971" y="123641"/>
                </a:moveTo>
                <a:lnTo>
                  <a:pt x="472523" y="84561"/>
                </a:lnTo>
                <a:lnTo>
                  <a:pt x="496335" y="50620"/>
                </a:lnTo>
                <a:lnTo>
                  <a:pt x="532646" y="23855"/>
                </a:lnTo>
                <a:lnTo>
                  <a:pt x="578691" y="6303"/>
                </a:lnTo>
                <a:lnTo>
                  <a:pt x="631710" y="0"/>
                </a:lnTo>
                <a:lnTo>
                  <a:pt x="684728" y="6303"/>
                </a:lnTo>
                <a:lnTo>
                  <a:pt x="730774" y="23855"/>
                </a:lnTo>
                <a:lnTo>
                  <a:pt x="767084" y="50620"/>
                </a:lnTo>
                <a:lnTo>
                  <a:pt x="790896" y="84561"/>
                </a:lnTo>
                <a:lnTo>
                  <a:pt x="799448" y="123641"/>
                </a:lnTo>
                <a:lnTo>
                  <a:pt x="790896" y="162722"/>
                </a:lnTo>
                <a:lnTo>
                  <a:pt x="767084" y="196663"/>
                </a:lnTo>
                <a:lnTo>
                  <a:pt x="730774" y="223428"/>
                </a:lnTo>
                <a:lnTo>
                  <a:pt x="684728" y="240980"/>
                </a:lnTo>
                <a:lnTo>
                  <a:pt x="631710" y="247283"/>
                </a:lnTo>
                <a:lnTo>
                  <a:pt x="578691" y="240980"/>
                </a:lnTo>
                <a:lnTo>
                  <a:pt x="532646" y="223428"/>
                </a:lnTo>
                <a:lnTo>
                  <a:pt x="496335" y="196663"/>
                </a:lnTo>
                <a:lnTo>
                  <a:pt x="472523" y="162722"/>
                </a:lnTo>
                <a:lnTo>
                  <a:pt x="463971" y="123641"/>
                </a:lnTo>
                <a:close/>
              </a:path>
              <a:path w="1279525" h="638175">
                <a:moveTo>
                  <a:pt x="942528" y="513670"/>
                </a:moveTo>
                <a:lnTo>
                  <a:pt x="951115" y="474479"/>
                </a:lnTo>
                <a:lnTo>
                  <a:pt x="975026" y="440443"/>
                </a:lnTo>
                <a:lnTo>
                  <a:pt x="1011487" y="413603"/>
                </a:lnTo>
                <a:lnTo>
                  <a:pt x="1057724" y="396001"/>
                </a:lnTo>
                <a:lnTo>
                  <a:pt x="1110962" y="389680"/>
                </a:lnTo>
                <a:lnTo>
                  <a:pt x="1164200" y="396001"/>
                </a:lnTo>
                <a:lnTo>
                  <a:pt x="1210436" y="413603"/>
                </a:lnTo>
                <a:lnTo>
                  <a:pt x="1246897" y="440443"/>
                </a:lnTo>
                <a:lnTo>
                  <a:pt x="1270808" y="474479"/>
                </a:lnTo>
                <a:lnTo>
                  <a:pt x="1279395" y="513670"/>
                </a:lnTo>
                <a:lnTo>
                  <a:pt x="1270808" y="552860"/>
                </a:lnTo>
                <a:lnTo>
                  <a:pt x="1246897" y="586896"/>
                </a:lnTo>
                <a:lnTo>
                  <a:pt x="1210436" y="613736"/>
                </a:lnTo>
                <a:lnTo>
                  <a:pt x="1164200" y="631338"/>
                </a:lnTo>
                <a:lnTo>
                  <a:pt x="1110962" y="637659"/>
                </a:lnTo>
                <a:lnTo>
                  <a:pt x="1057724" y="631338"/>
                </a:lnTo>
                <a:lnTo>
                  <a:pt x="1011487" y="613736"/>
                </a:lnTo>
                <a:lnTo>
                  <a:pt x="975026" y="586896"/>
                </a:lnTo>
                <a:lnTo>
                  <a:pt x="951115" y="552860"/>
                </a:lnTo>
                <a:lnTo>
                  <a:pt x="942528" y="513670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2602" y="1337291"/>
            <a:ext cx="543560" cy="32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7960">
              <a:lnSpc>
                <a:spcPct val="164100"/>
              </a:lnSpc>
              <a:spcBef>
                <a:spcPts val="95"/>
              </a:spcBef>
            </a:pPr>
            <a:r>
              <a:rPr sz="600" dirty="0">
                <a:solidFill>
                  <a:srgbClr val="0078C1"/>
                </a:solidFill>
                <a:latin typeface="Arial"/>
                <a:cs typeface="Arial"/>
              </a:rPr>
              <a:t>tot=</a:t>
            </a:r>
            <a:r>
              <a:rPr sz="600" spc="-4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tot+a</a:t>
            </a:r>
            <a:r>
              <a:rPr sz="600" spc="20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900" baseline="4629" dirty="0">
                <a:latin typeface="Arial"/>
                <a:cs typeface="Arial"/>
              </a:rPr>
              <a:t>c’</a:t>
            </a:r>
            <a:r>
              <a:rPr sz="900" spc="-104" baseline="4629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(</a:t>
            </a: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tot&lt;s</a:t>
            </a:r>
            <a:r>
              <a:rPr sz="600" spc="-10" dirty="0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83378" y="1592355"/>
            <a:ext cx="3321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Arial"/>
                <a:cs typeface="Arial"/>
              </a:rPr>
              <a:t>c’(</a:t>
            </a:r>
            <a:r>
              <a:rPr sz="600" spc="-10" dirty="0">
                <a:solidFill>
                  <a:srgbClr val="0078C1"/>
                </a:solidFill>
                <a:latin typeface="Arial"/>
                <a:cs typeface="Arial"/>
              </a:rPr>
              <a:t>tot&lt;s</a:t>
            </a:r>
            <a:r>
              <a:rPr sz="600" spc="-10" dirty="0">
                <a:latin typeface="Arial"/>
                <a:cs typeface="Arial"/>
              </a:rPr>
              <a:t>)’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79502"/>
            <a:ext cx="2287905" cy="319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7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1</a:t>
            </a:r>
            <a:r>
              <a:rPr sz="950" i="1" spc="-10" dirty="0">
                <a:latin typeface="Tahoma"/>
                <a:cs typeface="Tahoma"/>
              </a:rPr>
              <a:t> Example: </a:t>
            </a:r>
            <a:r>
              <a:rPr sz="800" i="1" spc="-20" dirty="0">
                <a:latin typeface="Tahoma"/>
                <a:cs typeface="Tahoma"/>
              </a:rPr>
              <a:t>Laser-</a:t>
            </a:r>
            <a:r>
              <a:rPr sz="800" i="1" spc="-10" dirty="0">
                <a:latin typeface="Tahoma"/>
                <a:cs typeface="Tahoma"/>
              </a:rPr>
              <a:t>Based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Distance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6926" y="2108341"/>
            <a:ext cx="61594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latin typeface="Tahoma"/>
                <a:cs typeface="Tahoma"/>
              </a:rPr>
              <a:t>8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78" y="1559645"/>
            <a:ext cx="3286760" cy="8432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71450" marR="210820" indent="-133985">
              <a:lnSpc>
                <a:spcPts val="1010"/>
              </a:lnSpc>
              <a:spcBef>
                <a:spcPts val="22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72085" algn="l"/>
              </a:tabLst>
            </a:pPr>
            <a:r>
              <a:rPr sz="900" dirty="0">
                <a:latin typeface="Tahoma"/>
                <a:cs typeface="Tahoma"/>
              </a:rPr>
              <a:t>Example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how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create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high-level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machine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to </a:t>
            </a:r>
            <a:r>
              <a:rPr sz="900" dirty="0">
                <a:latin typeface="Tahoma"/>
                <a:cs typeface="Tahoma"/>
              </a:rPr>
              <a:t>describe</a:t>
            </a:r>
            <a:r>
              <a:rPr sz="900" spc="10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desired</a:t>
            </a:r>
            <a:r>
              <a:rPr sz="900" spc="1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processor</a:t>
            </a:r>
            <a:r>
              <a:rPr sz="900" spc="1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behavior</a:t>
            </a:r>
            <a:endParaRPr sz="900">
              <a:latin typeface="Tahoma"/>
              <a:cs typeface="Tahoma"/>
            </a:endParaRPr>
          </a:p>
          <a:p>
            <a:pPr marL="171450" marR="30480" indent="-133985">
              <a:lnSpc>
                <a:spcPts val="1019"/>
              </a:lnSpc>
              <a:spcBef>
                <a:spcPts val="22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72085" algn="l"/>
              </a:tabLst>
            </a:pPr>
            <a:r>
              <a:rPr sz="900" dirty="0">
                <a:latin typeface="Tahoma"/>
                <a:cs typeface="Tahoma"/>
              </a:rPr>
              <a:t>Laser-based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distance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measurement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–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pulse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laser,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measure </a:t>
            </a:r>
            <a:r>
              <a:rPr sz="900" dirty="0">
                <a:latin typeface="Tahoma"/>
                <a:cs typeface="Tahoma"/>
              </a:rPr>
              <a:t>time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sense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reflection</a:t>
            </a:r>
            <a:endParaRPr sz="900">
              <a:latin typeface="Tahoma"/>
              <a:cs typeface="Tahoma"/>
            </a:endParaRPr>
          </a:p>
          <a:p>
            <a:pPr marL="327025" lvl="1" indent="-111760"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27660" algn="l"/>
              </a:tabLst>
            </a:pPr>
            <a:r>
              <a:rPr sz="750" dirty="0">
                <a:latin typeface="Tahoma"/>
                <a:cs typeface="Tahoma"/>
              </a:rPr>
              <a:t>Laser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light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travels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speed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light,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3*10</a:t>
            </a:r>
            <a:r>
              <a:rPr sz="750" spc="37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m/sec</a:t>
            </a:r>
            <a:endParaRPr sz="750">
              <a:latin typeface="Tahoma"/>
              <a:cs typeface="Tahoma"/>
            </a:endParaRPr>
          </a:p>
          <a:p>
            <a:pPr marL="327025" lvl="1" indent="-11176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27660" algn="l"/>
              </a:tabLst>
            </a:pPr>
            <a:r>
              <a:rPr sz="750" dirty="0">
                <a:latin typeface="Tahoma"/>
                <a:cs typeface="Tahoma"/>
              </a:rPr>
              <a:t>Distance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thus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=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sec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*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3*10</a:t>
            </a:r>
            <a:r>
              <a:rPr sz="750" baseline="44444" dirty="0">
                <a:latin typeface="Tahoma"/>
                <a:cs typeface="Tahoma"/>
              </a:rPr>
              <a:t>8</a:t>
            </a:r>
            <a:r>
              <a:rPr sz="750" spc="172" baseline="44444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m/sec</a:t>
            </a:r>
            <a:r>
              <a:rPr sz="750" spc="30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/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456" y="565316"/>
            <a:ext cx="2850222" cy="8492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90959" y="826182"/>
            <a:ext cx="322580" cy="203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0"/>
              </a:spcBef>
            </a:pPr>
            <a:r>
              <a:rPr sz="550" dirty="0">
                <a:latin typeface="Arial"/>
                <a:cs typeface="Arial"/>
              </a:rPr>
              <a:t>Object</a:t>
            </a:r>
            <a:r>
              <a:rPr sz="550" spc="1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of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interest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2041" y="711113"/>
            <a:ext cx="793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8571" y="1089723"/>
            <a:ext cx="9036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2D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T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sec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*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3*10</a:t>
            </a:r>
            <a:r>
              <a:rPr sz="525" baseline="31746" dirty="0">
                <a:latin typeface="Arial"/>
                <a:cs typeface="Arial"/>
              </a:rPr>
              <a:t>8</a:t>
            </a:r>
            <a:r>
              <a:rPr sz="525" spc="150" baseline="31746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m/sec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5644" y="966613"/>
            <a:ext cx="2482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sensor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644" y="673376"/>
            <a:ext cx="1866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laser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644" y="527994"/>
            <a:ext cx="4946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T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(in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seconds)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26304"/>
            <a:ext cx="22879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95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 Example: 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Laser-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Based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Distance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1546258"/>
            <a:ext cx="2398395" cy="7632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34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spc="-10" dirty="0">
                <a:latin typeface="Tahoma"/>
                <a:cs typeface="Tahoma"/>
              </a:rPr>
              <a:t>Inputs/outputs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B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from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button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begin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measurement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L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activates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laser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S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senses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laser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reflection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D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16-bit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output,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displays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computed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distance</a:t>
            </a:r>
            <a:endParaRPr sz="75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456" y="551521"/>
            <a:ext cx="2486292" cy="86300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5643" y="966613"/>
            <a:ext cx="2482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sensor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643" y="527994"/>
            <a:ext cx="49466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T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(in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seconds)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550" spc="-10" dirty="0">
                <a:latin typeface="Arial"/>
                <a:cs typeface="Arial"/>
              </a:rPr>
              <a:t>laser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4607" y="768647"/>
            <a:ext cx="438150" cy="31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 marR="5080" indent="-45720">
              <a:lnSpc>
                <a:spcPct val="114799"/>
              </a:lnSpc>
              <a:spcBef>
                <a:spcPts val="105"/>
              </a:spcBef>
            </a:pPr>
            <a:r>
              <a:rPr sz="550" dirty="0">
                <a:latin typeface="Arial"/>
                <a:cs typeface="Arial"/>
              </a:rPr>
              <a:t>Laser-</a:t>
            </a:r>
            <a:r>
              <a:rPr sz="550" spc="-10" dirty="0">
                <a:latin typeface="Arial"/>
                <a:cs typeface="Arial"/>
              </a:rPr>
              <a:t>based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distance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measurer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6296" y="939393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16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7545" y="943105"/>
            <a:ext cx="403860" cy="184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605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05"/>
              </a:lnSpc>
            </a:pPr>
            <a:r>
              <a:rPr sz="550" dirty="0">
                <a:latin typeface="Arial"/>
                <a:cs typeface="Arial"/>
              </a:rPr>
              <a:t>to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display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6490" y="652343"/>
            <a:ext cx="514984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from</a:t>
            </a:r>
            <a:r>
              <a:rPr sz="550" spc="1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button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825" spc="-75" baseline="40404" dirty="0">
                <a:latin typeface="Arial"/>
                <a:cs typeface="Arial"/>
              </a:rPr>
              <a:t>B</a:t>
            </a:r>
            <a:endParaRPr sz="825" baseline="4040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9902" y="599757"/>
            <a:ext cx="328295" cy="17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57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L</a:t>
            </a:r>
            <a:endParaRPr sz="550">
              <a:latin typeface="Arial"/>
              <a:cs typeface="Arial"/>
            </a:endParaRPr>
          </a:p>
          <a:p>
            <a:pPr marL="71755">
              <a:lnSpc>
                <a:spcPts val="570"/>
              </a:lnSpc>
            </a:pPr>
            <a:r>
              <a:rPr sz="550" dirty="0">
                <a:latin typeface="Arial"/>
                <a:cs typeface="Arial"/>
              </a:rPr>
              <a:t>to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laser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8667" y="943105"/>
            <a:ext cx="478155" cy="189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25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  <a:p>
            <a:pPr marL="73025">
              <a:lnSpc>
                <a:spcPts val="625"/>
              </a:lnSpc>
            </a:pPr>
            <a:r>
              <a:rPr sz="550" dirty="0">
                <a:latin typeface="Arial"/>
                <a:cs typeface="Arial"/>
              </a:rPr>
              <a:t>from</a:t>
            </a:r>
            <a:r>
              <a:rPr sz="550" spc="7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sensor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79502"/>
            <a:ext cx="2287905" cy="319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7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1</a:t>
            </a:r>
            <a:r>
              <a:rPr sz="950" i="1" spc="-10" dirty="0">
                <a:latin typeface="Tahoma"/>
                <a:cs typeface="Tahoma"/>
              </a:rPr>
              <a:t> Example: </a:t>
            </a:r>
            <a:r>
              <a:rPr sz="800" i="1" spc="-20" dirty="0">
                <a:latin typeface="Tahoma"/>
                <a:cs typeface="Tahoma"/>
              </a:rPr>
              <a:t>Laser-</a:t>
            </a:r>
            <a:r>
              <a:rPr sz="800" i="1" spc="-10" dirty="0">
                <a:latin typeface="Tahoma"/>
                <a:cs typeface="Tahoma"/>
              </a:rPr>
              <a:t>Based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Distance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1569865"/>
            <a:ext cx="2229485" cy="8261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Step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1: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Create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high-level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machine</a:t>
            </a:r>
            <a:endParaRPr sz="9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Begin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declaring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inputs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outputs</a:t>
            </a:r>
            <a:endParaRPr sz="9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Create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initial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state,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name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it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S0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Initialize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laser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off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(L=0)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Initialize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displayed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distance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0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(D=0)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91803" y="612457"/>
            <a:ext cx="835660" cy="303530"/>
            <a:chOff x="2291803" y="612457"/>
            <a:chExt cx="835660" cy="303530"/>
          </a:xfrm>
        </p:grpSpPr>
        <p:sp>
          <p:nvSpPr>
            <p:cNvPr id="12" name="object 12"/>
            <p:cNvSpPr/>
            <p:nvPr/>
          </p:nvSpPr>
          <p:spPr>
            <a:xfrm>
              <a:off x="2887325" y="628542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0" y="0"/>
                  </a:moveTo>
                  <a:lnTo>
                    <a:pt x="187994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806" y="612457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5" h="32384">
                  <a:moveTo>
                    <a:pt x="0" y="0"/>
                  </a:moveTo>
                  <a:lnTo>
                    <a:pt x="0" y="32169"/>
                  </a:lnTo>
                  <a:lnTo>
                    <a:pt x="5751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5560" y="897653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187994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1798" y="883424"/>
              <a:ext cx="653415" cy="32384"/>
            </a:xfrm>
            <a:custGeom>
              <a:avLst/>
              <a:gdLst/>
              <a:ahLst/>
              <a:cxnLst/>
              <a:rect l="l" t="t" r="r" b="b"/>
              <a:pathLst>
                <a:path w="653414" h="32384">
                  <a:moveTo>
                    <a:pt x="57505" y="0"/>
                  </a:moveTo>
                  <a:lnTo>
                    <a:pt x="0" y="16090"/>
                  </a:lnTo>
                  <a:lnTo>
                    <a:pt x="57505" y="32169"/>
                  </a:lnTo>
                  <a:lnTo>
                    <a:pt x="57505" y="0"/>
                  </a:lnTo>
                  <a:close/>
                </a:path>
                <a:path w="653414" h="32384">
                  <a:moveTo>
                    <a:pt x="653034" y="0"/>
                  </a:moveTo>
                  <a:lnTo>
                    <a:pt x="595515" y="16090"/>
                  </a:lnTo>
                  <a:lnTo>
                    <a:pt x="653034" y="32169"/>
                  </a:lnTo>
                  <a:lnTo>
                    <a:pt x="65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5091" y="899508"/>
              <a:ext cx="202565" cy="635"/>
            </a:xfrm>
            <a:custGeom>
              <a:avLst/>
              <a:gdLst/>
              <a:ahLst/>
              <a:cxnLst/>
              <a:rect l="l" t="t" r="r" b="b"/>
              <a:pathLst>
                <a:path w="202564" h="634">
                  <a:moveTo>
                    <a:pt x="202217" y="0"/>
                  </a:moveTo>
                  <a:lnTo>
                    <a:pt x="0" y="618"/>
                  </a:lnTo>
                </a:path>
              </a:pathLst>
            </a:custGeom>
            <a:ln w="11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9223" y="628542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0" y="0"/>
                  </a:moveTo>
                  <a:lnTo>
                    <a:pt x="18799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6706" y="612457"/>
              <a:ext cx="57150" cy="32384"/>
            </a:xfrm>
            <a:custGeom>
              <a:avLst/>
              <a:gdLst/>
              <a:ahLst/>
              <a:cxnLst/>
              <a:rect l="l" t="t" r="r" b="b"/>
              <a:pathLst>
                <a:path w="57150" h="32384">
                  <a:moveTo>
                    <a:pt x="0" y="0"/>
                  </a:moveTo>
                  <a:lnTo>
                    <a:pt x="0" y="32169"/>
                  </a:lnTo>
                  <a:lnTo>
                    <a:pt x="56892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37308" y="504195"/>
            <a:ext cx="350520" cy="562610"/>
          </a:xfrm>
          <a:prstGeom prst="rect">
            <a:avLst/>
          </a:prstGeom>
          <a:ln w="5566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36830" marR="33020" indent="-19050" algn="ctr">
              <a:lnSpc>
                <a:spcPct val="94200"/>
              </a:lnSpc>
              <a:spcBef>
                <a:spcPts val="300"/>
              </a:spcBef>
            </a:pPr>
            <a:r>
              <a:rPr sz="500" spc="-10" dirty="0">
                <a:latin typeface="Arial"/>
                <a:cs typeface="Arial"/>
              </a:rPr>
              <a:t>Laser-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based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distance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measurer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15483" y="874144"/>
            <a:ext cx="50165" cy="53975"/>
          </a:xfrm>
          <a:custGeom>
            <a:avLst/>
            <a:gdLst/>
            <a:ahLst/>
            <a:cxnLst/>
            <a:rect l="l" t="t" r="r" b="b"/>
            <a:pathLst>
              <a:path w="50164" h="53975">
                <a:moveTo>
                  <a:pt x="50090" y="0"/>
                </a:moveTo>
                <a:lnTo>
                  <a:pt x="0" y="53821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98966" y="792775"/>
            <a:ext cx="499745" cy="151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>
              <a:lnSpc>
                <a:spcPts val="49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r>
              <a:rPr sz="500" spc="405" dirty="0">
                <a:latin typeface="Arial"/>
                <a:cs typeface="Arial"/>
              </a:rPr>
              <a:t> </a:t>
            </a:r>
            <a:r>
              <a:rPr sz="750" spc="-37" baseline="5555" dirty="0">
                <a:latin typeface="Arial"/>
                <a:cs typeface="Arial"/>
              </a:rPr>
              <a:t>16</a:t>
            </a:r>
            <a:endParaRPr sz="750" baseline="5555">
              <a:latin typeface="Arial"/>
              <a:cs typeface="Arial"/>
            </a:endParaRPr>
          </a:p>
          <a:p>
            <a:pPr marL="12700">
              <a:lnSpc>
                <a:spcPts val="490"/>
              </a:lnSpc>
            </a:pPr>
            <a:r>
              <a:rPr sz="500" dirty="0">
                <a:latin typeface="Arial"/>
                <a:cs typeface="Arial"/>
              </a:rPr>
              <a:t>to </a:t>
            </a:r>
            <a:r>
              <a:rPr sz="500" spc="-10" dirty="0">
                <a:latin typeface="Arial"/>
                <a:cs typeface="Arial"/>
              </a:rPr>
              <a:t>display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24712" y="566970"/>
            <a:ext cx="46100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button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750" spc="-75" baseline="27777" dirty="0">
                <a:latin typeface="Arial"/>
                <a:cs typeface="Arial"/>
              </a:rPr>
              <a:t>B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2680" y="580579"/>
            <a:ext cx="3352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38888" dirty="0">
                <a:latin typeface="Arial"/>
                <a:cs typeface="Arial"/>
              </a:rPr>
              <a:t>L</a:t>
            </a:r>
            <a:r>
              <a:rPr sz="750" spc="-75" baseline="38888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to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laser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6843" y="792775"/>
            <a:ext cx="414020" cy="15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2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  <a:p>
            <a:pPr marL="60960">
              <a:lnSpc>
                <a:spcPts val="520"/>
              </a:lnSpc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sensor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581" y="635020"/>
            <a:ext cx="915035" cy="1930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610"/>
              </a:lnSpc>
              <a:spcBef>
                <a:spcPts val="195"/>
              </a:spcBef>
            </a:pPr>
            <a:r>
              <a:rPr sz="550" dirty="0">
                <a:latin typeface="Arial"/>
                <a:cs typeface="Arial"/>
              </a:rPr>
              <a:t>Inputs:</a:t>
            </a:r>
            <a:r>
              <a:rPr sz="550" spc="16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S(1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bit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each)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Outputs:</a:t>
            </a:r>
            <a:r>
              <a:rPr sz="550" spc="2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(bit),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8812" y="1062502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4457" y="904042"/>
            <a:ext cx="773430" cy="316230"/>
            <a:chOff x="714457" y="904042"/>
            <a:chExt cx="773430" cy="316230"/>
          </a:xfrm>
        </p:grpSpPr>
        <p:sp>
          <p:nvSpPr>
            <p:cNvPr id="28" name="object 28"/>
            <p:cNvSpPr/>
            <p:nvPr/>
          </p:nvSpPr>
          <p:spPr>
            <a:xfrm>
              <a:off x="837936" y="1009627"/>
              <a:ext cx="342900" cy="207645"/>
            </a:xfrm>
            <a:custGeom>
              <a:avLst/>
              <a:gdLst/>
              <a:ahLst/>
              <a:cxnLst/>
              <a:rect l="l" t="t" r="r" b="b"/>
              <a:pathLst>
                <a:path w="342900" h="207644">
                  <a:moveTo>
                    <a:pt x="0" y="103623"/>
                  </a:moveTo>
                  <a:lnTo>
                    <a:pt x="8732" y="70870"/>
                  </a:lnTo>
                  <a:lnTo>
                    <a:pt x="33050" y="42424"/>
                  </a:lnTo>
                  <a:lnTo>
                    <a:pt x="70131" y="19993"/>
                  </a:lnTo>
                  <a:lnTo>
                    <a:pt x="117154" y="5282"/>
                  </a:lnTo>
                  <a:lnTo>
                    <a:pt x="171297" y="0"/>
                  </a:lnTo>
                  <a:lnTo>
                    <a:pt x="225441" y="5282"/>
                  </a:lnTo>
                  <a:lnTo>
                    <a:pt x="272464" y="19993"/>
                  </a:lnTo>
                  <a:lnTo>
                    <a:pt x="309545" y="42424"/>
                  </a:lnTo>
                  <a:lnTo>
                    <a:pt x="342595" y="103623"/>
                  </a:lnTo>
                  <a:lnTo>
                    <a:pt x="333862" y="136376"/>
                  </a:lnTo>
                  <a:lnTo>
                    <a:pt x="309545" y="164821"/>
                  </a:lnTo>
                  <a:lnTo>
                    <a:pt x="272464" y="187253"/>
                  </a:lnTo>
                  <a:lnTo>
                    <a:pt x="225441" y="201963"/>
                  </a:lnTo>
                  <a:lnTo>
                    <a:pt x="171297" y="207246"/>
                  </a:lnTo>
                  <a:lnTo>
                    <a:pt x="117154" y="201963"/>
                  </a:lnTo>
                  <a:lnTo>
                    <a:pt x="70131" y="187253"/>
                  </a:lnTo>
                  <a:lnTo>
                    <a:pt x="33050" y="164821"/>
                  </a:lnTo>
                  <a:lnTo>
                    <a:pt x="8732" y="136376"/>
                  </a:lnTo>
                  <a:lnTo>
                    <a:pt x="0" y="103623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83005" y="1115415"/>
              <a:ext cx="236854" cy="635"/>
            </a:xfrm>
            <a:custGeom>
              <a:avLst/>
              <a:gdLst/>
              <a:ahLst/>
              <a:cxnLst/>
              <a:rect l="l" t="t" r="r" b="b"/>
              <a:pathLst>
                <a:path w="236855" h="634">
                  <a:moveTo>
                    <a:pt x="0" y="0"/>
                  </a:moveTo>
                  <a:lnTo>
                    <a:pt x="23623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4394" y="1098093"/>
              <a:ext cx="83185" cy="35560"/>
            </a:xfrm>
            <a:custGeom>
              <a:avLst/>
              <a:gdLst/>
              <a:ahLst/>
              <a:cxnLst/>
              <a:rect l="l" t="t" r="r" b="b"/>
              <a:pathLst>
                <a:path w="83184" h="35559">
                  <a:moveTo>
                    <a:pt x="0" y="0"/>
                  </a:moveTo>
                  <a:lnTo>
                    <a:pt x="0" y="35262"/>
                  </a:lnTo>
                  <a:lnTo>
                    <a:pt x="82866" y="1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8584" y="908169"/>
              <a:ext cx="119380" cy="88900"/>
            </a:xfrm>
            <a:custGeom>
              <a:avLst/>
              <a:gdLst/>
              <a:ahLst/>
              <a:cxnLst/>
              <a:rect l="l" t="t" r="r" b="b"/>
              <a:pathLst>
                <a:path w="119380" h="88900">
                  <a:moveTo>
                    <a:pt x="0" y="0"/>
                  </a:moveTo>
                  <a:lnTo>
                    <a:pt x="119352" y="8846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1963" y="974364"/>
              <a:ext cx="78105" cy="62230"/>
            </a:xfrm>
            <a:custGeom>
              <a:avLst/>
              <a:gdLst/>
              <a:ahLst/>
              <a:cxnLst/>
              <a:rect l="l" t="t" r="r" b="b"/>
              <a:pathLst>
                <a:path w="78105" h="62230">
                  <a:moveTo>
                    <a:pt x="28183" y="0"/>
                  </a:moveTo>
                  <a:lnTo>
                    <a:pt x="0" y="26309"/>
                  </a:lnTo>
                  <a:lnTo>
                    <a:pt x="77919" y="61864"/>
                  </a:lnTo>
                  <a:lnTo>
                    <a:pt x="28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92494" y="1066833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?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450" y="1236342"/>
            <a:ext cx="677545" cy="194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45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L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0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(laser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off)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45"/>
              </a:lnSpc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0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(distance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0)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448" y="1225701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79502"/>
            <a:ext cx="2287905" cy="319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7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1</a:t>
            </a:r>
            <a:r>
              <a:rPr sz="950" i="1" spc="-10" dirty="0">
                <a:latin typeface="Tahoma"/>
                <a:cs typeface="Tahoma"/>
              </a:rPr>
              <a:t> Example: </a:t>
            </a:r>
            <a:r>
              <a:rPr sz="800" i="1" spc="-20" dirty="0">
                <a:latin typeface="Tahoma"/>
                <a:cs typeface="Tahoma"/>
              </a:rPr>
              <a:t>Laser-</a:t>
            </a:r>
            <a:r>
              <a:rPr sz="800" i="1" spc="-10" dirty="0">
                <a:latin typeface="Tahoma"/>
                <a:cs typeface="Tahoma"/>
              </a:rPr>
              <a:t>Based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Distance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53" y="553359"/>
            <a:ext cx="1013460" cy="2139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690"/>
              </a:lnSpc>
              <a:spcBef>
                <a:spcPts val="210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bit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each)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(bit),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(16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476" y="1055407"/>
            <a:ext cx="597535" cy="273050"/>
            <a:chOff x="365476" y="1055407"/>
            <a:chExt cx="597535" cy="273050"/>
          </a:xfrm>
        </p:grpSpPr>
        <p:sp>
          <p:nvSpPr>
            <p:cNvPr id="13" name="object 13"/>
            <p:cNvSpPr/>
            <p:nvPr/>
          </p:nvSpPr>
          <p:spPr>
            <a:xfrm>
              <a:off x="390830" y="1095000"/>
              <a:ext cx="335280" cy="230504"/>
            </a:xfrm>
            <a:custGeom>
              <a:avLst/>
              <a:gdLst/>
              <a:ahLst/>
              <a:cxnLst/>
              <a:rect l="l" t="t" r="r" b="b"/>
              <a:pathLst>
                <a:path w="335280" h="230505">
                  <a:moveTo>
                    <a:pt x="0" y="115067"/>
                  </a:moveTo>
                  <a:lnTo>
                    <a:pt x="8543" y="78697"/>
                  </a:lnTo>
                  <a:lnTo>
                    <a:pt x="32334" y="47110"/>
                  </a:lnTo>
                  <a:lnTo>
                    <a:pt x="68612" y="22201"/>
                  </a:lnTo>
                  <a:lnTo>
                    <a:pt x="114617" y="5866"/>
                  </a:lnTo>
                  <a:lnTo>
                    <a:pt x="167587" y="0"/>
                  </a:lnTo>
                  <a:lnTo>
                    <a:pt x="220558" y="5866"/>
                  </a:lnTo>
                  <a:lnTo>
                    <a:pt x="266562" y="22201"/>
                  </a:lnTo>
                  <a:lnTo>
                    <a:pt x="302840" y="47110"/>
                  </a:lnTo>
                  <a:lnTo>
                    <a:pt x="326631" y="78697"/>
                  </a:lnTo>
                  <a:lnTo>
                    <a:pt x="335175" y="115067"/>
                  </a:lnTo>
                  <a:lnTo>
                    <a:pt x="326631" y="151437"/>
                  </a:lnTo>
                  <a:lnTo>
                    <a:pt x="302840" y="183025"/>
                  </a:lnTo>
                  <a:lnTo>
                    <a:pt x="266562" y="207933"/>
                  </a:lnTo>
                  <a:lnTo>
                    <a:pt x="220558" y="224268"/>
                  </a:lnTo>
                  <a:lnTo>
                    <a:pt x="167587" y="230135"/>
                  </a:lnTo>
                  <a:lnTo>
                    <a:pt x="114617" y="224268"/>
                  </a:lnTo>
                  <a:lnTo>
                    <a:pt x="68612" y="207933"/>
                  </a:lnTo>
                  <a:lnTo>
                    <a:pt x="32334" y="183025"/>
                  </a:lnTo>
                  <a:lnTo>
                    <a:pt x="8543" y="151437"/>
                  </a:lnTo>
                  <a:lnTo>
                    <a:pt x="0" y="11506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860" y="1212542"/>
              <a:ext cx="231140" cy="1270"/>
            </a:xfrm>
            <a:custGeom>
              <a:avLst/>
              <a:gdLst/>
              <a:ahLst/>
              <a:cxnLst/>
              <a:rect l="l" t="t" r="r" b="b"/>
              <a:pathLst>
                <a:path w="231140" h="1269">
                  <a:moveTo>
                    <a:pt x="0" y="0"/>
                  </a:moveTo>
                  <a:lnTo>
                    <a:pt x="230663" y="1237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76" y="1055407"/>
              <a:ext cx="76835" cy="69850"/>
            </a:xfrm>
            <a:custGeom>
              <a:avLst/>
              <a:gdLst/>
              <a:ahLst/>
              <a:cxnLst/>
              <a:rect l="l" t="t" r="r" b="b"/>
              <a:pathLst>
                <a:path w="76834" h="69850">
                  <a:moveTo>
                    <a:pt x="27735" y="0"/>
                  </a:moveTo>
                  <a:lnTo>
                    <a:pt x="0" y="29918"/>
                  </a:lnTo>
                  <a:lnTo>
                    <a:pt x="76681" y="69287"/>
                  </a:lnTo>
                  <a:lnTo>
                    <a:pt x="27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7180" y="1348316"/>
            <a:ext cx="229235" cy="215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955">
              <a:lnSpc>
                <a:spcPts val="74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40"/>
              </a:lnSpc>
            </a:pPr>
            <a:r>
              <a:rPr sz="650" dirty="0">
                <a:latin typeface="Arial"/>
                <a:cs typeface="Arial"/>
              </a:rPr>
              <a:t>D 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3683" y="1192744"/>
            <a:ext cx="81915" cy="40005"/>
          </a:xfrm>
          <a:custGeom>
            <a:avLst/>
            <a:gdLst/>
            <a:ahLst/>
            <a:cxnLst/>
            <a:rect l="l" t="t" r="r" b="b"/>
            <a:pathLst>
              <a:path w="81915" h="40005">
                <a:moveTo>
                  <a:pt x="0" y="0"/>
                </a:moveTo>
                <a:lnTo>
                  <a:pt x="0" y="39593"/>
                </a:lnTo>
                <a:lnTo>
                  <a:pt x="81629" y="19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3096" y="1155300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1707" y="909610"/>
            <a:ext cx="647065" cy="419100"/>
            <a:chOff x="1011707" y="909610"/>
            <a:chExt cx="647065" cy="419100"/>
          </a:xfrm>
        </p:grpSpPr>
        <p:sp>
          <p:nvSpPr>
            <p:cNvPr id="20" name="object 20"/>
            <p:cNvSpPr/>
            <p:nvPr/>
          </p:nvSpPr>
          <p:spPr>
            <a:xfrm>
              <a:off x="1025312" y="1095000"/>
              <a:ext cx="334010" cy="230504"/>
            </a:xfrm>
            <a:custGeom>
              <a:avLst/>
              <a:gdLst/>
              <a:ahLst/>
              <a:cxnLst/>
              <a:rect l="l" t="t" r="r" b="b"/>
              <a:pathLst>
                <a:path w="334009" h="230505">
                  <a:moveTo>
                    <a:pt x="0" y="115067"/>
                  </a:moveTo>
                  <a:lnTo>
                    <a:pt x="8512" y="78697"/>
                  </a:lnTo>
                  <a:lnTo>
                    <a:pt x="32215" y="47110"/>
                  </a:lnTo>
                  <a:lnTo>
                    <a:pt x="68359" y="22201"/>
                  </a:lnTo>
                  <a:lnTo>
                    <a:pt x="114193" y="5866"/>
                  </a:lnTo>
                  <a:lnTo>
                    <a:pt x="166968" y="0"/>
                  </a:lnTo>
                  <a:lnTo>
                    <a:pt x="219743" y="5866"/>
                  </a:lnTo>
                  <a:lnTo>
                    <a:pt x="265578" y="22201"/>
                  </a:lnTo>
                  <a:lnTo>
                    <a:pt x="301722" y="47110"/>
                  </a:lnTo>
                  <a:lnTo>
                    <a:pt x="325425" y="78697"/>
                  </a:lnTo>
                  <a:lnTo>
                    <a:pt x="333937" y="115067"/>
                  </a:lnTo>
                  <a:lnTo>
                    <a:pt x="325425" y="151437"/>
                  </a:lnTo>
                  <a:lnTo>
                    <a:pt x="301722" y="183025"/>
                  </a:lnTo>
                  <a:lnTo>
                    <a:pt x="265578" y="207933"/>
                  </a:lnTo>
                  <a:lnTo>
                    <a:pt x="219743" y="224268"/>
                  </a:lnTo>
                  <a:lnTo>
                    <a:pt x="166968" y="230135"/>
                  </a:lnTo>
                  <a:lnTo>
                    <a:pt x="114193" y="224268"/>
                  </a:lnTo>
                  <a:lnTo>
                    <a:pt x="68359" y="207933"/>
                  </a:lnTo>
                  <a:lnTo>
                    <a:pt x="32215" y="183025"/>
                  </a:lnTo>
                  <a:lnTo>
                    <a:pt x="8512" y="151437"/>
                  </a:lnTo>
                  <a:lnTo>
                    <a:pt x="0" y="11506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5312" y="913737"/>
              <a:ext cx="567690" cy="300355"/>
            </a:xfrm>
            <a:custGeom>
              <a:avLst/>
              <a:gdLst/>
              <a:ahLst/>
              <a:cxnLst/>
              <a:rect l="l" t="t" r="r" b="b"/>
              <a:pathLst>
                <a:path w="567690" h="300355">
                  <a:moveTo>
                    <a:pt x="15179" y="161377"/>
                  </a:moveTo>
                  <a:lnTo>
                    <a:pt x="8538" y="150336"/>
                  </a:lnTo>
                  <a:lnTo>
                    <a:pt x="3794" y="139066"/>
                  </a:lnTo>
                  <a:lnTo>
                    <a:pt x="948" y="127337"/>
                  </a:lnTo>
                  <a:lnTo>
                    <a:pt x="0" y="114920"/>
                  </a:lnTo>
                  <a:lnTo>
                    <a:pt x="8621" y="78556"/>
                  </a:lnTo>
                  <a:lnTo>
                    <a:pt x="32543" y="47004"/>
                  </a:lnTo>
                  <a:lnTo>
                    <a:pt x="68851" y="22142"/>
                  </a:lnTo>
                  <a:lnTo>
                    <a:pt x="114631" y="5848"/>
                  </a:lnTo>
                  <a:lnTo>
                    <a:pt x="166968" y="0"/>
                  </a:lnTo>
                  <a:lnTo>
                    <a:pt x="220277" y="5848"/>
                  </a:lnTo>
                  <a:lnTo>
                    <a:pt x="266179" y="22142"/>
                  </a:lnTo>
                  <a:lnTo>
                    <a:pt x="302122" y="47004"/>
                  </a:lnTo>
                  <a:lnTo>
                    <a:pt x="325559" y="78556"/>
                  </a:lnTo>
                  <a:lnTo>
                    <a:pt x="333937" y="114920"/>
                  </a:lnTo>
                  <a:lnTo>
                    <a:pt x="329747" y="141434"/>
                  </a:lnTo>
                  <a:lnTo>
                    <a:pt x="317493" y="165656"/>
                  </a:lnTo>
                  <a:lnTo>
                    <a:pt x="297650" y="187127"/>
                  </a:lnTo>
                  <a:lnTo>
                    <a:pt x="270692" y="205389"/>
                  </a:lnTo>
                </a:path>
                <a:path w="567690" h="300355">
                  <a:moveTo>
                    <a:pt x="336411" y="298804"/>
                  </a:moveTo>
                  <a:lnTo>
                    <a:pt x="567694" y="300042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1697" y="1048600"/>
              <a:ext cx="647065" cy="184150"/>
            </a:xfrm>
            <a:custGeom>
              <a:avLst/>
              <a:gdLst/>
              <a:ahLst/>
              <a:cxnLst/>
              <a:rect l="l" t="t" r="r" b="b"/>
              <a:pathLst>
                <a:path w="647064" h="184150">
                  <a:moveTo>
                    <a:pt x="66179" y="73012"/>
                  </a:moveTo>
                  <a:lnTo>
                    <a:pt x="31051" y="0"/>
                  </a:lnTo>
                  <a:lnTo>
                    <a:pt x="0" y="24333"/>
                  </a:lnTo>
                  <a:lnTo>
                    <a:pt x="66179" y="73012"/>
                  </a:lnTo>
                  <a:close/>
                </a:path>
                <a:path w="647064" h="184150">
                  <a:moveTo>
                    <a:pt x="646849" y="163944"/>
                  </a:moveTo>
                  <a:lnTo>
                    <a:pt x="565848" y="144145"/>
                  </a:lnTo>
                  <a:lnTo>
                    <a:pt x="565848" y="183743"/>
                  </a:lnTo>
                  <a:lnTo>
                    <a:pt x="646849" y="16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73066" y="11540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?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4210" y="790299"/>
            <a:ext cx="8737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B’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(button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not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pressed)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0955" y="1235723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0366" y="1322333"/>
            <a:ext cx="353060" cy="2165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5080">
              <a:lnSpc>
                <a:spcPts val="710"/>
              </a:lnSpc>
              <a:spcBef>
                <a:spcPts val="195"/>
              </a:spcBef>
            </a:pPr>
            <a:r>
              <a:rPr sz="650" spc="-10" dirty="0">
                <a:latin typeface="Arial"/>
                <a:cs typeface="Arial"/>
              </a:rPr>
              <a:t>(button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pressed)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851" y="1155300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3952" y="982406"/>
            <a:ext cx="117475" cy="97790"/>
          </a:xfrm>
          <a:custGeom>
            <a:avLst/>
            <a:gdLst/>
            <a:ahLst/>
            <a:cxnLst/>
            <a:rect l="l" t="t" r="r" b="b"/>
            <a:pathLst>
              <a:path w="117475" h="97790">
                <a:moveTo>
                  <a:pt x="0" y="0"/>
                </a:moveTo>
                <a:lnTo>
                  <a:pt x="116877" y="97745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1970" y="1607404"/>
            <a:ext cx="3092450" cy="9175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Add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another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state,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call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S1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waits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button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press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B’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stay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S1</a:t>
            </a:r>
            <a:r>
              <a:rPr sz="750" dirty="0">
                <a:latin typeface="Tahoma"/>
                <a:cs typeface="Tahoma"/>
              </a:rPr>
              <a:t>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keep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waiting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B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new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b="1" spc="-25" dirty="0">
                <a:latin typeface="Tahoma"/>
                <a:cs typeface="Tahoma"/>
              </a:rPr>
              <a:t>S2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ahoma"/>
              <a:cs typeface="Tahoma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  <a:tabLst>
                <a:tab pos="1257935" algn="l"/>
              </a:tabLst>
            </a:pP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Q:</a:t>
            </a:r>
            <a:r>
              <a:rPr sz="900" spc="30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What</a:t>
            </a:r>
            <a:r>
              <a:rPr sz="900" spc="50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should</a:t>
            </a:r>
            <a:r>
              <a:rPr sz="900" spc="50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S2</a:t>
            </a:r>
            <a:r>
              <a:rPr sz="900" spc="50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spc="-25" dirty="0">
                <a:solidFill>
                  <a:srgbClr val="4D994D"/>
                </a:solidFill>
                <a:latin typeface="Times New Roman"/>
                <a:cs typeface="Times New Roman"/>
              </a:rPr>
              <a:t>do?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	</a:t>
            </a:r>
            <a:r>
              <a:rPr sz="900" dirty="0">
                <a:latin typeface="Times New Roman"/>
                <a:cs typeface="Times New Roman"/>
              </a:rPr>
              <a:t>A: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Turn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laser</a:t>
            </a:r>
            <a:endParaRPr sz="900">
              <a:latin typeface="Times New Roman"/>
              <a:cs typeface="Times New Roman"/>
            </a:endParaRPr>
          </a:p>
          <a:p>
            <a:pPr marL="294005" algn="ctr">
              <a:lnSpc>
                <a:spcPct val="100000"/>
              </a:lnSpc>
              <a:spcBef>
                <a:spcPts val="61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5233" y="1012887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1802" y="622356"/>
            <a:ext cx="835660" cy="303530"/>
            <a:chOff x="2291802" y="622356"/>
            <a:chExt cx="835660" cy="303530"/>
          </a:xfrm>
        </p:grpSpPr>
        <p:sp>
          <p:nvSpPr>
            <p:cNvPr id="32" name="object 32"/>
            <p:cNvSpPr/>
            <p:nvPr/>
          </p:nvSpPr>
          <p:spPr>
            <a:xfrm>
              <a:off x="2887324" y="638440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0" y="0"/>
                  </a:moveTo>
                  <a:lnTo>
                    <a:pt x="18799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64807" y="622356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5" h="32384">
                  <a:moveTo>
                    <a:pt x="0" y="0"/>
                  </a:moveTo>
                  <a:lnTo>
                    <a:pt x="0" y="32169"/>
                  </a:lnTo>
                  <a:lnTo>
                    <a:pt x="5751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5560" y="907551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187995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1794" y="893330"/>
              <a:ext cx="653415" cy="32384"/>
            </a:xfrm>
            <a:custGeom>
              <a:avLst/>
              <a:gdLst/>
              <a:ahLst/>
              <a:cxnLst/>
              <a:rect l="l" t="t" r="r" b="b"/>
              <a:pathLst>
                <a:path w="653414" h="32384">
                  <a:moveTo>
                    <a:pt x="57518" y="0"/>
                  </a:moveTo>
                  <a:lnTo>
                    <a:pt x="0" y="16078"/>
                  </a:lnTo>
                  <a:lnTo>
                    <a:pt x="57518" y="32169"/>
                  </a:lnTo>
                  <a:lnTo>
                    <a:pt x="57518" y="0"/>
                  </a:lnTo>
                  <a:close/>
                </a:path>
                <a:path w="653414" h="32384">
                  <a:moveTo>
                    <a:pt x="653034" y="0"/>
                  </a:moveTo>
                  <a:lnTo>
                    <a:pt x="595528" y="16078"/>
                  </a:lnTo>
                  <a:lnTo>
                    <a:pt x="653034" y="32169"/>
                  </a:lnTo>
                  <a:lnTo>
                    <a:pt x="65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5090" y="909406"/>
              <a:ext cx="202565" cy="635"/>
            </a:xfrm>
            <a:custGeom>
              <a:avLst/>
              <a:gdLst/>
              <a:ahLst/>
              <a:cxnLst/>
              <a:rect l="l" t="t" r="r" b="b"/>
              <a:pathLst>
                <a:path w="202564" h="634">
                  <a:moveTo>
                    <a:pt x="202218" y="0"/>
                  </a:moveTo>
                  <a:lnTo>
                    <a:pt x="0" y="618"/>
                  </a:lnTo>
                </a:path>
              </a:pathLst>
            </a:custGeom>
            <a:ln w="11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9223" y="638440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0" y="0"/>
                  </a:moveTo>
                  <a:lnTo>
                    <a:pt x="18799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76705" y="622356"/>
              <a:ext cx="57150" cy="32384"/>
            </a:xfrm>
            <a:custGeom>
              <a:avLst/>
              <a:gdLst/>
              <a:ahLst/>
              <a:cxnLst/>
              <a:rect l="l" t="t" r="r" b="b"/>
              <a:pathLst>
                <a:path w="57150" h="32384">
                  <a:moveTo>
                    <a:pt x="0" y="0"/>
                  </a:moveTo>
                  <a:lnTo>
                    <a:pt x="0" y="32169"/>
                  </a:lnTo>
                  <a:lnTo>
                    <a:pt x="56893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37309" y="514094"/>
            <a:ext cx="350520" cy="562610"/>
          </a:xfrm>
          <a:prstGeom prst="rect">
            <a:avLst/>
          </a:prstGeom>
          <a:ln w="5566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36830" marR="33020" indent="-19050" algn="ctr">
              <a:lnSpc>
                <a:spcPct val="94200"/>
              </a:lnSpc>
              <a:spcBef>
                <a:spcPts val="300"/>
              </a:spcBef>
            </a:pPr>
            <a:r>
              <a:rPr sz="500" spc="-10" dirty="0">
                <a:latin typeface="Arial"/>
                <a:cs typeface="Arial"/>
              </a:rPr>
              <a:t>Laser-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based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distance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measurer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15483" y="884042"/>
            <a:ext cx="50165" cy="53975"/>
          </a:xfrm>
          <a:custGeom>
            <a:avLst/>
            <a:gdLst/>
            <a:ahLst/>
            <a:cxnLst/>
            <a:rect l="l" t="t" r="r" b="b"/>
            <a:pathLst>
              <a:path w="50164" h="53975">
                <a:moveTo>
                  <a:pt x="50090" y="0"/>
                </a:moveTo>
                <a:lnTo>
                  <a:pt x="0" y="53821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98965" y="850926"/>
            <a:ext cx="2971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to </a:t>
            </a:r>
            <a:r>
              <a:rPr sz="500" spc="-10" dirty="0">
                <a:latin typeface="Arial"/>
                <a:cs typeface="Arial"/>
              </a:rPr>
              <a:t>display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76844" y="802673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84669" y="802673"/>
            <a:ext cx="2139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r>
              <a:rPr sz="500" spc="405" dirty="0">
                <a:latin typeface="Arial"/>
                <a:cs typeface="Arial"/>
              </a:rPr>
              <a:t> </a:t>
            </a:r>
            <a:r>
              <a:rPr sz="750" spc="-37" baseline="5555" dirty="0">
                <a:latin typeface="Arial"/>
                <a:cs typeface="Arial"/>
              </a:rPr>
              <a:t>16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4711" y="576867"/>
            <a:ext cx="46100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button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750" spc="-75" baseline="27777" dirty="0">
                <a:latin typeface="Arial"/>
                <a:cs typeface="Arial"/>
              </a:rPr>
              <a:t>B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2679" y="590478"/>
            <a:ext cx="3352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38888" dirty="0">
                <a:latin typeface="Arial"/>
                <a:cs typeface="Arial"/>
              </a:rPr>
              <a:t>L</a:t>
            </a:r>
            <a:r>
              <a:rPr sz="750" spc="-75" baseline="38888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to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laser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25697" y="858350"/>
            <a:ext cx="365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sensor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79502"/>
            <a:ext cx="2287905" cy="319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7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1</a:t>
            </a:r>
            <a:r>
              <a:rPr sz="950" i="1" spc="-10" dirty="0">
                <a:latin typeface="Tahoma"/>
                <a:cs typeface="Tahoma"/>
              </a:rPr>
              <a:t> Example: </a:t>
            </a:r>
            <a:r>
              <a:rPr sz="800" i="1" spc="-20" dirty="0">
                <a:latin typeface="Tahoma"/>
                <a:cs typeface="Tahoma"/>
              </a:rPr>
              <a:t>Laser-</a:t>
            </a:r>
            <a:r>
              <a:rPr sz="800" i="1" spc="-10" dirty="0">
                <a:latin typeface="Tahoma"/>
                <a:cs typeface="Tahoma"/>
              </a:rPr>
              <a:t>Based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Distance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3553" y="1195456"/>
            <a:ext cx="1170305" cy="198120"/>
            <a:chOff x="333553" y="1195456"/>
            <a:chExt cx="1170305" cy="198120"/>
          </a:xfrm>
        </p:grpSpPr>
        <p:sp>
          <p:nvSpPr>
            <p:cNvPr id="11" name="object 11"/>
            <p:cNvSpPr/>
            <p:nvPr/>
          </p:nvSpPr>
          <p:spPr>
            <a:xfrm>
              <a:off x="336411" y="1198313"/>
              <a:ext cx="340995" cy="192405"/>
            </a:xfrm>
            <a:custGeom>
              <a:avLst/>
              <a:gdLst/>
              <a:ahLst/>
              <a:cxnLst/>
              <a:rect l="l" t="t" r="r" b="b"/>
              <a:pathLst>
                <a:path w="340995" h="192405">
                  <a:moveTo>
                    <a:pt x="0" y="96199"/>
                  </a:moveTo>
                  <a:lnTo>
                    <a:pt x="8685" y="65792"/>
                  </a:lnTo>
                  <a:lnTo>
                    <a:pt x="32871" y="39385"/>
                  </a:lnTo>
                  <a:lnTo>
                    <a:pt x="69751" y="18560"/>
                  </a:lnTo>
                  <a:lnTo>
                    <a:pt x="116520" y="4904"/>
                  </a:lnTo>
                  <a:lnTo>
                    <a:pt x="170370" y="0"/>
                  </a:lnTo>
                  <a:lnTo>
                    <a:pt x="224220" y="4904"/>
                  </a:lnTo>
                  <a:lnTo>
                    <a:pt x="270988" y="18560"/>
                  </a:lnTo>
                  <a:lnTo>
                    <a:pt x="307869" y="39385"/>
                  </a:lnTo>
                  <a:lnTo>
                    <a:pt x="340740" y="96199"/>
                  </a:lnTo>
                  <a:lnTo>
                    <a:pt x="332055" y="126605"/>
                  </a:lnTo>
                  <a:lnTo>
                    <a:pt x="307869" y="153012"/>
                  </a:lnTo>
                  <a:lnTo>
                    <a:pt x="270989" y="173837"/>
                  </a:lnTo>
                  <a:lnTo>
                    <a:pt x="224220" y="187493"/>
                  </a:lnTo>
                  <a:lnTo>
                    <a:pt x="170370" y="192398"/>
                  </a:lnTo>
                  <a:lnTo>
                    <a:pt x="116520" y="187493"/>
                  </a:lnTo>
                  <a:lnTo>
                    <a:pt x="69751" y="173837"/>
                  </a:lnTo>
                  <a:lnTo>
                    <a:pt x="32871" y="153012"/>
                  </a:lnTo>
                  <a:lnTo>
                    <a:pt x="8685" y="126605"/>
                  </a:lnTo>
                  <a:lnTo>
                    <a:pt x="0" y="96199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625" y="1296677"/>
              <a:ext cx="172085" cy="635"/>
            </a:xfrm>
            <a:custGeom>
              <a:avLst/>
              <a:gdLst/>
              <a:ahLst/>
              <a:cxnLst/>
              <a:rect l="l" t="t" r="r" b="b"/>
              <a:pathLst>
                <a:path w="172084" h="634">
                  <a:moveTo>
                    <a:pt x="0" y="0"/>
                  </a:moveTo>
                  <a:lnTo>
                    <a:pt x="17191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6080" y="1279974"/>
              <a:ext cx="82550" cy="33020"/>
            </a:xfrm>
            <a:custGeom>
              <a:avLst/>
              <a:gdLst/>
              <a:ahLst/>
              <a:cxnLst/>
              <a:rect l="l" t="t" r="r" b="b"/>
              <a:pathLst>
                <a:path w="82550" h="33019">
                  <a:moveTo>
                    <a:pt x="0" y="0"/>
                  </a:moveTo>
                  <a:lnTo>
                    <a:pt x="0" y="32787"/>
                  </a:lnTo>
                  <a:lnTo>
                    <a:pt x="82247" y="1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5871" y="1296677"/>
              <a:ext cx="170180" cy="635"/>
            </a:xfrm>
            <a:custGeom>
              <a:avLst/>
              <a:gdLst/>
              <a:ahLst/>
              <a:cxnLst/>
              <a:rect l="l" t="t" r="r" b="b"/>
              <a:pathLst>
                <a:path w="170180" h="634">
                  <a:moveTo>
                    <a:pt x="0" y="0"/>
                  </a:moveTo>
                  <a:lnTo>
                    <a:pt x="17006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1091" y="1279974"/>
              <a:ext cx="82550" cy="33020"/>
            </a:xfrm>
            <a:custGeom>
              <a:avLst/>
              <a:gdLst/>
              <a:ahLst/>
              <a:cxnLst/>
              <a:rect l="l" t="t" r="r" b="b"/>
              <a:pathLst>
                <a:path w="82550" h="33019">
                  <a:moveTo>
                    <a:pt x="0" y="0"/>
                  </a:moveTo>
                  <a:lnTo>
                    <a:pt x="0" y="32787"/>
                  </a:lnTo>
                  <a:lnTo>
                    <a:pt x="82247" y="1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9204" y="1247477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1056" y="1042935"/>
            <a:ext cx="1537335" cy="351155"/>
            <a:chOff x="311056" y="1042935"/>
            <a:chExt cx="1537335" cy="351155"/>
          </a:xfrm>
        </p:grpSpPr>
        <p:sp>
          <p:nvSpPr>
            <p:cNvPr id="18" name="object 18"/>
            <p:cNvSpPr/>
            <p:nvPr/>
          </p:nvSpPr>
          <p:spPr>
            <a:xfrm>
              <a:off x="918329" y="1198313"/>
              <a:ext cx="927100" cy="192405"/>
            </a:xfrm>
            <a:custGeom>
              <a:avLst/>
              <a:gdLst/>
              <a:ahLst/>
              <a:cxnLst/>
              <a:rect l="l" t="t" r="r" b="b"/>
              <a:pathLst>
                <a:path w="927100" h="192405">
                  <a:moveTo>
                    <a:pt x="0" y="96199"/>
                  </a:moveTo>
                  <a:lnTo>
                    <a:pt x="8669" y="65792"/>
                  </a:lnTo>
                  <a:lnTo>
                    <a:pt x="32811" y="39385"/>
                  </a:lnTo>
                  <a:lnTo>
                    <a:pt x="69625" y="18560"/>
                  </a:lnTo>
                  <a:lnTo>
                    <a:pt x="116308" y="4904"/>
                  </a:lnTo>
                  <a:lnTo>
                    <a:pt x="170061" y="0"/>
                  </a:lnTo>
                  <a:lnTo>
                    <a:pt x="223813" y="4904"/>
                  </a:lnTo>
                  <a:lnTo>
                    <a:pt x="270496" y="18560"/>
                  </a:lnTo>
                  <a:lnTo>
                    <a:pt x="307310" y="39385"/>
                  </a:lnTo>
                  <a:lnTo>
                    <a:pt x="340122" y="96199"/>
                  </a:lnTo>
                  <a:lnTo>
                    <a:pt x="331452" y="126605"/>
                  </a:lnTo>
                  <a:lnTo>
                    <a:pt x="307310" y="153012"/>
                  </a:lnTo>
                  <a:lnTo>
                    <a:pt x="270496" y="173837"/>
                  </a:lnTo>
                  <a:lnTo>
                    <a:pt x="223813" y="187493"/>
                  </a:lnTo>
                  <a:lnTo>
                    <a:pt x="170061" y="192398"/>
                  </a:lnTo>
                  <a:lnTo>
                    <a:pt x="116308" y="187493"/>
                  </a:lnTo>
                  <a:lnTo>
                    <a:pt x="69625" y="173837"/>
                  </a:lnTo>
                  <a:lnTo>
                    <a:pt x="32811" y="153012"/>
                  </a:lnTo>
                  <a:lnTo>
                    <a:pt x="8669" y="126605"/>
                  </a:lnTo>
                  <a:lnTo>
                    <a:pt x="0" y="96199"/>
                  </a:lnTo>
                  <a:close/>
                </a:path>
                <a:path w="927100" h="192405">
                  <a:moveTo>
                    <a:pt x="587483" y="96199"/>
                  </a:moveTo>
                  <a:lnTo>
                    <a:pt x="596137" y="65792"/>
                  </a:lnTo>
                  <a:lnTo>
                    <a:pt x="620235" y="39385"/>
                  </a:lnTo>
                  <a:lnTo>
                    <a:pt x="656981" y="18560"/>
                  </a:lnTo>
                  <a:lnTo>
                    <a:pt x="703580" y="4904"/>
                  </a:lnTo>
                  <a:lnTo>
                    <a:pt x="757235" y="0"/>
                  </a:lnTo>
                  <a:lnTo>
                    <a:pt x="810889" y="4904"/>
                  </a:lnTo>
                  <a:lnTo>
                    <a:pt x="857488" y="18560"/>
                  </a:lnTo>
                  <a:lnTo>
                    <a:pt x="894234" y="39385"/>
                  </a:lnTo>
                  <a:lnTo>
                    <a:pt x="926986" y="96199"/>
                  </a:lnTo>
                  <a:lnTo>
                    <a:pt x="918332" y="126605"/>
                  </a:lnTo>
                  <a:lnTo>
                    <a:pt x="894234" y="153012"/>
                  </a:lnTo>
                  <a:lnTo>
                    <a:pt x="857488" y="173837"/>
                  </a:lnTo>
                  <a:lnTo>
                    <a:pt x="810889" y="187493"/>
                  </a:lnTo>
                  <a:lnTo>
                    <a:pt x="757235" y="192398"/>
                  </a:lnTo>
                  <a:lnTo>
                    <a:pt x="703580" y="187493"/>
                  </a:lnTo>
                  <a:lnTo>
                    <a:pt x="656981" y="173837"/>
                  </a:lnTo>
                  <a:lnTo>
                    <a:pt x="620235" y="153012"/>
                  </a:lnTo>
                  <a:lnTo>
                    <a:pt x="596137" y="126605"/>
                  </a:lnTo>
                  <a:lnTo>
                    <a:pt x="587483" y="96199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8329" y="1046745"/>
              <a:ext cx="340360" cy="171450"/>
            </a:xfrm>
            <a:custGeom>
              <a:avLst/>
              <a:gdLst/>
              <a:ahLst/>
              <a:cxnLst/>
              <a:rect l="l" t="t" r="r" b="b"/>
              <a:pathLst>
                <a:path w="340359" h="171450">
                  <a:moveTo>
                    <a:pt x="15460" y="134643"/>
                  </a:moveTo>
                  <a:lnTo>
                    <a:pt x="8696" y="125431"/>
                  </a:lnTo>
                  <a:lnTo>
                    <a:pt x="3865" y="116028"/>
                  </a:lnTo>
                  <a:lnTo>
                    <a:pt x="966" y="106242"/>
                  </a:lnTo>
                  <a:lnTo>
                    <a:pt x="0" y="95882"/>
                  </a:lnTo>
                  <a:lnTo>
                    <a:pt x="8781" y="65542"/>
                  </a:lnTo>
                  <a:lnTo>
                    <a:pt x="33146" y="39218"/>
                  </a:lnTo>
                  <a:lnTo>
                    <a:pt x="70126" y="18474"/>
                  </a:lnTo>
                  <a:lnTo>
                    <a:pt x="116754" y="4879"/>
                  </a:lnTo>
                  <a:lnTo>
                    <a:pt x="170060" y="0"/>
                  </a:lnTo>
                  <a:lnTo>
                    <a:pt x="224356" y="4879"/>
                  </a:lnTo>
                  <a:lnTo>
                    <a:pt x="271107" y="18474"/>
                  </a:lnTo>
                  <a:lnTo>
                    <a:pt x="307717" y="39218"/>
                  </a:lnTo>
                  <a:lnTo>
                    <a:pt x="331587" y="65542"/>
                  </a:lnTo>
                  <a:lnTo>
                    <a:pt x="340121" y="95882"/>
                  </a:lnTo>
                  <a:lnTo>
                    <a:pt x="335854" y="118004"/>
                  </a:lnTo>
                  <a:lnTo>
                    <a:pt x="323373" y="138213"/>
                  </a:lnTo>
                  <a:lnTo>
                    <a:pt x="303162" y="156127"/>
                  </a:lnTo>
                  <a:lnTo>
                    <a:pt x="275704" y="171364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055" y="1159349"/>
              <a:ext cx="662305" cy="64135"/>
            </a:xfrm>
            <a:custGeom>
              <a:avLst/>
              <a:gdLst/>
              <a:ahLst/>
              <a:cxnLst/>
              <a:rect l="l" t="t" r="r" b="b"/>
              <a:pathLst>
                <a:path w="662305" h="64134">
                  <a:moveTo>
                    <a:pt x="77292" y="63715"/>
                  </a:moveTo>
                  <a:lnTo>
                    <a:pt x="27952" y="6184"/>
                  </a:lnTo>
                  <a:lnTo>
                    <a:pt x="0" y="31026"/>
                  </a:lnTo>
                  <a:lnTo>
                    <a:pt x="77292" y="63715"/>
                  </a:lnTo>
                  <a:close/>
                </a:path>
                <a:path w="662305" h="64134">
                  <a:moveTo>
                    <a:pt x="661682" y="61861"/>
                  </a:moveTo>
                  <a:lnTo>
                    <a:pt x="625411" y="0"/>
                  </a:lnTo>
                  <a:lnTo>
                    <a:pt x="594906" y="20396"/>
                  </a:lnTo>
                  <a:lnTo>
                    <a:pt x="661682" y="61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4617" y="1247477"/>
            <a:ext cx="229235" cy="361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S0</a:t>
            </a:r>
            <a:endParaRPr sz="650">
              <a:latin typeface="Arial"/>
              <a:cs typeface="Arial"/>
            </a:endParaRPr>
          </a:p>
          <a:p>
            <a:pPr marL="20320">
              <a:lnSpc>
                <a:spcPts val="675"/>
              </a:lnSpc>
              <a:spcBef>
                <a:spcPts val="49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50" dirty="0">
                <a:latin typeface="Arial"/>
                <a:cs typeface="Arial"/>
              </a:rPr>
              <a:t>D 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2176" y="1247477"/>
            <a:ext cx="381000" cy="361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S2</a:t>
            </a:r>
            <a:endParaRPr sz="650">
              <a:latin typeface="Arial"/>
              <a:cs typeface="Arial"/>
            </a:endParaRPr>
          </a:p>
          <a:p>
            <a:pPr marR="11430" algn="ctr">
              <a:lnSpc>
                <a:spcPts val="675"/>
              </a:lnSpc>
              <a:spcBef>
                <a:spcPts val="49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sz="650" dirty="0">
                <a:latin typeface="Arial"/>
                <a:cs typeface="Arial"/>
              </a:rPr>
              <a:t>(laser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25" dirty="0">
                <a:latin typeface="Arial"/>
                <a:cs typeface="Arial"/>
              </a:rPr>
              <a:t>on)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45216" y="1195456"/>
            <a:ext cx="586105" cy="198120"/>
            <a:chOff x="1845216" y="1195456"/>
            <a:chExt cx="586105" cy="198120"/>
          </a:xfrm>
        </p:grpSpPr>
        <p:sp>
          <p:nvSpPr>
            <p:cNvPr id="24" name="object 24"/>
            <p:cNvSpPr/>
            <p:nvPr/>
          </p:nvSpPr>
          <p:spPr>
            <a:xfrm>
              <a:off x="1849026" y="1296678"/>
              <a:ext cx="172085" cy="635"/>
            </a:xfrm>
            <a:custGeom>
              <a:avLst/>
              <a:gdLst/>
              <a:ahLst/>
              <a:cxnLst/>
              <a:rect l="l" t="t" r="r" b="b"/>
              <a:pathLst>
                <a:path w="172085" h="634">
                  <a:moveTo>
                    <a:pt x="0" y="0"/>
                  </a:moveTo>
                  <a:lnTo>
                    <a:pt x="17191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482" y="1279974"/>
              <a:ext cx="82550" cy="33020"/>
            </a:xfrm>
            <a:custGeom>
              <a:avLst/>
              <a:gdLst/>
              <a:ahLst/>
              <a:cxnLst/>
              <a:rect l="l" t="t" r="r" b="b"/>
              <a:pathLst>
                <a:path w="82550" h="33019">
                  <a:moveTo>
                    <a:pt x="0" y="0"/>
                  </a:moveTo>
                  <a:lnTo>
                    <a:pt x="0" y="32788"/>
                  </a:lnTo>
                  <a:lnTo>
                    <a:pt x="82247" y="1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87729" y="1198313"/>
              <a:ext cx="340360" cy="192405"/>
            </a:xfrm>
            <a:custGeom>
              <a:avLst/>
              <a:gdLst/>
              <a:ahLst/>
              <a:cxnLst/>
              <a:rect l="l" t="t" r="r" b="b"/>
              <a:pathLst>
                <a:path w="340360" h="192405">
                  <a:moveTo>
                    <a:pt x="0" y="96199"/>
                  </a:moveTo>
                  <a:lnTo>
                    <a:pt x="8669" y="65793"/>
                  </a:lnTo>
                  <a:lnTo>
                    <a:pt x="32811" y="39385"/>
                  </a:lnTo>
                  <a:lnTo>
                    <a:pt x="69625" y="18560"/>
                  </a:lnTo>
                  <a:lnTo>
                    <a:pt x="116308" y="4904"/>
                  </a:lnTo>
                  <a:lnTo>
                    <a:pt x="170060" y="0"/>
                  </a:lnTo>
                  <a:lnTo>
                    <a:pt x="223813" y="4904"/>
                  </a:lnTo>
                  <a:lnTo>
                    <a:pt x="270496" y="18560"/>
                  </a:lnTo>
                  <a:lnTo>
                    <a:pt x="307310" y="39385"/>
                  </a:lnTo>
                  <a:lnTo>
                    <a:pt x="340122" y="96199"/>
                  </a:lnTo>
                  <a:lnTo>
                    <a:pt x="331452" y="126605"/>
                  </a:lnTo>
                  <a:lnTo>
                    <a:pt x="307310" y="153013"/>
                  </a:lnTo>
                  <a:lnTo>
                    <a:pt x="270496" y="173837"/>
                  </a:lnTo>
                  <a:lnTo>
                    <a:pt x="223813" y="187494"/>
                  </a:lnTo>
                  <a:lnTo>
                    <a:pt x="170060" y="192398"/>
                  </a:lnTo>
                  <a:lnTo>
                    <a:pt x="116308" y="187494"/>
                  </a:lnTo>
                  <a:lnTo>
                    <a:pt x="69625" y="173837"/>
                  </a:lnTo>
                  <a:lnTo>
                    <a:pt x="32811" y="153013"/>
                  </a:lnTo>
                  <a:lnTo>
                    <a:pt x="8669" y="126605"/>
                  </a:lnTo>
                  <a:lnTo>
                    <a:pt x="0" y="96199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9042" y="1247477"/>
            <a:ext cx="379095" cy="361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S3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ts val="675"/>
              </a:lnSpc>
              <a:spcBef>
                <a:spcPts val="49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ts val="675"/>
              </a:lnSpc>
            </a:pPr>
            <a:r>
              <a:rPr sz="650" dirty="0">
                <a:latin typeface="Arial"/>
                <a:cs typeface="Arial"/>
              </a:rPr>
              <a:t>(laser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off)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3427" y="940012"/>
            <a:ext cx="10033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B’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8722" y="1300062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677" y="1103660"/>
            <a:ext cx="118745" cy="81915"/>
          </a:xfrm>
          <a:custGeom>
            <a:avLst/>
            <a:gdLst/>
            <a:ahLst/>
            <a:cxnLst/>
            <a:rect l="l" t="t" r="r" b="b"/>
            <a:pathLst>
              <a:path w="118745" h="81915">
                <a:moveTo>
                  <a:pt x="0" y="0"/>
                </a:moveTo>
                <a:lnTo>
                  <a:pt x="118733" y="81661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20652" y="1421812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970" y="1612552"/>
            <a:ext cx="2767330" cy="82994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Add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S2</a:t>
            </a:r>
            <a:r>
              <a:rPr sz="900" b="1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turns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laser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(L=1)</a:t>
            </a:r>
            <a:endParaRPr sz="9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Then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turn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off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laser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(L=0)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S3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14604">
              <a:lnSpc>
                <a:spcPct val="100000"/>
              </a:lnSpc>
            </a:pP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Q:</a:t>
            </a:r>
            <a:r>
              <a:rPr sz="900" spc="15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What</a:t>
            </a:r>
            <a:r>
              <a:rPr sz="900" spc="40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do</a:t>
            </a:r>
            <a:r>
              <a:rPr sz="900" spc="35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D994D"/>
                </a:solidFill>
                <a:latin typeface="Times New Roman"/>
                <a:cs typeface="Times New Roman"/>
              </a:rPr>
              <a:t>next?</a:t>
            </a:r>
            <a:r>
              <a:rPr sz="900" spc="200" dirty="0">
                <a:solidFill>
                  <a:srgbClr val="4D994D"/>
                </a:solidFill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A: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Start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timer,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wait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sense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reflection</a:t>
            </a:r>
            <a:endParaRPr sz="900">
              <a:latin typeface="Times New Roman"/>
              <a:cs typeface="Times New Roman"/>
            </a:endParaRPr>
          </a:p>
          <a:p>
            <a:pPr marL="565150" algn="ctr">
              <a:lnSpc>
                <a:spcPct val="100000"/>
              </a:lnSpc>
              <a:spcBef>
                <a:spcPts val="19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91803" y="627305"/>
            <a:ext cx="835660" cy="303530"/>
            <a:chOff x="2291803" y="627305"/>
            <a:chExt cx="835660" cy="303530"/>
          </a:xfrm>
        </p:grpSpPr>
        <p:sp>
          <p:nvSpPr>
            <p:cNvPr id="34" name="object 34"/>
            <p:cNvSpPr/>
            <p:nvPr/>
          </p:nvSpPr>
          <p:spPr>
            <a:xfrm>
              <a:off x="2887325" y="643389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0" y="0"/>
                  </a:moveTo>
                  <a:lnTo>
                    <a:pt x="187994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4806" y="627305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5" h="32384">
                  <a:moveTo>
                    <a:pt x="0" y="0"/>
                  </a:moveTo>
                  <a:lnTo>
                    <a:pt x="0" y="32169"/>
                  </a:lnTo>
                  <a:lnTo>
                    <a:pt x="5751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5560" y="912500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187994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1798" y="898276"/>
              <a:ext cx="653415" cy="32384"/>
            </a:xfrm>
            <a:custGeom>
              <a:avLst/>
              <a:gdLst/>
              <a:ahLst/>
              <a:cxnLst/>
              <a:rect l="l" t="t" r="r" b="b"/>
              <a:pathLst>
                <a:path w="653414" h="32384">
                  <a:moveTo>
                    <a:pt x="57505" y="0"/>
                  </a:moveTo>
                  <a:lnTo>
                    <a:pt x="0" y="16090"/>
                  </a:lnTo>
                  <a:lnTo>
                    <a:pt x="57505" y="32169"/>
                  </a:lnTo>
                  <a:lnTo>
                    <a:pt x="57505" y="0"/>
                  </a:lnTo>
                  <a:close/>
                </a:path>
                <a:path w="653414" h="32384">
                  <a:moveTo>
                    <a:pt x="653034" y="0"/>
                  </a:moveTo>
                  <a:lnTo>
                    <a:pt x="595515" y="16090"/>
                  </a:lnTo>
                  <a:lnTo>
                    <a:pt x="653034" y="32169"/>
                  </a:lnTo>
                  <a:lnTo>
                    <a:pt x="65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35091" y="914355"/>
              <a:ext cx="202565" cy="635"/>
            </a:xfrm>
            <a:custGeom>
              <a:avLst/>
              <a:gdLst/>
              <a:ahLst/>
              <a:cxnLst/>
              <a:rect l="l" t="t" r="r" b="b"/>
              <a:pathLst>
                <a:path w="202564" h="634">
                  <a:moveTo>
                    <a:pt x="202217" y="0"/>
                  </a:moveTo>
                  <a:lnTo>
                    <a:pt x="0" y="618"/>
                  </a:lnTo>
                </a:path>
              </a:pathLst>
            </a:custGeom>
            <a:ln w="11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9223" y="643389"/>
              <a:ext cx="188595" cy="635"/>
            </a:xfrm>
            <a:custGeom>
              <a:avLst/>
              <a:gdLst/>
              <a:ahLst/>
              <a:cxnLst/>
              <a:rect l="l" t="t" r="r" b="b"/>
              <a:pathLst>
                <a:path w="188594" h="634">
                  <a:moveTo>
                    <a:pt x="0" y="0"/>
                  </a:moveTo>
                  <a:lnTo>
                    <a:pt x="18799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76706" y="627305"/>
              <a:ext cx="57150" cy="32384"/>
            </a:xfrm>
            <a:custGeom>
              <a:avLst/>
              <a:gdLst/>
              <a:ahLst/>
              <a:cxnLst/>
              <a:rect l="l" t="t" r="r" b="b"/>
              <a:pathLst>
                <a:path w="57150" h="32384">
                  <a:moveTo>
                    <a:pt x="0" y="0"/>
                  </a:moveTo>
                  <a:lnTo>
                    <a:pt x="0" y="32169"/>
                  </a:lnTo>
                  <a:lnTo>
                    <a:pt x="56892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37308" y="519042"/>
            <a:ext cx="350520" cy="562610"/>
          </a:xfrm>
          <a:prstGeom prst="rect">
            <a:avLst/>
          </a:prstGeom>
          <a:ln w="5566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36830" marR="33020" indent="-19050" algn="ctr">
              <a:lnSpc>
                <a:spcPct val="94200"/>
              </a:lnSpc>
              <a:spcBef>
                <a:spcPts val="300"/>
              </a:spcBef>
            </a:pPr>
            <a:r>
              <a:rPr sz="500" spc="-10" dirty="0">
                <a:latin typeface="Arial"/>
                <a:cs typeface="Arial"/>
              </a:rPr>
              <a:t>Laser-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based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distance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measurer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15483" y="888991"/>
            <a:ext cx="50165" cy="53975"/>
          </a:xfrm>
          <a:custGeom>
            <a:avLst/>
            <a:gdLst/>
            <a:ahLst/>
            <a:cxnLst/>
            <a:rect l="l" t="t" r="r" b="b"/>
            <a:pathLst>
              <a:path w="50164" h="53975">
                <a:moveTo>
                  <a:pt x="50090" y="0"/>
                </a:moveTo>
                <a:lnTo>
                  <a:pt x="0" y="53821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98966" y="855875"/>
            <a:ext cx="2971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to </a:t>
            </a:r>
            <a:r>
              <a:rPr sz="500" spc="-10" dirty="0">
                <a:latin typeface="Arial"/>
                <a:cs typeface="Arial"/>
              </a:rPr>
              <a:t>display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76843" y="807622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4668" y="807622"/>
            <a:ext cx="2139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r>
              <a:rPr sz="500" spc="405" dirty="0">
                <a:latin typeface="Arial"/>
                <a:cs typeface="Arial"/>
              </a:rPr>
              <a:t> </a:t>
            </a:r>
            <a:r>
              <a:rPr sz="750" spc="-37" baseline="5555" dirty="0">
                <a:latin typeface="Arial"/>
                <a:cs typeface="Arial"/>
              </a:rPr>
              <a:t>16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24712" y="581817"/>
            <a:ext cx="46100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button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750" spc="-75" baseline="27777" dirty="0">
                <a:latin typeface="Arial"/>
                <a:cs typeface="Arial"/>
              </a:rPr>
              <a:t>B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52680" y="595428"/>
            <a:ext cx="3352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38888" dirty="0">
                <a:latin typeface="Arial"/>
                <a:cs typeface="Arial"/>
              </a:rPr>
              <a:t>L</a:t>
            </a:r>
            <a:r>
              <a:rPr sz="750" spc="-75" baseline="38888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to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laser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25697" y="863300"/>
            <a:ext cx="365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sensor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152" y="558308"/>
            <a:ext cx="1013460" cy="2139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690"/>
              </a:lnSpc>
              <a:spcBef>
                <a:spcPts val="210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bit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each)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(bit),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(16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26304"/>
            <a:ext cx="22879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95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 Example: 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Laser-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Based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Distance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166" y="1587806"/>
            <a:ext cx="2990850" cy="7969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Stay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S3</a:t>
            </a:r>
            <a:r>
              <a:rPr sz="900" b="1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until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sense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reflection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(S)</a:t>
            </a:r>
            <a:endParaRPr sz="9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To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measure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time,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count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cycles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which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are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S3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To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count,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declare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local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Dctr</a:t>
            </a:r>
            <a:endParaRPr sz="8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Increment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Dctr</a:t>
            </a:r>
            <a:r>
              <a:rPr sz="800" i="1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each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cycle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b="1" spc="-25" dirty="0">
                <a:latin typeface="Tahoma"/>
                <a:cs typeface="Tahoma"/>
              </a:rPr>
              <a:t>S3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Initialize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Dctr</a:t>
            </a:r>
            <a:r>
              <a:rPr sz="800" i="1" spc="2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0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S1</a:t>
            </a:r>
            <a:r>
              <a:rPr sz="750" dirty="0">
                <a:latin typeface="Tahoma"/>
                <a:cs typeface="Tahoma"/>
              </a:rPr>
              <a:t>.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S2</a:t>
            </a:r>
            <a:r>
              <a:rPr sz="750" b="1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would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have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been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O.K.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too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45669" y="578081"/>
            <a:ext cx="628015" cy="234315"/>
            <a:chOff x="2645669" y="578081"/>
            <a:chExt cx="628015" cy="234315"/>
          </a:xfrm>
        </p:grpSpPr>
        <p:sp>
          <p:nvSpPr>
            <p:cNvPr id="14" name="object 14"/>
            <p:cNvSpPr/>
            <p:nvPr/>
          </p:nvSpPr>
          <p:spPr>
            <a:xfrm>
              <a:off x="3092112" y="590474"/>
              <a:ext cx="141605" cy="635"/>
            </a:xfrm>
            <a:custGeom>
              <a:avLst/>
              <a:gdLst/>
              <a:ahLst/>
              <a:cxnLst/>
              <a:rect l="l" t="t" r="r" b="b"/>
              <a:pathLst>
                <a:path w="141605" h="634">
                  <a:moveTo>
                    <a:pt x="0" y="0"/>
                  </a:moveTo>
                  <a:lnTo>
                    <a:pt x="141073" y="495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5013" y="578081"/>
              <a:ext cx="43180" cy="25400"/>
            </a:xfrm>
            <a:custGeom>
              <a:avLst/>
              <a:gdLst/>
              <a:ahLst/>
              <a:cxnLst/>
              <a:rect l="l" t="t" r="r" b="b"/>
              <a:pathLst>
                <a:path w="43179" h="25400">
                  <a:moveTo>
                    <a:pt x="0" y="0"/>
                  </a:moveTo>
                  <a:lnTo>
                    <a:pt x="0" y="24787"/>
                  </a:lnTo>
                  <a:lnTo>
                    <a:pt x="43011" y="12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8241" y="798199"/>
              <a:ext cx="141605" cy="635"/>
            </a:xfrm>
            <a:custGeom>
              <a:avLst/>
              <a:gdLst/>
              <a:ahLst/>
              <a:cxnLst/>
              <a:rect l="l" t="t" r="r" b="b"/>
              <a:pathLst>
                <a:path w="141604" h="634">
                  <a:moveTo>
                    <a:pt x="141073" y="0"/>
                  </a:moveTo>
                  <a:lnTo>
                    <a:pt x="0" y="495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5666" y="787303"/>
              <a:ext cx="489584" cy="25400"/>
            </a:xfrm>
            <a:custGeom>
              <a:avLst/>
              <a:gdLst/>
              <a:ahLst/>
              <a:cxnLst/>
              <a:rect l="l" t="t" r="r" b="b"/>
              <a:pathLst>
                <a:path w="489585" h="25400">
                  <a:moveTo>
                    <a:pt x="43002" y="0"/>
                  </a:moveTo>
                  <a:lnTo>
                    <a:pt x="0" y="12382"/>
                  </a:lnTo>
                  <a:lnTo>
                    <a:pt x="43002" y="24777"/>
                  </a:lnTo>
                  <a:lnTo>
                    <a:pt x="43002" y="0"/>
                  </a:lnTo>
                  <a:close/>
                </a:path>
                <a:path w="489585" h="25400">
                  <a:moveTo>
                    <a:pt x="489445" y="0"/>
                  </a:moveTo>
                  <a:lnTo>
                    <a:pt x="446443" y="12382"/>
                  </a:lnTo>
                  <a:lnTo>
                    <a:pt x="489445" y="24777"/>
                  </a:lnTo>
                  <a:lnTo>
                    <a:pt x="489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7926" y="799686"/>
              <a:ext cx="152400" cy="635"/>
            </a:xfrm>
            <a:custGeom>
              <a:avLst/>
              <a:gdLst/>
              <a:ahLst/>
              <a:cxnLst/>
              <a:rect l="l" t="t" r="r" b="b"/>
              <a:pathLst>
                <a:path w="152400" h="634">
                  <a:moveTo>
                    <a:pt x="151825" y="0"/>
                  </a:moveTo>
                  <a:lnTo>
                    <a:pt x="0" y="495"/>
                  </a:lnTo>
                </a:path>
              </a:pathLst>
            </a:custGeom>
            <a:ln w="11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1259" y="590474"/>
              <a:ext cx="141605" cy="635"/>
            </a:xfrm>
            <a:custGeom>
              <a:avLst/>
              <a:gdLst/>
              <a:ahLst/>
              <a:cxnLst/>
              <a:rect l="l" t="t" r="r" b="b"/>
              <a:pathLst>
                <a:path w="141605" h="634">
                  <a:moveTo>
                    <a:pt x="0" y="0"/>
                  </a:moveTo>
                  <a:lnTo>
                    <a:pt x="141073" y="495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4161" y="578081"/>
              <a:ext cx="43180" cy="25400"/>
            </a:xfrm>
            <a:custGeom>
              <a:avLst/>
              <a:gdLst/>
              <a:ahLst/>
              <a:cxnLst/>
              <a:rect l="l" t="t" r="r" b="b"/>
              <a:pathLst>
                <a:path w="43180" h="25400">
                  <a:moveTo>
                    <a:pt x="0" y="0"/>
                  </a:moveTo>
                  <a:lnTo>
                    <a:pt x="0" y="24787"/>
                  </a:lnTo>
                  <a:lnTo>
                    <a:pt x="43009" y="12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1137" y="617931"/>
            <a:ext cx="26987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30" dirty="0">
                <a:latin typeface="Arial"/>
                <a:cs typeface="Arial"/>
              </a:rPr>
              <a:t>Lasre-</a:t>
            </a:r>
            <a:r>
              <a:rPr sz="350" spc="-10" dirty="0">
                <a:latin typeface="Arial"/>
                <a:cs typeface="Arial"/>
              </a:rPr>
              <a:t>based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3932" y="674448"/>
            <a:ext cx="201930" cy="140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8890">
              <a:lnSpc>
                <a:spcPct val="103200"/>
              </a:lnSpc>
              <a:spcBef>
                <a:spcPts val="125"/>
              </a:spcBef>
            </a:pPr>
            <a:r>
              <a:rPr sz="350" spc="-10" dirty="0">
                <a:latin typeface="Arial"/>
                <a:cs typeface="Arial"/>
              </a:rPr>
              <a:t>distance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measruer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36348" y="491439"/>
            <a:ext cx="358775" cy="440055"/>
            <a:chOff x="2736348" y="491439"/>
            <a:chExt cx="358775" cy="440055"/>
          </a:xfrm>
        </p:grpSpPr>
        <p:sp>
          <p:nvSpPr>
            <p:cNvPr id="24" name="object 24"/>
            <p:cNvSpPr/>
            <p:nvPr/>
          </p:nvSpPr>
          <p:spPr>
            <a:xfrm>
              <a:off x="2829751" y="494296"/>
              <a:ext cx="262890" cy="434340"/>
            </a:xfrm>
            <a:custGeom>
              <a:avLst/>
              <a:gdLst/>
              <a:ahLst/>
              <a:cxnLst/>
              <a:rect l="l" t="t" r="r" b="b"/>
              <a:pathLst>
                <a:path w="262889" h="434340">
                  <a:moveTo>
                    <a:pt x="0" y="0"/>
                  </a:moveTo>
                  <a:lnTo>
                    <a:pt x="262360" y="0"/>
                  </a:lnTo>
                  <a:lnTo>
                    <a:pt x="262360" y="434288"/>
                  </a:lnTo>
                  <a:lnTo>
                    <a:pt x="0" y="434288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38570" y="779856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09">
                  <a:moveTo>
                    <a:pt x="37418" y="0"/>
                  </a:moveTo>
                  <a:lnTo>
                    <a:pt x="0" y="4164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51036" y="754265"/>
            <a:ext cx="2038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to</a:t>
            </a:r>
            <a:r>
              <a:rPr sz="350" spc="4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dispaly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0808" y="714109"/>
            <a:ext cx="58419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37270" y="714109"/>
            <a:ext cx="1676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D</a:t>
            </a:r>
            <a:r>
              <a:rPr sz="350" spc="32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0475" y="545550"/>
            <a:ext cx="3454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from</a:t>
            </a:r>
            <a:r>
              <a:rPr sz="350" spc="3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button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525" spc="-75" baseline="39682" dirty="0">
                <a:latin typeface="Arial"/>
                <a:cs typeface="Arial"/>
              </a:rPr>
              <a:t>B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05839" y="550508"/>
            <a:ext cx="27559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25" baseline="47619" dirty="0">
                <a:latin typeface="Arial"/>
                <a:cs typeface="Arial"/>
              </a:rPr>
              <a:t>L</a:t>
            </a:r>
            <a:r>
              <a:rPr sz="525" spc="-15" baseline="47619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to</a:t>
            </a:r>
            <a:r>
              <a:rPr sz="350" spc="4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laser</a:t>
            </a:r>
            <a:endParaRPr sz="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7367" y="757736"/>
            <a:ext cx="28384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from</a:t>
            </a:r>
            <a:r>
              <a:rPr sz="350" spc="6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sensor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4624" y="1088430"/>
            <a:ext cx="1132840" cy="207010"/>
            <a:chOff x="174624" y="1088430"/>
            <a:chExt cx="1132840" cy="207010"/>
          </a:xfrm>
        </p:grpSpPr>
        <p:sp>
          <p:nvSpPr>
            <p:cNvPr id="33" name="object 33"/>
            <p:cNvSpPr/>
            <p:nvPr/>
          </p:nvSpPr>
          <p:spPr>
            <a:xfrm>
              <a:off x="177481" y="1091288"/>
              <a:ext cx="329565" cy="201295"/>
            </a:xfrm>
            <a:custGeom>
              <a:avLst/>
              <a:gdLst/>
              <a:ahLst/>
              <a:cxnLst/>
              <a:rect l="l" t="t" r="r" b="b"/>
              <a:pathLst>
                <a:path w="329565" h="201294">
                  <a:moveTo>
                    <a:pt x="0" y="100529"/>
                  </a:moveTo>
                  <a:lnTo>
                    <a:pt x="8386" y="68754"/>
                  </a:lnTo>
                  <a:lnTo>
                    <a:pt x="31738" y="41158"/>
                  </a:lnTo>
                  <a:lnTo>
                    <a:pt x="67346" y="19396"/>
                  </a:lnTo>
                  <a:lnTo>
                    <a:pt x="112502" y="5125"/>
                  </a:lnTo>
                  <a:lnTo>
                    <a:pt x="164495" y="0"/>
                  </a:lnTo>
                  <a:lnTo>
                    <a:pt x="216488" y="5125"/>
                  </a:lnTo>
                  <a:lnTo>
                    <a:pt x="261644" y="19396"/>
                  </a:lnTo>
                  <a:lnTo>
                    <a:pt x="297252" y="41158"/>
                  </a:lnTo>
                  <a:lnTo>
                    <a:pt x="328990" y="100529"/>
                  </a:lnTo>
                  <a:lnTo>
                    <a:pt x="320604" y="132305"/>
                  </a:lnTo>
                  <a:lnTo>
                    <a:pt x="297252" y="159901"/>
                  </a:lnTo>
                  <a:lnTo>
                    <a:pt x="261644" y="181663"/>
                  </a:lnTo>
                  <a:lnTo>
                    <a:pt x="216488" y="195934"/>
                  </a:lnTo>
                  <a:lnTo>
                    <a:pt x="164495" y="201059"/>
                  </a:lnTo>
                  <a:lnTo>
                    <a:pt x="112502" y="195934"/>
                  </a:lnTo>
                  <a:lnTo>
                    <a:pt x="67346" y="181663"/>
                  </a:lnTo>
                  <a:lnTo>
                    <a:pt x="31738" y="159901"/>
                  </a:lnTo>
                  <a:lnTo>
                    <a:pt x="8386" y="132305"/>
                  </a:lnTo>
                  <a:lnTo>
                    <a:pt x="0" y="100529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564" y="1194601"/>
              <a:ext cx="166370" cy="635"/>
            </a:xfrm>
            <a:custGeom>
              <a:avLst/>
              <a:gdLst/>
              <a:ahLst/>
              <a:cxnLst/>
              <a:rect l="l" t="t" r="r" b="b"/>
              <a:pathLst>
                <a:path w="166370" h="634">
                  <a:moveTo>
                    <a:pt x="0" y="0"/>
                  </a:moveTo>
                  <a:lnTo>
                    <a:pt x="16635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073" y="1177279"/>
              <a:ext cx="80010" cy="34290"/>
            </a:xfrm>
            <a:custGeom>
              <a:avLst/>
              <a:gdLst/>
              <a:ahLst/>
              <a:cxnLst/>
              <a:rect l="l" t="t" r="r" b="b"/>
              <a:pathLst>
                <a:path w="80009" h="34290">
                  <a:moveTo>
                    <a:pt x="0" y="0"/>
                  </a:moveTo>
                  <a:lnTo>
                    <a:pt x="0" y="34024"/>
                  </a:lnTo>
                  <a:lnTo>
                    <a:pt x="79773" y="17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0456" y="1194601"/>
              <a:ext cx="172085" cy="635"/>
            </a:xfrm>
            <a:custGeom>
              <a:avLst/>
              <a:gdLst/>
              <a:ahLst/>
              <a:cxnLst/>
              <a:rect l="l" t="t" r="r" b="b"/>
              <a:pathLst>
                <a:path w="172084" h="634">
                  <a:moveTo>
                    <a:pt x="0" y="0"/>
                  </a:moveTo>
                  <a:lnTo>
                    <a:pt x="17191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27531" y="1177279"/>
              <a:ext cx="80010" cy="34290"/>
            </a:xfrm>
            <a:custGeom>
              <a:avLst/>
              <a:gdLst/>
              <a:ahLst/>
              <a:cxnLst/>
              <a:rect l="l" t="t" r="r" b="b"/>
              <a:pathLst>
                <a:path w="80009" h="34290">
                  <a:moveTo>
                    <a:pt x="0" y="0"/>
                  </a:moveTo>
                  <a:lnTo>
                    <a:pt x="0" y="34024"/>
                  </a:lnTo>
                  <a:lnTo>
                    <a:pt x="79773" y="17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6775" y="1142309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06920" y="1088430"/>
            <a:ext cx="566420" cy="207010"/>
            <a:chOff x="1306920" y="1088430"/>
            <a:chExt cx="566420" cy="207010"/>
          </a:xfrm>
        </p:grpSpPr>
        <p:sp>
          <p:nvSpPr>
            <p:cNvPr id="40" name="object 40"/>
            <p:cNvSpPr/>
            <p:nvPr/>
          </p:nvSpPr>
          <p:spPr>
            <a:xfrm>
              <a:off x="1309778" y="1091288"/>
              <a:ext cx="329565" cy="201295"/>
            </a:xfrm>
            <a:custGeom>
              <a:avLst/>
              <a:gdLst/>
              <a:ahLst/>
              <a:cxnLst/>
              <a:rect l="l" t="t" r="r" b="b"/>
              <a:pathLst>
                <a:path w="329564" h="201294">
                  <a:moveTo>
                    <a:pt x="0" y="100529"/>
                  </a:moveTo>
                  <a:lnTo>
                    <a:pt x="8386" y="68754"/>
                  </a:lnTo>
                  <a:lnTo>
                    <a:pt x="31738" y="41158"/>
                  </a:lnTo>
                  <a:lnTo>
                    <a:pt x="67346" y="19396"/>
                  </a:lnTo>
                  <a:lnTo>
                    <a:pt x="112502" y="5125"/>
                  </a:lnTo>
                  <a:lnTo>
                    <a:pt x="164495" y="0"/>
                  </a:lnTo>
                  <a:lnTo>
                    <a:pt x="216488" y="5125"/>
                  </a:lnTo>
                  <a:lnTo>
                    <a:pt x="261643" y="19396"/>
                  </a:lnTo>
                  <a:lnTo>
                    <a:pt x="297252" y="41158"/>
                  </a:lnTo>
                  <a:lnTo>
                    <a:pt x="328990" y="100529"/>
                  </a:lnTo>
                  <a:lnTo>
                    <a:pt x="320604" y="132305"/>
                  </a:lnTo>
                  <a:lnTo>
                    <a:pt x="297252" y="159901"/>
                  </a:lnTo>
                  <a:lnTo>
                    <a:pt x="261643" y="181663"/>
                  </a:lnTo>
                  <a:lnTo>
                    <a:pt x="216488" y="195934"/>
                  </a:lnTo>
                  <a:lnTo>
                    <a:pt x="164495" y="201059"/>
                  </a:lnTo>
                  <a:lnTo>
                    <a:pt x="112502" y="195934"/>
                  </a:lnTo>
                  <a:lnTo>
                    <a:pt x="67346" y="181663"/>
                  </a:lnTo>
                  <a:lnTo>
                    <a:pt x="31738" y="159901"/>
                  </a:lnTo>
                  <a:lnTo>
                    <a:pt x="8386" y="132305"/>
                  </a:lnTo>
                  <a:lnTo>
                    <a:pt x="0" y="100529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41242" y="1194601"/>
              <a:ext cx="167640" cy="635"/>
            </a:xfrm>
            <a:custGeom>
              <a:avLst/>
              <a:gdLst/>
              <a:ahLst/>
              <a:cxnLst/>
              <a:rect l="l" t="t" r="r" b="b"/>
              <a:pathLst>
                <a:path w="167639" h="634">
                  <a:moveTo>
                    <a:pt x="0" y="0"/>
                  </a:moveTo>
                  <a:lnTo>
                    <a:pt x="167587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3369" y="1177279"/>
              <a:ext cx="80010" cy="34290"/>
            </a:xfrm>
            <a:custGeom>
              <a:avLst/>
              <a:gdLst/>
              <a:ahLst/>
              <a:cxnLst/>
              <a:rect l="l" t="t" r="r" b="b"/>
              <a:pathLst>
                <a:path w="80010" h="34290">
                  <a:moveTo>
                    <a:pt x="0" y="0"/>
                  </a:moveTo>
                  <a:lnTo>
                    <a:pt x="0" y="34024"/>
                  </a:lnTo>
                  <a:lnTo>
                    <a:pt x="79773" y="17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989071" y="1142309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52745" y="928486"/>
            <a:ext cx="922019" cy="188595"/>
            <a:chOff x="152745" y="928486"/>
            <a:chExt cx="922019" cy="188595"/>
          </a:xfrm>
        </p:grpSpPr>
        <p:sp>
          <p:nvSpPr>
            <p:cNvPr id="45" name="object 45"/>
            <p:cNvSpPr/>
            <p:nvPr/>
          </p:nvSpPr>
          <p:spPr>
            <a:xfrm>
              <a:off x="740847" y="932296"/>
              <a:ext cx="330200" cy="180975"/>
            </a:xfrm>
            <a:custGeom>
              <a:avLst/>
              <a:gdLst/>
              <a:ahLst/>
              <a:cxnLst/>
              <a:rect l="l" t="t" r="r" b="b"/>
              <a:pathLst>
                <a:path w="330200" h="180975">
                  <a:moveTo>
                    <a:pt x="14981" y="141934"/>
                  </a:moveTo>
                  <a:lnTo>
                    <a:pt x="8427" y="132223"/>
                  </a:lnTo>
                  <a:lnTo>
                    <a:pt x="3745" y="122311"/>
                  </a:lnTo>
                  <a:lnTo>
                    <a:pt x="936" y="111995"/>
                  </a:lnTo>
                  <a:lnTo>
                    <a:pt x="0" y="101074"/>
                  </a:lnTo>
                  <a:lnTo>
                    <a:pt x="8509" y="69092"/>
                  </a:lnTo>
                  <a:lnTo>
                    <a:pt x="32121" y="41341"/>
                  </a:lnTo>
                  <a:lnTo>
                    <a:pt x="67959" y="19475"/>
                  </a:lnTo>
                  <a:lnTo>
                    <a:pt x="113145" y="5144"/>
                  </a:lnTo>
                  <a:lnTo>
                    <a:pt x="164804" y="0"/>
                  </a:lnTo>
                  <a:lnTo>
                    <a:pt x="217421" y="5144"/>
                  </a:lnTo>
                  <a:lnTo>
                    <a:pt x="262728" y="19475"/>
                  </a:lnTo>
                  <a:lnTo>
                    <a:pt x="298206" y="41341"/>
                  </a:lnTo>
                  <a:lnTo>
                    <a:pt x="321338" y="69092"/>
                  </a:lnTo>
                  <a:lnTo>
                    <a:pt x="329608" y="101074"/>
                  </a:lnTo>
                  <a:lnTo>
                    <a:pt x="325473" y="124394"/>
                  </a:lnTo>
                  <a:lnTo>
                    <a:pt x="313378" y="145698"/>
                  </a:lnTo>
                  <a:lnTo>
                    <a:pt x="293792" y="164582"/>
                  </a:lnTo>
                  <a:lnTo>
                    <a:pt x="267182" y="180644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2745" y="1050460"/>
              <a:ext cx="640715" cy="66675"/>
            </a:xfrm>
            <a:custGeom>
              <a:avLst/>
              <a:gdLst/>
              <a:ahLst/>
              <a:cxnLst/>
              <a:rect l="l" t="t" r="r" b="b"/>
              <a:pathLst>
                <a:path w="640715" h="66675">
                  <a:moveTo>
                    <a:pt x="74206" y="66192"/>
                  </a:moveTo>
                  <a:lnTo>
                    <a:pt x="27127" y="6807"/>
                  </a:lnTo>
                  <a:lnTo>
                    <a:pt x="0" y="32067"/>
                  </a:lnTo>
                  <a:lnTo>
                    <a:pt x="74206" y="66192"/>
                  </a:lnTo>
                  <a:close/>
                </a:path>
                <a:path w="640715" h="66675">
                  <a:moveTo>
                    <a:pt x="640664" y="64338"/>
                  </a:moveTo>
                  <a:lnTo>
                    <a:pt x="605726" y="0"/>
                  </a:lnTo>
                  <a:lnTo>
                    <a:pt x="576351" y="21907"/>
                  </a:lnTo>
                  <a:lnTo>
                    <a:pt x="640664" y="64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2595" y="1142309"/>
            <a:ext cx="229235" cy="373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S0</a:t>
            </a:r>
            <a:endParaRPr sz="650">
              <a:latin typeface="Arial"/>
              <a:cs typeface="Arial"/>
            </a:endParaRPr>
          </a:p>
          <a:p>
            <a:pPr marL="19050">
              <a:lnSpc>
                <a:spcPts val="695"/>
              </a:lnSpc>
              <a:spcBef>
                <a:spcPts val="55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50" dirty="0">
                <a:latin typeface="Arial"/>
                <a:cs typeface="Arial"/>
              </a:rPr>
              <a:t>D 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7878" y="1142309"/>
            <a:ext cx="212090" cy="295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S2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06642" y="1311198"/>
            <a:ext cx="572770" cy="2806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3495" algn="ctr">
              <a:lnSpc>
                <a:spcPts val="695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 marR="5080" algn="ctr">
              <a:lnSpc>
                <a:spcPct val="76800"/>
              </a:lnSpc>
              <a:spcBef>
                <a:spcPts val="100"/>
              </a:spcBef>
            </a:pP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+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(count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cycles)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8359" y="1311198"/>
            <a:ext cx="455930" cy="2806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indent="-28575" algn="ctr">
              <a:lnSpc>
                <a:spcPct val="77800"/>
              </a:lnSpc>
              <a:spcBef>
                <a:spcPts val="285"/>
              </a:spcBef>
            </a:pP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(reset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cycle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count)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8254" y="1197987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7989" y="928486"/>
            <a:ext cx="1696720" cy="367030"/>
            <a:chOff x="737989" y="928486"/>
            <a:chExt cx="1696720" cy="367030"/>
          </a:xfrm>
        </p:grpSpPr>
        <p:sp>
          <p:nvSpPr>
            <p:cNvPr id="53" name="object 53"/>
            <p:cNvSpPr/>
            <p:nvPr/>
          </p:nvSpPr>
          <p:spPr>
            <a:xfrm>
              <a:off x="740847" y="1091288"/>
              <a:ext cx="1462405" cy="201295"/>
            </a:xfrm>
            <a:custGeom>
              <a:avLst/>
              <a:gdLst/>
              <a:ahLst/>
              <a:cxnLst/>
              <a:rect l="l" t="t" r="r" b="b"/>
              <a:pathLst>
                <a:path w="1462405" h="201294">
                  <a:moveTo>
                    <a:pt x="1132296" y="100529"/>
                  </a:moveTo>
                  <a:lnTo>
                    <a:pt x="1140698" y="68754"/>
                  </a:lnTo>
                  <a:lnTo>
                    <a:pt x="1164094" y="41158"/>
                  </a:lnTo>
                  <a:lnTo>
                    <a:pt x="1199769" y="19396"/>
                  </a:lnTo>
                  <a:lnTo>
                    <a:pt x="1245009" y="5125"/>
                  </a:lnTo>
                  <a:lnTo>
                    <a:pt x="1297100" y="0"/>
                  </a:lnTo>
                  <a:lnTo>
                    <a:pt x="1349192" y="5125"/>
                  </a:lnTo>
                  <a:lnTo>
                    <a:pt x="1394432" y="19396"/>
                  </a:lnTo>
                  <a:lnTo>
                    <a:pt x="1430107" y="41158"/>
                  </a:lnTo>
                  <a:lnTo>
                    <a:pt x="1461905" y="100529"/>
                  </a:lnTo>
                  <a:lnTo>
                    <a:pt x="1453503" y="132305"/>
                  </a:lnTo>
                  <a:lnTo>
                    <a:pt x="1430107" y="159901"/>
                  </a:lnTo>
                  <a:lnTo>
                    <a:pt x="1394432" y="181663"/>
                  </a:lnTo>
                  <a:lnTo>
                    <a:pt x="1349192" y="195934"/>
                  </a:lnTo>
                  <a:lnTo>
                    <a:pt x="1297100" y="201059"/>
                  </a:lnTo>
                  <a:lnTo>
                    <a:pt x="1245009" y="195934"/>
                  </a:lnTo>
                  <a:lnTo>
                    <a:pt x="1199769" y="181663"/>
                  </a:lnTo>
                  <a:lnTo>
                    <a:pt x="1164094" y="159901"/>
                  </a:lnTo>
                  <a:lnTo>
                    <a:pt x="1140698" y="132305"/>
                  </a:lnTo>
                  <a:lnTo>
                    <a:pt x="1132296" y="100529"/>
                  </a:lnTo>
                  <a:close/>
                </a:path>
                <a:path w="1462405" h="201294">
                  <a:moveTo>
                    <a:pt x="0" y="100529"/>
                  </a:moveTo>
                  <a:lnTo>
                    <a:pt x="8401" y="68754"/>
                  </a:lnTo>
                  <a:lnTo>
                    <a:pt x="31797" y="41158"/>
                  </a:lnTo>
                  <a:lnTo>
                    <a:pt x="67472" y="19396"/>
                  </a:lnTo>
                  <a:lnTo>
                    <a:pt x="112713" y="5125"/>
                  </a:lnTo>
                  <a:lnTo>
                    <a:pt x="164804" y="0"/>
                  </a:lnTo>
                  <a:lnTo>
                    <a:pt x="216895" y="5125"/>
                  </a:lnTo>
                  <a:lnTo>
                    <a:pt x="262135" y="19396"/>
                  </a:lnTo>
                  <a:lnTo>
                    <a:pt x="297811" y="41158"/>
                  </a:lnTo>
                  <a:lnTo>
                    <a:pt x="329608" y="100529"/>
                  </a:lnTo>
                  <a:lnTo>
                    <a:pt x="321206" y="132305"/>
                  </a:lnTo>
                  <a:lnTo>
                    <a:pt x="297811" y="159901"/>
                  </a:lnTo>
                  <a:lnTo>
                    <a:pt x="262135" y="181663"/>
                  </a:lnTo>
                  <a:lnTo>
                    <a:pt x="216895" y="195934"/>
                  </a:lnTo>
                  <a:lnTo>
                    <a:pt x="164804" y="201059"/>
                  </a:lnTo>
                  <a:lnTo>
                    <a:pt x="112713" y="195934"/>
                  </a:lnTo>
                  <a:lnTo>
                    <a:pt x="67472" y="181663"/>
                  </a:lnTo>
                  <a:lnTo>
                    <a:pt x="31797" y="159901"/>
                  </a:lnTo>
                  <a:lnTo>
                    <a:pt x="8401" y="132305"/>
                  </a:lnTo>
                  <a:lnTo>
                    <a:pt x="0" y="100529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5226" y="1194601"/>
              <a:ext cx="165100" cy="635"/>
            </a:xfrm>
            <a:custGeom>
              <a:avLst/>
              <a:gdLst/>
              <a:ahLst/>
              <a:cxnLst/>
              <a:rect l="l" t="t" r="r" b="b"/>
              <a:pathLst>
                <a:path w="165100" h="634">
                  <a:moveTo>
                    <a:pt x="0" y="0"/>
                  </a:moveTo>
                  <a:lnTo>
                    <a:pt x="164495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54879" y="1177279"/>
              <a:ext cx="80010" cy="34290"/>
            </a:xfrm>
            <a:custGeom>
              <a:avLst/>
              <a:gdLst/>
              <a:ahLst/>
              <a:cxnLst/>
              <a:rect l="l" t="t" r="r" b="b"/>
              <a:pathLst>
                <a:path w="80010" h="34290">
                  <a:moveTo>
                    <a:pt x="0" y="0"/>
                  </a:moveTo>
                  <a:lnTo>
                    <a:pt x="0" y="34025"/>
                  </a:lnTo>
                  <a:lnTo>
                    <a:pt x="79775" y="17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71288" y="932296"/>
              <a:ext cx="328930" cy="180975"/>
            </a:xfrm>
            <a:custGeom>
              <a:avLst/>
              <a:gdLst/>
              <a:ahLst/>
              <a:cxnLst/>
              <a:rect l="l" t="t" r="r" b="b"/>
              <a:pathLst>
                <a:path w="328930" h="180975">
                  <a:moveTo>
                    <a:pt x="12438" y="141934"/>
                  </a:moveTo>
                  <a:lnTo>
                    <a:pt x="7346" y="132223"/>
                  </a:lnTo>
                  <a:lnTo>
                    <a:pt x="3420" y="122311"/>
                  </a:lnTo>
                  <a:lnTo>
                    <a:pt x="894" y="111995"/>
                  </a:lnTo>
                  <a:lnTo>
                    <a:pt x="0" y="101074"/>
                  </a:lnTo>
                  <a:lnTo>
                    <a:pt x="8477" y="69092"/>
                  </a:lnTo>
                  <a:lnTo>
                    <a:pt x="32001" y="41341"/>
                  </a:lnTo>
                  <a:lnTo>
                    <a:pt x="67704" y="19475"/>
                  </a:lnTo>
                  <a:lnTo>
                    <a:pt x="112721" y="5144"/>
                  </a:lnTo>
                  <a:lnTo>
                    <a:pt x="164185" y="0"/>
                  </a:lnTo>
                  <a:lnTo>
                    <a:pt x="215651" y="5144"/>
                  </a:lnTo>
                  <a:lnTo>
                    <a:pt x="260668" y="19475"/>
                  </a:lnTo>
                  <a:lnTo>
                    <a:pt x="296371" y="41341"/>
                  </a:lnTo>
                  <a:lnTo>
                    <a:pt x="319894" y="69092"/>
                  </a:lnTo>
                  <a:lnTo>
                    <a:pt x="328372" y="101074"/>
                  </a:lnTo>
                  <a:lnTo>
                    <a:pt x="323902" y="124394"/>
                  </a:lnTo>
                  <a:lnTo>
                    <a:pt x="311269" y="145698"/>
                  </a:lnTo>
                  <a:lnTo>
                    <a:pt x="291640" y="164582"/>
                  </a:lnTo>
                  <a:lnTo>
                    <a:pt x="266180" y="180644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58302" y="1050457"/>
              <a:ext cx="66040" cy="64769"/>
            </a:xfrm>
            <a:custGeom>
              <a:avLst/>
              <a:gdLst/>
              <a:ahLst/>
              <a:cxnLst/>
              <a:rect l="l" t="t" r="r" b="b"/>
              <a:pathLst>
                <a:path w="66039" h="64769">
                  <a:moveTo>
                    <a:pt x="30377" y="0"/>
                  </a:moveTo>
                  <a:lnTo>
                    <a:pt x="0" y="21902"/>
                  </a:lnTo>
                  <a:lnTo>
                    <a:pt x="65551" y="64339"/>
                  </a:lnTo>
                  <a:lnTo>
                    <a:pt x="30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222828" y="1070546"/>
            <a:ext cx="502284" cy="198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675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S </a:t>
            </a:r>
            <a:r>
              <a:rPr sz="650" spc="-10" dirty="0">
                <a:latin typeface="Arial"/>
                <a:cs typeface="Arial"/>
              </a:rPr>
              <a:t>(reflection)</a:t>
            </a:r>
            <a:endParaRPr sz="650">
              <a:latin typeface="Arial"/>
              <a:cs typeface="Arial"/>
            </a:endParaRPr>
          </a:p>
          <a:p>
            <a:pPr marL="15240" algn="ctr">
              <a:lnSpc>
                <a:spcPts val="675"/>
              </a:lnSpc>
            </a:pPr>
            <a:r>
              <a:rPr sz="650" spc="5" dirty="0">
                <a:latin typeface="Arial"/>
                <a:cs typeface="Arial"/>
              </a:rPr>
              <a:t>?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2458" y="992923"/>
            <a:ext cx="115570" cy="85725"/>
          </a:xfrm>
          <a:custGeom>
            <a:avLst/>
            <a:gdLst/>
            <a:ahLst/>
            <a:cxnLst/>
            <a:rect l="l" t="t" r="r" b="b"/>
            <a:pathLst>
              <a:path w="115570" h="85725">
                <a:moveTo>
                  <a:pt x="0" y="0"/>
                </a:moveTo>
                <a:lnTo>
                  <a:pt x="115022" y="85372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594240" y="1343863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0121" y="501515"/>
            <a:ext cx="2136140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140" marR="177800" indent="-473075">
              <a:lnSpc>
                <a:spcPct val="129900"/>
              </a:lnSpc>
              <a:spcBef>
                <a:spcPts val="95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bit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each)</a:t>
            </a:r>
            <a:r>
              <a:rPr sz="650" spc="40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(bit),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(16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Local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Registers: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Dctr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(16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  <a:p>
            <a:pPr marL="633095">
              <a:lnSpc>
                <a:spcPct val="100000"/>
              </a:lnSpc>
              <a:spcBef>
                <a:spcPts val="505"/>
              </a:spcBef>
              <a:tabLst>
                <a:tab pos="1513840" algn="l"/>
              </a:tabLst>
            </a:pPr>
            <a:r>
              <a:rPr sz="650" spc="-25" dirty="0">
                <a:latin typeface="Arial"/>
                <a:cs typeface="Arial"/>
              </a:rPr>
              <a:t>B’</a:t>
            </a:r>
            <a:r>
              <a:rPr sz="650" dirty="0">
                <a:latin typeface="Arial"/>
                <a:cs typeface="Arial"/>
              </a:rPr>
              <a:t>	S’</a:t>
            </a:r>
            <a:r>
              <a:rPr sz="650" spc="-2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(no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reflection)</a:t>
            </a:r>
            <a:endParaRPr sz="6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79502"/>
            <a:ext cx="2287905" cy="319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7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1</a:t>
            </a:r>
            <a:r>
              <a:rPr sz="950" i="1" spc="-10" dirty="0">
                <a:latin typeface="Tahoma"/>
                <a:cs typeface="Tahoma"/>
              </a:rPr>
              <a:t> Example: </a:t>
            </a:r>
            <a:r>
              <a:rPr sz="800" i="1" spc="-20" dirty="0">
                <a:latin typeface="Tahoma"/>
                <a:cs typeface="Tahoma"/>
              </a:rPr>
              <a:t>Laser-</a:t>
            </a:r>
            <a:r>
              <a:rPr sz="800" i="1" spc="-10" dirty="0">
                <a:latin typeface="Tahoma"/>
                <a:cs typeface="Tahoma"/>
              </a:rPr>
              <a:t>Based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Distance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9" y="1602456"/>
            <a:ext cx="2713990" cy="3416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Once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reflection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detected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(S),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go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new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S4</a:t>
            </a:r>
            <a:endParaRPr sz="900">
              <a:latin typeface="Tahoma"/>
              <a:cs typeface="Tahoma"/>
            </a:endParaRPr>
          </a:p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FF00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Calculate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distance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5661" y="1926460"/>
            <a:ext cx="61594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latin typeface="Tahoma"/>
                <a:cs typeface="Tahoma"/>
              </a:rPr>
              <a:t>8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268" y="1939913"/>
            <a:ext cx="311785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0000"/>
                </a:solidFill>
                <a:latin typeface="Wingdings"/>
                <a:cs typeface="Wingdings"/>
              </a:rPr>
              <a:t></a:t>
            </a:r>
            <a:r>
              <a:rPr sz="550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Assuming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clock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frequency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3x10</a:t>
            </a:r>
            <a:r>
              <a:rPr sz="750" spc="9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Dctr</a:t>
            </a:r>
            <a:r>
              <a:rPr sz="800" i="1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holds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number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meters,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so </a:t>
            </a:r>
            <a:r>
              <a:rPr sz="750" spc="-10" dirty="0">
                <a:latin typeface="Tahoma"/>
                <a:cs typeface="Tahoma"/>
              </a:rPr>
              <a:t>D=Dctr/2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69" y="2205063"/>
            <a:ext cx="2689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After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S4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go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back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S1</a:t>
            </a:r>
            <a:r>
              <a:rPr sz="900" b="1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wait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button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again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5668" y="592927"/>
            <a:ext cx="628015" cy="234315"/>
            <a:chOff x="2645668" y="592927"/>
            <a:chExt cx="628015" cy="234315"/>
          </a:xfrm>
        </p:grpSpPr>
        <p:sp>
          <p:nvSpPr>
            <p:cNvPr id="15" name="object 15"/>
            <p:cNvSpPr/>
            <p:nvPr/>
          </p:nvSpPr>
          <p:spPr>
            <a:xfrm>
              <a:off x="3092113" y="605322"/>
              <a:ext cx="141605" cy="635"/>
            </a:xfrm>
            <a:custGeom>
              <a:avLst/>
              <a:gdLst/>
              <a:ahLst/>
              <a:cxnLst/>
              <a:rect l="l" t="t" r="r" b="b"/>
              <a:pathLst>
                <a:path w="141605" h="634">
                  <a:moveTo>
                    <a:pt x="0" y="0"/>
                  </a:moveTo>
                  <a:lnTo>
                    <a:pt x="141073" y="495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5014" y="592927"/>
              <a:ext cx="43180" cy="25400"/>
            </a:xfrm>
            <a:custGeom>
              <a:avLst/>
              <a:gdLst/>
              <a:ahLst/>
              <a:cxnLst/>
              <a:rect l="l" t="t" r="r" b="b"/>
              <a:pathLst>
                <a:path w="43179" h="25400">
                  <a:moveTo>
                    <a:pt x="0" y="0"/>
                  </a:moveTo>
                  <a:lnTo>
                    <a:pt x="0" y="24789"/>
                  </a:lnTo>
                  <a:lnTo>
                    <a:pt x="43009" y="12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8241" y="813046"/>
              <a:ext cx="141605" cy="635"/>
            </a:xfrm>
            <a:custGeom>
              <a:avLst/>
              <a:gdLst/>
              <a:ahLst/>
              <a:cxnLst/>
              <a:rect l="l" t="t" r="r" b="b"/>
              <a:pathLst>
                <a:path w="141604" h="634">
                  <a:moveTo>
                    <a:pt x="141073" y="0"/>
                  </a:moveTo>
                  <a:lnTo>
                    <a:pt x="0" y="495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5658" y="802144"/>
              <a:ext cx="489584" cy="25400"/>
            </a:xfrm>
            <a:custGeom>
              <a:avLst/>
              <a:gdLst/>
              <a:ahLst/>
              <a:cxnLst/>
              <a:rect l="l" t="t" r="r" b="b"/>
              <a:pathLst>
                <a:path w="489585" h="25400">
                  <a:moveTo>
                    <a:pt x="43014" y="0"/>
                  </a:moveTo>
                  <a:lnTo>
                    <a:pt x="0" y="12395"/>
                  </a:lnTo>
                  <a:lnTo>
                    <a:pt x="43014" y="24790"/>
                  </a:lnTo>
                  <a:lnTo>
                    <a:pt x="43014" y="0"/>
                  </a:lnTo>
                  <a:close/>
                </a:path>
                <a:path w="489585" h="25400">
                  <a:moveTo>
                    <a:pt x="489458" y="0"/>
                  </a:moveTo>
                  <a:lnTo>
                    <a:pt x="446443" y="12395"/>
                  </a:lnTo>
                  <a:lnTo>
                    <a:pt x="489458" y="24790"/>
                  </a:lnTo>
                  <a:lnTo>
                    <a:pt x="4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7926" y="814534"/>
              <a:ext cx="152400" cy="635"/>
            </a:xfrm>
            <a:custGeom>
              <a:avLst/>
              <a:gdLst/>
              <a:ahLst/>
              <a:cxnLst/>
              <a:rect l="l" t="t" r="r" b="b"/>
              <a:pathLst>
                <a:path w="152400" h="634">
                  <a:moveTo>
                    <a:pt x="151826" y="0"/>
                  </a:moveTo>
                  <a:lnTo>
                    <a:pt x="0" y="495"/>
                  </a:lnTo>
                </a:path>
              </a:pathLst>
            </a:custGeom>
            <a:ln w="11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1260" y="605322"/>
              <a:ext cx="141605" cy="635"/>
            </a:xfrm>
            <a:custGeom>
              <a:avLst/>
              <a:gdLst/>
              <a:ahLst/>
              <a:cxnLst/>
              <a:rect l="l" t="t" r="r" b="b"/>
              <a:pathLst>
                <a:path w="141605" h="634">
                  <a:moveTo>
                    <a:pt x="0" y="0"/>
                  </a:moveTo>
                  <a:lnTo>
                    <a:pt x="141073" y="495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84160" y="592927"/>
              <a:ext cx="43180" cy="25400"/>
            </a:xfrm>
            <a:custGeom>
              <a:avLst/>
              <a:gdLst/>
              <a:ahLst/>
              <a:cxnLst/>
              <a:rect l="l" t="t" r="r" b="b"/>
              <a:pathLst>
                <a:path w="43180" h="25400">
                  <a:moveTo>
                    <a:pt x="0" y="0"/>
                  </a:moveTo>
                  <a:lnTo>
                    <a:pt x="0" y="24789"/>
                  </a:lnTo>
                  <a:lnTo>
                    <a:pt x="43011" y="12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29752" y="509144"/>
            <a:ext cx="275590" cy="434340"/>
          </a:xfrm>
          <a:prstGeom prst="rect">
            <a:avLst/>
          </a:prstGeom>
          <a:ln w="5566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550">
              <a:latin typeface="Times New Roman"/>
              <a:cs typeface="Times New Roman"/>
            </a:endParaRPr>
          </a:p>
          <a:p>
            <a:pPr marL="46355" indent="-22860">
              <a:lnSpc>
                <a:spcPct val="104600"/>
              </a:lnSpc>
            </a:pPr>
            <a:r>
              <a:rPr sz="350" spc="-30" dirty="0">
                <a:latin typeface="Arial"/>
                <a:cs typeface="Arial"/>
              </a:rPr>
              <a:t>Lasre-</a:t>
            </a:r>
            <a:r>
              <a:rPr sz="350" spc="-10" dirty="0">
                <a:latin typeface="Arial"/>
                <a:cs typeface="Arial"/>
              </a:rPr>
              <a:t>based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distance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measruer</a:t>
            </a:r>
            <a:endParaRPr sz="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38570" y="794703"/>
            <a:ext cx="37465" cy="41910"/>
          </a:xfrm>
          <a:custGeom>
            <a:avLst/>
            <a:gdLst/>
            <a:ahLst/>
            <a:cxnLst/>
            <a:rect l="l" t="t" r="r" b="b"/>
            <a:pathLst>
              <a:path w="37464" h="41909">
                <a:moveTo>
                  <a:pt x="37418" y="0"/>
                </a:moveTo>
                <a:lnTo>
                  <a:pt x="0" y="41644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51035" y="728956"/>
            <a:ext cx="353695" cy="1250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8755">
              <a:lnSpc>
                <a:spcPts val="37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D</a:t>
            </a:r>
            <a:r>
              <a:rPr sz="350" spc="32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ts val="370"/>
              </a:lnSpc>
            </a:pPr>
            <a:r>
              <a:rPr sz="350" dirty="0">
                <a:latin typeface="Arial"/>
                <a:cs typeface="Arial"/>
              </a:rPr>
              <a:t>to</a:t>
            </a:r>
            <a:r>
              <a:rPr sz="350" spc="4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dispaly</a:t>
            </a:r>
            <a:endParaRPr sz="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0475" y="560398"/>
            <a:ext cx="3454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from</a:t>
            </a:r>
            <a:r>
              <a:rPr sz="350" spc="3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button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525" spc="-75" baseline="39682" dirty="0">
                <a:latin typeface="Arial"/>
                <a:cs typeface="Arial"/>
              </a:rPr>
              <a:t>B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5838" y="565354"/>
            <a:ext cx="27559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25" baseline="47619" dirty="0">
                <a:latin typeface="Arial"/>
                <a:cs typeface="Arial"/>
              </a:rPr>
              <a:t>L</a:t>
            </a:r>
            <a:r>
              <a:rPr sz="525" spc="-15" baseline="47619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to</a:t>
            </a:r>
            <a:r>
              <a:rPr sz="350" spc="4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laser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0808" y="728956"/>
            <a:ext cx="32004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80"/>
              </a:lnSpc>
              <a:spcBef>
                <a:spcPts val="140"/>
              </a:spcBef>
            </a:pPr>
            <a:r>
              <a:rPr sz="350" spc="25" dirty="0"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  <a:p>
            <a:pPr marL="48895">
              <a:lnSpc>
                <a:spcPts val="380"/>
              </a:lnSpc>
            </a:pPr>
            <a:r>
              <a:rPr sz="350" dirty="0">
                <a:latin typeface="Arial"/>
                <a:cs typeface="Arial"/>
              </a:rPr>
              <a:t>from</a:t>
            </a:r>
            <a:r>
              <a:rPr sz="350" spc="6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sensor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9752" y="1213698"/>
            <a:ext cx="2441575" cy="182245"/>
            <a:chOff x="249752" y="1213698"/>
            <a:chExt cx="2441575" cy="182245"/>
          </a:xfrm>
        </p:grpSpPr>
        <p:sp>
          <p:nvSpPr>
            <p:cNvPr id="29" name="object 29"/>
            <p:cNvSpPr/>
            <p:nvPr/>
          </p:nvSpPr>
          <p:spPr>
            <a:xfrm>
              <a:off x="252927" y="1216873"/>
              <a:ext cx="354965" cy="175895"/>
            </a:xfrm>
            <a:custGeom>
              <a:avLst/>
              <a:gdLst/>
              <a:ahLst/>
              <a:cxnLst/>
              <a:rect l="l" t="t" r="r" b="b"/>
              <a:pathLst>
                <a:path w="354965" h="175894">
                  <a:moveTo>
                    <a:pt x="0" y="87847"/>
                  </a:moveTo>
                  <a:lnTo>
                    <a:pt x="9048" y="60080"/>
                  </a:lnTo>
                  <a:lnTo>
                    <a:pt x="34243" y="35965"/>
                  </a:lnTo>
                  <a:lnTo>
                    <a:pt x="72663" y="16949"/>
                  </a:lnTo>
                  <a:lnTo>
                    <a:pt x="121383" y="4478"/>
                  </a:lnTo>
                  <a:lnTo>
                    <a:pt x="177481" y="0"/>
                  </a:lnTo>
                  <a:lnTo>
                    <a:pt x="233579" y="4478"/>
                  </a:lnTo>
                  <a:lnTo>
                    <a:pt x="282300" y="16949"/>
                  </a:lnTo>
                  <a:lnTo>
                    <a:pt x="320720" y="35965"/>
                  </a:lnTo>
                  <a:lnTo>
                    <a:pt x="354963" y="87847"/>
                  </a:lnTo>
                  <a:lnTo>
                    <a:pt x="345915" y="115613"/>
                  </a:lnTo>
                  <a:lnTo>
                    <a:pt x="320720" y="139729"/>
                  </a:lnTo>
                  <a:lnTo>
                    <a:pt x="282300" y="158745"/>
                  </a:lnTo>
                  <a:lnTo>
                    <a:pt x="233579" y="171216"/>
                  </a:lnTo>
                  <a:lnTo>
                    <a:pt x="177481" y="175695"/>
                  </a:lnTo>
                  <a:lnTo>
                    <a:pt x="121383" y="171216"/>
                  </a:lnTo>
                  <a:lnTo>
                    <a:pt x="72663" y="158745"/>
                  </a:lnTo>
                  <a:lnTo>
                    <a:pt x="34243" y="139729"/>
                  </a:lnTo>
                  <a:lnTo>
                    <a:pt x="9048" y="115613"/>
                  </a:lnTo>
                  <a:lnTo>
                    <a:pt x="0" y="8784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601" y="1306576"/>
              <a:ext cx="180340" cy="635"/>
            </a:xfrm>
            <a:custGeom>
              <a:avLst/>
              <a:gdLst/>
              <a:ahLst/>
              <a:cxnLst/>
              <a:rect l="l" t="t" r="r" b="b"/>
              <a:pathLst>
                <a:path w="180340" h="634">
                  <a:moveTo>
                    <a:pt x="0" y="0"/>
                  </a:moveTo>
                  <a:lnTo>
                    <a:pt x="17995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5477" y="1291728"/>
              <a:ext cx="86360" cy="29845"/>
            </a:xfrm>
            <a:custGeom>
              <a:avLst/>
              <a:gdLst/>
              <a:ahLst/>
              <a:cxnLst/>
              <a:rect l="l" t="t" r="r" b="b"/>
              <a:pathLst>
                <a:path w="86359" h="29844">
                  <a:moveTo>
                    <a:pt x="0" y="0"/>
                  </a:moveTo>
                  <a:lnTo>
                    <a:pt x="0" y="29693"/>
                  </a:lnTo>
                  <a:lnTo>
                    <a:pt x="8595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17636" y="1306576"/>
              <a:ext cx="186055" cy="635"/>
            </a:xfrm>
            <a:custGeom>
              <a:avLst/>
              <a:gdLst/>
              <a:ahLst/>
              <a:cxnLst/>
              <a:rect l="l" t="t" r="r" b="b"/>
              <a:pathLst>
                <a:path w="186055" h="634">
                  <a:moveTo>
                    <a:pt x="0" y="0"/>
                  </a:moveTo>
                  <a:lnTo>
                    <a:pt x="185521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7697" y="1291728"/>
              <a:ext cx="86360" cy="29845"/>
            </a:xfrm>
            <a:custGeom>
              <a:avLst/>
              <a:gdLst/>
              <a:ahLst/>
              <a:cxnLst/>
              <a:rect l="l" t="t" r="r" b="b"/>
              <a:pathLst>
                <a:path w="86359" h="29844">
                  <a:moveTo>
                    <a:pt x="0" y="0"/>
                  </a:moveTo>
                  <a:lnTo>
                    <a:pt x="0" y="29693"/>
                  </a:lnTo>
                  <a:lnTo>
                    <a:pt x="85957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6129" y="1216873"/>
              <a:ext cx="355600" cy="175895"/>
            </a:xfrm>
            <a:custGeom>
              <a:avLst/>
              <a:gdLst/>
              <a:ahLst/>
              <a:cxnLst/>
              <a:rect l="l" t="t" r="r" b="b"/>
              <a:pathLst>
                <a:path w="355600" h="175894">
                  <a:moveTo>
                    <a:pt x="0" y="87847"/>
                  </a:moveTo>
                  <a:lnTo>
                    <a:pt x="9063" y="60080"/>
                  </a:lnTo>
                  <a:lnTo>
                    <a:pt x="34303" y="35965"/>
                  </a:lnTo>
                  <a:lnTo>
                    <a:pt x="72789" y="16949"/>
                  </a:lnTo>
                  <a:lnTo>
                    <a:pt x="121595" y="4478"/>
                  </a:lnTo>
                  <a:lnTo>
                    <a:pt x="177790" y="0"/>
                  </a:lnTo>
                  <a:lnTo>
                    <a:pt x="233986" y="4478"/>
                  </a:lnTo>
                  <a:lnTo>
                    <a:pt x="282791" y="16949"/>
                  </a:lnTo>
                  <a:lnTo>
                    <a:pt x="321278" y="35965"/>
                  </a:lnTo>
                  <a:lnTo>
                    <a:pt x="355581" y="87847"/>
                  </a:lnTo>
                  <a:lnTo>
                    <a:pt x="346517" y="115613"/>
                  </a:lnTo>
                  <a:lnTo>
                    <a:pt x="321278" y="139729"/>
                  </a:lnTo>
                  <a:lnTo>
                    <a:pt x="282791" y="158745"/>
                  </a:lnTo>
                  <a:lnTo>
                    <a:pt x="233986" y="171216"/>
                  </a:lnTo>
                  <a:lnTo>
                    <a:pt x="177790" y="175695"/>
                  </a:lnTo>
                  <a:lnTo>
                    <a:pt x="121595" y="171216"/>
                  </a:lnTo>
                  <a:lnTo>
                    <a:pt x="72789" y="158745"/>
                  </a:lnTo>
                  <a:lnTo>
                    <a:pt x="34303" y="139729"/>
                  </a:lnTo>
                  <a:lnTo>
                    <a:pt x="9063" y="115613"/>
                  </a:lnTo>
                  <a:lnTo>
                    <a:pt x="0" y="8784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4184" y="1306576"/>
              <a:ext cx="181610" cy="635"/>
            </a:xfrm>
            <a:custGeom>
              <a:avLst/>
              <a:gdLst/>
              <a:ahLst/>
              <a:cxnLst/>
              <a:rect l="l" t="t" r="r" b="b"/>
              <a:pathLst>
                <a:path w="181610" h="634">
                  <a:moveTo>
                    <a:pt x="0" y="0"/>
                  </a:moveTo>
                  <a:lnTo>
                    <a:pt x="181192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98679" y="1291728"/>
              <a:ext cx="86995" cy="29845"/>
            </a:xfrm>
            <a:custGeom>
              <a:avLst/>
              <a:gdLst/>
              <a:ahLst/>
              <a:cxnLst/>
              <a:rect l="l" t="t" r="r" b="b"/>
              <a:pathLst>
                <a:path w="86994" h="29844">
                  <a:moveTo>
                    <a:pt x="0" y="0"/>
                  </a:moveTo>
                  <a:lnTo>
                    <a:pt x="0" y="29693"/>
                  </a:lnTo>
                  <a:lnTo>
                    <a:pt x="86577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3312" y="1306576"/>
              <a:ext cx="178435" cy="635"/>
            </a:xfrm>
            <a:custGeom>
              <a:avLst/>
              <a:gdLst/>
              <a:ahLst/>
              <a:cxnLst/>
              <a:rect l="l" t="t" r="r" b="b"/>
              <a:pathLst>
                <a:path w="178435" h="634">
                  <a:moveTo>
                    <a:pt x="0" y="0"/>
                  </a:moveTo>
                  <a:lnTo>
                    <a:pt x="17809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4714" y="1291728"/>
              <a:ext cx="86995" cy="29845"/>
            </a:xfrm>
            <a:custGeom>
              <a:avLst/>
              <a:gdLst/>
              <a:ahLst/>
              <a:cxnLst/>
              <a:rect l="l" t="t" r="r" b="b"/>
              <a:pathLst>
                <a:path w="86994" h="29844">
                  <a:moveTo>
                    <a:pt x="0" y="0"/>
                  </a:moveTo>
                  <a:lnTo>
                    <a:pt x="0" y="29693"/>
                  </a:lnTo>
                  <a:lnTo>
                    <a:pt x="86577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11078" y="1261088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6336" y="1074169"/>
            <a:ext cx="995680" cy="165735"/>
            <a:chOff x="226336" y="1074169"/>
            <a:chExt cx="995680" cy="165735"/>
          </a:xfrm>
        </p:grpSpPr>
        <p:sp>
          <p:nvSpPr>
            <p:cNvPr id="41" name="object 41"/>
            <p:cNvSpPr/>
            <p:nvPr/>
          </p:nvSpPr>
          <p:spPr>
            <a:xfrm>
              <a:off x="861436" y="1078297"/>
              <a:ext cx="356235" cy="157480"/>
            </a:xfrm>
            <a:custGeom>
              <a:avLst/>
              <a:gdLst/>
              <a:ahLst/>
              <a:cxnLst/>
              <a:rect l="l" t="t" r="r" b="b"/>
              <a:pathLst>
                <a:path w="356234" h="157480">
                  <a:moveTo>
                    <a:pt x="16191" y="123463"/>
                  </a:moveTo>
                  <a:lnTo>
                    <a:pt x="9107" y="115015"/>
                  </a:lnTo>
                  <a:lnTo>
                    <a:pt x="4047" y="106393"/>
                  </a:lnTo>
                  <a:lnTo>
                    <a:pt x="1011" y="97420"/>
                  </a:lnTo>
                  <a:lnTo>
                    <a:pt x="0" y="87920"/>
                  </a:lnTo>
                  <a:lnTo>
                    <a:pt x="9196" y="60100"/>
                  </a:lnTo>
                  <a:lnTo>
                    <a:pt x="34713" y="35961"/>
                  </a:lnTo>
                  <a:lnTo>
                    <a:pt x="73442" y="16940"/>
                  </a:lnTo>
                  <a:lnTo>
                    <a:pt x="122273" y="4474"/>
                  </a:lnTo>
                  <a:lnTo>
                    <a:pt x="178100" y="0"/>
                  </a:lnTo>
                  <a:lnTo>
                    <a:pt x="234962" y="4474"/>
                  </a:lnTo>
                  <a:lnTo>
                    <a:pt x="283924" y="16940"/>
                  </a:lnTo>
                  <a:lnTo>
                    <a:pt x="322264" y="35961"/>
                  </a:lnTo>
                  <a:lnTo>
                    <a:pt x="347262" y="60100"/>
                  </a:lnTo>
                  <a:lnTo>
                    <a:pt x="356200" y="87920"/>
                  </a:lnTo>
                  <a:lnTo>
                    <a:pt x="351730" y="108205"/>
                  </a:lnTo>
                  <a:lnTo>
                    <a:pt x="338660" y="126737"/>
                  </a:lnTo>
                  <a:lnTo>
                    <a:pt x="317493" y="143163"/>
                  </a:lnTo>
                  <a:lnTo>
                    <a:pt x="288738" y="157135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333" y="1181620"/>
              <a:ext cx="692150" cy="57785"/>
            </a:xfrm>
            <a:custGeom>
              <a:avLst/>
              <a:gdLst/>
              <a:ahLst/>
              <a:cxnLst/>
              <a:rect l="l" t="t" r="r" b="b"/>
              <a:pathLst>
                <a:path w="692150" h="57784">
                  <a:moveTo>
                    <a:pt x="80391" y="57531"/>
                  </a:moveTo>
                  <a:lnTo>
                    <a:pt x="29387" y="4940"/>
                  </a:lnTo>
                  <a:lnTo>
                    <a:pt x="0" y="27647"/>
                  </a:lnTo>
                  <a:lnTo>
                    <a:pt x="80391" y="57531"/>
                  </a:lnTo>
                  <a:close/>
                </a:path>
                <a:path w="692150" h="57784">
                  <a:moveTo>
                    <a:pt x="691984" y="56286"/>
                  </a:moveTo>
                  <a:lnTo>
                    <a:pt x="654024" y="0"/>
                  </a:lnTo>
                  <a:lnTo>
                    <a:pt x="622109" y="18554"/>
                  </a:lnTo>
                  <a:lnTo>
                    <a:pt x="691984" y="56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4842" y="1215434"/>
            <a:ext cx="229235" cy="3854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0955" marR="13335" indent="35560">
              <a:lnSpc>
                <a:spcPts val="1150"/>
              </a:lnSpc>
              <a:spcBef>
                <a:spcPts val="200"/>
              </a:spcBef>
            </a:pPr>
            <a:r>
              <a:rPr sz="650" spc="-25" dirty="0">
                <a:latin typeface="Arial"/>
                <a:cs typeface="Arial"/>
              </a:rPr>
              <a:t>S0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430"/>
              </a:lnSpc>
            </a:pPr>
            <a:r>
              <a:rPr sz="650" dirty="0">
                <a:latin typeface="Arial"/>
                <a:cs typeface="Arial"/>
              </a:rPr>
              <a:t>D 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1649" y="1214815"/>
            <a:ext cx="21209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480">
              <a:lnSpc>
                <a:spcPct val="148600"/>
              </a:lnSpc>
              <a:spcBef>
                <a:spcPts val="95"/>
              </a:spcBef>
            </a:pPr>
            <a:r>
              <a:rPr sz="650" spc="-25" dirty="0">
                <a:latin typeface="Arial"/>
                <a:cs typeface="Arial"/>
              </a:rPr>
              <a:t>S2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</a:t>
            </a:r>
            <a:r>
              <a:rPr sz="650" spc="-2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3985" y="1214815"/>
            <a:ext cx="322580" cy="3200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475"/>
              </a:spcBef>
            </a:pPr>
            <a:r>
              <a:rPr sz="650" spc="-25" dirty="0">
                <a:latin typeface="Arial"/>
                <a:cs typeface="Arial"/>
              </a:rPr>
              <a:t>S1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68560" y="1074169"/>
            <a:ext cx="373380" cy="165735"/>
            <a:chOff x="2068560" y="1074169"/>
            <a:chExt cx="373380" cy="165735"/>
          </a:xfrm>
        </p:grpSpPr>
        <p:sp>
          <p:nvSpPr>
            <p:cNvPr id="47" name="object 47"/>
            <p:cNvSpPr/>
            <p:nvPr/>
          </p:nvSpPr>
          <p:spPr>
            <a:xfrm>
              <a:off x="2082164" y="1078297"/>
              <a:ext cx="355600" cy="157480"/>
            </a:xfrm>
            <a:custGeom>
              <a:avLst/>
              <a:gdLst/>
              <a:ahLst/>
              <a:cxnLst/>
              <a:rect l="l" t="t" r="r" b="b"/>
              <a:pathLst>
                <a:path w="355600" h="157480">
                  <a:moveTo>
                    <a:pt x="13468" y="123463"/>
                  </a:moveTo>
                  <a:lnTo>
                    <a:pt x="7955" y="115015"/>
                  </a:lnTo>
                  <a:lnTo>
                    <a:pt x="3704" y="106393"/>
                  </a:lnTo>
                  <a:lnTo>
                    <a:pt x="968" y="97420"/>
                  </a:lnTo>
                  <a:lnTo>
                    <a:pt x="0" y="87920"/>
                  </a:lnTo>
                  <a:lnTo>
                    <a:pt x="9180" y="60100"/>
                  </a:lnTo>
                  <a:lnTo>
                    <a:pt x="34653" y="35961"/>
                  </a:lnTo>
                  <a:lnTo>
                    <a:pt x="73314" y="16940"/>
                  </a:lnTo>
                  <a:lnTo>
                    <a:pt x="122061" y="4474"/>
                  </a:lnTo>
                  <a:lnTo>
                    <a:pt x="177790" y="0"/>
                  </a:lnTo>
                  <a:lnTo>
                    <a:pt x="233520" y="4474"/>
                  </a:lnTo>
                  <a:lnTo>
                    <a:pt x="282267" y="16940"/>
                  </a:lnTo>
                  <a:lnTo>
                    <a:pt x="320928" y="35961"/>
                  </a:lnTo>
                  <a:lnTo>
                    <a:pt x="346401" y="60100"/>
                  </a:lnTo>
                  <a:lnTo>
                    <a:pt x="355581" y="87920"/>
                  </a:lnTo>
                  <a:lnTo>
                    <a:pt x="350741" y="108205"/>
                  </a:lnTo>
                  <a:lnTo>
                    <a:pt x="337061" y="126737"/>
                  </a:lnTo>
                  <a:lnTo>
                    <a:pt x="315806" y="143163"/>
                  </a:lnTo>
                  <a:lnTo>
                    <a:pt x="288236" y="157135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68560" y="1181609"/>
              <a:ext cx="70485" cy="56515"/>
            </a:xfrm>
            <a:custGeom>
              <a:avLst/>
              <a:gdLst/>
              <a:ahLst/>
              <a:cxnLst/>
              <a:rect l="l" t="t" r="r" b="b"/>
              <a:pathLst>
                <a:path w="70485" h="56515">
                  <a:moveTo>
                    <a:pt x="32782" y="0"/>
                  </a:moveTo>
                  <a:lnTo>
                    <a:pt x="0" y="18566"/>
                  </a:lnTo>
                  <a:lnTo>
                    <a:pt x="69879" y="56296"/>
                  </a:lnTo>
                  <a:lnTo>
                    <a:pt x="32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81000" y="1308722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00492" y="1308722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85256" y="1216873"/>
            <a:ext cx="354965" cy="175895"/>
          </a:xfrm>
          <a:custGeom>
            <a:avLst/>
            <a:gdLst/>
            <a:ahLst/>
            <a:cxnLst/>
            <a:rect l="l" t="t" r="r" b="b"/>
            <a:pathLst>
              <a:path w="354964" h="175894">
                <a:moveTo>
                  <a:pt x="0" y="87847"/>
                </a:moveTo>
                <a:lnTo>
                  <a:pt x="9048" y="60080"/>
                </a:lnTo>
                <a:lnTo>
                  <a:pt x="34243" y="35965"/>
                </a:lnTo>
                <a:lnTo>
                  <a:pt x="72663" y="16949"/>
                </a:lnTo>
                <a:lnTo>
                  <a:pt x="121383" y="4478"/>
                </a:lnTo>
                <a:lnTo>
                  <a:pt x="177481" y="0"/>
                </a:lnTo>
                <a:lnTo>
                  <a:pt x="233579" y="4478"/>
                </a:lnTo>
                <a:lnTo>
                  <a:pt x="282300" y="16949"/>
                </a:lnTo>
                <a:lnTo>
                  <a:pt x="320720" y="35965"/>
                </a:lnTo>
                <a:lnTo>
                  <a:pt x="354963" y="87847"/>
                </a:lnTo>
                <a:lnTo>
                  <a:pt x="345915" y="115613"/>
                </a:lnTo>
                <a:lnTo>
                  <a:pt x="320720" y="139729"/>
                </a:lnTo>
                <a:lnTo>
                  <a:pt x="282300" y="158745"/>
                </a:lnTo>
                <a:lnTo>
                  <a:pt x="233579" y="171216"/>
                </a:lnTo>
                <a:lnTo>
                  <a:pt x="177481" y="175695"/>
                </a:lnTo>
                <a:lnTo>
                  <a:pt x="121383" y="171216"/>
                </a:lnTo>
                <a:lnTo>
                  <a:pt x="72663" y="158745"/>
                </a:lnTo>
                <a:lnTo>
                  <a:pt x="34243" y="139729"/>
                </a:lnTo>
                <a:lnTo>
                  <a:pt x="9048" y="115613"/>
                </a:lnTo>
                <a:lnTo>
                  <a:pt x="0" y="87847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09224" y="1408324"/>
            <a:ext cx="93853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7840" algn="l"/>
              </a:tabLst>
            </a:pPr>
            <a:r>
              <a:rPr sz="650" spc="-25" dirty="0">
                <a:latin typeface="Arial"/>
                <a:cs typeface="Arial"/>
              </a:rPr>
              <a:t>L=0</a:t>
            </a:r>
            <a:r>
              <a:rPr sz="650" dirty="0">
                <a:latin typeface="Arial"/>
                <a:cs typeface="Arial"/>
              </a:rPr>
              <a:t>	D 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/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31741" y="1474519"/>
            <a:ext cx="112522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Dctr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+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1</a:t>
            </a:r>
            <a:r>
              <a:rPr sz="650" spc="47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(calculate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25" dirty="0">
                <a:latin typeface="Arial"/>
                <a:cs typeface="Arial"/>
              </a:rPr>
              <a:t>D)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19588" y="1261088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9553" y="946636"/>
            <a:ext cx="2933065" cy="449580"/>
            <a:chOff x="119553" y="946636"/>
            <a:chExt cx="2933065" cy="449580"/>
          </a:xfrm>
        </p:grpSpPr>
        <p:sp>
          <p:nvSpPr>
            <p:cNvPr id="56" name="object 56"/>
            <p:cNvSpPr/>
            <p:nvPr/>
          </p:nvSpPr>
          <p:spPr>
            <a:xfrm>
              <a:off x="861436" y="1216873"/>
              <a:ext cx="2188210" cy="175895"/>
            </a:xfrm>
            <a:custGeom>
              <a:avLst/>
              <a:gdLst/>
              <a:ahLst/>
              <a:cxnLst/>
              <a:rect l="l" t="t" r="r" b="b"/>
              <a:pathLst>
                <a:path w="2188210" h="175894">
                  <a:moveTo>
                    <a:pt x="1832329" y="87847"/>
                  </a:moveTo>
                  <a:lnTo>
                    <a:pt x="1841392" y="60080"/>
                  </a:lnTo>
                  <a:lnTo>
                    <a:pt x="1866632" y="35965"/>
                  </a:lnTo>
                  <a:lnTo>
                    <a:pt x="1905119" y="16949"/>
                  </a:lnTo>
                  <a:lnTo>
                    <a:pt x="1953924" y="4478"/>
                  </a:lnTo>
                  <a:lnTo>
                    <a:pt x="2010120" y="0"/>
                  </a:lnTo>
                  <a:lnTo>
                    <a:pt x="2066316" y="4478"/>
                  </a:lnTo>
                  <a:lnTo>
                    <a:pt x="2115121" y="16949"/>
                  </a:lnTo>
                  <a:lnTo>
                    <a:pt x="2153608" y="35965"/>
                  </a:lnTo>
                  <a:lnTo>
                    <a:pt x="2187911" y="87847"/>
                  </a:lnTo>
                  <a:lnTo>
                    <a:pt x="2178847" y="115613"/>
                  </a:lnTo>
                  <a:lnTo>
                    <a:pt x="2153608" y="139729"/>
                  </a:lnTo>
                  <a:lnTo>
                    <a:pt x="2115121" y="158745"/>
                  </a:lnTo>
                  <a:lnTo>
                    <a:pt x="2066316" y="171216"/>
                  </a:lnTo>
                  <a:lnTo>
                    <a:pt x="2010120" y="175695"/>
                  </a:lnTo>
                  <a:lnTo>
                    <a:pt x="1953924" y="171216"/>
                  </a:lnTo>
                  <a:lnTo>
                    <a:pt x="1905119" y="158745"/>
                  </a:lnTo>
                  <a:lnTo>
                    <a:pt x="1866632" y="139729"/>
                  </a:lnTo>
                  <a:lnTo>
                    <a:pt x="1841392" y="115613"/>
                  </a:lnTo>
                  <a:lnTo>
                    <a:pt x="1832329" y="87847"/>
                  </a:lnTo>
                  <a:close/>
                </a:path>
                <a:path w="2188210" h="175894">
                  <a:moveTo>
                    <a:pt x="0" y="87847"/>
                  </a:moveTo>
                  <a:lnTo>
                    <a:pt x="9079" y="60080"/>
                  </a:lnTo>
                  <a:lnTo>
                    <a:pt x="34363" y="35965"/>
                  </a:lnTo>
                  <a:lnTo>
                    <a:pt x="72916" y="16949"/>
                  </a:lnTo>
                  <a:lnTo>
                    <a:pt x="121806" y="4478"/>
                  </a:lnTo>
                  <a:lnTo>
                    <a:pt x="178100" y="0"/>
                  </a:lnTo>
                  <a:lnTo>
                    <a:pt x="234393" y="4478"/>
                  </a:lnTo>
                  <a:lnTo>
                    <a:pt x="283283" y="16949"/>
                  </a:lnTo>
                  <a:lnTo>
                    <a:pt x="321837" y="35965"/>
                  </a:lnTo>
                  <a:lnTo>
                    <a:pt x="356200" y="87847"/>
                  </a:lnTo>
                  <a:lnTo>
                    <a:pt x="347120" y="115613"/>
                  </a:lnTo>
                  <a:lnTo>
                    <a:pt x="321837" y="139729"/>
                  </a:lnTo>
                  <a:lnTo>
                    <a:pt x="283283" y="158745"/>
                  </a:lnTo>
                  <a:lnTo>
                    <a:pt x="234393" y="171216"/>
                  </a:lnTo>
                  <a:lnTo>
                    <a:pt x="178100" y="175695"/>
                  </a:lnTo>
                  <a:lnTo>
                    <a:pt x="121806" y="171216"/>
                  </a:lnTo>
                  <a:lnTo>
                    <a:pt x="72916" y="158745"/>
                  </a:lnTo>
                  <a:lnTo>
                    <a:pt x="34362" y="139729"/>
                  </a:lnTo>
                  <a:lnTo>
                    <a:pt x="9079" y="115613"/>
                  </a:lnTo>
                  <a:lnTo>
                    <a:pt x="0" y="8784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01557" y="1207592"/>
              <a:ext cx="74930" cy="53975"/>
            </a:xfrm>
            <a:custGeom>
              <a:avLst/>
              <a:gdLst/>
              <a:ahLst/>
              <a:cxnLst/>
              <a:rect l="l" t="t" r="r" b="b"/>
              <a:pathLst>
                <a:path w="74930" h="53975">
                  <a:moveTo>
                    <a:pt x="43003" y="0"/>
                  </a:moveTo>
                  <a:lnTo>
                    <a:pt x="0" y="53822"/>
                  </a:lnTo>
                  <a:lnTo>
                    <a:pt x="74827" y="20332"/>
                  </a:lnTo>
                  <a:lnTo>
                    <a:pt x="43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680" y="950764"/>
              <a:ext cx="2680335" cy="287655"/>
            </a:xfrm>
            <a:custGeom>
              <a:avLst/>
              <a:gdLst/>
              <a:ahLst/>
              <a:cxnLst/>
              <a:rect l="l" t="t" r="r" b="b"/>
              <a:pathLst>
                <a:path w="2680335" h="287655">
                  <a:moveTo>
                    <a:pt x="2680160" y="268428"/>
                  </a:moveTo>
                  <a:lnTo>
                    <a:pt x="2565418" y="176613"/>
                  </a:lnTo>
                  <a:lnTo>
                    <a:pt x="2243080" y="25146"/>
                  </a:lnTo>
                  <a:lnTo>
                    <a:pt x="1745977" y="0"/>
                  </a:lnTo>
                  <a:lnTo>
                    <a:pt x="1106942" y="287142"/>
                  </a:lnTo>
                </a:path>
                <a:path w="2680335" h="287655">
                  <a:moveTo>
                    <a:pt x="0" y="179498"/>
                  </a:moveTo>
                  <a:lnTo>
                    <a:pt x="124299" y="254354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165645" y="1197244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5265" y="645537"/>
            <a:ext cx="2022475" cy="4533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57200" marR="64135" indent="-445134">
              <a:lnSpc>
                <a:spcPts val="760"/>
              </a:lnSpc>
              <a:spcBef>
                <a:spcPts val="155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bit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each)</a:t>
            </a:r>
            <a:r>
              <a:rPr sz="650" spc="40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(bit),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(16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Local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Registers: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Dctr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(16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  <a:tabLst>
                <a:tab pos="1934210" algn="l"/>
              </a:tabLst>
            </a:pPr>
            <a:r>
              <a:rPr sz="650" spc="-25" dirty="0">
                <a:latin typeface="Arial"/>
                <a:cs typeface="Arial"/>
              </a:rPr>
              <a:t>B’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975" spc="-37" baseline="4273" dirty="0">
                <a:latin typeface="Arial"/>
                <a:cs typeface="Arial"/>
              </a:rPr>
              <a:t>S’</a:t>
            </a:r>
            <a:endParaRPr sz="975" baseline="4273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66831"/>
            <a:ext cx="81788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</p:txBody>
      </p:sp>
      <p:sp>
        <p:nvSpPr>
          <p:cNvPr id="11" name="object 11"/>
          <p:cNvSpPr txBox="1"/>
          <p:nvPr/>
        </p:nvSpPr>
        <p:spPr>
          <a:xfrm>
            <a:off x="106154" y="240359"/>
            <a:ext cx="3265170" cy="15563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2: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Create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a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Datapath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ahoma"/>
              <a:cs typeface="Tahoma"/>
            </a:endParaRPr>
          </a:p>
          <a:p>
            <a:pPr marL="148590" indent="-133985">
              <a:lnSpc>
                <a:spcPct val="100000"/>
              </a:lnSpc>
              <a:buClr>
                <a:srgbClr val="0000FF"/>
              </a:buClr>
              <a:buSzPct val="72222"/>
              <a:buFont typeface="Wingdings"/>
              <a:buChar char=""/>
              <a:tabLst>
                <a:tab pos="149225" algn="l"/>
              </a:tabLst>
            </a:pPr>
            <a:r>
              <a:rPr sz="900" dirty="0">
                <a:latin typeface="Tahoma"/>
                <a:cs typeface="Tahoma"/>
              </a:rPr>
              <a:t>Datapath</a:t>
            </a:r>
            <a:r>
              <a:rPr sz="900" spc="1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must</a:t>
            </a:r>
            <a:endParaRPr sz="900">
              <a:latin typeface="Tahoma"/>
              <a:cs typeface="Tahoma"/>
            </a:endParaRPr>
          </a:p>
          <a:p>
            <a:pPr marL="304800" lvl="1" indent="-11239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5435" algn="l"/>
              </a:tabLst>
            </a:pPr>
            <a:r>
              <a:rPr sz="750" dirty="0">
                <a:latin typeface="Tahoma"/>
                <a:cs typeface="Tahoma"/>
              </a:rPr>
              <a:t>Implement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storage</a:t>
            </a:r>
            <a:endParaRPr sz="750">
              <a:latin typeface="Tahoma"/>
              <a:cs typeface="Tahoma"/>
            </a:endParaRPr>
          </a:p>
          <a:p>
            <a:pPr marL="304800" lvl="1" indent="-11239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5435" algn="l"/>
              </a:tabLst>
            </a:pPr>
            <a:r>
              <a:rPr sz="750" dirty="0">
                <a:latin typeface="Tahoma"/>
                <a:cs typeface="Tahoma"/>
              </a:rPr>
              <a:t>Implement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computations</a:t>
            </a:r>
            <a:endParaRPr sz="750">
              <a:latin typeface="Tahoma"/>
              <a:cs typeface="Tahoma"/>
            </a:endParaRPr>
          </a:p>
          <a:p>
            <a:pPr marL="148590" marR="397510" indent="-149225" algn="r">
              <a:lnSpc>
                <a:spcPct val="100000"/>
              </a:lnSpc>
              <a:spcBef>
                <a:spcPts val="23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9225" algn="l"/>
              </a:tabLst>
            </a:pPr>
            <a:r>
              <a:rPr sz="900" dirty="0">
                <a:latin typeface="Tahoma"/>
                <a:cs typeface="Tahoma"/>
              </a:rPr>
              <a:t>Look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high-level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machine,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three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substeps</a:t>
            </a:r>
            <a:endParaRPr sz="900">
              <a:latin typeface="Tahoma"/>
              <a:cs typeface="Tahoma"/>
            </a:endParaRPr>
          </a:p>
          <a:p>
            <a:pPr marL="111125" marR="461009" lvl="1" indent="-111760" algn="r">
              <a:lnSpc>
                <a:spcPct val="100000"/>
              </a:lnSpc>
              <a:spcBef>
                <a:spcPts val="244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111760" algn="l"/>
              </a:tabLst>
            </a:pPr>
            <a:r>
              <a:rPr sz="750" dirty="0">
                <a:latin typeface="Tahoma"/>
                <a:cs typeface="Tahoma"/>
              </a:rPr>
              <a:t>(a)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Make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inputs/outputs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datapath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inputs/outputs</a:t>
            </a:r>
            <a:endParaRPr sz="750">
              <a:latin typeface="Tahoma"/>
              <a:cs typeface="Tahoma"/>
            </a:endParaRPr>
          </a:p>
          <a:p>
            <a:pPr marL="306705" marR="5080" lvl="1" indent="-114300">
              <a:lnSpc>
                <a:spcPct val="104800"/>
              </a:lnSpc>
              <a:spcBef>
                <a:spcPts val="18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5435" algn="l"/>
              </a:tabLst>
            </a:pPr>
            <a:r>
              <a:rPr sz="750" dirty="0">
                <a:latin typeface="Tahoma"/>
                <a:cs typeface="Tahoma"/>
              </a:rPr>
              <a:t>(b)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Instantiate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declared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into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datapath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(also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instantiate</a:t>
            </a:r>
            <a:r>
              <a:rPr sz="750" spc="2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each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output)</a:t>
            </a:r>
            <a:endParaRPr sz="750">
              <a:latin typeface="Tahoma"/>
              <a:cs typeface="Tahoma"/>
            </a:endParaRPr>
          </a:p>
          <a:p>
            <a:pPr marL="306705" marR="45085" lvl="1" indent="-1143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5435" algn="l"/>
              </a:tabLst>
            </a:pPr>
            <a:r>
              <a:rPr sz="750" dirty="0">
                <a:latin typeface="Tahoma"/>
                <a:cs typeface="Tahoma"/>
              </a:rPr>
              <a:t>(c)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Examine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every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transition,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instantiate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datapath </a:t>
            </a:r>
            <a:r>
              <a:rPr sz="750" dirty="0">
                <a:latin typeface="Tahoma"/>
                <a:cs typeface="Tahoma"/>
              </a:rPr>
              <a:t>components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connections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implement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any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computations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6ED4F-6546-4322-B4DA-4BFA88CF6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33" y="1865612"/>
            <a:ext cx="866784" cy="5888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79502"/>
            <a:ext cx="2287905" cy="319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7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2</a:t>
            </a:r>
            <a:r>
              <a:rPr sz="950" i="1" spc="-10" dirty="0">
                <a:latin typeface="Tahoma"/>
                <a:cs typeface="Tahoma"/>
              </a:rPr>
              <a:t> Example: </a:t>
            </a:r>
            <a:r>
              <a:rPr sz="800" i="1" spc="-20" dirty="0">
                <a:latin typeface="Tahoma"/>
                <a:cs typeface="Tahoma"/>
              </a:rPr>
              <a:t>Laser-</a:t>
            </a:r>
            <a:r>
              <a:rPr sz="800" i="1" spc="-10" dirty="0">
                <a:latin typeface="Tahoma"/>
                <a:cs typeface="Tahoma"/>
              </a:rPr>
              <a:t>Based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Distance</a:t>
            </a:r>
            <a:r>
              <a:rPr sz="800" i="1" spc="-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Measurer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657910"/>
            <a:ext cx="850265" cy="82359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050" marR="74930" indent="-133985">
              <a:lnSpc>
                <a:spcPct val="93800"/>
              </a:lnSpc>
              <a:spcBef>
                <a:spcPts val="165"/>
              </a:spcBef>
              <a:buAutoNum type="alphaLcParenBoth"/>
              <a:tabLst>
                <a:tab pos="139700" algn="l"/>
              </a:tabLst>
            </a:pPr>
            <a:r>
              <a:rPr sz="600" dirty="0">
                <a:latin typeface="Tahoma"/>
                <a:cs typeface="Tahoma"/>
              </a:rPr>
              <a:t>Make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data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inputs/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outputs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be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datapath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inputs/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outputs</a:t>
            </a:r>
            <a:endParaRPr sz="600">
              <a:latin typeface="Tahoma"/>
              <a:cs typeface="Tahoma"/>
            </a:endParaRPr>
          </a:p>
          <a:p>
            <a:pPr marL="146050" marR="5080" indent="-133985">
              <a:lnSpc>
                <a:spcPct val="93600"/>
              </a:lnSpc>
              <a:spcBef>
                <a:spcPts val="140"/>
              </a:spcBef>
              <a:buAutoNum type="alphaLcParenBoth"/>
              <a:tabLst>
                <a:tab pos="142240" algn="l"/>
              </a:tabLst>
            </a:pPr>
            <a:r>
              <a:rPr sz="600" dirty="0">
                <a:latin typeface="Tahoma"/>
                <a:cs typeface="Tahoma"/>
              </a:rPr>
              <a:t>Instantiate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declared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registers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into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the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datapath</a:t>
            </a:r>
            <a:r>
              <a:rPr sz="600" spc="7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(also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instantiate</a:t>
            </a:r>
            <a:r>
              <a:rPr sz="600" spc="75" dirty="0">
                <a:latin typeface="Tahoma"/>
                <a:cs typeface="Tahoma"/>
              </a:rPr>
              <a:t> </a:t>
            </a:r>
            <a:r>
              <a:rPr sz="600" spc="-50" dirty="0">
                <a:latin typeface="Tahoma"/>
                <a:cs typeface="Tahoma"/>
              </a:rPr>
              <a:t>a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register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for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each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53" y="1637842"/>
            <a:ext cx="68389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ahoma"/>
                <a:cs typeface="Tahoma"/>
              </a:rPr>
              <a:t>and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transition,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and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453" y="1806113"/>
            <a:ext cx="720725" cy="3778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165"/>
              </a:spcBef>
            </a:pPr>
            <a:r>
              <a:rPr sz="600" dirty="0">
                <a:latin typeface="Tahoma"/>
                <a:cs typeface="Tahoma"/>
              </a:rPr>
              <a:t>components</a:t>
            </a:r>
            <a:r>
              <a:rPr sz="600" spc="9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and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connections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to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implement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any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data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computations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5155" y="1465485"/>
            <a:ext cx="2024380" cy="795655"/>
            <a:chOff x="1325155" y="1465485"/>
            <a:chExt cx="2024380" cy="795655"/>
          </a:xfrm>
        </p:grpSpPr>
        <p:sp>
          <p:nvSpPr>
            <p:cNvPr id="14" name="object 14"/>
            <p:cNvSpPr/>
            <p:nvPr/>
          </p:nvSpPr>
          <p:spPr>
            <a:xfrm>
              <a:off x="1328330" y="21398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3720"/>
                  </a:moveTo>
                  <a:lnTo>
                    <a:pt x="63695" y="32787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8330" y="1468660"/>
              <a:ext cx="2018030" cy="789305"/>
            </a:xfrm>
            <a:custGeom>
              <a:avLst/>
              <a:gdLst/>
              <a:ahLst/>
              <a:cxnLst/>
              <a:rect l="l" t="t" r="r" b="b"/>
              <a:pathLst>
                <a:path w="2018029" h="789305">
                  <a:moveTo>
                    <a:pt x="0" y="0"/>
                  </a:moveTo>
                  <a:lnTo>
                    <a:pt x="2017850" y="0"/>
                  </a:lnTo>
                  <a:lnTo>
                    <a:pt x="2017850" y="788771"/>
                  </a:lnTo>
                  <a:lnTo>
                    <a:pt x="0" y="788771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5103" y="1483181"/>
            <a:ext cx="26543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0" dirty="0">
                <a:latin typeface="Arial"/>
                <a:cs typeface="Arial"/>
              </a:rPr>
              <a:t>Datapath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78" y="1431760"/>
            <a:ext cx="1184275" cy="2419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225"/>
              </a:spcBef>
            </a:pPr>
            <a:r>
              <a:rPr sz="600" dirty="0">
                <a:latin typeface="Tahoma"/>
                <a:cs typeface="Tahoma"/>
              </a:rPr>
              <a:t>data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output)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00" dirty="0">
                <a:latin typeface="Tahoma"/>
                <a:cs typeface="Tahoma"/>
              </a:rPr>
              <a:t>(c)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Examine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every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state</a:t>
            </a:r>
            <a:r>
              <a:rPr sz="600" spc="210" dirty="0">
                <a:latin typeface="Tahoma"/>
                <a:cs typeface="Tahoma"/>
              </a:rPr>
              <a:t> </a:t>
            </a:r>
            <a:r>
              <a:rPr sz="750" spc="-15" baseline="27777" dirty="0">
                <a:latin typeface="Arial"/>
                <a:cs typeface="Arial"/>
              </a:rPr>
              <a:t>Dreg_clr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053" y="1721977"/>
            <a:ext cx="104394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ahoma"/>
                <a:cs typeface="Tahoma"/>
              </a:rPr>
              <a:t>instantiate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datapath</a:t>
            </a:r>
            <a:r>
              <a:rPr sz="600" spc="330" dirty="0">
                <a:latin typeface="Tahoma"/>
                <a:cs typeface="Tahoma"/>
              </a:rPr>
              <a:t> </a:t>
            </a:r>
            <a:r>
              <a:rPr sz="750" spc="-15" baseline="-16666" dirty="0">
                <a:latin typeface="Arial"/>
                <a:cs typeface="Arial"/>
              </a:rPr>
              <a:t>Dctr_clr</a:t>
            </a:r>
            <a:endParaRPr sz="750" baseline="-1666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363" y="1832715"/>
            <a:ext cx="24637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Dctr_cnt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4061" y="1629181"/>
            <a:ext cx="2438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Dreg_ld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00056" y="1016350"/>
            <a:ext cx="1997710" cy="174625"/>
            <a:chOff x="1100056" y="1016350"/>
            <a:chExt cx="1997710" cy="174625"/>
          </a:xfrm>
        </p:grpSpPr>
        <p:sp>
          <p:nvSpPr>
            <p:cNvPr id="22" name="object 22"/>
            <p:cNvSpPr/>
            <p:nvPr/>
          </p:nvSpPr>
          <p:spPr>
            <a:xfrm>
              <a:off x="1103231" y="1019525"/>
              <a:ext cx="290195" cy="168275"/>
            </a:xfrm>
            <a:custGeom>
              <a:avLst/>
              <a:gdLst/>
              <a:ahLst/>
              <a:cxnLst/>
              <a:rect l="l" t="t" r="r" b="b"/>
              <a:pathLst>
                <a:path w="290194" h="168275">
                  <a:moveTo>
                    <a:pt x="0" y="84135"/>
                  </a:moveTo>
                  <a:lnTo>
                    <a:pt x="11396" y="51386"/>
                  </a:lnTo>
                  <a:lnTo>
                    <a:pt x="42474" y="24642"/>
                  </a:lnTo>
                  <a:lnTo>
                    <a:pt x="88568" y="6611"/>
                  </a:lnTo>
                  <a:lnTo>
                    <a:pt x="145015" y="0"/>
                  </a:lnTo>
                  <a:lnTo>
                    <a:pt x="201462" y="6611"/>
                  </a:lnTo>
                  <a:lnTo>
                    <a:pt x="247557" y="24642"/>
                  </a:lnTo>
                  <a:lnTo>
                    <a:pt x="278635" y="51386"/>
                  </a:lnTo>
                  <a:lnTo>
                    <a:pt x="290031" y="84135"/>
                  </a:lnTo>
                  <a:lnTo>
                    <a:pt x="278635" y="116884"/>
                  </a:lnTo>
                  <a:lnTo>
                    <a:pt x="247557" y="143628"/>
                  </a:lnTo>
                  <a:lnTo>
                    <a:pt x="201462" y="161659"/>
                  </a:lnTo>
                  <a:lnTo>
                    <a:pt x="145015" y="168271"/>
                  </a:lnTo>
                  <a:lnTo>
                    <a:pt x="88568" y="161659"/>
                  </a:lnTo>
                  <a:lnTo>
                    <a:pt x="42474" y="143628"/>
                  </a:lnTo>
                  <a:lnTo>
                    <a:pt x="11396" y="116884"/>
                  </a:lnTo>
                  <a:lnTo>
                    <a:pt x="0" y="8413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6354" y="1105517"/>
              <a:ext cx="147320" cy="635"/>
            </a:xfrm>
            <a:custGeom>
              <a:avLst/>
              <a:gdLst/>
              <a:ahLst/>
              <a:cxnLst/>
              <a:rect l="l" t="t" r="r" b="b"/>
              <a:pathLst>
                <a:path w="147319" h="634">
                  <a:moveTo>
                    <a:pt x="0" y="0"/>
                  </a:moveTo>
                  <a:lnTo>
                    <a:pt x="1471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0548" y="1091288"/>
              <a:ext cx="71120" cy="28575"/>
            </a:xfrm>
            <a:custGeom>
              <a:avLst/>
              <a:gdLst/>
              <a:ahLst/>
              <a:cxnLst/>
              <a:rect l="l" t="t" r="r" b="b"/>
              <a:pathLst>
                <a:path w="71119" h="28575">
                  <a:moveTo>
                    <a:pt x="0" y="0"/>
                  </a:moveTo>
                  <a:lnTo>
                    <a:pt x="0" y="28458"/>
                  </a:lnTo>
                  <a:lnTo>
                    <a:pt x="7049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2314" y="1105517"/>
              <a:ext cx="151765" cy="635"/>
            </a:xfrm>
            <a:custGeom>
              <a:avLst/>
              <a:gdLst/>
              <a:ahLst/>
              <a:cxnLst/>
              <a:rect l="l" t="t" r="r" b="b"/>
              <a:pathLst>
                <a:path w="151764" h="634">
                  <a:moveTo>
                    <a:pt x="0" y="0"/>
                  </a:moveTo>
                  <a:lnTo>
                    <a:pt x="151508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1455" y="1091288"/>
              <a:ext cx="70485" cy="28575"/>
            </a:xfrm>
            <a:custGeom>
              <a:avLst/>
              <a:gdLst/>
              <a:ahLst/>
              <a:cxnLst/>
              <a:rect l="l" t="t" r="r" b="b"/>
              <a:pathLst>
                <a:path w="70485" h="28575">
                  <a:moveTo>
                    <a:pt x="0" y="0"/>
                  </a:moveTo>
                  <a:lnTo>
                    <a:pt x="0" y="28458"/>
                  </a:lnTo>
                  <a:lnTo>
                    <a:pt x="69879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3807" y="1019525"/>
              <a:ext cx="290830" cy="168275"/>
            </a:xfrm>
            <a:custGeom>
              <a:avLst/>
              <a:gdLst/>
              <a:ahLst/>
              <a:cxnLst/>
              <a:rect l="l" t="t" r="r" b="b"/>
              <a:pathLst>
                <a:path w="290830" h="168275">
                  <a:moveTo>
                    <a:pt x="0" y="84135"/>
                  </a:moveTo>
                  <a:lnTo>
                    <a:pt x="11420" y="51386"/>
                  </a:lnTo>
                  <a:lnTo>
                    <a:pt x="42565" y="24642"/>
                  </a:lnTo>
                  <a:lnTo>
                    <a:pt x="88758" y="6611"/>
                  </a:lnTo>
                  <a:lnTo>
                    <a:pt x="145325" y="0"/>
                  </a:lnTo>
                  <a:lnTo>
                    <a:pt x="201892" y="6611"/>
                  </a:lnTo>
                  <a:lnTo>
                    <a:pt x="248085" y="24642"/>
                  </a:lnTo>
                  <a:lnTo>
                    <a:pt x="279229" y="51386"/>
                  </a:lnTo>
                  <a:lnTo>
                    <a:pt x="290649" y="84135"/>
                  </a:lnTo>
                  <a:lnTo>
                    <a:pt x="279229" y="116884"/>
                  </a:lnTo>
                  <a:lnTo>
                    <a:pt x="248085" y="143628"/>
                  </a:lnTo>
                  <a:lnTo>
                    <a:pt x="201892" y="161659"/>
                  </a:lnTo>
                  <a:lnTo>
                    <a:pt x="145325" y="168271"/>
                  </a:lnTo>
                  <a:lnTo>
                    <a:pt x="88758" y="161659"/>
                  </a:lnTo>
                  <a:lnTo>
                    <a:pt x="42565" y="143628"/>
                  </a:lnTo>
                  <a:lnTo>
                    <a:pt x="11420" y="116884"/>
                  </a:lnTo>
                  <a:lnTo>
                    <a:pt x="0" y="8413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96313" y="1105517"/>
              <a:ext cx="148590" cy="635"/>
            </a:xfrm>
            <a:custGeom>
              <a:avLst/>
              <a:gdLst/>
              <a:ahLst/>
              <a:cxnLst/>
              <a:rect l="l" t="t" r="r" b="b"/>
              <a:pathLst>
                <a:path w="148589" h="634">
                  <a:moveTo>
                    <a:pt x="0" y="0"/>
                  </a:moveTo>
                  <a:lnTo>
                    <a:pt x="148416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1125" y="1091288"/>
              <a:ext cx="71120" cy="28575"/>
            </a:xfrm>
            <a:custGeom>
              <a:avLst/>
              <a:gdLst/>
              <a:ahLst/>
              <a:cxnLst/>
              <a:rect l="l" t="t" r="r" b="b"/>
              <a:pathLst>
                <a:path w="71119" h="28575">
                  <a:moveTo>
                    <a:pt x="0" y="0"/>
                  </a:moveTo>
                  <a:lnTo>
                    <a:pt x="0" y="28458"/>
                  </a:lnTo>
                  <a:lnTo>
                    <a:pt x="7049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4746" y="1105517"/>
              <a:ext cx="145415" cy="635"/>
            </a:xfrm>
            <a:custGeom>
              <a:avLst/>
              <a:gdLst/>
              <a:ahLst/>
              <a:cxnLst/>
              <a:rect l="l" t="t" r="r" b="b"/>
              <a:pathLst>
                <a:path w="145414" h="634">
                  <a:moveTo>
                    <a:pt x="0" y="0"/>
                  </a:moveTo>
                  <a:lnTo>
                    <a:pt x="145324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6466" y="1091288"/>
              <a:ext cx="71120" cy="28575"/>
            </a:xfrm>
            <a:custGeom>
              <a:avLst/>
              <a:gdLst/>
              <a:ahLst/>
              <a:cxnLst/>
              <a:rect l="l" t="t" r="r" b="b"/>
              <a:pathLst>
                <a:path w="71119" h="28575">
                  <a:moveTo>
                    <a:pt x="0" y="0"/>
                  </a:moveTo>
                  <a:lnTo>
                    <a:pt x="0" y="28458"/>
                  </a:lnTo>
                  <a:lnTo>
                    <a:pt x="71116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02090" y="1062503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81587" y="883008"/>
            <a:ext cx="815340" cy="158750"/>
            <a:chOff x="1081587" y="883008"/>
            <a:chExt cx="815340" cy="158750"/>
          </a:xfrm>
        </p:grpSpPr>
        <p:sp>
          <p:nvSpPr>
            <p:cNvPr id="34" name="object 34"/>
            <p:cNvSpPr/>
            <p:nvPr/>
          </p:nvSpPr>
          <p:spPr>
            <a:xfrm>
              <a:off x="1601046" y="887135"/>
              <a:ext cx="291465" cy="150495"/>
            </a:xfrm>
            <a:custGeom>
              <a:avLst/>
              <a:gdLst/>
              <a:ahLst/>
              <a:cxnLst/>
              <a:rect l="l" t="t" r="r" b="b"/>
              <a:pathLst>
                <a:path w="291464" h="150494">
                  <a:moveTo>
                    <a:pt x="13239" y="118116"/>
                  </a:moveTo>
                  <a:lnTo>
                    <a:pt x="7447" y="110035"/>
                  </a:lnTo>
                  <a:lnTo>
                    <a:pt x="3309" y="101786"/>
                  </a:lnTo>
                  <a:lnTo>
                    <a:pt x="827" y="93201"/>
                  </a:lnTo>
                  <a:lnTo>
                    <a:pt x="0" y="84113"/>
                  </a:lnTo>
                  <a:lnTo>
                    <a:pt x="11584" y="51340"/>
                  </a:lnTo>
                  <a:lnTo>
                    <a:pt x="43028" y="24607"/>
                  </a:lnTo>
                  <a:lnTo>
                    <a:pt x="89366" y="6599"/>
                  </a:lnTo>
                  <a:lnTo>
                    <a:pt x="145633" y="0"/>
                  </a:lnTo>
                  <a:lnTo>
                    <a:pt x="202832" y="6599"/>
                  </a:lnTo>
                  <a:lnTo>
                    <a:pt x="249067" y="24607"/>
                  </a:lnTo>
                  <a:lnTo>
                    <a:pt x="279993" y="51340"/>
                  </a:lnTo>
                  <a:lnTo>
                    <a:pt x="291267" y="84113"/>
                  </a:lnTo>
                  <a:lnTo>
                    <a:pt x="287613" y="103520"/>
                  </a:lnTo>
                  <a:lnTo>
                    <a:pt x="276925" y="121248"/>
                  </a:lnTo>
                  <a:lnTo>
                    <a:pt x="259617" y="136964"/>
                  </a:lnTo>
                  <a:lnTo>
                    <a:pt x="236103" y="150330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1577" y="986121"/>
              <a:ext cx="566420" cy="55244"/>
            </a:xfrm>
            <a:custGeom>
              <a:avLst/>
              <a:gdLst/>
              <a:ahLst/>
              <a:cxnLst/>
              <a:rect l="l" t="t" r="r" b="b"/>
              <a:pathLst>
                <a:path w="566419" h="55244">
                  <a:moveTo>
                    <a:pt x="65557" y="55067"/>
                  </a:moveTo>
                  <a:lnTo>
                    <a:pt x="23964" y="4330"/>
                  </a:lnTo>
                  <a:lnTo>
                    <a:pt x="0" y="26238"/>
                  </a:lnTo>
                  <a:lnTo>
                    <a:pt x="65557" y="55067"/>
                  </a:lnTo>
                  <a:close/>
                </a:path>
                <a:path w="566419" h="55244">
                  <a:moveTo>
                    <a:pt x="565848" y="53822"/>
                  </a:moveTo>
                  <a:lnTo>
                    <a:pt x="534606" y="0"/>
                  </a:lnTo>
                  <a:lnTo>
                    <a:pt x="508330" y="17754"/>
                  </a:lnTo>
                  <a:lnTo>
                    <a:pt x="565848" y="53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67831" y="1013630"/>
            <a:ext cx="205104" cy="36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12700" indent="28575">
              <a:lnSpc>
                <a:spcPct val="164600"/>
              </a:lnSpc>
              <a:spcBef>
                <a:spcPts val="90"/>
              </a:spcBef>
            </a:pPr>
            <a:r>
              <a:rPr sz="550" spc="-25" dirty="0">
                <a:latin typeface="Arial"/>
                <a:cs typeface="Arial"/>
              </a:rPr>
              <a:t>S0</a:t>
            </a:r>
            <a:r>
              <a:rPr sz="550" spc="4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 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505"/>
              </a:lnSpc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79540" y="1011775"/>
            <a:ext cx="189865" cy="305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765">
              <a:lnSpc>
                <a:spcPct val="166800"/>
              </a:lnSpc>
              <a:spcBef>
                <a:spcPts val="90"/>
              </a:spcBef>
            </a:pPr>
            <a:r>
              <a:rPr sz="550" spc="-25" dirty="0">
                <a:latin typeface="Arial"/>
                <a:cs typeface="Arial"/>
              </a:rPr>
              <a:t>S2</a:t>
            </a:r>
            <a:r>
              <a:rPr sz="550" spc="4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 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16793" y="1011775"/>
            <a:ext cx="287655" cy="3054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550" spc="-25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550" dirty="0">
                <a:latin typeface="Arial"/>
                <a:cs typeface="Arial"/>
              </a:rPr>
              <a:t>Dctr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88017" y="883008"/>
            <a:ext cx="306070" cy="158750"/>
            <a:chOff x="2588017" y="883008"/>
            <a:chExt cx="306070" cy="158750"/>
          </a:xfrm>
        </p:grpSpPr>
        <p:sp>
          <p:nvSpPr>
            <p:cNvPr id="40" name="object 40"/>
            <p:cNvSpPr/>
            <p:nvPr/>
          </p:nvSpPr>
          <p:spPr>
            <a:xfrm>
              <a:off x="2599149" y="887135"/>
              <a:ext cx="290830" cy="150495"/>
            </a:xfrm>
            <a:custGeom>
              <a:avLst/>
              <a:gdLst/>
              <a:ahLst/>
              <a:cxnLst/>
              <a:rect l="l" t="t" r="r" b="b"/>
              <a:pathLst>
                <a:path w="290830" h="150494">
                  <a:moveTo>
                    <a:pt x="11010" y="118116"/>
                  </a:moveTo>
                  <a:lnTo>
                    <a:pt x="6502" y="110035"/>
                  </a:lnTo>
                  <a:lnTo>
                    <a:pt x="3027" y="101786"/>
                  </a:lnTo>
                  <a:lnTo>
                    <a:pt x="791" y="93201"/>
                  </a:lnTo>
                  <a:lnTo>
                    <a:pt x="0" y="84113"/>
                  </a:lnTo>
                  <a:lnTo>
                    <a:pt x="11559" y="51340"/>
                  </a:lnTo>
                  <a:lnTo>
                    <a:pt x="42936" y="24607"/>
                  </a:lnTo>
                  <a:lnTo>
                    <a:pt x="89176" y="6599"/>
                  </a:lnTo>
                  <a:lnTo>
                    <a:pt x="145325" y="0"/>
                  </a:lnTo>
                  <a:lnTo>
                    <a:pt x="201473" y="6599"/>
                  </a:lnTo>
                  <a:lnTo>
                    <a:pt x="247713" y="24607"/>
                  </a:lnTo>
                  <a:lnTo>
                    <a:pt x="279090" y="51340"/>
                  </a:lnTo>
                  <a:lnTo>
                    <a:pt x="290649" y="84113"/>
                  </a:lnTo>
                  <a:lnTo>
                    <a:pt x="286693" y="103520"/>
                  </a:lnTo>
                  <a:lnTo>
                    <a:pt x="275512" y="121248"/>
                  </a:lnTo>
                  <a:lnTo>
                    <a:pt x="258137" y="136964"/>
                  </a:lnTo>
                  <a:lnTo>
                    <a:pt x="235602" y="150330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8017" y="986118"/>
              <a:ext cx="57150" cy="53975"/>
            </a:xfrm>
            <a:custGeom>
              <a:avLst/>
              <a:gdLst/>
              <a:ahLst/>
              <a:cxnLst/>
              <a:rect l="l" t="t" r="r" b="b"/>
              <a:pathLst>
                <a:path w="57150" h="53975">
                  <a:moveTo>
                    <a:pt x="26691" y="0"/>
                  </a:moveTo>
                  <a:lnTo>
                    <a:pt x="0" y="17750"/>
                  </a:lnTo>
                  <a:lnTo>
                    <a:pt x="56893" y="53822"/>
                  </a:lnTo>
                  <a:lnTo>
                    <a:pt x="26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41454" y="1107046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38939" y="1107046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01623" y="1019525"/>
            <a:ext cx="290830" cy="168275"/>
          </a:xfrm>
          <a:custGeom>
            <a:avLst/>
            <a:gdLst/>
            <a:ahLst/>
            <a:cxnLst/>
            <a:rect l="l" t="t" r="r" b="b"/>
            <a:pathLst>
              <a:path w="290830" h="168275">
                <a:moveTo>
                  <a:pt x="0" y="84135"/>
                </a:moveTo>
                <a:lnTo>
                  <a:pt x="11420" y="51386"/>
                </a:lnTo>
                <a:lnTo>
                  <a:pt x="42564" y="24642"/>
                </a:lnTo>
                <a:lnTo>
                  <a:pt x="88757" y="6611"/>
                </a:lnTo>
                <a:lnTo>
                  <a:pt x="145324" y="0"/>
                </a:lnTo>
                <a:lnTo>
                  <a:pt x="201891" y="6611"/>
                </a:lnTo>
                <a:lnTo>
                  <a:pt x="248084" y="24642"/>
                </a:lnTo>
                <a:lnTo>
                  <a:pt x="279228" y="51386"/>
                </a:lnTo>
                <a:lnTo>
                  <a:pt x="290649" y="84135"/>
                </a:lnTo>
                <a:lnTo>
                  <a:pt x="279228" y="116884"/>
                </a:lnTo>
                <a:lnTo>
                  <a:pt x="248084" y="143628"/>
                </a:lnTo>
                <a:lnTo>
                  <a:pt x="201891" y="161659"/>
                </a:lnTo>
                <a:lnTo>
                  <a:pt x="145324" y="168271"/>
                </a:lnTo>
                <a:lnTo>
                  <a:pt x="88757" y="161659"/>
                </a:lnTo>
                <a:lnTo>
                  <a:pt x="42564" y="143628"/>
                </a:lnTo>
                <a:lnTo>
                  <a:pt x="11420" y="116884"/>
                </a:lnTo>
                <a:lnTo>
                  <a:pt x="0" y="84135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55530" y="1202316"/>
            <a:ext cx="955675" cy="1784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44780">
              <a:lnSpc>
                <a:spcPct val="76000"/>
              </a:lnSpc>
              <a:spcBef>
                <a:spcPts val="290"/>
              </a:spcBef>
              <a:tabLst>
                <a:tab pos="554355" algn="l"/>
              </a:tabLst>
            </a:pPr>
            <a:r>
              <a:rPr sz="550" spc="-25" dirty="0">
                <a:latin typeface="Arial"/>
                <a:cs typeface="Arial"/>
              </a:rPr>
              <a:t>L=0</a:t>
            </a:r>
            <a:r>
              <a:rPr sz="550" dirty="0">
                <a:latin typeface="Arial"/>
                <a:cs typeface="Arial"/>
              </a:rPr>
              <a:t>	D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/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2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1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(calculate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D)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0523" y="1061885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S4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93357" y="760799"/>
            <a:ext cx="2400300" cy="1249680"/>
            <a:chOff x="993357" y="760799"/>
            <a:chExt cx="2400300" cy="1249680"/>
          </a:xfrm>
        </p:grpSpPr>
        <p:sp>
          <p:nvSpPr>
            <p:cNvPr id="48" name="object 48"/>
            <p:cNvSpPr/>
            <p:nvPr/>
          </p:nvSpPr>
          <p:spPr>
            <a:xfrm>
              <a:off x="1601046" y="1019525"/>
              <a:ext cx="1789430" cy="168275"/>
            </a:xfrm>
            <a:custGeom>
              <a:avLst/>
              <a:gdLst/>
              <a:ahLst/>
              <a:cxnLst/>
              <a:rect l="l" t="t" r="r" b="b"/>
              <a:pathLst>
                <a:path w="1789429" h="168275">
                  <a:moveTo>
                    <a:pt x="1498391" y="84135"/>
                  </a:moveTo>
                  <a:lnTo>
                    <a:pt x="1509811" y="51386"/>
                  </a:lnTo>
                  <a:lnTo>
                    <a:pt x="1540955" y="24642"/>
                  </a:lnTo>
                  <a:lnTo>
                    <a:pt x="1587149" y="6611"/>
                  </a:lnTo>
                  <a:lnTo>
                    <a:pt x="1643716" y="0"/>
                  </a:lnTo>
                  <a:lnTo>
                    <a:pt x="1700283" y="6611"/>
                  </a:lnTo>
                  <a:lnTo>
                    <a:pt x="1746476" y="24642"/>
                  </a:lnTo>
                  <a:lnTo>
                    <a:pt x="1777620" y="51386"/>
                  </a:lnTo>
                  <a:lnTo>
                    <a:pt x="1789041" y="84135"/>
                  </a:lnTo>
                  <a:lnTo>
                    <a:pt x="1777620" y="116884"/>
                  </a:lnTo>
                  <a:lnTo>
                    <a:pt x="1746476" y="143628"/>
                  </a:lnTo>
                  <a:lnTo>
                    <a:pt x="1700283" y="161659"/>
                  </a:lnTo>
                  <a:lnTo>
                    <a:pt x="1643716" y="168271"/>
                  </a:lnTo>
                  <a:lnTo>
                    <a:pt x="1587149" y="161659"/>
                  </a:lnTo>
                  <a:lnTo>
                    <a:pt x="1540955" y="143628"/>
                  </a:lnTo>
                  <a:lnTo>
                    <a:pt x="1509811" y="116884"/>
                  </a:lnTo>
                  <a:lnTo>
                    <a:pt x="1498391" y="84135"/>
                  </a:lnTo>
                  <a:close/>
                </a:path>
                <a:path w="1789429" h="168275">
                  <a:moveTo>
                    <a:pt x="0" y="84135"/>
                  </a:moveTo>
                  <a:lnTo>
                    <a:pt x="11444" y="51386"/>
                  </a:lnTo>
                  <a:lnTo>
                    <a:pt x="42655" y="24642"/>
                  </a:lnTo>
                  <a:lnTo>
                    <a:pt x="88946" y="6611"/>
                  </a:lnTo>
                  <a:lnTo>
                    <a:pt x="145633" y="0"/>
                  </a:lnTo>
                  <a:lnTo>
                    <a:pt x="202321" y="6611"/>
                  </a:lnTo>
                  <a:lnTo>
                    <a:pt x="248612" y="24642"/>
                  </a:lnTo>
                  <a:lnTo>
                    <a:pt x="279823" y="51386"/>
                  </a:lnTo>
                  <a:lnTo>
                    <a:pt x="291267" y="84135"/>
                  </a:lnTo>
                  <a:lnTo>
                    <a:pt x="279823" y="116884"/>
                  </a:lnTo>
                  <a:lnTo>
                    <a:pt x="248612" y="143628"/>
                  </a:lnTo>
                  <a:lnTo>
                    <a:pt x="202321" y="161659"/>
                  </a:lnTo>
                  <a:lnTo>
                    <a:pt x="145633" y="168271"/>
                  </a:lnTo>
                  <a:lnTo>
                    <a:pt x="88946" y="161659"/>
                  </a:lnTo>
                  <a:lnTo>
                    <a:pt x="42655" y="143628"/>
                  </a:lnTo>
                  <a:lnTo>
                    <a:pt x="11444" y="116884"/>
                  </a:lnTo>
                  <a:lnTo>
                    <a:pt x="0" y="8413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78709" y="1010864"/>
              <a:ext cx="61594" cy="51435"/>
            </a:xfrm>
            <a:custGeom>
              <a:avLst/>
              <a:gdLst/>
              <a:ahLst/>
              <a:cxnLst/>
              <a:rect l="l" t="t" r="r" b="b"/>
              <a:pathLst>
                <a:path w="61594" h="51434">
                  <a:moveTo>
                    <a:pt x="35185" y="0"/>
                  </a:moveTo>
                  <a:lnTo>
                    <a:pt x="0" y="51347"/>
                  </a:lnTo>
                  <a:lnTo>
                    <a:pt x="61221" y="19397"/>
                  </a:lnTo>
                  <a:lnTo>
                    <a:pt x="35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7484" y="764927"/>
              <a:ext cx="2192020" cy="275590"/>
            </a:xfrm>
            <a:custGeom>
              <a:avLst/>
              <a:gdLst/>
              <a:ahLst/>
              <a:cxnLst/>
              <a:rect l="l" t="t" r="r" b="b"/>
              <a:pathLst>
                <a:path w="2192020" h="275590">
                  <a:moveTo>
                    <a:pt x="2191621" y="257090"/>
                  </a:moveTo>
                  <a:lnTo>
                    <a:pt x="2097807" y="169153"/>
                  </a:lnTo>
                  <a:lnTo>
                    <a:pt x="1834260" y="24084"/>
                  </a:lnTo>
                  <a:lnTo>
                    <a:pt x="1427824" y="0"/>
                  </a:lnTo>
                  <a:lnTo>
                    <a:pt x="905342" y="275013"/>
                  </a:lnTo>
                </a:path>
                <a:path w="2192020" h="275590">
                  <a:moveTo>
                    <a:pt x="0" y="171699"/>
                  </a:moveTo>
                  <a:lnTo>
                    <a:pt x="101418" y="243462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31561" y="1863356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0"/>
                  </a:lnTo>
                  <a:lnTo>
                    <a:pt x="61841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37425" y="1679618"/>
              <a:ext cx="1206500" cy="199390"/>
            </a:xfrm>
            <a:custGeom>
              <a:avLst/>
              <a:gdLst/>
              <a:ahLst/>
              <a:cxnLst/>
              <a:rect l="l" t="t" r="r" b="b"/>
              <a:pathLst>
                <a:path w="1206500" h="199389">
                  <a:moveTo>
                    <a:pt x="1205886" y="199202"/>
                  </a:moveTo>
                  <a:lnTo>
                    <a:pt x="1085916" y="199202"/>
                  </a:lnTo>
                  <a:lnTo>
                    <a:pt x="1085916" y="0"/>
                  </a:lnTo>
                  <a:lnTo>
                    <a:pt x="0" y="0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95875" y="194439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3720"/>
                  </a:moveTo>
                  <a:lnTo>
                    <a:pt x="63695" y="30931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71865" y="1940978"/>
            <a:ext cx="628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5469" y="1739919"/>
            <a:ext cx="311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5350" y="1793122"/>
            <a:ext cx="342265" cy="1714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09855" marR="5080" indent="-110489">
              <a:lnSpc>
                <a:spcPts val="540"/>
              </a:lnSpc>
              <a:spcBef>
                <a:spcPts val="175"/>
              </a:spcBef>
            </a:pPr>
            <a:r>
              <a:rPr sz="500" spc="-10" dirty="0">
                <a:latin typeface="Arial"/>
                <a:cs typeface="Arial"/>
              </a:rPr>
              <a:t>Dreg: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16-</a:t>
            </a:r>
            <a:r>
              <a:rPr sz="500" spc="-25" dirty="0">
                <a:latin typeface="Arial"/>
                <a:cs typeface="Arial"/>
              </a:rPr>
              <a:t>bit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register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87177" y="654623"/>
            <a:ext cx="1805939" cy="1374140"/>
            <a:chOff x="1487177" y="654623"/>
            <a:chExt cx="1805939" cy="1374140"/>
          </a:xfrm>
        </p:grpSpPr>
        <p:sp>
          <p:nvSpPr>
            <p:cNvPr id="58" name="object 58"/>
            <p:cNvSpPr/>
            <p:nvPr/>
          </p:nvSpPr>
          <p:spPr>
            <a:xfrm>
              <a:off x="2495876" y="1747050"/>
              <a:ext cx="794385" cy="278765"/>
            </a:xfrm>
            <a:custGeom>
              <a:avLst/>
              <a:gdLst/>
              <a:ahLst/>
              <a:cxnLst/>
              <a:rect l="l" t="t" r="r" b="b"/>
              <a:pathLst>
                <a:path w="794385" h="278764">
                  <a:moveTo>
                    <a:pt x="0" y="0"/>
                  </a:moveTo>
                  <a:lnTo>
                    <a:pt x="794029" y="0"/>
                  </a:lnTo>
                  <a:lnTo>
                    <a:pt x="794029" y="278389"/>
                  </a:lnTo>
                  <a:lnTo>
                    <a:pt x="0" y="278389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89993" y="659068"/>
              <a:ext cx="239395" cy="1061720"/>
            </a:xfrm>
            <a:custGeom>
              <a:avLst/>
              <a:gdLst/>
              <a:ahLst/>
              <a:cxnLst/>
              <a:rect l="l" t="t" r="r" b="b"/>
              <a:pathLst>
                <a:path w="239394" h="1061720">
                  <a:moveTo>
                    <a:pt x="64293" y="0"/>
                  </a:moveTo>
                  <a:lnTo>
                    <a:pt x="73024" y="38908"/>
                  </a:lnTo>
                  <a:lnTo>
                    <a:pt x="86518" y="93699"/>
                  </a:lnTo>
                  <a:lnTo>
                    <a:pt x="96837" y="162782"/>
                  </a:lnTo>
                  <a:lnTo>
                    <a:pt x="97630" y="248540"/>
                  </a:lnTo>
                  <a:lnTo>
                    <a:pt x="89693" y="300154"/>
                  </a:lnTo>
                  <a:lnTo>
                    <a:pt x="75405" y="359708"/>
                  </a:lnTo>
                  <a:lnTo>
                    <a:pt x="56356" y="424821"/>
                  </a:lnTo>
                  <a:lnTo>
                    <a:pt x="37305" y="492316"/>
                  </a:lnTo>
                  <a:lnTo>
                    <a:pt x="19843" y="561399"/>
                  </a:lnTo>
                  <a:lnTo>
                    <a:pt x="6349" y="628100"/>
                  </a:lnTo>
                  <a:lnTo>
                    <a:pt x="0" y="690037"/>
                  </a:lnTo>
                  <a:lnTo>
                    <a:pt x="3174" y="745621"/>
                  </a:lnTo>
                  <a:lnTo>
                    <a:pt x="18256" y="795647"/>
                  </a:lnTo>
                  <a:lnTo>
                    <a:pt x="44449" y="844084"/>
                  </a:lnTo>
                  <a:lnTo>
                    <a:pt x="77787" y="890139"/>
                  </a:lnTo>
                  <a:lnTo>
                    <a:pt x="115093" y="933019"/>
                  </a:lnTo>
                  <a:lnTo>
                    <a:pt x="153193" y="972722"/>
                  </a:lnTo>
                  <a:lnTo>
                    <a:pt x="189706" y="1009248"/>
                  </a:lnTo>
                  <a:lnTo>
                    <a:pt x="221455" y="1041010"/>
                  </a:lnTo>
                  <a:lnTo>
                    <a:pt x="238878" y="1061345"/>
                  </a:lnTo>
                </a:path>
              </a:pathLst>
            </a:custGeom>
            <a:ln w="8312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90838" y="1681236"/>
              <a:ext cx="44450" cy="46990"/>
            </a:xfrm>
            <a:custGeom>
              <a:avLst/>
              <a:gdLst/>
              <a:ahLst/>
              <a:cxnLst/>
              <a:rect l="l" t="t" r="r" b="b"/>
              <a:pathLst>
                <a:path w="44450" h="46989">
                  <a:moveTo>
                    <a:pt x="4611" y="22332"/>
                  </a:moveTo>
                  <a:lnTo>
                    <a:pt x="1791" y="23700"/>
                  </a:lnTo>
                  <a:lnTo>
                    <a:pt x="0" y="28864"/>
                  </a:lnTo>
                  <a:lnTo>
                    <a:pt x="1366" y="31683"/>
                  </a:lnTo>
                  <a:lnTo>
                    <a:pt x="44424" y="46635"/>
                  </a:lnTo>
                  <a:lnTo>
                    <a:pt x="41702" y="31720"/>
                  </a:lnTo>
                  <a:lnTo>
                    <a:pt x="31644" y="31720"/>
                  </a:lnTo>
                  <a:lnTo>
                    <a:pt x="4611" y="22332"/>
                  </a:lnTo>
                  <a:close/>
                </a:path>
                <a:path w="44450" h="46989">
                  <a:moveTo>
                    <a:pt x="33662" y="0"/>
                  </a:moveTo>
                  <a:lnTo>
                    <a:pt x="28286" y="981"/>
                  </a:lnTo>
                  <a:lnTo>
                    <a:pt x="26506" y="3558"/>
                  </a:lnTo>
                  <a:lnTo>
                    <a:pt x="31644" y="31720"/>
                  </a:lnTo>
                  <a:lnTo>
                    <a:pt x="41702" y="31720"/>
                  </a:lnTo>
                  <a:lnTo>
                    <a:pt x="36239" y="1781"/>
                  </a:lnTo>
                  <a:lnTo>
                    <a:pt x="33662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90352" y="1944398"/>
              <a:ext cx="64769" cy="64135"/>
            </a:xfrm>
            <a:custGeom>
              <a:avLst/>
              <a:gdLst/>
              <a:ahLst/>
              <a:cxnLst/>
              <a:rect l="l" t="t" r="r" b="b"/>
              <a:pathLst>
                <a:path w="64769" h="64135">
                  <a:moveTo>
                    <a:pt x="0" y="63720"/>
                  </a:moveTo>
                  <a:lnTo>
                    <a:pt x="64313" y="30931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90352" y="1747050"/>
              <a:ext cx="795020" cy="278765"/>
            </a:xfrm>
            <a:custGeom>
              <a:avLst/>
              <a:gdLst/>
              <a:ahLst/>
              <a:cxnLst/>
              <a:rect l="l" t="t" r="r" b="b"/>
              <a:pathLst>
                <a:path w="795019" h="278764">
                  <a:moveTo>
                    <a:pt x="0" y="0"/>
                  </a:moveTo>
                  <a:lnTo>
                    <a:pt x="794648" y="0"/>
                  </a:lnTo>
                  <a:lnTo>
                    <a:pt x="794648" y="278389"/>
                  </a:lnTo>
                  <a:lnTo>
                    <a:pt x="0" y="278389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856114" y="1940978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55678" y="1793122"/>
            <a:ext cx="334645" cy="1714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635">
              <a:lnSpc>
                <a:spcPts val="540"/>
              </a:lnSpc>
              <a:spcBef>
                <a:spcPts val="175"/>
              </a:spcBef>
            </a:pPr>
            <a:r>
              <a:rPr sz="500" spc="-10" dirty="0">
                <a:latin typeface="Arial"/>
                <a:cs typeface="Arial"/>
              </a:rPr>
              <a:t>Dctr: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16-</a:t>
            </a:r>
            <a:r>
              <a:rPr sz="500" spc="-25" dirty="0">
                <a:latin typeface="Arial"/>
                <a:cs typeface="Arial"/>
              </a:rPr>
              <a:t>bit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up-counter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75375" y="741970"/>
            <a:ext cx="932180" cy="1604645"/>
            <a:chOff x="1975375" y="741970"/>
            <a:chExt cx="932180" cy="1604645"/>
          </a:xfrm>
        </p:grpSpPr>
        <p:sp>
          <p:nvSpPr>
            <p:cNvPr id="66" name="object 66"/>
            <p:cNvSpPr/>
            <p:nvPr/>
          </p:nvSpPr>
          <p:spPr>
            <a:xfrm>
              <a:off x="1980527" y="746415"/>
              <a:ext cx="474345" cy="993775"/>
            </a:xfrm>
            <a:custGeom>
              <a:avLst/>
              <a:gdLst/>
              <a:ahLst/>
              <a:cxnLst/>
              <a:rect l="l" t="t" r="r" b="b"/>
              <a:pathLst>
                <a:path w="474344" h="993775">
                  <a:moveTo>
                    <a:pt x="163391" y="0"/>
                  </a:moveTo>
                  <a:lnTo>
                    <a:pt x="188791" y="12704"/>
                  </a:lnTo>
                  <a:lnTo>
                    <a:pt x="224510" y="26997"/>
                  </a:lnTo>
                  <a:lnTo>
                    <a:pt x="268166" y="44467"/>
                  </a:lnTo>
                  <a:lnTo>
                    <a:pt x="314997" y="65112"/>
                  </a:lnTo>
                  <a:lnTo>
                    <a:pt x="361034" y="88934"/>
                  </a:lnTo>
                  <a:lnTo>
                    <a:pt x="403103" y="117520"/>
                  </a:lnTo>
                  <a:lnTo>
                    <a:pt x="437235" y="150076"/>
                  </a:lnTo>
                  <a:lnTo>
                    <a:pt x="459459" y="187397"/>
                  </a:lnTo>
                  <a:lnTo>
                    <a:pt x="469778" y="234247"/>
                  </a:lnTo>
                  <a:lnTo>
                    <a:pt x="473747" y="290625"/>
                  </a:lnTo>
                  <a:lnTo>
                    <a:pt x="470572" y="354149"/>
                  </a:lnTo>
                  <a:lnTo>
                    <a:pt x="462635" y="420056"/>
                  </a:lnTo>
                  <a:lnTo>
                    <a:pt x="450728" y="485963"/>
                  </a:lnTo>
                  <a:lnTo>
                    <a:pt x="434853" y="547900"/>
                  </a:lnTo>
                  <a:lnTo>
                    <a:pt x="417391" y="601896"/>
                  </a:lnTo>
                  <a:lnTo>
                    <a:pt x="398341" y="645569"/>
                  </a:lnTo>
                  <a:lnTo>
                    <a:pt x="375322" y="677331"/>
                  </a:lnTo>
                  <a:lnTo>
                    <a:pt x="314997" y="715446"/>
                  </a:lnTo>
                  <a:lnTo>
                    <a:pt x="210222" y="747208"/>
                  </a:lnTo>
                  <a:lnTo>
                    <a:pt x="177679" y="760707"/>
                  </a:lnTo>
                  <a:lnTo>
                    <a:pt x="149897" y="779765"/>
                  </a:lnTo>
                  <a:lnTo>
                    <a:pt x="103066" y="828203"/>
                  </a:lnTo>
                  <a:lnTo>
                    <a:pt x="63378" y="882993"/>
                  </a:lnTo>
                  <a:lnTo>
                    <a:pt x="0" y="993580"/>
                  </a:lnTo>
                </a:path>
              </a:pathLst>
            </a:custGeom>
            <a:ln w="8313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75375" y="1700649"/>
              <a:ext cx="40640" cy="48260"/>
            </a:xfrm>
            <a:custGeom>
              <a:avLst/>
              <a:gdLst/>
              <a:ahLst/>
              <a:cxnLst/>
              <a:rect l="l" t="t" r="r" b="b"/>
              <a:pathLst>
                <a:path w="40639" h="48260">
                  <a:moveTo>
                    <a:pt x="7589" y="0"/>
                  </a:moveTo>
                  <a:lnTo>
                    <a:pt x="2125" y="41"/>
                  </a:lnTo>
                  <a:lnTo>
                    <a:pt x="0" y="2199"/>
                  </a:lnTo>
                  <a:lnTo>
                    <a:pt x="34" y="16548"/>
                  </a:lnTo>
                  <a:lnTo>
                    <a:pt x="269" y="47868"/>
                  </a:lnTo>
                  <a:lnTo>
                    <a:pt x="29876" y="30825"/>
                  </a:lnTo>
                  <a:lnTo>
                    <a:pt x="10035" y="30825"/>
                  </a:lnTo>
                  <a:lnTo>
                    <a:pt x="9820" y="2199"/>
                  </a:lnTo>
                  <a:lnTo>
                    <a:pt x="7589" y="0"/>
                  </a:lnTo>
                  <a:close/>
                </a:path>
                <a:path w="40639" h="48260">
                  <a:moveTo>
                    <a:pt x="34838" y="16548"/>
                  </a:moveTo>
                  <a:lnTo>
                    <a:pt x="10035" y="30825"/>
                  </a:lnTo>
                  <a:lnTo>
                    <a:pt x="29876" y="30825"/>
                  </a:lnTo>
                  <a:lnTo>
                    <a:pt x="39773" y="25128"/>
                  </a:lnTo>
                  <a:lnTo>
                    <a:pt x="40587" y="22101"/>
                  </a:lnTo>
                  <a:lnTo>
                    <a:pt x="37863" y="17363"/>
                  </a:lnTo>
                  <a:lnTo>
                    <a:pt x="34838" y="16548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76193" y="2284652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20" y="0"/>
                  </a:moveTo>
                  <a:lnTo>
                    <a:pt x="0" y="0"/>
                  </a:lnTo>
                  <a:lnTo>
                    <a:pt x="15460" y="61864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898147" y="2119022"/>
            <a:ext cx="445134" cy="2457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365"/>
              </a:spcBef>
            </a:pPr>
            <a:r>
              <a:rPr sz="500" spc="-2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26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233297" y="660976"/>
            <a:ext cx="1691639" cy="1649095"/>
            <a:chOff x="1233297" y="660976"/>
            <a:chExt cx="1691639" cy="1649095"/>
          </a:xfrm>
        </p:grpSpPr>
        <p:sp>
          <p:nvSpPr>
            <p:cNvPr id="71" name="object 71"/>
            <p:cNvSpPr/>
            <p:nvPr/>
          </p:nvSpPr>
          <p:spPr>
            <a:xfrm>
              <a:off x="2891654" y="2025440"/>
              <a:ext cx="635" cy="271145"/>
            </a:xfrm>
            <a:custGeom>
              <a:avLst/>
              <a:gdLst/>
              <a:ahLst/>
              <a:cxnLst/>
              <a:rect l="l" t="t" r="r" b="b"/>
              <a:pathLst>
                <a:path w="635" h="271144">
                  <a:moveTo>
                    <a:pt x="0" y="270966"/>
                  </a:moveTo>
                  <a:lnTo>
                    <a:pt x="618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60733" y="216834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30">
                  <a:moveTo>
                    <a:pt x="61840" y="0"/>
                  </a:moveTo>
                  <a:lnTo>
                    <a:pt x="0" y="6186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59818" y="665421"/>
              <a:ext cx="513715" cy="1626235"/>
            </a:xfrm>
            <a:custGeom>
              <a:avLst/>
              <a:gdLst/>
              <a:ahLst/>
              <a:cxnLst/>
              <a:rect l="l" t="t" r="r" b="b"/>
              <a:pathLst>
                <a:path w="513714" h="1626235">
                  <a:moveTo>
                    <a:pt x="180975" y="0"/>
                  </a:moveTo>
                  <a:lnTo>
                    <a:pt x="180181" y="29380"/>
                  </a:lnTo>
                  <a:lnTo>
                    <a:pt x="180181" y="45261"/>
                  </a:lnTo>
                  <a:lnTo>
                    <a:pt x="180181" y="66700"/>
                  </a:lnTo>
                  <a:lnTo>
                    <a:pt x="174625" y="138166"/>
                  </a:lnTo>
                  <a:lnTo>
                    <a:pt x="169068" y="194544"/>
                  </a:lnTo>
                  <a:lnTo>
                    <a:pt x="160337" y="268391"/>
                  </a:lnTo>
                  <a:lnTo>
                    <a:pt x="153193" y="315241"/>
                  </a:lnTo>
                  <a:lnTo>
                    <a:pt x="143668" y="370031"/>
                  </a:lnTo>
                  <a:lnTo>
                    <a:pt x="130968" y="432762"/>
                  </a:lnTo>
                  <a:lnTo>
                    <a:pt x="116681" y="501050"/>
                  </a:lnTo>
                  <a:lnTo>
                    <a:pt x="84931" y="650334"/>
                  </a:lnTo>
                  <a:lnTo>
                    <a:pt x="53181" y="809940"/>
                  </a:lnTo>
                  <a:lnTo>
                    <a:pt x="25399" y="968751"/>
                  </a:lnTo>
                  <a:lnTo>
                    <a:pt x="6349" y="1118828"/>
                  </a:lnTo>
                  <a:lnTo>
                    <a:pt x="1587" y="1187117"/>
                  </a:lnTo>
                  <a:lnTo>
                    <a:pt x="0" y="1249054"/>
                  </a:lnTo>
                  <a:lnTo>
                    <a:pt x="3968" y="1304638"/>
                  </a:lnTo>
                  <a:lnTo>
                    <a:pt x="12699" y="1351488"/>
                  </a:lnTo>
                  <a:lnTo>
                    <a:pt x="42862" y="1426923"/>
                  </a:lnTo>
                  <a:lnTo>
                    <a:pt x="85724" y="1486478"/>
                  </a:lnTo>
                  <a:lnTo>
                    <a:pt x="140493" y="1531739"/>
                  </a:lnTo>
                  <a:lnTo>
                    <a:pt x="204787" y="1564296"/>
                  </a:lnTo>
                  <a:lnTo>
                    <a:pt x="277019" y="1588117"/>
                  </a:lnTo>
                  <a:lnTo>
                    <a:pt x="354806" y="1604792"/>
                  </a:lnTo>
                  <a:lnTo>
                    <a:pt x="513347" y="1625740"/>
                  </a:lnTo>
                </a:path>
              </a:pathLst>
            </a:custGeom>
            <a:ln w="8313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35852" y="2264514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11024" y="0"/>
                  </a:moveTo>
                  <a:lnTo>
                    <a:pt x="7917" y="393"/>
                  </a:lnTo>
                  <a:lnTo>
                    <a:pt x="4569" y="4714"/>
                  </a:lnTo>
                  <a:lnTo>
                    <a:pt x="4963" y="7823"/>
                  </a:lnTo>
                  <a:lnTo>
                    <a:pt x="27580" y="25360"/>
                  </a:lnTo>
                  <a:lnTo>
                    <a:pt x="1187" y="36423"/>
                  </a:lnTo>
                  <a:lnTo>
                    <a:pt x="0" y="39323"/>
                  </a:lnTo>
                  <a:lnTo>
                    <a:pt x="2112" y="44364"/>
                  </a:lnTo>
                  <a:lnTo>
                    <a:pt x="5010" y="45552"/>
                  </a:lnTo>
                  <a:lnTo>
                    <a:pt x="47048" y="27933"/>
                  </a:lnTo>
                  <a:lnTo>
                    <a:pt x="11024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29707" y="177055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37425" y="1586822"/>
              <a:ext cx="1204595" cy="199390"/>
            </a:xfrm>
            <a:custGeom>
              <a:avLst/>
              <a:gdLst/>
              <a:ahLst/>
              <a:cxnLst/>
              <a:rect l="l" t="t" r="r" b="b"/>
              <a:pathLst>
                <a:path w="1204595" h="199389">
                  <a:moveTo>
                    <a:pt x="1204031" y="199203"/>
                  </a:moveTo>
                  <a:lnTo>
                    <a:pt x="1152085" y="199203"/>
                  </a:lnTo>
                  <a:lnTo>
                    <a:pt x="1152085" y="0"/>
                  </a:lnTo>
                  <a:lnTo>
                    <a:pt x="0" y="0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508244" y="1717524"/>
            <a:ext cx="152400" cy="22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8299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clear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load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237008" y="1279548"/>
            <a:ext cx="1289685" cy="615315"/>
            <a:chOff x="1237008" y="1279548"/>
            <a:chExt cx="1289685" cy="615315"/>
          </a:xfrm>
        </p:grpSpPr>
        <p:sp>
          <p:nvSpPr>
            <p:cNvPr id="79" name="object 79"/>
            <p:cNvSpPr/>
            <p:nvPr/>
          </p:nvSpPr>
          <p:spPr>
            <a:xfrm>
              <a:off x="1269999" y="1344341"/>
              <a:ext cx="1250315" cy="409575"/>
            </a:xfrm>
            <a:custGeom>
              <a:avLst/>
              <a:gdLst/>
              <a:ahLst/>
              <a:cxnLst/>
              <a:rect l="l" t="t" r="r" b="b"/>
              <a:pathLst>
                <a:path w="1250314" h="409575">
                  <a:moveTo>
                    <a:pt x="0" y="0"/>
                  </a:moveTo>
                  <a:lnTo>
                    <a:pt x="32543" y="3176"/>
                  </a:lnTo>
                  <a:lnTo>
                    <a:pt x="75406" y="7146"/>
                  </a:lnTo>
                  <a:lnTo>
                    <a:pt x="126206" y="12704"/>
                  </a:lnTo>
                  <a:lnTo>
                    <a:pt x="183356" y="18263"/>
                  </a:lnTo>
                  <a:lnTo>
                    <a:pt x="303212" y="29380"/>
                  </a:lnTo>
                  <a:lnTo>
                    <a:pt x="361950" y="34938"/>
                  </a:lnTo>
                  <a:lnTo>
                    <a:pt x="416718" y="40496"/>
                  </a:lnTo>
                  <a:lnTo>
                    <a:pt x="519112" y="43673"/>
                  </a:lnTo>
                  <a:lnTo>
                    <a:pt x="621506" y="42879"/>
                  </a:lnTo>
                  <a:lnTo>
                    <a:pt x="672306" y="44467"/>
                  </a:lnTo>
                  <a:lnTo>
                    <a:pt x="723106" y="50025"/>
                  </a:lnTo>
                  <a:lnTo>
                    <a:pt x="774699" y="61936"/>
                  </a:lnTo>
                  <a:lnTo>
                    <a:pt x="827087" y="80993"/>
                  </a:lnTo>
                  <a:lnTo>
                    <a:pt x="881062" y="107992"/>
                  </a:lnTo>
                  <a:lnTo>
                    <a:pt x="937418" y="140548"/>
                  </a:lnTo>
                  <a:lnTo>
                    <a:pt x="995362" y="178663"/>
                  </a:lnTo>
                  <a:lnTo>
                    <a:pt x="1052512" y="220748"/>
                  </a:lnTo>
                  <a:lnTo>
                    <a:pt x="1162843" y="315241"/>
                  </a:lnTo>
                  <a:lnTo>
                    <a:pt x="1212056" y="365266"/>
                  </a:lnTo>
                  <a:lnTo>
                    <a:pt x="1250098" y="409439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82037" y="1714613"/>
              <a:ext cx="45085" cy="46990"/>
            </a:xfrm>
            <a:custGeom>
              <a:avLst/>
              <a:gdLst/>
              <a:ahLst/>
              <a:cxnLst/>
              <a:rect l="l" t="t" r="r" b="b"/>
              <a:pathLst>
                <a:path w="45085" h="46989">
                  <a:moveTo>
                    <a:pt x="4593" y="22407"/>
                  </a:moveTo>
                  <a:lnTo>
                    <a:pt x="1779" y="23782"/>
                  </a:lnTo>
                  <a:lnTo>
                    <a:pt x="0" y="28950"/>
                  </a:lnTo>
                  <a:lnTo>
                    <a:pt x="1372" y="31766"/>
                  </a:lnTo>
                  <a:lnTo>
                    <a:pt x="44469" y="46609"/>
                  </a:lnTo>
                  <a:lnTo>
                    <a:pt x="41714" y="31727"/>
                  </a:lnTo>
                  <a:lnTo>
                    <a:pt x="31650" y="31727"/>
                  </a:lnTo>
                  <a:lnTo>
                    <a:pt x="4593" y="22407"/>
                  </a:lnTo>
                  <a:close/>
                </a:path>
                <a:path w="45085" h="46989">
                  <a:moveTo>
                    <a:pt x="33588" y="0"/>
                  </a:moveTo>
                  <a:lnTo>
                    <a:pt x="28216" y="995"/>
                  </a:lnTo>
                  <a:lnTo>
                    <a:pt x="26441" y="3577"/>
                  </a:lnTo>
                  <a:lnTo>
                    <a:pt x="31650" y="31727"/>
                  </a:lnTo>
                  <a:lnTo>
                    <a:pt x="41714" y="31727"/>
                  </a:lnTo>
                  <a:lnTo>
                    <a:pt x="36170" y="1775"/>
                  </a:lnTo>
                  <a:lnTo>
                    <a:pt x="33588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42990" y="1786025"/>
              <a:ext cx="193675" cy="635"/>
            </a:xfrm>
            <a:custGeom>
              <a:avLst/>
              <a:gdLst/>
              <a:ahLst/>
              <a:cxnLst/>
              <a:rect l="l" t="t" r="r" b="b"/>
              <a:pathLst>
                <a:path w="193675" h="635">
                  <a:moveTo>
                    <a:pt x="193560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24800" y="177055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1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14198" y="1283993"/>
              <a:ext cx="184785" cy="493395"/>
            </a:xfrm>
            <a:custGeom>
              <a:avLst/>
              <a:gdLst/>
              <a:ahLst/>
              <a:cxnLst/>
              <a:rect l="l" t="t" r="r" b="b"/>
              <a:pathLst>
                <a:path w="184785" h="493394">
                  <a:moveTo>
                    <a:pt x="180469" y="0"/>
                  </a:moveTo>
                  <a:lnTo>
                    <a:pt x="184438" y="94492"/>
                  </a:lnTo>
                  <a:lnTo>
                    <a:pt x="184438" y="184221"/>
                  </a:lnTo>
                  <a:lnTo>
                    <a:pt x="177294" y="266009"/>
                  </a:lnTo>
                  <a:lnTo>
                    <a:pt x="159832" y="335886"/>
                  </a:lnTo>
                  <a:lnTo>
                    <a:pt x="129669" y="390676"/>
                  </a:lnTo>
                  <a:lnTo>
                    <a:pt x="89188" y="433555"/>
                  </a:lnTo>
                  <a:lnTo>
                    <a:pt x="42357" y="467700"/>
                  </a:lnTo>
                  <a:lnTo>
                    <a:pt x="0" y="492859"/>
                  </a:lnTo>
                </a:path>
              </a:pathLst>
            </a:custGeom>
            <a:ln w="8313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05756" y="1741144"/>
              <a:ext cx="48260" cy="41275"/>
            </a:xfrm>
            <a:custGeom>
              <a:avLst/>
              <a:gdLst/>
              <a:ahLst/>
              <a:cxnLst/>
              <a:rect l="l" t="t" r="r" b="b"/>
              <a:pathLst>
                <a:path w="48260" h="41275">
                  <a:moveTo>
                    <a:pt x="25138" y="0"/>
                  </a:moveTo>
                  <a:lnTo>
                    <a:pt x="22125" y="861"/>
                  </a:lnTo>
                  <a:lnTo>
                    <a:pt x="0" y="40723"/>
                  </a:lnTo>
                  <a:lnTo>
                    <a:pt x="45576" y="40370"/>
                  </a:lnTo>
                  <a:lnTo>
                    <a:pt x="47773" y="38138"/>
                  </a:lnTo>
                  <a:lnTo>
                    <a:pt x="47731" y="32670"/>
                  </a:lnTo>
                  <a:lnTo>
                    <a:pt x="45724" y="30694"/>
                  </a:lnTo>
                  <a:lnTo>
                    <a:pt x="16884" y="30694"/>
                  </a:lnTo>
                  <a:lnTo>
                    <a:pt x="30777" y="5666"/>
                  </a:lnTo>
                  <a:lnTo>
                    <a:pt x="29916" y="2654"/>
                  </a:lnTo>
                  <a:lnTo>
                    <a:pt x="25138" y="0"/>
                  </a:lnTo>
                  <a:close/>
                </a:path>
                <a:path w="48260" h="41275">
                  <a:moveTo>
                    <a:pt x="45499" y="30472"/>
                  </a:moveTo>
                  <a:lnTo>
                    <a:pt x="16884" y="30694"/>
                  </a:lnTo>
                  <a:lnTo>
                    <a:pt x="45724" y="30694"/>
                  </a:lnTo>
                  <a:lnTo>
                    <a:pt x="45499" y="30472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26656" y="186335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1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41135" y="1878821"/>
              <a:ext cx="197485" cy="635"/>
            </a:xfrm>
            <a:custGeom>
              <a:avLst/>
              <a:gdLst/>
              <a:ahLst/>
              <a:cxnLst/>
              <a:rect l="l" t="t" r="r" b="b"/>
              <a:pathLst>
                <a:path w="197484" h="635">
                  <a:moveTo>
                    <a:pt x="197270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490638" y="1727422"/>
            <a:ext cx="173355" cy="201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clear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647030" y="1347043"/>
            <a:ext cx="1220470" cy="534035"/>
            <a:chOff x="1647030" y="1347043"/>
            <a:chExt cx="1220470" cy="534035"/>
          </a:xfrm>
        </p:grpSpPr>
        <p:sp>
          <p:nvSpPr>
            <p:cNvPr id="89" name="object 89"/>
            <p:cNvSpPr/>
            <p:nvPr/>
          </p:nvSpPr>
          <p:spPr>
            <a:xfrm>
              <a:off x="1656471" y="1351488"/>
              <a:ext cx="1207135" cy="515620"/>
            </a:xfrm>
            <a:custGeom>
              <a:avLst/>
              <a:gdLst/>
              <a:ahLst/>
              <a:cxnLst/>
              <a:rect l="l" t="t" r="r" b="b"/>
              <a:pathLst>
                <a:path w="1207135" h="515619">
                  <a:moveTo>
                    <a:pt x="1105778" y="0"/>
                  </a:moveTo>
                  <a:lnTo>
                    <a:pt x="1168484" y="30968"/>
                  </a:lnTo>
                  <a:lnTo>
                    <a:pt x="1205790" y="66700"/>
                  </a:lnTo>
                  <a:lnTo>
                    <a:pt x="1206584" y="87346"/>
                  </a:lnTo>
                  <a:lnTo>
                    <a:pt x="1201028" y="98463"/>
                  </a:lnTo>
                  <a:lnTo>
                    <a:pt x="1156578" y="137372"/>
                  </a:lnTo>
                  <a:lnTo>
                    <a:pt x="1099428" y="167546"/>
                  </a:lnTo>
                  <a:lnTo>
                    <a:pt x="1061328" y="184221"/>
                  </a:lnTo>
                  <a:lnTo>
                    <a:pt x="1016877" y="201690"/>
                  </a:lnTo>
                  <a:lnTo>
                    <a:pt x="967665" y="220748"/>
                  </a:lnTo>
                  <a:lnTo>
                    <a:pt x="912103" y="240599"/>
                  </a:lnTo>
                  <a:lnTo>
                    <a:pt x="852571" y="260451"/>
                  </a:lnTo>
                  <a:lnTo>
                    <a:pt x="788277" y="281890"/>
                  </a:lnTo>
                  <a:lnTo>
                    <a:pt x="647784" y="325564"/>
                  </a:lnTo>
                  <a:lnTo>
                    <a:pt x="494590" y="371619"/>
                  </a:lnTo>
                  <a:lnTo>
                    <a:pt x="331871" y="419262"/>
                  </a:lnTo>
                  <a:lnTo>
                    <a:pt x="162803" y="468494"/>
                  </a:lnTo>
                  <a:lnTo>
                    <a:pt x="0" y="515027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47030" y="1836238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60" h="44450">
                  <a:moveTo>
                    <a:pt x="34677" y="0"/>
                  </a:moveTo>
                  <a:lnTo>
                    <a:pt x="31545" y="66"/>
                  </a:lnTo>
                  <a:lnTo>
                    <a:pt x="0" y="32975"/>
                  </a:lnTo>
                  <a:lnTo>
                    <a:pt x="44164" y="44246"/>
                  </a:lnTo>
                  <a:lnTo>
                    <a:pt x="46857" y="42646"/>
                  </a:lnTo>
                  <a:lnTo>
                    <a:pt x="48207" y="37349"/>
                  </a:lnTo>
                  <a:lnTo>
                    <a:pt x="46610" y="34655"/>
                  </a:lnTo>
                  <a:lnTo>
                    <a:pt x="18882" y="27579"/>
                  </a:lnTo>
                  <a:lnTo>
                    <a:pt x="38688" y="6916"/>
                  </a:lnTo>
                  <a:lnTo>
                    <a:pt x="38621" y="3783"/>
                  </a:lnTo>
                  <a:lnTo>
                    <a:pt x="34677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408059" y="1417481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78736" y="568207"/>
            <a:ext cx="1823720" cy="3543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24180" marR="30480" indent="-386715">
              <a:lnSpc>
                <a:spcPct val="79700"/>
              </a:lnSpc>
              <a:spcBef>
                <a:spcPts val="265"/>
              </a:spcBef>
            </a:pPr>
            <a:r>
              <a:rPr sz="550" dirty="0">
                <a:latin typeface="Arial"/>
                <a:cs typeface="Arial"/>
              </a:rPr>
              <a:t>Inputs: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bit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each)</a:t>
            </a:r>
            <a:r>
              <a:rPr sz="550" spc="335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Outputs: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(bit),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Local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Registers: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tabLst>
                <a:tab pos="1641475" algn="l"/>
              </a:tabLst>
            </a:pPr>
            <a:r>
              <a:rPr sz="550" spc="-25" dirty="0">
                <a:latin typeface="Arial"/>
                <a:cs typeface="Arial"/>
              </a:rPr>
              <a:t>B</a:t>
            </a:r>
            <a:r>
              <a:rPr sz="825" spc="-37" baseline="5050" dirty="0">
                <a:latin typeface="Tahoma"/>
                <a:cs typeface="Tahoma"/>
              </a:rPr>
              <a:t>‘</a:t>
            </a:r>
            <a:r>
              <a:rPr sz="825" baseline="5050" dirty="0">
                <a:latin typeface="Tahoma"/>
                <a:cs typeface="Tahoma"/>
              </a:rPr>
              <a:t>	</a:t>
            </a:r>
            <a:r>
              <a:rPr sz="550" spc="-25" dirty="0">
                <a:latin typeface="Arial"/>
                <a:cs typeface="Arial"/>
              </a:rPr>
              <a:t>S</a:t>
            </a:r>
            <a:r>
              <a:rPr sz="825" spc="-37" baseline="5050" dirty="0">
                <a:latin typeface="Tahoma"/>
                <a:cs typeface="Tahoma"/>
              </a:rPr>
              <a:t>‘</a:t>
            </a:r>
            <a:endParaRPr sz="825" baseline="505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9" y="-908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53" y="77721"/>
            <a:ext cx="876935" cy="32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5"/>
              </a:lnSpc>
              <a:spcBef>
                <a:spcPts val="95"/>
              </a:spcBef>
            </a:pPr>
            <a:r>
              <a:rPr sz="1250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1250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endParaRPr sz="1250" dirty="0">
              <a:latin typeface="Tahoma"/>
              <a:cs typeface="Tahoma"/>
            </a:endParaRPr>
          </a:p>
          <a:p>
            <a:pPr marL="12700">
              <a:lnSpc>
                <a:spcPts val="905"/>
              </a:lnSpc>
            </a:pP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800" i="1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r>
              <a:rPr sz="80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Method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5.2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519416A-C2CD-4686-84C6-0BEC5D796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03" y="697654"/>
            <a:ext cx="1397000" cy="3948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44CBD9-439B-453A-AB53-8A7340C69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80" y="1339563"/>
            <a:ext cx="1543852" cy="4277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52D8433-F600-481D-9D4F-9628A8BC3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80" y="2056474"/>
            <a:ext cx="1549400" cy="27098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D92596-4765-4AC9-9987-1D84BED30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954" y="496727"/>
            <a:ext cx="694701" cy="15617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A041AA-6A06-49EA-A224-E8924D387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776" y="1160971"/>
            <a:ext cx="1262072" cy="1428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6111CF-257B-416C-9250-ECD74A5E0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489" y="1845951"/>
            <a:ext cx="1647920" cy="18694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CC8825C-18BF-4BCE-84C7-C3EEADFD71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028" y="501749"/>
            <a:ext cx="1244932" cy="104967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D1193E5-7319-43CF-9BAB-02A73CFABE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4689" y="1637015"/>
            <a:ext cx="1517180" cy="7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90391"/>
            <a:ext cx="2002155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Step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2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Example: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Laser-Based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Distance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Measurer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675727"/>
            <a:ext cx="859155" cy="882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50" marR="5080" indent="-133985">
              <a:lnSpc>
                <a:spcPct val="104200"/>
              </a:lnSpc>
              <a:spcBef>
                <a:spcPts val="90"/>
              </a:spcBef>
            </a:pPr>
            <a:r>
              <a:rPr sz="600" dirty="0">
                <a:latin typeface="Tahoma"/>
                <a:cs typeface="Tahoma"/>
              </a:rPr>
              <a:t>(c)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(continued)</a:t>
            </a:r>
            <a:r>
              <a:rPr sz="600" spc="49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Examine</a:t>
            </a:r>
            <a:r>
              <a:rPr sz="600" spc="7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every</a:t>
            </a:r>
            <a:r>
              <a:rPr sz="600" spc="4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state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transition,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instantiate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datapath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components</a:t>
            </a:r>
            <a:r>
              <a:rPr sz="600" spc="9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and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connections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to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implement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any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data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computations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5999" y="1426511"/>
            <a:ext cx="2108835" cy="1069975"/>
            <a:chOff x="1245999" y="1426511"/>
            <a:chExt cx="2108835" cy="1069975"/>
          </a:xfrm>
        </p:grpSpPr>
        <p:sp>
          <p:nvSpPr>
            <p:cNvPr id="13" name="object 13"/>
            <p:cNvSpPr/>
            <p:nvPr/>
          </p:nvSpPr>
          <p:spPr>
            <a:xfrm>
              <a:off x="2393216" y="1889346"/>
              <a:ext cx="498475" cy="607060"/>
            </a:xfrm>
            <a:custGeom>
              <a:avLst/>
              <a:gdLst/>
              <a:ahLst/>
              <a:cxnLst/>
              <a:rect l="l" t="t" r="r" b="b"/>
              <a:pathLst>
                <a:path w="498475" h="607060">
                  <a:moveTo>
                    <a:pt x="64935" y="16078"/>
                  </a:moveTo>
                  <a:lnTo>
                    <a:pt x="0" y="0"/>
                  </a:lnTo>
                  <a:lnTo>
                    <a:pt x="0" y="32169"/>
                  </a:lnTo>
                  <a:lnTo>
                    <a:pt x="64935" y="16078"/>
                  </a:lnTo>
                  <a:close/>
                </a:path>
                <a:path w="498475" h="607060">
                  <a:moveTo>
                    <a:pt x="67411" y="113207"/>
                  </a:moveTo>
                  <a:lnTo>
                    <a:pt x="3086" y="97129"/>
                  </a:lnTo>
                  <a:lnTo>
                    <a:pt x="3086" y="129298"/>
                  </a:lnTo>
                  <a:lnTo>
                    <a:pt x="67411" y="113207"/>
                  </a:lnTo>
                  <a:close/>
                </a:path>
                <a:path w="498475" h="607060">
                  <a:moveTo>
                    <a:pt x="498436" y="541934"/>
                  </a:moveTo>
                  <a:lnTo>
                    <a:pt x="465658" y="541934"/>
                  </a:lnTo>
                  <a:lnTo>
                    <a:pt x="482041" y="606894"/>
                  </a:lnTo>
                  <a:lnTo>
                    <a:pt x="498436" y="541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9974" y="2069364"/>
              <a:ext cx="1179195" cy="69215"/>
            </a:xfrm>
            <a:custGeom>
              <a:avLst/>
              <a:gdLst/>
              <a:ahLst/>
              <a:cxnLst/>
              <a:rect l="l" t="t" r="r" b="b"/>
              <a:pathLst>
                <a:path w="1179195" h="69214">
                  <a:moveTo>
                    <a:pt x="0" y="68669"/>
                  </a:moveTo>
                  <a:lnTo>
                    <a:pt x="66787" y="34013"/>
                  </a:lnTo>
                  <a:lnTo>
                    <a:pt x="0" y="0"/>
                  </a:lnTo>
                </a:path>
                <a:path w="1179195" h="69214">
                  <a:moveTo>
                    <a:pt x="1112507" y="68669"/>
                  </a:moveTo>
                  <a:lnTo>
                    <a:pt x="1178676" y="34013"/>
                  </a:lnTo>
                  <a:lnTo>
                    <a:pt x="1112507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9174" y="1429686"/>
              <a:ext cx="2102485" cy="955675"/>
            </a:xfrm>
            <a:custGeom>
              <a:avLst/>
              <a:gdLst/>
              <a:ahLst/>
              <a:cxnLst/>
              <a:rect l="l" t="t" r="r" b="b"/>
              <a:pathLst>
                <a:path w="2102485" h="955675">
                  <a:moveTo>
                    <a:pt x="0" y="0"/>
                  </a:moveTo>
                  <a:lnTo>
                    <a:pt x="2101952" y="0"/>
                  </a:lnTo>
                  <a:lnTo>
                    <a:pt x="2101952" y="955186"/>
                  </a:lnTo>
                  <a:lnTo>
                    <a:pt x="0" y="955186"/>
                  </a:lnTo>
                  <a:lnTo>
                    <a:pt x="0" y="0"/>
                  </a:lnTo>
                  <a:close/>
                </a:path>
                <a:path w="2102485" h="955675">
                  <a:moveTo>
                    <a:pt x="100799" y="434906"/>
                  </a:moveTo>
                  <a:lnTo>
                    <a:pt x="926986" y="434906"/>
                  </a:lnTo>
                  <a:lnTo>
                    <a:pt x="926986" y="726906"/>
                  </a:lnTo>
                  <a:lnTo>
                    <a:pt x="100799" y="726906"/>
                  </a:lnTo>
                  <a:lnTo>
                    <a:pt x="100799" y="434906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2343" y="1840015"/>
            <a:ext cx="165735" cy="21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1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clear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5468" y="1833209"/>
            <a:ext cx="1524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99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clear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load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3279" y="2067181"/>
            <a:ext cx="628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3932" y="2067181"/>
            <a:ext cx="628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8155" y="1856841"/>
            <a:ext cx="311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6553" y="1911282"/>
            <a:ext cx="327025" cy="17589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R="5080" indent="635">
              <a:lnSpc>
                <a:spcPts val="570"/>
              </a:lnSpc>
              <a:spcBef>
                <a:spcPts val="150"/>
              </a:spcBef>
            </a:pPr>
            <a:r>
              <a:rPr sz="500" dirty="0">
                <a:latin typeface="Arial"/>
                <a:cs typeface="Arial"/>
              </a:rPr>
              <a:t>Dctr: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16-</a:t>
            </a:r>
            <a:r>
              <a:rPr sz="500" spc="-25" dirty="0">
                <a:latin typeface="Arial"/>
                <a:cs typeface="Arial"/>
              </a:rPr>
              <a:t>bit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up-</a:t>
            </a:r>
            <a:r>
              <a:rPr sz="500" spc="-10" dirty="0">
                <a:latin typeface="Arial"/>
                <a:cs typeface="Arial"/>
              </a:rPr>
              <a:t>counter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1126" y="1911282"/>
            <a:ext cx="344805" cy="17589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4300" marR="5080" indent="-114935">
              <a:lnSpc>
                <a:spcPts val="570"/>
              </a:lnSpc>
              <a:spcBef>
                <a:spcPts val="150"/>
              </a:spcBef>
            </a:pPr>
            <a:r>
              <a:rPr sz="500" dirty="0">
                <a:latin typeface="Arial"/>
                <a:cs typeface="Arial"/>
              </a:rPr>
              <a:t>Dreg: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16-</a:t>
            </a:r>
            <a:r>
              <a:rPr sz="500" spc="-25" dirty="0">
                <a:latin typeface="Arial"/>
                <a:cs typeface="Arial"/>
              </a:rPr>
              <a:t>bit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register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3072" y="2284324"/>
            <a:ext cx="97155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370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6158" y="1435545"/>
            <a:ext cx="2724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Datapath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0893" y="1619779"/>
            <a:ext cx="26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5080" indent="-13970">
              <a:lnSpc>
                <a:spcPct val="1307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Dreg_clr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Dreg_ld</a:t>
            </a:r>
            <a:endParaRPr sz="500">
              <a:latin typeface="Arial"/>
              <a:cs typeface="Arial"/>
            </a:endParaRPr>
          </a:p>
          <a:p>
            <a:pPr marL="12700" marR="10795" indent="20320">
              <a:lnSpc>
                <a:spcPct val="109600"/>
              </a:lnSpc>
              <a:spcBef>
                <a:spcPts val="359"/>
              </a:spcBef>
            </a:pPr>
            <a:r>
              <a:rPr sz="500" spc="-10" dirty="0">
                <a:latin typeface="Arial"/>
                <a:cs typeface="Arial"/>
              </a:rPr>
              <a:t>Dctr_clr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Dctr_cnt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47957" y="1692813"/>
            <a:ext cx="2144395" cy="755015"/>
            <a:chOff x="1147957" y="1692813"/>
            <a:chExt cx="2144395" cy="755015"/>
          </a:xfrm>
        </p:grpSpPr>
        <p:sp>
          <p:nvSpPr>
            <p:cNvPr id="27" name="object 27"/>
            <p:cNvSpPr/>
            <p:nvPr/>
          </p:nvSpPr>
          <p:spPr>
            <a:xfrm>
              <a:off x="1152085" y="1696941"/>
              <a:ext cx="1255395" cy="306070"/>
            </a:xfrm>
            <a:custGeom>
              <a:avLst/>
              <a:gdLst/>
              <a:ahLst/>
              <a:cxnLst/>
              <a:rect l="l" t="t" r="r" b="b"/>
              <a:pathLst>
                <a:path w="1255395" h="306069">
                  <a:moveTo>
                    <a:pt x="1251648" y="208482"/>
                  </a:moveTo>
                  <a:lnTo>
                    <a:pt x="1185229" y="208482"/>
                  </a:lnTo>
                  <a:lnTo>
                    <a:pt x="1185229" y="0"/>
                  </a:lnTo>
                  <a:lnTo>
                    <a:pt x="0" y="0"/>
                  </a:lnTo>
                </a:path>
                <a:path w="1255395" h="306069">
                  <a:moveTo>
                    <a:pt x="1255359" y="305609"/>
                  </a:moveTo>
                  <a:lnTo>
                    <a:pt x="1128340" y="305609"/>
                  </a:lnTo>
                  <a:lnTo>
                    <a:pt x="1128340" y="97126"/>
                  </a:lnTo>
                  <a:lnTo>
                    <a:pt x="0" y="97126"/>
                  </a:lnTo>
                </a:path>
                <a:path w="1255395" h="306069">
                  <a:moveTo>
                    <a:pt x="139140" y="208482"/>
                  </a:moveTo>
                  <a:lnTo>
                    <a:pt x="6802" y="20910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9476" y="1889338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5">
                  <a:moveTo>
                    <a:pt x="0" y="0"/>
                  </a:moveTo>
                  <a:lnTo>
                    <a:pt x="0" y="32170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6414" y="2002550"/>
              <a:ext cx="139700" cy="635"/>
            </a:xfrm>
            <a:custGeom>
              <a:avLst/>
              <a:gdLst/>
              <a:ahLst/>
              <a:cxnLst/>
              <a:rect l="l" t="t" r="r" b="b"/>
              <a:pathLst>
                <a:path w="139700" h="635">
                  <a:moveTo>
                    <a:pt x="139140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3804" y="1986466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5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74957" y="2160304"/>
              <a:ext cx="635" cy="281305"/>
            </a:xfrm>
            <a:custGeom>
              <a:avLst/>
              <a:gdLst/>
              <a:ahLst/>
              <a:cxnLst/>
              <a:rect l="l" t="t" r="r" b="b"/>
              <a:pathLst>
                <a:path w="635" h="281305">
                  <a:moveTo>
                    <a:pt x="0" y="280864"/>
                  </a:moveTo>
                  <a:lnTo>
                    <a:pt x="617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2800" y="2301974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5" h="65405">
                  <a:moveTo>
                    <a:pt x="64931" y="0"/>
                  </a:moveTo>
                  <a:lnTo>
                    <a:pt x="0" y="64957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6701" y="227970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0" y="66813"/>
                  </a:moveTo>
                  <a:lnTo>
                    <a:pt x="66787" y="32121"/>
                  </a:lnTo>
                  <a:lnTo>
                    <a:pt x="0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1648" y="2103389"/>
              <a:ext cx="1210945" cy="208915"/>
            </a:xfrm>
            <a:custGeom>
              <a:avLst/>
              <a:gdLst/>
              <a:ahLst/>
              <a:cxnLst/>
              <a:rect l="l" t="t" r="r" b="b"/>
              <a:pathLst>
                <a:path w="1210945" h="208914">
                  <a:moveTo>
                    <a:pt x="1210833" y="0"/>
                  </a:moveTo>
                  <a:lnTo>
                    <a:pt x="1166346" y="0"/>
                  </a:lnTo>
                  <a:lnTo>
                    <a:pt x="1166346" y="208483"/>
                  </a:lnTo>
                  <a:lnTo>
                    <a:pt x="0" y="208483"/>
                  </a:lnTo>
                </a:path>
                <a:path w="1210945" h="208914">
                  <a:moveTo>
                    <a:pt x="93997" y="0"/>
                  </a:moveTo>
                  <a:lnTo>
                    <a:pt x="68024" y="0"/>
                  </a:lnTo>
                  <a:lnTo>
                    <a:pt x="68024" y="208483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3594" y="229578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24959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9" y="32169"/>
                  </a:lnTo>
                  <a:lnTo>
                    <a:pt x="32156" y="24968"/>
                  </a:lnTo>
                  <a:lnTo>
                    <a:pt x="32156" y="7200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3593" y="229578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7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7"/>
                  </a:lnTo>
                  <a:lnTo>
                    <a:pt x="0" y="1608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2481" y="1864592"/>
              <a:ext cx="826769" cy="292100"/>
            </a:xfrm>
            <a:custGeom>
              <a:avLst/>
              <a:gdLst/>
              <a:ahLst/>
              <a:cxnLst/>
              <a:rect l="l" t="t" r="r" b="b"/>
              <a:pathLst>
                <a:path w="826770" h="292100">
                  <a:moveTo>
                    <a:pt x="0" y="0"/>
                  </a:moveTo>
                  <a:lnTo>
                    <a:pt x="826186" y="0"/>
                  </a:lnTo>
                  <a:lnTo>
                    <a:pt x="826186" y="292000"/>
                  </a:lnTo>
                  <a:lnTo>
                    <a:pt x="0" y="292000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01835" y="1707748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58890" y="1517069"/>
            <a:ext cx="1151255" cy="724535"/>
            <a:chOff x="1758890" y="1517069"/>
            <a:chExt cx="1151255" cy="724535"/>
          </a:xfrm>
        </p:grpSpPr>
        <p:sp>
          <p:nvSpPr>
            <p:cNvPr id="40" name="object 40"/>
            <p:cNvSpPr/>
            <p:nvPr/>
          </p:nvSpPr>
          <p:spPr>
            <a:xfrm>
              <a:off x="2858879" y="1795923"/>
              <a:ext cx="33020" cy="65405"/>
            </a:xfrm>
            <a:custGeom>
              <a:avLst/>
              <a:gdLst/>
              <a:ahLst/>
              <a:cxnLst/>
              <a:rect l="l" t="t" r="r" b="b"/>
              <a:pathLst>
                <a:path w="33019" h="65405">
                  <a:moveTo>
                    <a:pt x="32774" y="0"/>
                  </a:moveTo>
                  <a:lnTo>
                    <a:pt x="0" y="0"/>
                  </a:lnTo>
                  <a:lnTo>
                    <a:pt x="16388" y="64957"/>
                  </a:lnTo>
                  <a:lnTo>
                    <a:pt x="3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4957" y="1711169"/>
              <a:ext cx="635" cy="95885"/>
            </a:xfrm>
            <a:custGeom>
              <a:avLst/>
              <a:gdLst/>
              <a:ahLst/>
              <a:cxnLst/>
              <a:rect l="l" t="t" r="r" b="b"/>
              <a:pathLst>
                <a:path w="635" h="95885">
                  <a:moveTo>
                    <a:pt x="0" y="95271"/>
                  </a:moveTo>
                  <a:lnTo>
                    <a:pt x="618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58879" y="1569500"/>
              <a:ext cx="33020" cy="65405"/>
            </a:xfrm>
            <a:custGeom>
              <a:avLst/>
              <a:gdLst/>
              <a:ahLst/>
              <a:cxnLst/>
              <a:rect l="l" t="t" r="r" b="b"/>
              <a:pathLst>
                <a:path w="33019" h="65405">
                  <a:moveTo>
                    <a:pt x="32774" y="0"/>
                  </a:moveTo>
                  <a:lnTo>
                    <a:pt x="0" y="0"/>
                  </a:lnTo>
                  <a:lnTo>
                    <a:pt x="16388" y="64957"/>
                  </a:lnTo>
                  <a:lnTo>
                    <a:pt x="3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64922" y="1523101"/>
              <a:ext cx="1110615" cy="712470"/>
            </a:xfrm>
            <a:custGeom>
              <a:avLst/>
              <a:gdLst/>
              <a:ahLst/>
              <a:cxnLst/>
              <a:rect l="l" t="t" r="r" b="b"/>
              <a:pathLst>
                <a:path w="1110614" h="712469">
                  <a:moveTo>
                    <a:pt x="1110034" y="56913"/>
                  </a:moveTo>
                  <a:lnTo>
                    <a:pt x="1110034" y="0"/>
                  </a:lnTo>
                  <a:lnTo>
                    <a:pt x="457680" y="0"/>
                  </a:lnTo>
                  <a:lnTo>
                    <a:pt x="457680" y="712059"/>
                  </a:lnTo>
                  <a:lnTo>
                    <a:pt x="0" y="712059"/>
                  </a:lnTo>
                  <a:lnTo>
                    <a:pt x="0" y="633157"/>
                  </a:lnTo>
                </a:path>
              </a:pathLst>
            </a:custGeom>
            <a:ln w="11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42800" y="1723542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5" h="65405">
                  <a:moveTo>
                    <a:pt x="64932" y="0"/>
                  </a:moveTo>
                  <a:lnTo>
                    <a:pt x="0" y="64957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36433" y="2130282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90384" y="2138033"/>
            <a:ext cx="64769" cy="65405"/>
          </a:xfrm>
          <a:custGeom>
            <a:avLst/>
            <a:gdLst/>
            <a:ahLst/>
            <a:cxnLst/>
            <a:rect l="l" t="t" r="r" b="b"/>
            <a:pathLst>
              <a:path w="64769" h="65405">
                <a:moveTo>
                  <a:pt x="64313" y="0"/>
                </a:moveTo>
                <a:lnTo>
                  <a:pt x="0" y="64957"/>
                </a:lnTo>
              </a:path>
            </a:pathLst>
          </a:custGeom>
          <a:ln w="4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02422" y="1636313"/>
            <a:ext cx="346710" cy="73025"/>
          </a:xfrm>
          <a:prstGeom prst="rect">
            <a:avLst/>
          </a:prstGeom>
          <a:ln w="6186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565"/>
              </a:lnSpc>
            </a:pPr>
            <a:r>
              <a:rPr sz="500" spc="-25" dirty="0">
                <a:latin typeface="Arial"/>
                <a:cs typeface="Arial"/>
              </a:rPr>
              <a:t>&gt;&gt;1</a:t>
            </a:r>
            <a:endParaRPr sz="5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2900" y="1276659"/>
            <a:ext cx="226407" cy="239198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414243" y="1406964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92100" y="885482"/>
            <a:ext cx="2016125" cy="307975"/>
            <a:chOff x="1092100" y="885482"/>
            <a:chExt cx="2016125" cy="307975"/>
          </a:xfrm>
        </p:grpSpPr>
        <p:sp>
          <p:nvSpPr>
            <p:cNvPr id="51" name="object 51"/>
            <p:cNvSpPr/>
            <p:nvPr/>
          </p:nvSpPr>
          <p:spPr>
            <a:xfrm>
              <a:off x="1113744" y="1021999"/>
              <a:ext cx="290195" cy="168275"/>
            </a:xfrm>
            <a:custGeom>
              <a:avLst/>
              <a:gdLst/>
              <a:ahLst/>
              <a:cxnLst/>
              <a:rect l="l" t="t" r="r" b="b"/>
              <a:pathLst>
                <a:path w="290194" h="168275">
                  <a:moveTo>
                    <a:pt x="0" y="84135"/>
                  </a:moveTo>
                  <a:lnTo>
                    <a:pt x="11396" y="51386"/>
                  </a:lnTo>
                  <a:lnTo>
                    <a:pt x="42474" y="24642"/>
                  </a:lnTo>
                  <a:lnTo>
                    <a:pt x="88569" y="6611"/>
                  </a:lnTo>
                  <a:lnTo>
                    <a:pt x="145015" y="0"/>
                  </a:lnTo>
                  <a:lnTo>
                    <a:pt x="201462" y="6611"/>
                  </a:lnTo>
                  <a:lnTo>
                    <a:pt x="247557" y="24642"/>
                  </a:lnTo>
                  <a:lnTo>
                    <a:pt x="278635" y="51386"/>
                  </a:lnTo>
                  <a:lnTo>
                    <a:pt x="290031" y="84135"/>
                  </a:lnTo>
                  <a:lnTo>
                    <a:pt x="278635" y="116885"/>
                  </a:lnTo>
                  <a:lnTo>
                    <a:pt x="247557" y="143628"/>
                  </a:lnTo>
                  <a:lnTo>
                    <a:pt x="201462" y="161659"/>
                  </a:lnTo>
                  <a:lnTo>
                    <a:pt x="145015" y="168271"/>
                  </a:lnTo>
                  <a:lnTo>
                    <a:pt x="88569" y="161659"/>
                  </a:lnTo>
                  <a:lnTo>
                    <a:pt x="42474" y="143628"/>
                  </a:lnTo>
                  <a:lnTo>
                    <a:pt x="11396" y="116885"/>
                  </a:lnTo>
                  <a:lnTo>
                    <a:pt x="0" y="8413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6867" y="1107991"/>
              <a:ext cx="147320" cy="635"/>
            </a:xfrm>
            <a:custGeom>
              <a:avLst/>
              <a:gdLst/>
              <a:ahLst/>
              <a:cxnLst/>
              <a:rect l="l" t="t" r="r" b="b"/>
              <a:pathLst>
                <a:path w="147319" h="634">
                  <a:moveTo>
                    <a:pt x="0" y="0"/>
                  </a:moveTo>
                  <a:lnTo>
                    <a:pt x="1471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41061" y="1093762"/>
              <a:ext cx="71120" cy="28575"/>
            </a:xfrm>
            <a:custGeom>
              <a:avLst/>
              <a:gdLst/>
              <a:ahLst/>
              <a:cxnLst/>
              <a:rect l="l" t="t" r="r" b="b"/>
              <a:pathLst>
                <a:path w="71119" h="28575">
                  <a:moveTo>
                    <a:pt x="0" y="0"/>
                  </a:moveTo>
                  <a:lnTo>
                    <a:pt x="0" y="28458"/>
                  </a:lnTo>
                  <a:lnTo>
                    <a:pt x="7049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02827" y="1107991"/>
              <a:ext cx="151765" cy="635"/>
            </a:xfrm>
            <a:custGeom>
              <a:avLst/>
              <a:gdLst/>
              <a:ahLst/>
              <a:cxnLst/>
              <a:rect l="l" t="t" r="r" b="b"/>
              <a:pathLst>
                <a:path w="151764" h="634">
                  <a:moveTo>
                    <a:pt x="0" y="0"/>
                  </a:moveTo>
                  <a:lnTo>
                    <a:pt x="15150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41968" y="1093762"/>
              <a:ext cx="70485" cy="28575"/>
            </a:xfrm>
            <a:custGeom>
              <a:avLst/>
              <a:gdLst/>
              <a:ahLst/>
              <a:cxnLst/>
              <a:rect l="l" t="t" r="r" b="b"/>
              <a:pathLst>
                <a:path w="70485" h="28575">
                  <a:moveTo>
                    <a:pt x="0" y="0"/>
                  </a:moveTo>
                  <a:lnTo>
                    <a:pt x="0" y="28458"/>
                  </a:lnTo>
                  <a:lnTo>
                    <a:pt x="69879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14320" y="1021999"/>
              <a:ext cx="290830" cy="168275"/>
            </a:xfrm>
            <a:custGeom>
              <a:avLst/>
              <a:gdLst/>
              <a:ahLst/>
              <a:cxnLst/>
              <a:rect l="l" t="t" r="r" b="b"/>
              <a:pathLst>
                <a:path w="290830" h="168275">
                  <a:moveTo>
                    <a:pt x="0" y="84135"/>
                  </a:moveTo>
                  <a:lnTo>
                    <a:pt x="11420" y="51386"/>
                  </a:lnTo>
                  <a:lnTo>
                    <a:pt x="42564" y="24642"/>
                  </a:lnTo>
                  <a:lnTo>
                    <a:pt x="88758" y="6611"/>
                  </a:lnTo>
                  <a:lnTo>
                    <a:pt x="145325" y="0"/>
                  </a:lnTo>
                  <a:lnTo>
                    <a:pt x="201892" y="6611"/>
                  </a:lnTo>
                  <a:lnTo>
                    <a:pt x="248085" y="24642"/>
                  </a:lnTo>
                  <a:lnTo>
                    <a:pt x="279229" y="51386"/>
                  </a:lnTo>
                  <a:lnTo>
                    <a:pt x="290649" y="84135"/>
                  </a:lnTo>
                  <a:lnTo>
                    <a:pt x="279229" y="116885"/>
                  </a:lnTo>
                  <a:lnTo>
                    <a:pt x="248085" y="143628"/>
                  </a:lnTo>
                  <a:lnTo>
                    <a:pt x="201892" y="161659"/>
                  </a:lnTo>
                  <a:lnTo>
                    <a:pt x="145325" y="168271"/>
                  </a:lnTo>
                  <a:lnTo>
                    <a:pt x="88758" y="161659"/>
                  </a:lnTo>
                  <a:lnTo>
                    <a:pt x="42564" y="143628"/>
                  </a:lnTo>
                  <a:lnTo>
                    <a:pt x="11420" y="116885"/>
                  </a:lnTo>
                  <a:lnTo>
                    <a:pt x="0" y="8413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06825" y="1107991"/>
              <a:ext cx="148590" cy="635"/>
            </a:xfrm>
            <a:custGeom>
              <a:avLst/>
              <a:gdLst/>
              <a:ahLst/>
              <a:cxnLst/>
              <a:rect l="l" t="t" r="r" b="b"/>
              <a:pathLst>
                <a:path w="148589" h="634">
                  <a:moveTo>
                    <a:pt x="0" y="0"/>
                  </a:moveTo>
                  <a:lnTo>
                    <a:pt x="148416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41638" y="1093762"/>
              <a:ext cx="71120" cy="28575"/>
            </a:xfrm>
            <a:custGeom>
              <a:avLst/>
              <a:gdLst/>
              <a:ahLst/>
              <a:cxnLst/>
              <a:rect l="l" t="t" r="r" b="b"/>
              <a:pathLst>
                <a:path w="71119" h="28575">
                  <a:moveTo>
                    <a:pt x="0" y="0"/>
                  </a:moveTo>
                  <a:lnTo>
                    <a:pt x="0" y="28458"/>
                  </a:lnTo>
                  <a:lnTo>
                    <a:pt x="7049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05258" y="1107991"/>
              <a:ext cx="145415" cy="635"/>
            </a:xfrm>
            <a:custGeom>
              <a:avLst/>
              <a:gdLst/>
              <a:ahLst/>
              <a:cxnLst/>
              <a:rect l="l" t="t" r="r" b="b"/>
              <a:pathLst>
                <a:path w="145414" h="634">
                  <a:moveTo>
                    <a:pt x="0" y="0"/>
                  </a:moveTo>
                  <a:lnTo>
                    <a:pt x="1453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36978" y="1093762"/>
              <a:ext cx="71120" cy="28575"/>
            </a:xfrm>
            <a:custGeom>
              <a:avLst/>
              <a:gdLst/>
              <a:ahLst/>
              <a:cxnLst/>
              <a:rect l="l" t="t" r="r" b="b"/>
              <a:pathLst>
                <a:path w="71119" h="28575">
                  <a:moveTo>
                    <a:pt x="0" y="0"/>
                  </a:moveTo>
                  <a:lnTo>
                    <a:pt x="0" y="28458"/>
                  </a:lnTo>
                  <a:lnTo>
                    <a:pt x="71116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11558" y="889610"/>
              <a:ext cx="291465" cy="150495"/>
            </a:xfrm>
            <a:custGeom>
              <a:avLst/>
              <a:gdLst/>
              <a:ahLst/>
              <a:cxnLst/>
              <a:rect l="l" t="t" r="r" b="b"/>
              <a:pathLst>
                <a:path w="291464" h="150494">
                  <a:moveTo>
                    <a:pt x="13239" y="118117"/>
                  </a:moveTo>
                  <a:lnTo>
                    <a:pt x="7447" y="110035"/>
                  </a:lnTo>
                  <a:lnTo>
                    <a:pt x="3310" y="101786"/>
                  </a:lnTo>
                  <a:lnTo>
                    <a:pt x="827" y="93201"/>
                  </a:lnTo>
                  <a:lnTo>
                    <a:pt x="0" y="84113"/>
                  </a:lnTo>
                  <a:lnTo>
                    <a:pt x="11584" y="51340"/>
                  </a:lnTo>
                  <a:lnTo>
                    <a:pt x="43028" y="24607"/>
                  </a:lnTo>
                  <a:lnTo>
                    <a:pt x="89366" y="6599"/>
                  </a:lnTo>
                  <a:lnTo>
                    <a:pt x="145634" y="0"/>
                  </a:lnTo>
                  <a:lnTo>
                    <a:pt x="202833" y="6599"/>
                  </a:lnTo>
                  <a:lnTo>
                    <a:pt x="249067" y="24607"/>
                  </a:lnTo>
                  <a:lnTo>
                    <a:pt x="279993" y="51340"/>
                  </a:lnTo>
                  <a:lnTo>
                    <a:pt x="291268" y="84113"/>
                  </a:lnTo>
                  <a:lnTo>
                    <a:pt x="287613" y="103520"/>
                  </a:lnTo>
                  <a:lnTo>
                    <a:pt x="276925" y="121248"/>
                  </a:lnTo>
                  <a:lnTo>
                    <a:pt x="259617" y="136964"/>
                  </a:lnTo>
                  <a:lnTo>
                    <a:pt x="236104" y="150330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2101" y="988598"/>
              <a:ext cx="566420" cy="55244"/>
            </a:xfrm>
            <a:custGeom>
              <a:avLst/>
              <a:gdLst/>
              <a:ahLst/>
              <a:cxnLst/>
              <a:rect l="l" t="t" r="r" b="b"/>
              <a:pathLst>
                <a:path w="566419" h="55244">
                  <a:moveTo>
                    <a:pt x="65544" y="55054"/>
                  </a:moveTo>
                  <a:lnTo>
                    <a:pt x="23952" y="4330"/>
                  </a:lnTo>
                  <a:lnTo>
                    <a:pt x="0" y="26238"/>
                  </a:lnTo>
                  <a:lnTo>
                    <a:pt x="65544" y="55054"/>
                  </a:lnTo>
                  <a:close/>
                </a:path>
                <a:path w="566419" h="55244">
                  <a:moveTo>
                    <a:pt x="565835" y="53822"/>
                  </a:moveTo>
                  <a:lnTo>
                    <a:pt x="534593" y="0"/>
                  </a:lnTo>
                  <a:lnTo>
                    <a:pt x="508317" y="17754"/>
                  </a:lnTo>
                  <a:lnTo>
                    <a:pt x="565835" y="53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178345" y="1016103"/>
            <a:ext cx="205104" cy="36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12700" indent="28575">
              <a:lnSpc>
                <a:spcPct val="164600"/>
              </a:lnSpc>
              <a:spcBef>
                <a:spcPts val="90"/>
              </a:spcBef>
            </a:pPr>
            <a:r>
              <a:rPr sz="550" spc="-25" dirty="0">
                <a:latin typeface="Arial"/>
                <a:cs typeface="Arial"/>
              </a:rPr>
              <a:t>S0</a:t>
            </a:r>
            <a:r>
              <a:rPr sz="550" spc="4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 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505"/>
              </a:lnSpc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90052" y="1014248"/>
            <a:ext cx="189865" cy="305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765">
              <a:lnSpc>
                <a:spcPct val="166800"/>
              </a:lnSpc>
              <a:spcBef>
                <a:spcPts val="90"/>
              </a:spcBef>
            </a:pPr>
            <a:r>
              <a:rPr sz="550" spc="-25" dirty="0">
                <a:latin typeface="Arial"/>
                <a:cs typeface="Arial"/>
              </a:rPr>
              <a:t>S2</a:t>
            </a:r>
            <a:r>
              <a:rPr sz="550" spc="4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 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27305" y="1014248"/>
            <a:ext cx="287655" cy="3054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550" spc="-25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550" dirty="0">
                <a:latin typeface="Arial"/>
                <a:cs typeface="Arial"/>
              </a:rPr>
              <a:t>Dctr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598531" y="885482"/>
            <a:ext cx="306070" cy="158750"/>
            <a:chOff x="2598531" y="885482"/>
            <a:chExt cx="306070" cy="158750"/>
          </a:xfrm>
        </p:grpSpPr>
        <p:sp>
          <p:nvSpPr>
            <p:cNvPr id="67" name="object 67"/>
            <p:cNvSpPr/>
            <p:nvPr/>
          </p:nvSpPr>
          <p:spPr>
            <a:xfrm>
              <a:off x="2609662" y="889610"/>
              <a:ext cx="290830" cy="150495"/>
            </a:xfrm>
            <a:custGeom>
              <a:avLst/>
              <a:gdLst/>
              <a:ahLst/>
              <a:cxnLst/>
              <a:rect l="l" t="t" r="r" b="b"/>
              <a:pathLst>
                <a:path w="290830" h="150494">
                  <a:moveTo>
                    <a:pt x="11009" y="118117"/>
                  </a:moveTo>
                  <a:lnTo>
                    <a:pt x="6502" y="110035"/>
                  </a:lnTo>
                  <a:lnTo>
                    <a:pt x="3027" y="101786"/>
                  </a:lnTo>
                  <a:lnTo>
                    <a:pt x="791" y="93201"/>
                  </a:lnTo>
                  <a:lnTo>
                    <a:pt x="0" y="84113"/>
                  </a:lnTo>
                  <a:lnTo>
                    <a:pt x="11559" y="51340"/>
                  </a:lnTo>
                  <a:lnTo>
                    <a:pt x="42936" y="24607"/>
                  </a:lnTo>
                  <a:lnTo>
                    <a:pt x="89176" y="6599"/>
                  </a:lnTo>
                  <a:lnTo>
                    <a:pt x="145324" y="0"/>
                  </a:lnTo>
                  <a:lnTo>
                    <a:pt x="201472" y="6599"/>
                  </a:lnTo>
                  <a:lnTo>
                    <a:pt x="247712" y="24607"/>
                  </a:lnTo>
                  <a:lnTo>
                    <a:pt x="279089" y="51340"/>
                  </a:lnTo>
                  <a:lnTo>
                    <a:pt x="290649" y="84113"/>
                  </a:lnTo>
                  <a:lnTo>
                    <a:pt x="286693" y="103520"/>
                  </a:lnTo>
                  <a:lnTo>
                    <a:pt x="275511" y="121248"/>
                  </a:lnTo>
                  <a:lnTo>
                    <a:pt x="258136" y="136964"/>
                  </a:lnTo>
                  <a:lnTo>
                    <a:pt x="235601" y="150330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98531" y="988593"/>
              <a:ext cx="57150" cy="53975"/>
            </a:xfrm>
            <a:custGeom>
              <a:avLst/>
              <a:gdLst/>
              <a:ahLst/>
              <a:cxnLst/>
              <a:rect l="l" t="t" r="r" b="b"/>
              <a:pathLst>
                <a:path w="57150" h="53975">
                  <a:moveTo>
                    <a:pt x="26690" y="0"/>
                  </a:moveTo>
                  <a:lnTo>
                    <a:pt x="0" y="17749"/>
                  </a:lnTo>
                  <a:lnTo>
                    <a:pt x="56892" y="53821"/>
                  </a:lnTo>
                  <a:lnTo>
                    <a:pt x="2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951967" y="1109520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49453" y="1109520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12135" y="1021999"/>
            <a:ext cx="290830" cy="168275"/>
          </a:xfrm>
          <a:custGeom>
            <a:avLst/>
            <a:gdLst/>
            <a:ahLst/>
            <a:cxnLst/>
            <a:rect l="l" t="t" r="r" b="b"/>
            <a:pathLst>
              <a:path w="290830" h="168275">
                <a:moveTo>
                  <a:pt x="0" y="84135"/>
                </a:moveTo>
                <a:lnTo>
                  <a:pt x="11420" y="51386"/>
                </a:lnTo>
                <a:lnTo>
                  <a:pt x="42564" y="24642"/>
                </a:lnTo>
                <a:lnTo>
                  <a:pt x="88757" y="6611"/>
                </a:lnTo>
                <a:lnTo>
                  <a:pt x="145324" y="0"/>
                </a:lnTo>
                <a:lnTo>
                  <a:pt x="201891" y="6611"/>
                </a:lnTo>
                <a:lnTo>
                  <a:pt x="248084" y="24642"/>
                </a:lnTo>
                <a:lnTo>
                  <a:pt x="279229" y="51386"/>
                </a:lnTo>
                <a:lnTo>
                  <a:pt x="290649" y="84135"/>
                </a:lnTo>
                <a:lnTo>
                  <a:pt x="279229" y="116885"/>
                </a:lnTo>
                <a:lnTo>
                  <a:pt x="248084" y="143628"/>
                </a:lnTo>
                <a:lnTo>
                  <a:pt x="201891" y="161659"/>
                </a:lnTo>
                <a:lnTo>
                  <a:pt x="145324" y="168271"/>
                </a:lnTo>
                <a:lnTo>
                  <a:pt x="88757" y="161659"/>
                </a:lnTo>
                <a:lnTo>
                  <a:pt x="42564" y="143628"/>
                </a:lnTo>
                <a:lnTo>
                  <a:pt x="11420" y="116885"/>
                </a:lnTo>
                <a:lnTo>
                  <a:pt x="0" y="84135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566041" y="1204792"/>
            <a:ext cx="955675" cy="1784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44780">
              <a:lnSpc>
                <a:spcPct val="76000"/>
              </a:lnSpc>
              <a:spcBef>
                <a:spcPts val="290"/>
              </a:spcBef>
              <a:tabLst>
                <a:tab pos="554355" algn="l"/>
              </a:tabLst>
            </a:pPr>
            <a:r>
              <a:rPr sz="550" spc="-25" dirty="0">
                <a:latin typeface="Arial"/>
                <a:cs typeface="Arial"/>
              </a:rPr>
              <a:t>L=0</a:t>
            </a:r>
            <a:r>
              <a:rPr sz="550" dirty="0">
                <a:latin typeface="Arial"/>
                <a:cs typeface="Arial"/>
              </a:rPr>
              <a:t>	D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/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2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1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(calculate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D)</a:t>
            </a:r>
            <a:endParaRPr sz="5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12604" y="1064977"/>
            <a:ext cx="61468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0540" algn="l"/>
              </a:tabLst>
            </a:pPr>
            <a:r>
              <a:rPr sz="550" spc="-25" dirty="0">
                <a:latin typeface="Arial"/>
                <a:cs typeface="Arial"/>
              </a:rPr>
              <a:t>S3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S4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003869" y="763274"/>
            <a:ext cx="2400300" cy="430530"/>
            <a:chOff x="1003869" y="763274"/>
            <a:chExt cx="2400300" cy="430530"/>
          </a:xfrm>
        </p:grpSpPr>
        <p:sp>
          <p:nvSpPr>
            <p:cNvPr id="75" name="object 75"/>
            <p:cNvSpPr/>
            <p:nvPr/>
          </p:nvSpPr>
          <p:spPr>
            <a:xfrm>
              <a:off x="1611558" y="1021999"/>
              <a:ext cx="1789430" cy="168275"/>
            </a:xfrm>
            <a:custGeom>
              <a:avLst/>
              <a:gdLst/>
              <a:ahLst/>
              <a:cxnLst/>
              <a:rect l="l" t="t" r="r" b="b"/>
              <a:pathLst>
                <a:path w="1789429" h="168275">
                  <a:moveTo>
                    <a:pt x="1498391" y="84135"/>
                  </a:moveTo>
                  <a:lnTo>
                    <a:pt x="1509811" y="51386"/>
                  </a:lnTo>
                  <a:lnTo>
                    <a:pt x="1540955" y="24642"/>
                  </a:lnTo>
                  <a:lnTo>
                    <a:pt x="1587149" y="6611"/>
                  </a:lnTo>
                  <a:lnTo>
                    <a:pt x="1643716" y="0"/>
                  </a:lnTo>
                  <a:lnTo>
                    <a:pt x="1700283" y="6611"/>
                  </a:lnTo>
                  <a:lnTo>
                    <a:pt x="1746477" y="24642"/>
                  </a:lnTo>
                  <a:lnTo>
                    <a:pt x="1777621" y="51386"/>
                  </a:lnTo>
                  <a:lnTo>
                    <a:pt x="1789041" y="84135"/>
                  </a:lnTo>
                  <a:lnTo>
                    <a:pt x="1777621" y="116885"/>
                  </a:lnTo>
                  <a:lnTo>
                    <a:pt x="1746477" y="143628"/>
                  </a:lnTo>
                  <a:lnTo>
                    <a:pt x="1700283" y="161659"/>
                  </a:lnTo>
                  <a:lnTo>
                    <a:pt x="1643716" y="168271"/>
                  </a:lnTo>
                  <a:lnTo>
                    <a:pt x="1587149" y="161659"/>
                  </a:lnTo>
                  <a:lnTo>
                    <a:pt x="1540955" y="143628"/>
                  </a:lnTo>
                  <a:lnTo>
                    <a:pt x="1509811" y="116885"/>
                  </a:lnTo>
                  <a:lnTo>
                    <a:pt x="1498391" y="84135"/>
                  </a:lnTo>
                  <a:close/>
                </a:path>
                <a:path w="1789429" h="168275">
                  <a:moveTo>
                    <a:pt x="0" y="84135"/>
                  </a:moveTo>
                  <a:lnTo>
                    <a:pt x="11444" y="51386"/>
                  </a:lnTo>
                  <a:lnTo>
                    <a:pt x="42655" y="24642"/>
                  </a:lnTo>
                  <a:lnTo>
                    <a:pt x="88947" y="6611"/>
                  </a:lnTo>
                  <a:lnTo>
                    <a:pt x="145634" y="0"/>
                  </a:lnTo>
                  <a:lnTo>
                    <a:pt x="202322" y="6611"/>
                  </a:lnTo>
                  <a:lnTo>
                    <a:pt x="248613" y="24642"/>
                  </a:lnTo>
                  <a:lnTo>
                    <a:pt x="279824" y="51386"/>
                  </a:lnTo>
                  <a:lnTo>
                    <a:pt x="291268" y="84135"/>
                  </a:lnTo>
                  <a:lnTo>
                    <a:pt x="279824" y="116885"/>
                  </a:lnTo>
                  <a:lnTo>
                    <a:pt x="248613" y="143628"/>
                  </a:lnTo>
                  <a:lnTo>
                    <a:pt x="202322" y="161659"/>
                  </a:lnTo>
                  <a:lnTo>
                    <a:pt x="145634" y="168271"/>
                  </a:lnTo>
                  <a:lnTo>
                    <a:pt x="88947" y="161659"/>
                  </a:lnTo>
                  <a:lnTo>
                    <a:pt x="42655" y="143628"/>
                  </a:lnTo>
                  <a:lnTo>
                    <a:pt x="11444" y="116885"/>
                  </a:lnTo>
                  <a:lnTo>
                    <a:pt x="0" y="8413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9222" y="1013339"/>
              <a:ext cx="61594" cy="51435"/>
            </a:xfrm>
            <a:custGeom>
              <a:avLst/>
              <a:gdLst/>
              <a:ahLst/>
              <a:cxnLst/>
              <a:rect l="l" t="t" r="r" b="b"/>
              <a:pathLst>
                <a:path w="61594" h="51434">
                  <a:moveTo>
                    <a:pt x="35184" y="0"/>
                  </a:moveTo>
                  <a:lnTo>
                    <a:pt x="0" y="51347"/>
                  </a:lnTo>
                  <a:lnTo>
                    <a:pt x="61221" y="19397"/>
                  </a:lnTo>
                  <a:lnTo>
                    <a:pt x="35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7997" y="767401"/>
              <a:ext cx="2192020" cy="275590"/>
            </a:xfrm>
            <a:custGeom>
              <a:avLst/>
              <a:gdLst/>
              <a:ahLst/>
              <a:cxnLst/>
              <a:rect l="l" t="t" r="r" b="b"/>
              <a:pathLst>
                <a:path w="2192020" h="275590">
                  <a:moveTo>
                    <a:pt x="2191622" y="257089"/>
                  </a:moveTo>
                  <a:lnTo>
                    <a:pt x="2097808" y="169152"/>
                  </a:lnTo>
                  <a:lnTo>
                    <a:pt x="1834261" y="24084"/>
                  </a:lnTo>
                  <a:lnTo>
                    <a:pt x="1427824" y="0"/>
                  </a:lnTo>
                  <a:lnTo>
                    <a:pt x="905342" y="275013"/>
                  </a:lnTo>
                </a:path>
                <a:path w="2192020" h="275590">
                  <a:moveTo>
                    <a:pt x="0" y="171699"/>
                  </a:moveTo>
                  <a:lnTo>
                    <a:pt x="101418" y="243462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114649" y="533563"/>
            <a:ext cx="1772920" cy="391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8780" marR="5080" indent="-386715">
              <a:lnSpc>
                <a:spcPct val="115100"/>
              </a:lnSpc>
              <a:spcBef>
                <a:spcPts val="90"/>
              </a:spcBef>
            </a:pPr>
            <a:r>
              <a:rPr sz="550" dirty="0">
                <a:latin typeface="Arial"/>
                <a:cs typeface="Arial"/>
              </a:rPr>
              <a:t>Inputs: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bit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each)</a:t>
            </a:r>
            <a:r>
              <a:rPr sz="550" spc="335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Outputs: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(bit),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Local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Registers: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tabLst>
                <a:tab pos="1616075" algn="l"/>
              </a:tabLst>
            </a:pPr>
            <a:r>
              <a:rPr sz="550" spc="-25" dirty="0">
                <a:latin typeface="Arial"/>
                <a:cs typeface="Arial"/>
              </a:rPr>
              <a:t>B</a:t>
            </a:r>
            <a:r>
              <a:rPr sz="825" spc="-37" baseline="5050" dirty="0">
                <a:latin typeface="Tahoma"/>
                <a:cs typeface="Tahoma"/>
              </a:rPr>
              <a:t>‘</a:t>
            </a:r>
            <a:r>
              <a:rPr sz="825" baseline="5050" dirty="0">
                <a:latin typeface="Tahoma"/>
                <a:cs typeface="Tahoma"/>
              </a:rPr>
              <a:t>	</a:t>
            </a:r>
            <a:r>
              <a:rPr sz="550" spc="-25" dirty="0">
                <a:latin typeface="Arial"/>
                <a:cs typeface="Arial"/>
              </a:rPr>
              <a:t>S</a:t>
            </a:r>
            <a:r>
              <a:rPr sz="825" spc="-37" baseline="5050" dirty="0">
                <a:latin typeface="Tahoma"/>
                <a:cs typeface="Tahoma"/>
              </a:rPr>
              <a:t>‘</a:t>
            </a:r>
            <a:endParaRPr sz="825" baseline="505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66831"/>
            <a:ext cx="180657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2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2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Example</a:t>
            </a:r>
            <a:r>
              <a:rPr sz="950" i="1" spc="-2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Showing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Mux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spc="-25" dirty="0">
                <a:latin typeface="Tahoma"/>
                <a:cs typeface="Tahoma"/>
              </a:rPr>
              <a:t>Use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2142532"/>
            <a:ext cx="3221355" cy="311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4600"/>
              </a:lnSpc>
              <a:spcBef>
                <a:spcPts val="8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Introduce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mux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when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component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input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come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 </a:t>
            </a:r>
            <a:r>
              <a:rPr sz="900" dirty="0">
                <a:latin typeface="Tahoma"/>
                <a:cs typeface="Tahoma"/>
              </a:rPr>
              <a:t>more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than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source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3462" y="891466"/>
            <a:ext cx="210820" cy="549910"/>
            <a:chOff x="253462" y="891466"/>
            <a:chExt cx="210820" cy="549910"/>
          </a:xfrm>
        </p:grpSpPr>
        <p:sp>
          <p:nvSpPr>
            <p:cNvPr id="12" name="object 12"/>
            <p:cNvSpPr/>
            <p:nvPr/>
          </p:nvSpPr>
          <p:spPr>
            <a:xfrm>
              <a:off x="358055" y="1132119"/>
              <a:ext cx="635" cy="94615"/>
            </a:xfrm>
            <a:custGeom>
              <a:avLst/>
              <a:gdLst/>
              <a:ahLst/>
              <a:cxnLst/>
              <a:rect l="l" t="t" r="r" b="b"/>
              <a:pathLst>
                <a:path w="635" h="94615">
                  <a:moveTo>
                    <a:pt x="0" y="0"/>
                  </a:moveTo>
                  <a:lnTo>
                    <a:pt x="618" y="94033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357" y="891476"/>
              <a:ext cx="33020" cy="381635"/>
            </a:xfrm>
            <a:custGeom>
              <a:avLst/>
              <a:gdLst/>
              <a:ahLst/>
              <a:cxnLst/>
              <a:rect l="l" t="t" r="r" b="b"/>
              <a:pathLst>
                <a:path w="33020" h="381634">
                  <a:moveTo>
                    <a:pt x="32766" y="307467"/>
                  </a:moveTo>
                  <a:lnTo>
                    <a:pt x="0" y="307467"/>
                  </a:lnTo>
                  <a:lnTo>
                    <a:pt x="16383" y="381076"/>
                  </a:lnTo>
                  <a:lnTo>
                    <a:pt x="32766" y="307467"/>
                  </a:lnTo>
                  <a:close/>
                </a:path>
                <a:path w="33020" h="381634">
                  <a:moveTo>
                    <a:pt x="32766" y="0"/>
                  </a:moveTo>
                  <a:lnTo>
                    <a:pt x="0" y="0"/>
                  </a:lnTo>
                  <a:lnTo>
                    <a:pt x="16383" y="72999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637" y="966940"/>
              <a:ext cx="204470" cy="471170"/>
            </a:xfrm>
            <a:custGeom>
              <a:avLst/>
              <a:gdLst/>
              <a:ahLst/>
              <a:cxnLst/>
              <a:rect l="l" t="t" r="r" b="b"/>
              <a:pathLst>
                <a:path w="204470" h="471169">
                  <a:moveTo>
                    <a:pt x="0" y="81351"/>
                  </a:moveTo>
                  <a:lnTo>
                    <a:pt x="8018" y="49685"/>
                  </a:lnTo>
                  <a:lnTo>
                    <a:pt x="29885" y="23827"/>
                  </a:lnTo>
                  <a:lnTo>
                    <a:pt x="62319" y="6392"/>
                  </a:lnTo>
                  <a:lnTo>
                    <a:pt x="102036" y="0"/>
                  </a:lnTo>
                  <a:lnTo>
                    <a:pt x="141754" y="6392"/>
                  </a:lnTo>
                  <a:lnTo>
                    <a:pt x="174187" y="23827"/>
                  </a:lnTo>
                  <a:lnTo>
                    <a:pt x="196055" y="49685"/>
                  </a:lnTo>
                  <a:lnTo>
                    <a:pt x="204073" y="81351"/>
                  </a:lnTo>
                  <a:lnTo>
                    <a:pt x="196055" y="113017"/>
                  </a:lnTo>
                  <a:lnTo>
                    <a:pt x="174187" y="138876"/>
                  </a:lnTo>
                  <a:lnTo>
                    <a:pt x="141754" y="156310"/>
                  </a:lnTo>
                  <a:lnTo>
                    <a:pt x="102036" y="162703"/>
                  </a:lnTo>
                  <a:lnTo>
                    <a:pt x="62319" y="156310"/>
                  </a:lnTo>
                  <a:lnTo>
                    <a:pt x="29885" y="138876"/>
                  </a:lnTo>
                  <a:lnTo>
                    <a:pt x="8018" y="113017"/>
                  </a:lnTo>
                  <a:lnTo>
                    <a:pt x="0" y="81351"/>
                  </a:lnTo>
                  <a:close/>
                </a:path>
                <a:path w="204470" h="471169">
                  <a:moveTo>
                    <a:pt x="0" y="389126"/>
                  </a:moveTo>
                  <a:lnTo>
                    <a:pt x="8018" y="357340"/>
                  </a:lnTo>
                  <a:lnTo>
                    <a:pt x="29885" y="331383"/>
                  </a:lnTo>
                  <a:lnTo>
                    <a:pt x="62319" y="313883"/>
                  </a:lnTo>
                  <a:lnTo>
                    <a:pt x="102036" y="307465"/>
                  </a:lnTo>
                  <a:lnTo>
                    <a:pt x="141754" y="313883"/>
                  </a:lnTo>
                  <a:lnTo>
                    <a:pt x="174187" y="331383"/>
                  </a:lnTo>
                  <a:lnTo>
                    <a:pt x="196055" y="357340"/>
                  </a:lnTo>
                  <a:lnTo>
                    <a:pt x="204073" y="389126"/>
                  </a:lnTo>
                  <a:lnTo>
                    <a:pt x="196055" y="420913"/>
                  </a:lnTo>
                  <a:lnTo>
                    <a:pt x="174187" y="446870"/>
                  </a:lnTo>
                  <a:lnTo>
                    <a:pt x="141754" y="464370"/>
                  </a:lnTo>
                  <a:lnTo>
                    <a:pt x="102036" y="470787"/>
                  </a:lnTo>
                  <a:lnTo>
                    <a:pt x="62319" y="464370"/>
                  </a:lnTo>
                  <a:lnTo>
                    <a:pt x="29885" y="446870"/>
                  </a:lnTo>
                  <a:lnTo>
                    <a:pt x="8018" y="420913"/>
                  </a:lnTo>
                  <a:lnTo>
                    <a:pt x="0" y="389126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5053" y="995070"/>
            <a:ext cx="4883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25" baseline="5050" dirty="0">
                <a:latin typeface="Arial"/>
                <a:cs typeface="Arial"/>
              </a:rPr>
              <a:t>T0</a:t>
            </a:r>
            <a:r>
              <a:rPr sz="825" spc="532" baseline="50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F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053" y="1300681"/>
            <a:ext cx="5048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25" baseline="5050" dirty="0">
                <a:latin typeface="Arial"/>
                <a:cs typeface="Arial"/>
              </a:rPr>
              <a:t>T1</a:t>
            </a:r>
            <a:r>
              <a:rPr sz="825" spc="532" baseline="50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819" y="547172"/>
            <a:ext cx="594360" cy="2184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50" spc="-10" dirty="0">
                <a:latin typeface="Arial"/>
                <a:cs typeface="Arial"/>
              </a:rPr>
              <a:t>Localregisters: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60" dirty="0">
                <a:latin typeface="Arial"/>
                <a:cs typeface="Arial"/>
              </a:rPr>
              <a:t>E,</a:t>
            </a:r>
            <a:r>
              <a:rPr sz="550" spc="-90" dirty="0">
                <a:latin typeface="Arial"/>
                <a:cs typeface="Arial"/>
              </a:rPr>
              <a:t> </a:t>
            </a:r>
            <a:r>
              <a:rPr sz="550" spc="-70" dirty="0">
                <a:latin typeface="Arial"/>
                <a:cs typeface="Arial"/>
              </a:rPr>
              <a:t>F,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G,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8703" y="826535"/>
            <a:ext cx="119380" cy="78740"/>
          </a:xfrm>
          <a:custGeom>
            <a:avLst/>
            <a:gdLst/>
            <a:ahLst/>
            <a:cxnLst/>
            <a:rect l="l" t="t" r="r" b="b"/>
            <a:pathLst>
              <a:path w="119379" h="78740">
                <a:moveTo>
                  <a:pt x="0" y="715"/>
                </a:moveTo>
                <a:lnTo>
                  <a:pt x="18648" y="0"/>
                </a:lnTo>
                <a:lnTo>
                  <a:pt x="59676" y="5293"/>
                </a:lnTo>
                <a:lnTo>
                  <a:pt x="100703" y="27754"/>
                </a:lnTo>
                <a:lnTo>
                  <a:pt x="119352" y="78540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6668" y="1733113"/>
            <a:ext cx="1009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(a)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26123" y="697749"/>
            <a:ext cx="637540" cy="1249045"/>
            <a:chOff x="2726123" y="697749"/>
            <a:chExt cx="637540" cy="1249045"/>
          </a:xfrm>
        </p:grpSpPr>
        <p:sp>
          <p:nvSpPr>
            <p:cNvPr id="21" name="object 21"/>
            <p:cNvSpPr/>
            <p:nvPr/>
          </p:nvSpPr>
          <p:spPr>
            <a:xfrm>
              <a:off x="3085832" y="1859644"/>
              <a:ext cx="46355" cy="50800"/>
            </a:xfrm>
            <a:custGeom>
              <a:avLst/>
              <a:gdLst/>
              <a:ahLst/>
              <a:cxnLst/>
              <a:rect l="l" t="t" r="r" b="b"/>
              <a:pathLst>
                <a:path w="46355" h="50800">
                  <a:moveTo>
                    <a:pt x="45761" y="0"/>
                  </a:moveTo>
                  <a:lnTo>
                    <a:pt x="0" y="50728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6239" y="1485983"/>
              <a:ext cx="635" cy="128905"/>
            </a:xfrm>
            <a:custGeom>
              <a:avLst/>
              <a:gdLst/>
              <a:ahLst/>
              <a:cxnLst/>
              <a:rect l="l" t="t" r="r" b="b"/>
              <a:pathLst>
                <a:path w="635" h="128905">
                  <a:moveTo>
                    <a:pt x="0" y="0"/>
                  </a:moveTo>
                  <a:lnTo>
                    <a:pt x="618" y="128677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90162" y="1586822"/>
              <a:ext cx="33020" cy="73025"/>
            </a:xfrm>
            <a:custGeom>
              <a:avLst/>
              <a:gdLst/>
              <a:ahLst/>
              <a:cxnLst/>
              <a:rect l="l" t="t" r="r" b="b"/>
              <a:pathLst>
                <a:path w="33019" h="73025">
                  <a:moveTo>
                    <a:pt x="32774" y="0"/>
                  </a:moveTo>
                  <a:lnTo>
                    <a:pt x="0" y="0"/>
                  </a:lnTo>
                  <a:lnTo>
                    <a:pt x="16388" y="72999"/>
                  </a:lnTo>
                  <a:lnTo>
                    <a:pt x="3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64625" y="1187178"/>
              <a:ext cx="635" cy="75565"/>
            </a:xfrm>
            <a:custGeom>
              <a:avLst/>
              <a:gdLst/>
              <a:ahLst/>
              <a:cxnLst/>
              <a:rect l="l" t="t" r="r" b="b"/>
              <a:pathLst>
                <a:path w="635" h="75565">
                  <a:moveTo>
                    <a:pt x="0" y="0"/>
                  </a:moveTo>
                  <a:lnTo>
                    <a:pt x="618" y="7547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928" y="1235432"/>
              <a:ext cx="33655" cy="73660"/>
            </a:xfrm>
            <a:custGeom>
              <a:avLst/>
              <a:gdLst/>
              <a:ahLst/>
              <a:cxnLst/>
              <a:rect l="l" t="t" r="r" b="b"/>
              <a:pathLst>
                <a:path w="33655" h="73659">
                  <a:moveTo>
                    <a:pt x="33394" y="0"/>
                  </a:moveTo>
                  <a:lnTo>
                    <a:pt x="0" y="0"/>
                  </a:lnTo>
                  <a:lnTo>
                    <a:pt x="16697" y="73618"/>
                  </a:lnTo>
                  <a:lnTo>
                    <a:pt x="33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30251" y="1132119"/>
              <a:ext cx="104775" cy="635"/>
            </a:xfrm>
            <a:custGeom>
              <a:avLst/>
              <a:gdLst/>
              <a:ahLst/>
              <a:cxnLst/>
              <a:rect l="l" t="t" r="r" b="b"/>
              <a:pathLst>
                <a:path w="104775" h="634">
                  <a:moveTo>
                    <a:pt x="0" y="0"/>
                  </a:moveTo>
                  <a:lnTo>
                    <a:pt x="10451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025" y="1113559"/>
              <a:ext cx="66040" cy="37465"/>
            </a:xfrm>
            <a:custGeom>
              <a:avLst/>
              <a:gdLst/>
              <a:ahLst/>
              <a:cxnLst/>
              <a:rect l="l" t="t" r="r" b="b"/>
              <a:pathLst>
                <a:path w="66039" h="37465">
                  <a:moveTo>
                    <a:pt x="0" y="0"/>
                  </a:moveTo>
                  <a:lnTo>
                    <a:pt x="0" y="37118"/>
                  </a:lnTo>
                  <a:lnTo>
                    <a:pt x="65549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0251" y="1129644"/>
              <a:ext cx="403225" cy="88265"/>
            </a:xfrm>
            <a:custGeom>
              <a:avLst/>
              <a:gdLst/>
              <a:ahLst/>
              <a:cxnLst/>
              <a:rect l="l" t="t" r="r" b="b"/>
              <a:pathLst>
                <a:path w="403225" h="88265">
                  <a:moveTo>
                    <a:pt x="403199" y="0"/>
                  </a:moveTo>
                  <a:lnTo>
                    <a:pt x="349834" y="0"/>
                  </a:lnTo>
                  <a:lnTo>
                    <a:pt x="349834" y="87847"/>
                  </a:lnTo>
                  <a:lnTo>
                    <a:pt x="0" y="87847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1188" y="1111703"/>
              <a:ext cx="66675" cy="36830"/>
            </a:xfrm>
            <a:custGeom>
              <a:avLst/>
              <a:gdLst/>
              <a:ahLst/>
              <a:cxnLst/>
              <a:rect l="l" t="t" r="r" b="b"/>
              <a:pathLst>
                <a:path w="66675" h="36830">
                  <a:moveTo>
                    <a:pt x="0" y="0"/>
                  </a:moveTo>
                  <a:lnTo>
                    <a:pt x="0" y="36499"/>
                  </a:lnTo>
                  <a:lnTo>
                    <a:pt x="66168" y="18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61459" y="1187178"/>
              <a:ext cx="635" cy="75565"/>
            </a:xfrm>
            <a:custGeom>
              <a:avLst/>
              <a:gdLst/>
              <a:ahLst/>
              <a:cxnLst/>
              <a:rect l="l" t="t" r="r" b="b"/>
              <a:pathLst>
                <a:path w="635" h="75565">
                  <a:moveTo>
                    <a:pt x="0" y="0"/>
                  </a:moveTo>
                  <a:lnTo>
                    <a:pt x="618" y="7547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44762" y="1235432"/>
              <a:ext cx="33655" cy="73660"/>
            </a:xfrm>
            <a:custGeom>
              <a:avLst/>
              <a:gdLst/>
              <a:ahLst/>
              <a:cxnLst/>
              <a:rect l="l" t="t" r="r" b="b"/>
              <a:pathLst>
                <a:path w="33654" h="73659">
                  <a:moveTo>
                    <a:pt x="33393" y="0"/>
                  </a:moveTo>
                  <a:lnTo>
                    <a:pt x="0" y="0"/>
                  </a:lnTo>
                  <a:lnTo>
                    <a:pt x="16696" y="73618"/>
                  </a:lnTo>
                  <a:lnTo>
                    <a:pt x="33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5696" y="803619"/>
              <a:ext cx="447675" cy="1015365"/>
            </a:xfrm>
            <a:custGeom>
              <a:avLst/>
              <a:gdLst/>
              <a:ahLst/>
              <a:cxnLst/>
              <a:rect l="l" t="t" r="r" b="b"/>
              <a:pathLst>
                <a:path w="447675" h="1015364">
                  <a:moveTo>
                    <a:pt x="0" y="57533"/>
                  </a:moveTo>
                  <a:lnTo>
                    <a:pt x="51327" y="30242"/>
                  </a:lnTo>
                  <a:lnTo>
                    <a:pt x="0" y="0"/>
                  </a:lnTo>
                </a:path>
                <a:path w="447675" h="1015364">
                  <a:moveTo>
                    <a:pt x="225098" y="1015194"/>
                  </a:moveTo>
                  <a:lnTo>
                    <a:pt x="276426" y="984952"/>
                  </a:lnTo>
                  <a:lnTo>
                    <a:pt x="225098" y="957660"/>
                  </a:lnTo>
                </a:path>
                <a:path w="447675" h="1015364">
                  <a:moveTo>
                    <a:pt x="196033" y="57533"/>
                  </a:moveTo>
                  <a:lnTo>
                    <a:pt x="247361" y="30242"/>
                  </a:lnTo>
                  <a:lnTo>
                    <a:pt x="196033" y="0"/>
                  </a:lnTo>
                </a:path>
                <a:path w="447675" h="1015364">
                  <a:moveTo>
                    <a:pt x="395778" y="57533"/>
                  </a:moveTo>
                  <a:lnTo>
                    <a:pt x="447105" y="30242"/>
                  </a:lnTo>
                  <a:lnTo>
                    <a:pt x="395778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3977" y="1513203"/>
              <a:ext cx="46355" cy="52705"/>
            </a:xfrm>
            <a:custGeom>
              <a:avLst/>
              <a:gdLst/>
              <a:ahLst/>
              <a:cxnLst/>
              <a:rect l="l" t="t" r="r" b="b"/>
              <a:pathLst>
                <a:path w="46355" h="52705">
                  <a:moveTo>
                    <a:pt x="45762" y="0"/>
                  </a:moveTo>
                  <a:lnTo>
                    <a:pt x="0" y="5258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7943" y="877237"/>
              <a:ext cx="92075" cy="168275"/>
            </a:xfrm>
            <a:custGeom>
              <a:avLst/>
              <a:gdLst/>
              <a:ahLst/>
              <a:cxnLst/>
              <a:rect l="l" t="t" r="r" b="b"/>
              <a:pathLst>
                <a:path w="92075" h="168275">
                  <a:moveTo>
                    <a:pt x="0" y="0"/>
                  </a:moveTo>
                  <a:lnTo>
                    <a:pt x="91523" y="168271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0402" y="1007770"/>
              <a:ext cx="49530" cy="71755"/>
            </a:xfrm>
            <a:custGeom>
              <a:avLst/>
              <a:gdLst/>
              <a:ahLst/>
              <a:cxnLst/>
              <a:rect l="l" t="t" r="r" b="b"/>
              <a:pathLst>
                <a:path w="49530" h="71755">
                  <a:moveTo>
                    <a:pt x="27044" y="0"/>
                  </a:moveTo>
                  <a:lnTo>
                    <a:pt x="0" y="21269"/>
                  </a:lnTo>
                  <a:lnTo>
                    <a:pt x="49472" y="71144"/>
                  </a:lnTo>
                  <a:lnTo>
                    <a:pt x="27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74775" y="968796"/>
              <a:ext cx="334010" cy="974090"/>
            </a:xfrm>
            <a:custGeom>
              <a:avLst/>
              <a:gdLst/>
              <a:ahLst/>
              <a:cxnLst/>
              <a:rect l="l" t="t" r="r" b="b"/>
              <a:pathLst>
                <a:path w="334010" h="974089">
                  <a:moveTo>
                    <a:pt x="122092" y="76372"/>
                  </a:moveTo>
                  <a:lnTo>
                    <a:pt x="76555" y="0"/>
                  </a:lnTo>
                  <a:lnTo>
                    <a:pt x="0" y="0"/>
                  </a:lnTo>
                  <a:lnTo>
                    <a:pt x="0" y="973745"/>
                  </a:lnTo>
                  <a:lnTo>
                    <a:pt x="333938" y="973745"/>
                  </a:lnTo>
                  <a:lnTo>
                    <a:pt x="333938" y="865796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0010" y="1013338"/>
              <a:ext cx="51435" cy="71755"/>
            </a:xfrm>
            <a:custGeom>
              <a:avLst/>
              <a:gdLst/>
              <a:ahLst/>
              <a:cxnLst/>
              <a:rect l="l" t="t" r="r" b="b"/>
              <a:pathLst>
                <a:path w="51435" h="71755">
                  <a:moveTo>
                    <a:pt x="26979" y="0"/>
                  </a:moveTo>
                  <a:lnTo>
                    <a:pt x="0" y="20535"/>
                  </a:lnTo>
                  <a:lnTo>
                    <a:pt x="51328" y="71144"/>
                  </a:lnTo>
                  <a:lnTo>
                    <a:pt x="26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13298" y="909406"/>
              <a:ext cx="389255" cy="71755"/>
            </a:xfrm>
            <a:custGeom>
              <a:avLst/>
              <a:gdLst/>
              <a:ahLst/>
              <a:cxnLst/>
              <a:rect l="l" t="t" r="r" b="b"/>
              <a:pathLst>
                <a:path w="389254" h="71755">
                  <a:moveTo>
                    <a:pt x="20407" y="2474"/>
                  </a:moveTo>
                  <a:lnTo>
                    <a:pt x="0" y="71143"/>
                  </a:lnTo>
                </a:path>
                <a:path w="389254" h="71755">
                  <a:moveTo>
                    <a:pt x="224479" y="2474"/>
                  </a:moveTo>
                  <a:lnTo>
                    <a:pt x="203454" y="71143"/>
                  </a:lnTo>
                </a:path>
                <a:path w="389254" h="71755">
                  <a:moveTo>
                    <a:pt x="388975" y="0"/>
                  </a:moveTo>
                  <a:lnTo>
                    <a:pt x="354344" y="6186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8411" y="874762"/>
              <a:ext cx="115570" cy="168275"/>
            </a:xfrm>
            <a:custGeom>
              <a:avLst/>
              <a:gdLst/>
              <a:ahLst/>
              <a:cxnLst/>
              <a:rect l="l" t="t" r="r" b="b"/>
              <a:pathLst>
                <a:path w="115569" h="168275">
                  <a:moveTo>
                    <a:pt x="0" y="0"/>
                  </a:moveTo>
                  <a:lnTo>
                    <a:pt x="115023" y="167652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66224" y="1010864"/>
              <a:ext cx="52069" cy="68580"/>
            </a:xfrm>
            <a:custGeom>
              <a:avLst/>
              <a:gdLst/>
              <a:ahLst/>
              <a:cxnLst/>
              <a:rect l="l" t="t" r="r" b="b"/>
              <a:pathLst>
                <a:path w="52069" h="68580">
                  <a:moveTo>
                    <a:pt x="24641" y="0"/>
                  </a:moveTo>
                  <a:lnTo>
                    <a:pt x="0" y="20487"/>
                  </a:lnTo>
                  <a:lnTo>
                    <a:pt x="51945" y="68050"/>
                  </a:lnTo>
                  <a:lnTo>
                    <a:pt x="24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78156" y="877237"/>
              <a:ext cx="19050" cy="156845"/>
            </a:xfrm>
            <a:custGeom>
              <a:avLst/>
              <a:gdLst/>
              <a:ahLst/>
              <a:cxnLst/>
              <a:rect l="l" t="t" r="r" b="b"/>
              <a:pathLst>
                <a:path w="19050" h="156844">
                  <a:moveTo>
                    <a:pt x="0" y="0"/>
                  </a:moveTo>
                  <a:lnTo>
                    <a:pt x="18551" y="156516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78156" y="1005915"/>
              <a:ext cx="31115" cy="73025"/>
            </a:xfrm>
            <a:custGeom>
              <a:avLst/>
              <a:gdLst/>
              <a:ahLst/>
              <a:cxnLst/>
              <a:rect l="l" t="t" r="r" b="b"/>
              <a:pathLst>
                <a:path w="31114" h="73025">
                  <a:moveTo>
                    <a:pt x="30920" y="0"/>
                  </a:moveTo>
                  <a:lnTo>
                    <a:pt x="0" y="5110"/>
                  </a:lnTo>
                  <a:lnTo>
                    <a:pt x="24342" y="72999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3840" y="700924"/>
              <a:ext cx="556895" cy="1136015"/>
            </a:xfrm>
            <a:custGeom>
              <a:avLst/>
              <a:gdLst/>
              <a:ahLst/>
              <a:cxnLst/>
              <a:rect l="l" t="t" r="r" b="b"/>
              <a:pathLst>
                <a:path w="556895" h="1136014">
                  <a:moveTo>
                    <a:pt x="0" y="0"/>
                  </a:moveTo>
                  <a:lnTo>
                    <a:pt x="160784" y="0"/>
                  </a:lnTo>
                  <a:lnTo>
                    <a:pt x="160784" y="173838"/>
                  </a:lnTo>
                  <a:lnTo>
                    <a:pt x="0" y="173838"/>
                  </a:lnTo>
                  <a:lnTo>
                    <a:pt x="0" y="0"/>
                  </a:lnTo>
                  <a:close/>
                </a:path>
                <a:path w="556895" h="1136014">
                  <a:moveTo>
                    <a:pt x="197889" y="0"/>
                  </a:moveTo>
                  <a:lnTo>
                    <a:pt x="358673" y="0"/>
                  </a:lnTo>
                  <a:lnTo>
                    <a:pt x="358673" y="173838"/>
                  </a:lnTo>
                  <a:lnTo>
                    <a:pt x="197889" y="173838"/>
                  </a:lnTo>
                  <a:lnTo>
                    <a:pt x="197889" y="0"/>
                  </a:lnTo>
                  <a:close/>
                </a:path>
                <a:path w="556895" h="1136014">
                  <a:moveTo>
                    <a:pt x="225099" y="961372"/>
                  </a:moveTo>
                  <a:lnTo>
                    <a:pt x="385265" y="961372"/>
                  </a:lnTo>
                  <a:lnTo>
                    <a:pt x="385265" y="1135829"/>
                  </a:lnTo>
                  <a:lnTo>
                    <a:pt x="225099" y="1135829"/>
                  </a:lnTo>
                  <a:lnTo>
                    <a:pt x="225099" y="961372"/>
                  </a:lnTo>
                  <a:close/>
                </a:path>
                <a:path w="556895" h="1136014">
                  <a:moveTo>
                    <a:pt x="395778" y="0"/>
                  </a:moveTo>
                  <a:lnTo>
                    <a:pt x="556562" y="0"/>
                  </a:lnTo>
                  <a:lnTo>
                    <a:pt x="556562" y="173838"/>
                  </a:lnTo>
                  <a:lnTo>
                    <a:pt x="395778" y="173838"/>
                  </a:lnTo>
                  <a:lnTo>
                    <a:pt x="395778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54836" y="732147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E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9528" y="732147"/>
            <a:ext cx="2755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4470" algn="l"/>
              </a:tabLst>
            </a:pPr>
            <a:r>
              <a:rPr sz="550" spc="-50" dirty="0">
                <a:latin typeface="Arial"/>
                <a:cs typeface="Arial"/>
              </a:rPr>
              <a:t>F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50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15153" y="1313381"/>
            <a:ext cx="396240" cy="175260"/>
          </a:xfrm>
          <a:prstGeom prst="rect">
            <a:avLst/>
          </a:prstGeom>
          <a:ln w="6186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35"/>
              </a:lnSpc>
            </a:pPr>
            <a:r>
              <a:rPr sz="550" dirty="0">
                <a:latin typeface="Arial"/>
                <a:cs typeface="Arial"/>
              </a:rPr>
              <a:t>A</a:t>
            </a:r>
            <a:r>
              <a:rPr sz="550" spc="195" dirty="0">
                <a:latin typeface="Arial"/>
                <a:cs typeface="Arial"/>
              </a:rPr>
              <a:t>  </a:t>
            </a:r>
            <a:r>
              <a:rPr sz="1050" baseline="-23809" dirty="0">
                <a:latin typeface="Arial"/>
                <a:cs typeface="Arial"/>
              </a:rPr>
              <a:t>+</a:t>
            </a:r>
            <a:r>
              <a:rPr sz="1050" spc="359" baseline="-23809" dirty="0">
                <a:latin typeface="Arial"/>
                <a:cs typeface="Arial"/>
              </a:rPr>
              <a:t>  </a:t>
            </a:r>
            <a:r>
              <a:rPr sz="550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80553" y="1689189"/>
            <a:ext cx="793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15152" y="1048275"/>
            <a:ext cx="361950" cy="234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marR="5080" indent="-1905">
              <a:lnSpc>
                <a:spcPct val="124700"/>
              </a:lnSpc>
              <a:spcBef>
                <a:spcPts val="90"/>
              </a:spcBef>
            </a:pPr>
            <a:r>
              <a:rPr sz="550" spc="-10" dirty="0">
                <a:solidFill>
                  <a:srgbClr val="4D994D"/>
                </a:solidFill>
                <a:latin typeface="Arial"/>
                <a:cs typeface="Arial"/>
              </a:rPr>
              <a:t>add_A_s0</a:t>
            </a:r>
            <a:r>
              <a:rPr sz="550" spc="200" dirty="0">
                <a:solidFill>
                  <a:srgbClr val="4D994D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4D994D"/>
                </a:solidFill>
                <a:latin typeface="Arial"/>
                <a:cs typeface="Arial"/>
              </a:rPr>
              <a:t>add_B_s0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78048" y="1084483"/>
            <a:ext cx="466090" cy="102870"/>
          </a:xfrm>
          <a:custGeom>
            <a:avLst/>
            <a:gdLst/>
            <a:ahLst/>
            <a:cxnLst/>
            <a:rect l="l" t="t" r="r" b="b"/>
            <a:pathLst>
              <a:path w="466089" h="102869">
                <a:moveTo>
                  <a:pt x="0" y="0"/>
                </a:moveTo>
                <a:lnTo>
                  <a:pt x="165113" y="0"/>
                </a:lnTo>
                <a:lnTo>
                  <a:pt x="165113" y="102694"/>
                </a:lnTo>
                <a:lnTo>
                  <a:pt x="0" y="102694"/>
                </a:lnTo>
                <a:lnTo>
                  <a:pt x="0" y="0"/>
                </a:lnTo>
                <a:close/>
              </a:path>
              <a:path w="466089" h="102869">
                <a:moveTo>
                  <a:pt x="301163" y="0"/>
                </a:moveTo>
                <a:lnTo>
                  <a:pt x="465658" y="0"/>
                </a:lnTo>
                <a:lnTo>
                  <a:pt x="465658" y="102694"/>
                </a:lnTo>
                <a:lnTo>
                  <a:pt x="301163" y="102694"/>
                </a:lnTo>
                <a:lnTo>
                  <a:pt x="301163" y="0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57054" y="1957062"/>
            <a:ext cx="10604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(d)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1836" y="1081062"/>
            <a:ext cx="4311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6705" algn="l"/>
              </a:tabLst>
            </a:pPr>
            <a:r>
              <a:rPr sz="550" spc="-125" dirty="0">
                <a:solidFill>
                  <a:srgbClr val="4D994D"/>
                </a:solidFill>
                <a:latin typeface="Arial"/>
                <a:cs typeface="Arial"/>
              </a:rPr>
              <a:t>2</a:t>
            </a:r>
            <a:r>
              <a:rPr sz="825" spc="-187" baseline="5050" dirty="0">
                <a:solidFill>
                  <a:srgbClr val="4D994D"/>
                </a:solidFill>
                <a:latin typeface="Times New Roman"/>
                <a:cs typeface="Times New Roman"/>
              </a:rPr>
              <a:t>×</a:t>
            </a:r>
            <a:r>
              <a:rPr sz="825" spc="-187" baseline="5050" dirty="0">
                <a:latin typeface="Symbol"/>
                <a:cs typeface="Symbol"/>
              </a:rPr>
              <a:t></a:t>
            </a:r>
            <a:r>
              <a:rPr sz="825" spc="37" baseline="5050" dirty="0">
                <a:latin typeface="Times New Roman"/>
                <a:cs typeface="Times New Roman"/>
              </a:rPr>
              <a:t> </a:t>
            </a:r>
            <a:r>
              <a:rPr sz="550" spc="-50" dirty="0">
                <a:solidFill>
                  <a:srgbClr val="4D994D"/>
                </a:solidFill>
                <a:latin typeface="Arial"/>
                <a:cs typeface="Arial"/>
              </a:rPr>
              <a:t>1</a:t>
            </a:r>
            <a:r>
              <a:rPr sz="550" dirty="0">
                <a:solidFill>
                  <a:srgbClr val="4D994D"/>
                </a:solidFill>
                <a:latin typeface="Arial"/>
                <a:cs typeface="Arial"/>
              </a:rPr>
              <a:t>	</a:t>
            </a:r>
            <a:r>
              <a:rPr sz="550" spc="-40" dirty="0">
                <a:solidFill>
                  <a:srgbClr val="4D994D"/>
                </a:solidFill>
                <a:latin typeface="Arial"/>
                <a:cs typeface="Arial"/>
              </a:rPr>
              <a:t>2</a:t>
            </a:r>
            <a:r>
              <a:rPr sz="825" spc="-60" baseline="5050" dirty="0">
                <a:latin typeface="Symbol"/>
                <a:cs typeface="Symbol"/>
              </a:rPr>
              <a:t></a:t>
            </a:r>
            <a:r>
              <a:rPr sz="825" spc="-60" baseline="5050" dirty="0">
                <a:solidFill>
                  <a:srgbClr val="4D994D"/>
                </a:solidFill>
                <a:latin typeface="Times New Roman"/>
                <a:cs typeface="Times New Roman"/>
              </a:rPr>
              <a:t>×</a:t>
            </a:r>
            <a:r>
              <a:rPr sz="550" spc="-40" dirty="0">
                <a:solidFill>
                  <a:srgbClr val="4D994D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8262" y="1402014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08351" y="697749"/>
            <a:ext cx="563245" cy="758190"/>
            <a:chOff x="908351" y="697749"/>
            <a:chExt cx="563245" cy="758190"/>
          </a:xfrm>
        </p:grpSpPr>
        <p:sp>
          <p:nvSpPr>
            <p:cNvPr id="54" name="object 54"/>
            <p:cNvSpPr/>
            <p:nvPr/>
          </p:nvSpPr>
          <p:spPr>
            <a:xfrm>
              <a:off x="1215162" y="1260796"/>
              <a:ext cx="635" cy="146685"/>
            </a:xfrm>
            <a:custGeom>
              <a:avLst/>
              <a:gdLst/>
              <a:ahLst/>
              <a:cxnLst/>
              <a:rect l="l" t="t" r="r" b="b"/>
              <a:pathLst>
                <a:path w="634" h="146684">
                  <a:moveTo>
                    <a:pt x="0" y="0"/>
                  </a:moveTo>
                  <a:lnTo>
                    <a:pt x="618" y="146618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98465" y="1382669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5" h="73025">
                  <a:moveTo>
                    <a:pt x="33394" y="0"/>
                  </a:moveTo>
                  <a:lnTo>
                    <a:pt x="0" y="0"/>
                  </a:lnTo>
                  <a:lnTo>
                    <a:pt x="16697" y="72999"/>
                  </a:lnTo>
                  <a:lnTo>
                    <a:pt x="33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618" y="803619"/>
              <a:ext cx="447675" cy="57785"/>
            </a:xfrm>
            <a:custGeom>
              <a:avLst/>
              <a:gdLst/>
              <a:ahLst/>
              <a:cxnLst/>
              <a:rect l="l" t="t" r="r" b="b"/>
              <a:pathLst>
                <a:path w="447675" h="57784">
                  <a:moveTo>
                    <a:pt x="0" y="57533"/>
                  </a:moveTo>
                  <a:lnTo>
                    <a:pt x="51327" y="30242"/>
                  </a:lnTo>
                  <a:lnTo>
                    <a:pt x="0" y="0"/>
                  </a:lnTo>
                </a:path>
                <a:path w="447675" h="57784">
                  <a:moveTo>
                    <a:pt x="194796" y="57533"/>
                  </a:moveTo>
                  <a:lnTo>
                    <a:pt x="246742" y="30242"/>
                  </a:lnTo>
                  <a:lnTo>
                    <a:pt x="194796" y="0"/>
                  </a:lnTo>
                </a:path>
                <a:path w="447675" h="57784">
                  <a:moveTo>
                    <a:pt x="394541" y="57533"/>
                  </a:moveTo>
                  <a:lnTo>
                    <a:pt x="447105" y="30242"/>
                  </a:lnTo>
                  <a:lnTo>
                    <a:pt x="394541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92281" y="1284305"/>
              <a:ext cx="49530" cy="57150"/>
            </a:xfrm>
            <a:custGeom>
              <a:avLst/>
              <a:gdLst/>
              <a:ahLst/>
              <a:cxnLst/>
              <a:rect l="l" t="t" r="r" b="b"/>
              <a:pathLst>
                <a:path w="49530" h="57150">
                  <a:moveTo>
                    <a:pt x="49472" y="0"/>
                  </a:moveTo>
                  <a:lnTo>
                    <a:pt x="0" y="56915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3563" y="877237"/>
              <a:ext cx="102870" cy="168275"/>
            </a:xfrm>
            <a:custGeom>
              <a:avLst/>
              <a:gdLst/>
              <a:ahLst/>
              <a:cxnLst/>
              <a:rect l="l" t="t" r="r" b="b"/>
              <a:pathLst>
                <a:path w="102869" h="168275">
                  <a:moveTo>
                    <a:pt x="0" y="0"/>
                  </a:moveTo>
                  <a:lnTo>
                    <a:pt x="102654" y="168271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89009" y="1013338"/>
              <a:ext cx="51435" cy="71755"/>
            </a:xfrm>
            <a:custGeom>
              <a:avLst/>
              <a:gdLst/>
              <a:ahLst/>
              <a:cxnLst/>
              <a:rect l="l" t="t" r="r" b="b"/>
              <a:pathLst>
                <a:path w="51434" h="71755">
                  <a:moveTo>
                    <a:pt x="26979" y="0"/>
                  </a:moveTo>
                  <a:lnTo>
                    <a:pt x="0" y="20535"/>
                  </a:lnTo>
                  <a:lnTo>
                    <a:pt x="51327" y="71144"/>
                  </a:lnTo>
                  <a:lnTo>
                    <a:pt x="26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0048" y="907551"/>
              <a:ext cx="13335" cy="80010"/>
            </a:xfrm>
            <a:custGeom>
              <a:avLst/>
              <a:gdLst/>
              <a:ahLst/>
              <a:cxnLst/>
              <a:rect l="l" t="t" r="r" b="b"/>
              <a:pathLst>
                <a:path w="13334" h="80009">
                  <a:moveTo>
                    <a:pt x="12986" y="0"/>
                  </a:moveTo>
                  <a:lnTo>
                    <a:pt x="0" y="79804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84242" y="877237"/>
              <a:ext cx="102870" cy="168275"/>
            </a:xfrm>
            <a:custGeom>
              <a:avLst/>
              <a:gdLst/>
              <a:ahLst/>
              <a:cxnLst/>
              <a:rect l="l" t="t" r="r" b="b"/>
              <a:pathLst>
                <a:path w="102869" h="168275">
                  <a:moveTo>
                    <a:pt x="0" y="0"/>
                  </a:moveTo>
                  <a:lnTo>
                    <a:pt x="102654" y="168271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9688" y="1013338"/>
              <a:ext cx="52705" cy="71755"/>
            </a:xfrm>
            <a:custGeom>
              <a:avLst/>
              <a:gdLst/>
              <a:ahLst/>
              <a:cxnLst/>
              <a:rect l="l" t="t" r="r" b="b"/>
              <a:pathLst>
                <a:path w="52705" h="71755">
                  <a:moveTo>
                    <a:pt x="27279" y="0"/>
                  </a:moveTo>
                  <a:lnTo>
                    <a:pt x="0" y="20535"/>
                  </a:lnTo>
                  <a:lnTo>
                    <a:pt x="52564" y="71144"/>
                  </a:lnTo>
                  <a:lnTo>
                    <a:pt x="27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21346" y="907551"/>
              <a:ext cx="14604" cy="80010"/>
            </a:xfrm>
            <a:custGeom>
              <a:avLst/>
              <a:gdLst/>
              <a:ahLst/>
              <a:cxnLst/>
              <a:rect l="l" t="t" r="r" b="b"/>
              <a:pathLst>
                <a:path w="14605" h="80009">
                  <a:moveTo>
                    <a:pt x="14223" y="0"/>
                  </a:moveTo>
                  <a:lnTo>
                    <a:pt x="0" y="79804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1526" y="700924"/>
              <a:ext cx="556895" cy="173990"/>
            </a:xfrm>
            <a:custGeom>
              <a:avLst/>
              <a:gdLst/>
              <a:ahLst/>
              <a:cxnLst/>
              <a:rect l="l" t="t" r="r" b="b"/>
              <a:pathLst>
                <a:path w="556894" h="173990">
                  <a:moveTo>
                    <a:pt x="0" y="0"/>
                  </a:moveTo>
                  <a:lnTo>
                    <a:pt x="161403" y="0"/>
                  </a:lnTo>
                  <a:lnTo>
                    <a:pt x="161403" y="173838"/>
                  </a:lnTo>
                  <a:lnTo>
                    <a:pt x="0" y="173838"/>
                  </a:lnTo>
                  <a:lnTo>
                    <a:pt x="0" y="0"/>
                  </a:lnTo>
                  <a:close/>
                </a:path>
                <a:path w="556894" h="173990">
                  <a:moveTo>
                    <a:pt x="197889" y="0"/>
                  </a:moveTo>
                  <a:lnTo>
                    <a:pt x="359292" y="0"/>
                  </a:lnTo>
                  <a:lnTo>
                    <a:pt x="359292" y="173838"/>
                  </a:lnTo>
                  <a:lnTo>
                    <a:pt x="197889" y="173838"/>
                  </a:lnTo>
                  <a:lnTo>
                    <a:pt x="197889" y="0"/>
                  </a:lnTo>
                  <a:close/>
                </a:path>
                <a:path w="556894" h="173990">
                  <a:moveTo>
                    <a:pt x="395778" y="0"/>
                  </a:moveTo>
                  <a:lnTo>
                    <a:pt x="556563" y="0"/>
                  </a:lnTo>
                  <a:lnTo>
                    <a:pt x="556563" y="173838"/>
                  </a:lnTo>
                  <a:lnTo>
                    <a:pt x="395778" y="173838"/>
                  </a:lnTo>
                  <a:lnTo>
                    <a:pt x="395778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63759" y="732147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E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67213" y="732147"/>
            <a:ext cx="2762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5104" algn="l"/>
              </a:tabLst>
            </a:pPr>
            <a:r>
              <a:rPr sz="550" spc="-50" dirty="0">
                <a:latin typeface="Arial"/>
                <a:cs typeface="Arial"/>
              </a:rPr>
              <a:t>F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50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72930" y="1086339"/>
            <a:ext cx="285750" cy="1746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750"/>
              </a:lnSpc>
            </a:pPr>
            <a:r>
              <a:rPr sz="550" dirty="0">
                <a:latin typeface="Arial"/>
                <a:cs typeface="Arial"/>
              </a:rPr>
              <a:t>A</a:t>
            </a:r>
            <a:r>
              <a:rPr sz="550" spc="130" dirty="0">
                <a:latin typeface="Arial"/>
                <a:cs typeface="Arial"/>
              </a:rPr>
              <a:t> </a:t>
            </a:r>
            <a:r>
              <a:rPr sz="1050" baseline="-31746" dirty="0">
                <a:latin typeface="Arial"/>
                <a:cs typeface="Arial"/>
              </a:rPr>
              <a:t>+</a:t>
            </a:r>
            <a:r>
              <a:rPr sz="1050" spc="172" baseline="-31746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8857" y="1494316"/>
            <a:ext cx="793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33450" y="1452494"/>
            <a:ext cx="167640" cy="181610"/>
            <a:chOff x="1133450" y="1452494"/>
            <a:chExt cx="167640" cy="181610"/>
          </a:xfrm>
        </p:grpSpPr>
        <p:sp>
          <p:nvSpPr>
            <p:cNvPr id="70" name="object 70"/>
            <p:cNvSpPr/>
            <p:nvPr/>
          </p:nvSpPr>
          <p:spPr>
            <a:xfrm>
              <a:off x="1138480" y="1554033"/>
              <a:ext cx="51435" cy="58419"/>
            </a:xfrm>
            <a:custGeom>
              <a:avLst/>
              <a:gdLst/>
              <a:ahLst/>
              <a:cxnLst/>
              <a:rect l="l" t="t" r="r" b="b"/>
              <a:pathLst>
                <a:path w="51434" h="58419">
                  <a:moveTo>
                    <a:pt x="0" y="58152"/>
                  </a:moveTo>
                  <a:lnTo>
                    <a:pt x="51327" y="30180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36625" y="1455669"/>
              <a:ext cx="161290" cy="175260"/>
            </a:xfrm>
            <a:custGeom>
              <a:avLst/>
              <a:gdLst/>
              <a:ahLst/>
              <a:cxnLst/>
              <a:rect l="l" t="t" r="r" b="b"/>
              <a:pathLst>
                <a:path w="161290" h="175260">
                  <a:moveTo>
                    <a:pt x="0" y="0"/>
                  </a:moveTo>
                  <a:lnTo>
                    <a:pt x="160784" y="0"/>
                  </a:lnTo>
                  <a:lnTo>
                    <a:pt x="160784" y="175076"/>
                  </a:lnTo>
                  <a:lnTo>
                    <a:pt x="0" y="175076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170924" y="1733113"/>
            <a:ext cx="10668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(b)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67861" y="697749"/>
            <a:ext cx="1626235" cy="1019810"/>
            <a:chOff x="667861" y="697749"/>
            <a:chExt cx="1626235" cy="1019810"/>
          </a:xfrm>
        </p:grpSpPr>
        <p:sp>
          <p:nvSpPr>
            <p:cNvPr id="74" name="object 74"/>
            <p:cNvSpPr/>
            <p:nvPr/>
          </p:nvSpPr>
          <p:spPr>
            <a:xfrm>
              <a:off x="672306" y="1066404"/>
              <a:ext cx="361950" cy="89535"/>
            </a:xfrm>
            <a:custGeom>
              <a:avLst/>
              <a:gdLst/>
              <a:ahLst/>
              <a:cxnLst/>
              <a:rect l="l" t="t" r="r" b="b"/>
              <a:pathLst>
                <a:path w="361950" h="89534">
                  <a:moveTo>
                    <a:pt x="0" y="27809"/>
                  </a:moveTo>
                  <a:lnTo>
                    <a:pt x="44449" y="52424"/>
                  </a:lnTo>
                  <a:lnTo>
                    <a:pt x="89693" y="73070"/>
                  </a:lnTo>
                  <a:lnTo>
                    <a:pt x="134937" y="86568"/>
                  </a:lnTo>
                  <a:lnTo>
                    <a:pt x="180975" y="88951"/>
                  </a:lnTo>
                  <a:lnTo>
                    <a:pt x="227806" y="77834"/>
                  </a:lnTo>
                  <a:lnTo>
                    <a:pt x="274637" y="56394"/>
                  </a:lnTo>
                  <a:lnTo>
                    <a:pt x="322262" y="27014"/>
                  </a:lnTo>
                  <a:lnTo>
                    <a:pt x="361780" y="0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4681" y="1060861"/>
              <a:ext cx="47625" cy="42545"/>
            </a:xfrm>
            <a:custGeom>
              <a:avLst/>
              <a:gdLst/>
              <a:ahLst/>
              <a:cxnLst/>
              <a:rect l="l" t="t" r="r" b="b"/>
              <a:pathLst>
                <a:path w="47625" h="42544">
                  <a:moveTo>
                    <a:pt x="42253" y="11083"/>
                  </a:moveTo>
                  <a:lnTo>
                    <a:pt x="31299" y="11083"/>
                  </a:lnTo>
                  <a:lnTo>
                    <a:pt x="19025" y="36944"/>
                  </a:lnTo>
                  <a:lnTo>
                    <a:pt x="20077" y="39895"/>
                  </a:lnTo>
                  <a:lnTo>
                    <a:pt x="25013" y="42240"/>
                  </a:lnTo>
                  <a:lnTo>
                    <a:pt x="27964" y="41189"/>
                  </a:lnTo>
                  <a:lnTo>
                    <a:pt x="42253" y="11083"/>
                  </a:lnTo>
                  <a:close/>
                </a:path>
                <a:path w="47625" h="42544">
                  <a:moveTo>
                    <a:pt x="47513" y="0"/>
                  </a:moveTo>
                  <a:lnTo>
                    <a:pt x="2051" y="3252"/>
                  </a:lnTo>
                  <a:lnTo>
                    <a:pt x="0" y="5621"/>
                  </a:lnTo>
                  <a:lnTo>
                    <a:pt x="401" y="11083"/>
                  </a:lnTo>
                  <a:lnTo>
                    <a:pt x="2757" y="13125"/>
                  </a:lnTo>
                  <a:lnTo>
                    <a:pt x="31299" y="11083"/>
                  </a:lnTo>
                  <a:lnTo>
                    <a:pt x="42257" y="11073"/>
                  </a:lnTo>
                  <a:lnTo>
                    <a:pt x="47513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14139" y="1630745"/>
              <a:ext cx="47625" cy="50165"/>
            </a:xfrm>
            <a:custGeom>
              <a:avLst/>
              <a:gdLst/>
              <a:ahLst/>
              <a:cxnLst/>
              <a:rect l="l" t="t" r="r" b="b"/>
              <a:pathLst>
                <a:path w="47625" h="50164">
                  <a:moveTo>
                    <a:pt x="47617" y="0"/>
                  </a:moveTo>
                  <a:lnTo>
                    <a:pt x="0" y="50109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37639" y="1260796"/>
              <a:ext cx="635" cy="123825"/>
            </a:xfrm>
            <a:custGeom>
              <a:avLst/>
              <a:gdLst/>
              <a:ahLst/>
              <a:cxnLst/>
              <a:rect l="l" t="t" r="r" b="b"/>
              <a:pathLst>
                <a:path w="635" h="123825">
                  <a:moveTo>
                    <a:pt x="0" y="0"/>
                  </a:moveTo>
                  <a:lnTo>
                    <a:pt x="618" y="123729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20942" y="1357305"/>
              <a:ext cx="33020" cy="73660"/>
            </a:xfrm>
            <a:custGeom>
              <a:avLst/>
              <a:gdLst/>
              <a:ahLst/>
              <a:cxnLst/>
              <a:rect l="l" t="t" r="r" b="b"/>
              <a:pathLst>
                <a:path w="33019" h="73659">
                  <a:moveTo>
                    <a:pt x="32776" y="0"/>
                  </a:moveTo>
                  <a:lnTo>
                    <a:pt x="0" y="0"/>
                  </a:lnTo>
                  <a:lnTo>
                    <a:pt x="16388" y="73618"/>
                  </a:lnTo>
                  <a:lnTo>
                    <a:pt x="32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34003" y="803619"/>
              <a:ext cx="447675" cy="57785"/>
            </a:xfrm>
            <a:custGeom>
              <a:avLst/>
              <a:gdLst/>
              <a:ahLst/>
              <a:cxnLst/>
              <a:rect l="l" t="t" r="r" b="b"/>
              <a:pathLst>
                <a:path w="447675" h="57784">
                  <a:moveTo>
                    <a:pt x="0" y="57533"/>
                  </a:moveTo>
                  <a:lnTo>
                    <a:pt x="51327" y="30242"/>
                  </a:lnTo>
                  <a:lnTo>
                    <a:pt x="0" y="0"/>
                  </a:lnTo>
                </a:path>
                <a:path w="447675" h="57784">
                  <a:moveTo>
                    <a:pt x="196033" y="57533"/>
                  </a:moveTo>
                  <a:lnTo>
                    <a:pt x="247360" y="30242"/>
                  </a:lnTo>
                  <a:lnTo>
                    <a:pt x="196033" y="0"/>
                  </a:lnTo>
                </a:path>
                <a:path w="447675" h="57784">
                  <a:moveTo>
                    <a:pt x="395778" y="57533"/>
                  </a:moveTo>
                  <a:lnTo>
                    <a:pt x="447105" y="30242"/>
                  </a:lnTo>
                  <a:lnTo>
                    <a:pt x="395778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16613" y="1288635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19" h="50800">
                  <a:moveTo>
                    <a:pt x="45143" y="0"/>
                  </a:moveTo>
                  <a:lnTo>
                    <a:pt x="0" y="50728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79765" y="1001585"/>
              <a:ext cx="260350" cy="711835"/>
            </a:xfrm>
            <a:custGeom>
              <a:avLst/>
              <a:gdLst/>
              <a:ahLst/>
              <a:cxnLst/>
              <a:rect l="l" t="t" r="r" b="b"/>
              <a:pathLst>
                <a:path w="260350" h="711835">
                  <a:moveTo>
                    <a:pt x="115361" y="52862"/>
                  </a:moveTo>
                  <a:lnTo>
                    <a:pt x="27027" y="0"/>
                  </a:lnTo>
                  <a:lnTo>
                    <a:pt x="0" y="0"/>
                  </a:lnTo>
                  <a:lnTo>
                    <a:pt x="0" y="711440"/>
                  </a:lnTo>
                  <a:lnTo>
                    <a:pt x="259729" y="711440"/>
                  </a:lnTo>
                  <a:lnTo>
                    <a:pt x="259729" y="603512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80564" y="1035610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14530" y="0"/>
                  </a:moveTo>
                  <a:lnTo>
                    <a:pt x="0" y="32581"/>
                  </a:lnTo>
                  <a:lnTo>
                    <a:pt x="68025" y="48872"/>
                  </a:lnTo>
                  <a:lnTo>
                    <a:pt x="14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10429" y="877237"/>
              <a:ext cx="102870" cy="168275"/>
            </a:xfrm>
            <a:custGeom>
              <a:avLst/>
              <a:gdLst/>
              <a:ahLst/>
              <a:cxnLst/>
              <a:rect l="l" t="t" r="r" b="b"/>
              <a:pathLst>
                <a:path w="102869" h="168275">
                  <a:moveTo>
                    <a:pt x="0" y="0"/>
                  </a:moveTo>
                  <a:lnTo>
                    <a:pt x="102654" y="168271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87111" y="1013338"/>
              <a:ext cx="49530" cy="71755"/>
            </a:xfrm>
            <a:custGeom>
              <a:avLst/>
              <a:gdLst/>
              <a:ahLst/>
              <a:cxnLst/>
              <a:rect l="l" t="t" r="r" b="b"/>
              <a:pathLst>
                <a:path w="49530" h="71755">
                  <a:moveTo>
                    <a:pt x="26385" y="0"/>
                  </a:moveTo>
                  <a:lnTo>
                    <a:pt x="0" y="20535"/>
                  </a:lnTo>
                  <a:lnTo>
                    <a:pt x="49472" y="71144"/>
                  </a:lnTo>
                  <a:lnTo>
                    <a:pt x="26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152662" y="877237"/>
              <a:ext cx="66675" cy="165735"/>
            </a:xfrm>
            <a:custGeom>
              <a:avLst/>
              <a:gdLst/>
              <a:ahLst/>
              <a:cxnLst/>
              <a:rect l="l" t="t" r="r" b="b"/>
              <a:pathLst>
                <a:path w="66675" h="165734">
                  <a:moveTo>
                    <a:pt x="66168" y="0"/>
                  </a:moveTo>
                  <a:lnTo>
                    <a:pt x="0" y="165177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36583" y="1010864"/>
              <a:ext cx="41275" cy="75565"/>
            </a:xfrm>
            <a:custGeom>
              <a:avLst/>
              <a:gdLst/>
              <a:ahLst/>
              <a:cxnLst/>
              <a:rect l="l" t="t" r="r" b="b"/>
              <a:pathLst>
                <a:path w="41275" h="75565">
                  <a:moveTo>
                    <a:pt x="11849" y="0"/>
                  </a:moveTo>
                  <a:lnTo>
                    <a:pt x="0" y="75474"/>
                  </a:lnTo>
                  <a:lnTo>
                    <a:pt x="40815" y="13188"/>
                  </a:lnTo>
                  <a:lnTo>
                    <a:pt x="11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20579" y="874762"/>
              <a:ext cx="107950" cy="170815"/>
            </a:xfrm>
            <a:custGeom>
              <a:avLst/>
              <a:gdLst/>
              <a:ahLst/>
              <a:cxnLst/>
              <a:rect l="l" t="t" r="r" b="b"/>
              <a:pathLst>
                <a:path w="107950" h="170815">
                  <a:moveTo>
                    <a:pt x="0" y="0"/>
                  </a:moveTo>
                  <a:lnTo>
                    <a:pt x="107602" y="170746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00972" y="1013338"/>
              <a:ext cx="49530" cy="71755"/>
            </a:xfrm>
            <a:custGeom>
              <a:avLst/>
              <a:gdLst/>
              <a:ahLst/>
              <a:cxnLst/>
              <a:rect l="l" t="t" r="r" b="b"/>
              <a:pathLst>
                <a:path w="49530" h="71755">
                  <a:moveTo>
                    <a:pt x="27044" y="0"/>
                  </a:moveTo>
                  <a:lnTo>
                    <a:pt x="0" y="20535"/>
                  </a:lnTo>
                  <a:lnTo>
                    <a:pt x="49472" y="71144"/>
                  </a:lnTo>
                  <a:lnTo>
                    <a:pt x="27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32148" y="700924"/>
              <a:ext cx="558800" cy="173990"/>
            </a:xfrm>
            <a:custGeom>
              <a:avLst/>
              <a:gdLst/>
              <a:ahLst/>
              <a:cxnLst/>
              <a:rect l="l" t="t" r="r" b="b"/>
              <a:pathLst>
                <a:path w="558800" h="173990">
                  <a:moveTo>
                    <a:pt x="0" y="0"/>
                  </a:moveTo>
                  <a:lnTo>
                    <a:pt x="162640" y="0"/>
                  </a:lnTo>
                  <a:lnTo>
                    <a:pt x="162640" y="173838"/>
                  </a:lnTo>
                  <a:lnTo>
                    <a:pt x="0" y="173838"/>
                  </a:lnTo>
                  <a:lnTo>
                    <a:pt x="0" y="0"/>
                  </a:lnTo>
                  <a:close/>
                </a:path>
                <a:path w="558800" h="173990">
                  <a:moveTo>
                    <a:pt x="197889" y="0"/>
                  </a:moveTo>
                  <a:lnTo>
                    <a:pt x="360529" y="0"/>
                  </a:lnTo>
                  <a:lnTo>
                    <a:pt x="360529" y="173838"/>
                  </a:lnTo>
                  <a:lnTo>
                    <a:pt x="197889" y="173838"/>
                  </a:lnTo>
                  <a:lnTo>
                    <a:pt x="197889" y="0"/>
                  </a:lnTo>
                  <a:close/>
                </a:path>
                <a:path w="558800" h="173990">
                  <a:moveTo>
                    <a:pt x="395778" y="0"/>
                  </a:moveTo>
                  <a:lnTo>
                    <a:pt x="558418" y="0"/>
                  </a:lnTo>
                  <a:lnTo>
                    <a:pt x="558418" y="173838"/>
                  </a:lnTo>
                  <a:lnTo>
                    <a:pt x="395778" y="173838"/>
                  </a:lnTo>
                  <a:lnTo>
                    <a:pt x="395778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784999" y="732147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E</a:t>
            </a:r>
            <a:endParaRPr sz="5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89072" y="732147"/>
            <a:ext cx="2762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5104" algn="l"/>
              </a:tabLst>
            </a:pPr>
            <a:r>
              <a:rPr sz="550" spc="-50" dirty="0">
                <a:latin typeface="Arial"/>
                <a:cs typeface="Arial"/>
              </a:rPr>
              <a:t>F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50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94788" y="1086339"/>
            <a:ext cx="284480" cy="1746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750"/>
              </a:lnSpc>
            </a:pPr>
            <a:r>
              <a:rPr sz="550" dirty="0">
                <a:latin typeface="Arial"/>
                <a:cs typeface="Arial"/>
              </a:rPr>
              <a:t>A</a:t>
            </a:r>
            <a:r>
              <a:rPr sz="550" spc="130" dirty="0">
                <a:latin typeface="Arial"/>
                <a:cs typeface="Arial"/>
              </a:rPr>
              <a:t> </a:t>
            </a:r>
            <a:r>
              <a:rPr sz="1050" baseline="-31746" dirty="0">
                <a:latin typeface="Arial"/>
                <a:cs typeface="Arial"/>
              </a:rPr>
              <a:t>+</a:t>
            </a:r>
            <a:r>
              <a:rPr sz="1050" spc="172" baseline="-31746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010098" y="1468952"/>
            <a:ext cx="793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837527" y="886769"/>
            <a:ext cx="379730" cy="723900"/>
            <a:chOff x="1837527" y="886769"/>
            <a:chExt cx="379730" cy="723900"/>
          </a:xfrm>
        </p:grpSpPr>
        <p:sp>
          <p:nvSpPr>
            <p:cNvPr id="95" name="object 95"/>
            <p:cNvSpPr/>
            <p:nvPr/>
          </p:nvSpPr>
          <p:spPr>
            <a:xfrm>
              <a:off x="1839750" y="888991"/>
              <a:ext cx="375285" cy="85725"/>
            </a:xfrm>
            <a:custGeom>
              <a:avLst/>
              <a:gdLst/>
              <a:ahLst/>
              <a:cxnLst/>
              <a:rect l="l" t="t" r="r" b="b"/>
              <a:pathLst>
                <a:path w="375285" h="85725">
                  <a:moveTo>
                    <a:pt x="20407" y="0"/>
                  </a:moveTo>
                  <a:lnTo>
                    <a:pt x="0" y="69288"/>
                  </a:lnTo>
                </a:path>
                <a:path w="375285" h="85725">
                  <a:moveTo>
                    <a:pt x="209638" y="0"/>
                  </a:moveTo>
                  <a:lnTo>
                    <a:pt x="189231" y="69288"/>
                  </a:lnTo>
                </a:path>
                <a:path w="375285" h="85725">
                  <a:moveTo>
                    <a:pt x="374752" y="50728"/>
                  </a:moveTo>
                  <a:lnTo>
                    <a:pt x="317241" y="85372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959102" y="1531762"/>
              <a:ext cx="51435" cy="57150"/>
            </a:xfrm>
            <a:custGeom>
              <a:avLst/>
              <a:gdLst/>
              <a:ahLst/>
              <a:cxnLst/>
              <a:rect l="l" t="t" r="r" b="b"/>
              <a:pathLst>
                <a:path w="51435" h="57150">
                  <a:moveTo>
                    <a:pt x="0" y="56915"/>
                  </a:moveTo>
                  <a:lnTo>
                    <a:pt x="51327" y="27727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957246" y="1433398"/>
              <a:ext cx="163195" cy="173990"/>
            </a:xfrm>
            <a:custGeom>
              <a:avLst/>
              <a:gdLst/>
              <a:ahLst/>
              <a:cxnLst/>
              <a:rect l="l" t="t" r="r" b="b"/>
              <a:pathLst>
                <a:path w="163194" h="173990">
                  <a:moveTo>
                    <a:pt x="0" y="0"/>
                  </a:moveTo>
                  <a:lnTo>
                    <a:pt x="162640" y="0"/>
                  </a:lnTo>
                  <a:lnTo>
                    <a:pt x="162640" y="173838"/>
                  </a:lnTo>
                  <a:lnTo>
                    <a:pt x="0" y="173838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993401" y="1733113"/>
            <a:ext cx="977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(c)</a:t>
            </a:r>
            <a:endParaRPr sz="5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8812" y="1325706"/>
            <a:ext cx="1092835" cy="194310"/>
          </a:xfrm>
          <a:custGeom>
            <a:avLst/>
            <a:gdLst/>
            <a:ahLst/>
            <a:cxnLst/>
            <a:rect l="l" t="t" r="r" b="b"/>
            <a:pathLst>
              <a:path w="1092835" h="194309">
                <a:moveTo>
                  <a:pt x="0" y="78189"/>
                </a:moveTo>
                <a:lnTo>
                  <a:pt x="51593" y="125038"/>
                </a:lnTo>
                <a:lnTo>
                  <a:pt x="113506" y="163947"/>
                </a:lnTo>
                <a:lnTo>
                  <a:pt x="152399" y="179034"/>
                </a:lnTo>
                <a:lnTo>
                  <a:pt x="198437" y="189358"/>
                </a:lnTo>
                <a:lnTo>
                  <a:pt x="252412" y="194122"/>
                </a:lnTo>
                <a:lnTo>
                  <a:pt x="315912" y="192534"/>
                </a:lnTo>
                <a:lnTo>
                  <a:pt x="389731" y="183799"/>
                </a:lnTo>
                <a:lnTo>
                  <a:pt x="473868" y="168712"/>
                </a:lnTo>
                <a:lnTo>
                  <a:pt x="565943" y="148861"/>
                </a:lnTo>
                <a:lnTo>
                  <a:pt x="665162" y="123451"/>
                </a:lnTo>
                <a:lnTo>
                  <a:pt x="769143" y="94865"/>
                </a:lnTo>
                <a:lnTo>
                  <a:pt x="877887" y="63896"/>
                </a:lnTo>
                <a:lnTo>
                  <a:pt x="1092315" y="0"/>
                </a:lnTo>
              </a:path>
            </a:pathLst>
          </a:custGeom>
          <a:ln w="8315">
            <a:solidFill>
              <a:srgbClr val="5CA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101" name="object 101"/>
            <p:cNvSpPr/>
            <p:nvPr/>
          </p:nvSpPr>
          <p:spPr>
            <a:xfrm>
              <a:off x="1712283" y="1312127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60" h="44450">
                  <a:moveTo>
                    <a:pt x="3967" y="0"/>
                  </a:moveTo>
                  <a:lnTo>
                    <a:pt x="1291" y="1629"/>
                  </a:lnTo>
                  <a:lnTo>
                    <a:pt x="0" y="6940"/>
                  </a:lnTo>
                  <a:lnTo>
                    <a:pt x="1629" y="9617"/>
                  </a:lnTo>
                  <a:lnTo>
                    <a:pt x="29434" y="16383"/>
                  </a:lnTo>
                  <a:lnTo>
                    <a:pt x="9861" y="37265"/>
                  </a:lnTo>
                  <a:lnTo>
                    <a:pt x="9961" y="40397"/>
                  </a:lnTo>
                  <a:lnTo>
                    <a:pt x="13948" y="44136"/>
                  </a:lnTo>
                  <a:lnTo>
                    <a:pt x="17078" y="44035"/>
                  </a:lnTo>
                  <a:lnTo>
                    <a:pt x="48254" y="10774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66068" y="1068865"/>
              <a:ext cx="726440" cy="311785"/>
            </a:xfrm>
            <a:custGeom>
              <a:avLst/>
              <a:gdLst/>
              <a:ahLst/>
              <a:cxnLst/>
              <a:rect l="l" t="t" r="r" b="b"/>
              <a:pathLst>
                <a:path w="726439" h="311784">
                  <a:moveTo>
                    <a:pt x="0" y="308032"/>
                  </a:moveTo>
                  <a:lnTo>
                    <a:pt x="212725" y="311208"/>
                  </a:lnTo>
                  <a:lnTo>
                    <a:pt x="313531" y="311208"/>
                  </a:lnTo>
                  <a:lnTo>
                    <a:pt x="408781" y="309620"/>
                  </a:lnTo>
                  <a:lnTo>
                    <a:pt x="494506" y="304856"/>
                  </a:lnTo>
                  <a:lnTo>
                    <a:pt x="569118" y="296915"/>
                  </a:lnTo>
                  <a:lnTo>
                    <a:pt x="631825" y="284210"/>
                  </a:lnTo>
                  <a:lnTo>
                    <a:pt x="678656" y="267535"/>
                  </a:lnTo>
                  <a:lnTo>
                    <a:pt x="723900" y="218303"/>
                  </a:lnTo>
                  <a:lnTo>
                    <a:pt x="726281" y="186541"/>
                  </a:lnTo>
                  <a:lnTo>
                    <a:pt x="717550" y="151603"/>
                  </a:lnTo>
                  <a:lnTo>
                    <a:pt x="700881" y="114282"/>
                  </a:lnTo>
                  <a:lnTo>
                    <a:pt x="677068" y="74579"/>
                  </a:lnTo>
                  <a:lnTo>
                    <a:pt x="624023" y="0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184400" y="1060861"/>
              <a:ext cx="43180" cy="47625"/>
            </a:xfrm>
            <a:custGeom>
              <a:avLst/>
              <a:gdLst/>
              <a:ahLst/>
              <a:cxnLst/>
              <a:rect l="l" t="t" r="r" b="b"/>
              <a:pathLst>
                <a:path w="43180" h="47625">
                  <a:moveTo>
                    <a:pt x="0" y="0"/>
                  </a:moveTo>
                  <a:lnTo>
                    <a:pt x="4112" y="45410"/>
                  </a:lnTo>
                  <a:lnTo>
                    <a:pt x="6517" y="47416"/>
                  </a:lnTo>
                  <a:lnTo>
                    <a:pt x="11959" y="46923"/>
                  </a:lnTo>
                  <a:lnTo>
                    <a:pt x="13966" y="44517"/>
                  </a:lnTo>
                  <a:lnTo>
                    <a:pt x="11384" y="16007"/>
                  </a:lnTo>
                  <a:lnTo>
                    <a:pt x="35420" y="16007"/>
                  </a:lnTo>
                  <a:lnTo>
                    <a:pt x="0" y="0"/>
                  </a:lnTo>
                  <a:close/>
                </a:path>
                <a:path w="43180" h="47625">
                  <a:moveTo>
                    <a:pt x="35420" y="16007"/>
                  </a:moveTo>
                  <a:lnTo>
                    <a:pt x="11384" y="16007"/>
                  </a:lnTo>
                  <a:lnTo>
                    <a:pt x="37462" y="27791"/>
                  </a:lnTo>
                  <a:lnTo>
                    <a:pt x="40392" y="26685"/>
                  </a:lnTo>
                  <a:lnTo>
                    <a:pt x="42642" y="21703"/>
                  </a:lnTo>
                  <a:lnTo>
                    <a:pt x="41535" y="18770"/>
                  </a:lnTo>
                  <a:lnTo>
                    <a:pt x="35420" y="16007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66831"/>
            <a:ext cx="2532380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3: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Connecting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the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Datapath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to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a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Controller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960" y="977006"/>
            <a:ext cx="1165225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93980" indent="-133985">
              <a:lnSpc>
                <a:spcPct val="103899"/>
              </a:lnSpc>
              <a:spcBef>
                <a:spcPts val="95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Laser-based</a:t>
            </a:r>
            <a:r>
              <a:rPr sz="750" spc="11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distance </a:t>
            </a:r>
            <a:r>
              <a:rPr sz="750" dirty="0">
                <a:latin typeface="Tahoma"/>
                <a:cs typeface="Tahoma"/>
              </a:rPr>
              <a:t>measurer</a:t>
            </a:r>
            <a:r>
              <a:rPr sz="750" spc="9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example</a:t>
            </a:r>
            <a:endParaRPr sz="750">
              <a:latin typeface="Tahoma"/>
              <a:cs typeface="Tahoma"/>
            </a:endParaRPr>
          </a:p>
          <a:p>
            <a:pPr marL="146050" marR="5080" indent="-133985">
              <a:lnSpc>
                <a:spcPct val="104200"/>
              </a:lnSpc>
              <a:spcBef>
                <a:spcPts val="18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Easy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connect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all </a:t>
            </a:r>
            <a:r>
              <a:rPr sz="750" dirty="0">
                <a:latin typeface="Tahoma"/>
                <a:cs typeface="Tahoma"/>
              </a:rPr>
              <a:t>control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signals</a:t>
            </a:r>
            <a:r>
              <a:rPr sz="750" spc="4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between</a:t>
            </a:r>
            <a:r>
              <a:rPr sz="750" spc="8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controller</a:t>
            </a:r>
            <a:r>
              <a:rPr sz="750" spc="9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and </a:t>
            </a:r>
            <a:r>
              <a:rPr sz="750" spc="-10" dirty="0">
                <a:latin typeface="Tahoma"/>
                <a:cs typeface="Tahoma"/>
              </a:rPr>
              <a:t>datapath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9685" y="689088"/>
            <a:ext cx="1840864" cy="1044575"/>
            <a:chOff x="439685" y="689088"/>
            <a:chExt cx="1840864" cy="1044575"/>
          </a:xfrm>
        </p:grpSpPr>
        <p:sp>
          <p:nvSpPr>
            <p:cNvPr id="13" name="object 13"/>
            <p:cNvSpPr/>
            <p:nvPr/>
          </p:nvSpPr>
          <p:spPr>
            <a:xfrm>
              <a:off x="655507" y="692263"/>
              <a:ext cx="1474470" cy="1038225"/>
            </a:xfrm>
            <a:custGeom>
              <a:avLst/>
              <a:gdLst/>
              <a:ahLst/>
              <a:cxnLst/>
              <a:rect l="l" t="t" r="r" b="b"/>
              <a:pathLst>
                <a:path w="1474470" h="1038225">
                  <a:moveTo>
                    <a:pt x="0" y="0"/>
                  </a:moveTo>
                  <a:lnTo>
                    <a:pt x="1474273" y="0"/>
                  </a:lnTo>
                  <a:lnTo>
                    <a:pt x="1474273" y="1038084"/>
                  </a:lnTo>
                  <a:lnTo>
                    <a:pt x="0" y="1038084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0288" y="1544135"/>
              <a:ext cx="1166495" cy="1270"/>
            </a:xfrm>
            <a:custGeom>
              <a:avLst/>
              <a:gdLst/>
              <a:ahLst/>
              <a:cxnLst/>
              <a:rect l="l" t="t" r="r" b="b"/>
              <a:pathLst>
                <a:path w="1166495" h="1269">
                  <a:moveTo>
                    <a:pt x="1166309" y="0"/>
                  </a:moveTo>
                  <a:lnTo>
                    <a:pt x="0" y="1237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85" y="1526813"/>
              <a:ext cx="70485" cy="35560"/>
            </a:xfrm>
            <a:custGeom>
              <a:avLst/>
              <a:gdLst/>
              <a:ahLst/>
              <a:cxnLst/>
              <a:rect l="l" t="t" r="r" b="b"/>
              <a:pathLst>
                <a:path w="70484" h="35559">
                  <a:moveTo>
                    <a:pt x="69879" y="0"/>
                  </a:moveTo>
                  <a:lnTo>
                    <a:pt x="0" y="17631"/>
                  </a:lnTo>
                  <a:lnTo>
                    <a:pt x="69879" y="35262"/>
                  </a:lnTo>
                  <a:lnTo>
                    <a:pt x="69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2870" y="880330"/>
              <a:ext cx="956944" cy="635"/>
            </a:xfrm>
            <a:custGeom>
              <a:avLst/>
              <a:gdLst/>
              <a:ahLst/>
              <a:cxnLst/>
              <a:rect l="l" t="t" r="r" b="b"/>
              <a:pathLst>
                <a:path w="956944" h="634">
                  <a:moveTo>
                    <a:pt x="956670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1648" y="862389"/>
              <a:ext cx="70485" cy="35560"/>
            </a:xfrm>
            <a:custGeom>
              <a:avLst/>
              <a:gdLst/>
              <a:ahLst/>
              <a:cxnLst/>
              <a:rect l="l" t="t" r="r" b="b"/>
              <a:pathLst>
                <a:path w="70484" h="35559">
                  <a:moveTo>
                    <a:pt x="69879" y="0"/>
                  </a:moveTo>
                  <a:lnTo>
                    <a:pt x="0" y="17631"/>
                  </a:lnTo>
                  <a:lnTo>
                    <a:pt x="69879" y="35262"/>
                  </a:lnTo>
                  <a:lnTo>
                    <a:pt x="69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9793" y="779492"/>
              <a:ext cx="967740" cy="635"/>
            </a:xfrm>
            <a:custGeom>
              <a:avLst/>
              <a:gdLst/>
              <a:ahLst/>
              <a:cxnLst/>
              <a:rect l="l" t="t" r="r" b="b"/>
              <a:pathLst>
                <a:path w="967739" h="634">
                  <a:moveTo>
                    <a:pt x="0" y="0"/>
                  </a:moveTo>
                  <a:lnTo>
                    <a:pt x="967182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0173" y="762169"/>
              <a:ext cx="70485" cy="34925"/>
            </a:xfrm>
            <a:custGeom>
              <a:avLst/>
              <a:gdLst/>
              <a:ahLst/>
              <a:cxnLst/>
              <a:rect l="l" t="t" r="r" b="b"/>
              <a:pathLst>
                <a:path w="70485" h="34925">
                  <a:moveTo>
                    <a:pt x="0" y="0"/>
                  </a:moveTo>
                  <a:lnTo>
                    <a:pt x="0" y="34644"/>
                  </a:lnTo>
                  <a:lnTo>
                    <a:pt x="69879" y="17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8432" y="810424"/>
              <a:ext cx="258445" cy="635"/>
            </a:xfrm>
            <a:custGeom>
              <a:avLst/>
              <a:gdLst/>
              <a:ahLst/>
              <a:cxnLst/>
              <a:rect l="l" t="t" r="r" b="b"/>
              <a:pathLst>
                <a:path w="258445" h="634">
                  <a:moveTo>
                    <a:pt x="0" y="0"/>
                  </a:moveTo>
                  <a:lnTo>
                    <a:pt x="257874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702" y="792482"/>
              <a:ext cx="70485" cy="35560"/>
            </a:xfrm>
            <a:custGeom>
              <a:avLst/>
              <a:gdLst/>
              <a:ahLst/>
              <a:cxnLst/>
              <a:rect l="l" t="t" r="r" b="b"/>
              <a:pathLst>
                <a:path w="70484" h="35559">
                  <a:moveTo>
                    <a:pt x="0" y="0"/>
                  </a:moveTo>
                  <a:lnTo>
                    <a:pt x="0" y="35262"/>
                  </a:lnTo>
                  <a:lnTo>
                    <a:pt x="69880" y="1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45827" y="1631983"/>
              <a:ext cx="168275" cy="635"/>
            </a:xfrm>
            <a:custGeom>
              <a:avLst/>
              <a:gdLst/>
              <a:ahLst/>
              <a:cxnLst/>
              <a:rect l="l" t="t" r="r" b="b"/>
              <a:pathLst>
                <a:path w="168275" h="635">
                  <a:moveTo>
                    <a:pt x="0" y="0"/>
                  </a:moveTo>
                  <a:lnTo>
                    <a:pt x="16820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3519" y="1614041"/>
              <a:ext cx="70485" cy="35560"/>
            </a:xfrm>
            <a:custGeom>
              <a:avLst/>
              <a:gdLst/>
              <a:ahLst/>
              <a:cxnLst/>
              <a:rect l="l" t="t" r="r" b="b"/>
              <a:pathLst>
                <a:path w="70485" h="35560">
                  <a:moveTo>
                    <a:pt x="0" y="0"/>
                  </a:moveTo>
                  <a:lnTo>
                    <a:pt x="0" y="35262"/>
                  </a:lnTo>
                  <a:lnTo>
                    <a:pt x="69880" y="1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5463" y="1468042"/>
              <a:ext cx="362585" cy="635"/>
            </a:xfrm>
            <a:custGeom>
              <a:avLst/>
              <a:gdLst/>
              <a:ahLst/>
              <a:cxnLst/>
              <a:rect l="l" t="t" r="r" b="b"/>
              <a:pathLst>
                <a:path w="362584" h="634">
                  <a:moveTo>
                    <a:pt x="0" y="0"/>
                  </a:moveTo>
                  <a:lnTo>
                    <a:pt x="362384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6717" y="1450720"/>
              <a:ext cx="70485" cy="34925"/>
            </a:xfrm>
            <a:custGeom>
              <a:avLst/>
              <a:gdLst/>
              <a:ahLst/>
              <a:cxnLst/>
              <a:rect l="l" t="t" r="r" b="b"/>
              <a:pathLst>
                <a:path w="70485" h="34925">
                  <a:moveTo>
                    <a:pt x="0" y="0"/>
                  </a:moveTo>
                  <a:lnTo>
                    <a:pt x="0" y="34644"/>
                  </a:lnTo>
                  <a:lnTo>
                    <a:pt x="69879" y="1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5463" y="1310907"/>
              <a:ext cx="362585" cy="635"/>
            </a:xfrm>
            <a:custGeom>
              <a:avLst/>
              <a:gdLst/>
              <a:ahLst/>
              <a:cxnLst/>
              <a:rect l="l" t="t" r="r" b="b"/>
              <a:pathLst>
                <a:path w="362584" h="634">
                  <a:moveTo>
                    <a:pt x="0" y="0"/>
                  </a:moveTo>
                  <a:lnTo>
                    <a:pt x="362384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6717" y="1293584"/>
              <a:ext cx="70485" cy="34925"/>
            </a:xfrm>
            <a:custGeom>
              <a:avLst/>
              <a:gdLst/>
              <a:ahLst/>
              <a:cxnLst/>
              <a:rect l="l" t="t" r="r" b="b"/>
              <a:pathLst>
                <a:path w="70485" h="34925">
                  <a:moveTo>
                    <a:pt x="0" y="0"/>
                  </a:moveTo>
                  <a:lnTo>
                    <a:pt x="0" y="34644"/>
                  </a:lnTo>
                  <a:lnTo>
                    <a:pt x="69879" y="17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5463" y="1155627"/>
              <a:ext cx="362585" cy="635"/>
            </a:xfrm>
            <a:custGeom>
              <a:avLst/>
              <a:gdLst/>
              <a:ahLst/>
              <a:cxnLst/>
              <a:rect l="l" t="t" r="r" b="b"/>
              <a:pathLst>
                <a:path w="362584" h="634">
                  <a:moveTo>
                    <a:pt x="0" y="0"/>
                  </a:moveTo>
                  <a:lnTo>
                    <a:pt x="362384" y="619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6717" y="1138305"/>
              <a:ext cx="70485" cy="34925"/>
            </a:xfrm>
            <a:custGeom>
              <a:avLst/>
              <a:gdLst/>
              <a:ahLst/>
              <a:cxnLst/>
              <a:rect l="l" t="t" r="r" b="b"/>
              <a:pathLst>
                <a:path w="70485" h="34925">
                  <a:moveTo>
                    <a:pt x="0" y="0"/>
                  </a:moveTo>
                  <a:lnTo>
                    <a:pt x="0" y="34644"/>
                  </a:lnTo>
                  <a:lnTo>
                    <a:pt x="69879" y="1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5463" y="998492"/>
              <a:ext cx="362585" cy="635"/>
            </a:xfrm>
            <a:custGeom>
              <a:avLst/>
              <a:gdLst/>
              <a:ahLst/>
              <a:cxnLst/>
              <a:rect l="l" t="t" r="r" b="b"/>
              <a:pathLst>
                <a:path w="362584" h="634">
                  <a:moveTo>
                    <a:pt x="0" y="0"/>
                  </a:moveTo>
                  <a:lnTo>
                    <a:pt x="362384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6717" y="980550"/>
              <a:ext cx="70485" cy="35560"/>
            </a:xfrm>
            <a:custGeom>
              <a:avLst/>
              <a:gdLst/>
              <a:ahLst/>
              <a:cxnLst/>
              <a:rect l="l" t="t" r="r" b="b"/>
              <a:pathLst>
                <a:path w="70485" h="35559">
                  <a:moveTo>
                    <a:pt x="0" y="0"/>
                  </a:moveTo>
                  <a:lnTo>
                    <a:pt x="0" y="35262"/>
                  </a:lnTo>
                  <a:lnTo>
                    <a:pt x="69879" y="1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6940" y="1273788"/>
              <a:ext cx="118110" cy="365125"/>
            </a:xfrm>
            <a:custGeom>
              <a:avLst/>
              <a:gdLst/>
              <a:ahLst/>
              <a:cxnLst/>
              <a:rect l="l" t="t" r="r" b="b"/>
              <a:pathLst>
                <a:path w="118109" h="365125">
                  <a:moveTo>
                    <a:pt x="59407" y="0"/>
                  </a:moveTo>
                  <a:lnTo>
                    <a:pt x="0" y="0"/>
                  </a:lnTo>
                  <a:lnTo>
                    <a:pt x="0" y="364999"/>
                  </a:lnTo>
                  <a:lnTo>
                    <a:pt x="118115" y="364999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702" y="1256465"/>
              <a:ext cx="70485" cy="34925"/>
            </a:xfrm>
            <a:custGeom>
              <a:avLst/>
              <a:gdLst/>
              <a:ahLst/>
              <a:cxnLst/>
              <a:rect l="l" t="t" r="r" b="b"/>
              <a:pathLst>
                <a:path w="70484" h="34925">
                  <a:moveTo>
                    <a:pt x="0" y="0"/>
                  </a:moveTo>
                  <a:lnTo>
                    <a:pt x="0" y="34644"/>
                  </a:lnTo>
                  <a:lnTo>
                    <a:pt x="69880" y="1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1858" y="1236051"/>
              <a:ext cx="923925" cy="431165"/>
            </a:xfrm>
            <a:custGeom>
              <a:avLst/>
              <a:gdLst/>
              <a:ahLst/>
              <a:cxnLst/>
              <a:rect l="l" t="t" r="r" b="b"/>
              <a:pathLst>
                <a:path w="923925" h="431164">
                  <a:moveTo>
                    <a:pt x="0" y="72999"/>
                  </a:moveTo>
                  <a:lnTo>
                    <a:pt x="71734" y="35096"/>
                  </a:lnTo>
                  <a:lnTo>
                    <a:pt x="0" y="0"/>
                  </a:lnTo>
                </a:path>
                <a:path w="923925" h="431164">
                  <a:moveTo>
                    <a:pt x="851540" y="430576"/>
                  </a:moveTo>
                  <a:lnTo>
                    <a:pt x="923894" y="393457"/>
                  </a:lnTo>
                  <a:lnTo>
                    <a:pt x="851540" y="356338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4813" y="1509491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4">
                  <a:moveTo>
                    <a:pt x="76064" y="0"/>
                  </a:moveTo>
                  <a:lnTo>
                    <a:pt x="0" y="76711"/>
                  </a:lnTo>
                  <a:lnTo>
                    <a:pt x="76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813" y="1509492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4">
                  <a:moveTo>
                    <a:pt x="76063" y="0"/>
                  </a:moveTo>
                  <a:lnTo>
                    <a:pt x="0" y="76711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19384" y="1581255"/>
            <a:ext cx="624840" cy="109220"/>
          </a:xfrm>
          <a:prstGeom prst="rect">
            <a:avLst/>
          </a:prstGeom>
          <a:ln w="6186">
            <a:solidFill>
              <a:srgbClr val="008CCC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300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MHz </a:t>
            </a:r>
            <a:r>
              <a:rPr sz="500" spc="-10" dirty="0">
                <a:latin typeface="Arial"/>
                <a:cs typeface="Arial"/>
              </a:rPr>
              <a:t>Clock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863" y="1423791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8720" y="706164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98091" y="884952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0876" y="1575977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5098" y="1486893"/>
            <a:ext cx="2971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to </a:t>
            </a:r>
            <a:r>
              <a:rPr sz="500" spc="-10" dirty="0">
                <a:latin typeface="Arial"/>
                <a:cs typeface="Arial"/>
              </a:rPr>
              <a:t>display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611" y="752563"/>
            <a:ext cx="351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button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9384" y="729382"/>
            <a:ext cx="424180" cy="775970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500" spc="-10" dirty="0">
                <a:latin typeface="Arial"/>
                <a:cs typeface="Arial"/>
              </a:rPr>
              <a:t>Controller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98710" y="664715"/>
            <a:ext cx="316865" cy="16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25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  <a:p>
            <a:pPr marL="92710">
              <a:lnSpc>
                <a:spcPts val="525"/>
              </a:lnSpc>
            </a:pPr>
            <a:r>
              <a:rPr sz="500" dirty="0">
                <a:latin typeface="Arial"/>
                <a:cs typeface="Arial"/>
              </a:rPr>
              <a:t>to </a:t>
            </a:r>
            <a:r>
              <a:rPr sz="500" spc="-10" dirty="0">
                <a:latin typeface="Arial"/>
                <a:cs typeface="Arial"/>
              </a:rPr>
              <a:t>laser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9102" y="825562"/>
            <a:ext cx="365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sensor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9070" y="919305"/>
            <a:ext cx="426084" cy="770890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500" spc="-10" dirty="0">
                <a:latin typeface="Arial"/>
                <a:cs typeface="Arial"/>
              </a:rPr>
              <a:t>Datapath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96460" y="890520"/>
            <a:ext cx="26860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Dreg_clr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6460" y="1052605"/>
            <a:ext cx="2508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Dreg_ld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96460" y="1204172"/>
            <a:ext cx="2470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Dctr_clr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6460" y="1356977"/>
            <a:ext cx="26543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Dctr_cnt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85396" y="1602224"/>
            <a:ext cx="1718945" cy="963294"/>
            <a:chOff x="1185396" y="1602224"/>
            <a:chExt cx="1718945" cy="963294"/>
          </a:xfrm>
        </p:grpSpPr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5461" y="1602224"/>
              <a:ext cx="154363" cy="2288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120496" y="2151024"/>
              <a:ext cx="406400" cy="414655"/>
            </a:xfrm>
            <a:custGeom>
              <a:avLst/>
              <a:gdLst/>
              <a:ahLst/>
              <a:cxnLst/>
              <a:rect l="l" t="t" r="r" b="b"/>
              <a:pathLst>
                <a:path w="406400" h="414655">
                  <a:moveTo>
                    <a:pt x="52565" y="11137"/>
                  </a:moveTo>
                  <a:lnTo>
                    <a:pt x="0" y="0"/>
                  </a:lnTo>
                  <a:lnTo>
                    <a:pt x="0" y="22275"/>
                  </a:lnTo>
                  <a:lnTo>
                    <a:pt x="52565" y="11137"/>
                  </a:lnTo>
                  <a:close/>
                </a:path>
                <a:path w="406400" h="414655">
                  <a:moveTo>
                    <a:pt x="55041" y="77647"/>
                  </a:moveTo>
                  <a:lnTo>
                    <a:pt x="2476" y="66814"/>
                  </a:lnTo>
                  <a:lnTo>
                    <a:pt x="2476" y="88468"/>
                  </a:lnTo>
                  <a:lnTo>
                    <a:pt x="55041" y="77647"/>
                  </a:lnTo>
                  <a:close/>
                </a:path>
                <a:path w="406400" h="414655">
                  <a:moveTo>
                    <a:pt x="406298" y="369951"/>
                  </a:moveTo>
                  <a:lnTo>
                    <a:pt x="379082" y="369951"/>
                  </a:lnTo>
                  <a:lnTo>
                    <a:pt x="392684" y="414502"/>
                  </a:lnTo>
                  <a:lnTo>
                    <a:pt x="406298" y="369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0200" y="2274135"/>
              <a:ext cx="960755" cy="47625"/>
            </a:xfrm>
            <a:custGeom>
              <a:avLst/>
              <a:gdLst/>
              <a:ahLst/>
              <a:cxnLst/>
              <a:rect l="l" t="t" r="r" b="b"/>
              <a:pathLst>
                <a:path w="960755" h="47625">
                  <a:moveTo>
                    <a:pt x="0" y="47016"/>
                  </a:moveTo>
                  <a:lnTo>
                    <a:pt x="54419" y="23289"/>
                  </a:lnTo>
                  <a:lnTo>
                    <a:pt x="0" y="0"/>
                  </a:lnTo>
                </a:path>
                <a:path w="960755" h="47625">
                  <a:moveTo>
                    <a:pt x="906579" y="47016"/>
                  </a:moveTo>
                  <a:lnTo>
                    <a:pt x="960381" y="23289"/>
                  </a:lnTo>
                  <a:lnTo>
                    <a:pt x="906579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88571" y="1837372"/>
              <a:ext cx="1712595" cy="652145"/>
            </a:xfrm>
            <a:custGeom>
              <a:avLst/>
              <a:gdLst/>
              <a:ahLst/>
              <a:cxnLst/>
              <a:rect l="l" t="t" r="r" b="b"/>
              <a:pathLst>
                <a:path w="1712595" h="652144">
                  <a:moveTo>
                    <a:pt x="0" y="0"/>
                  </a:moveTo>
                  <a:lnTo>
                    <a:pt x="1712359" y="0"/>
                  </a:lnTo>
                  <a:lnTo>
                    <a:pt x="1712359" y="652050"/>
                  </a:lnTo>
                  <a:lnTo>
                    <a:pt x="0" y="652050"/>
                  </a:lnTo>
                  <a:lnTo>
                    <a:pt x="0" y="0"/>
                  </a:lnTo>
                  <a:close/>
                </a:path>
                <a:path w="1712595" h="652144">
                  <a:moveTo>
                    <a:pt x="81629" y="296949"/>
                  </a:moveTo>
                  <a:lnTo>
                    <a:pt x="755071" y="296949"/>
                  </a:lnTo>
                  <a:lnTo>
                    <a:pt x="755071" y="496152"/>
                  </a:lnTo>
                  <a:lnTo>
                    <a:pt x="81629" y="496152"/>
                  </a:lnTo>
                  <a:lnTo>
                    <a:pt x="81629" y="296949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268013" y="2124095"/>
            <a:ext cx="150495" cy="1536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114"/>
              </a:spcBef>
            </a:pPr>
            <a:r>
              <a:rPr sz="400" spc="-10" dirty="0">
                <a:latin typeface="Arial"/>
                <a:cs typeface="Arial"/>
              </a:rPr>
              <a:t>clear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count</a:t>
            </a:r>
            <a:endParaRPr sz="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74593" y="2124095"/>
            <a:ext cx="143510" cy="1587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75"/>
              </a:spcBef>
            </a:pPr>
            <a:r>
              <a:rPr sz="400" spc="-10" dirty="0">
                <a:latin typeface="Arial"/>
                <a:cs typeface="Arial"/>
              </a:rPr>
              <a:t>clear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load</a:t>
            </a:r>
            <a:endParaRPr sz="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78452" y="2268858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62555" y="2162452"/>
            <a:ext cx="287020" cy="1403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90"/>
              </a:lnSpc>
              <a:spcBef>
                <a:spcPts val="215"/>
              </a:spcBef>
            </a:pPr>
            <a:r>
              <a:rPr sz="400" dirty="0">
                <a:latin typeface="Arial"/>
                <a:cs typeface="Arial"/>
              </a:rPr>
              <a:t>Dctr:</a:t>
            </a:r>
            <a:r>
              <a:rPr sz="400" spc="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16-</a:t>
            </a:r>
            <a:r>
              <a:rPr sz="400" spc="-25" dirty="0">
                <a:latin typeface="Arial"/>
                <a:cs typeface="Arial"/>
              </a:rPr>
              <a:t>bit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up-</a:t>
            </a:r>
            <a:r>
              <a:rPr sz="400" spc="-10" dirty="0">
                <a:latin typeface="Arial"/>
                <a:cs typeface="Arial"/>
              </a:rPr>
              <a:t>counter</a:t>
            </a:r>
            <a:endParaRPr sz="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57776" y="2162452"/>
            <a:ext cx="4267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530">
              <a:lnSpc>
                <a:spcPts val="434"/>
              </a:lnSpc>
              <a:spcBef>
                <a:spcPts val="125"/>
              </a:spcBef>
            </a:pPr>
            <a:r>
              <a:rPr sz="600" baseline="41666" dirty="0">
                <a:latin typeface="Arial"/>
                <a:cs typeface="Arial"/>
              </a:rPr>
              <a:t>I</a:t>
            </a:r>
            <a:r>
              <a:rPr sz="600" spc="427" baseline="41666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Dreg: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16-</a:t>
            </a:r>
            <a:r>
              <a:rPr sz="400" spc="-25" dirty="0">
                <a:latin typeface="Arial"/>
                <a:cs typeface="Arial"/>
              </a:rPr>
              <a:t>bit</a:t>
            </a:r>
            <a:endParaRPr sz="400">
              <a:latin typeface="Arial"/>
              <a:cs typeface="Arial"/>
            </a:endParaRPr>
          </a:p>
          <a:p>
            <a:pPr marL="202565">
              <a:lnSpc>
                <a:spcPts val="420"/>
              </a:lnSpc>
            </a:pPr>
            <a:r>
              <a:rPr sz="400" spc="-10" dirty="0">
                <a:latin typeface="Arial"/>
                <a:cs typeface="Arial"/>
              </a:rPr>
              <a:t>register</a:t>
            </a:r>
            <a:endParaRPr sz="400">
              <a:latin typeface="Arial"/>
              <a:cs typeface="Arial"/>
            </a:endParaRPr>
          </a:p>
          <a:p>
            <a:pPr marL="38100">
              <a:lnSpc>
                <a:spcPts val="465"/>
              </a:lnSpc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33266" y="2398527"/>
            <a:ext cx="86360" cy="19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00" spc="-25" dirty="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180"/>
              </a:spcBef>
            </a:pPr>
            <a:r>
              <a:rPr sz="400" spc="20" dirty="0"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99990" y="1837663"/>
            <a:ext cx="22796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10" dirty="0">
                <a:latin typeface="Arial"/>
                <a:cs typeface="Arial"/>
              </a:rPr>
              <a:t>Datapath</a:t>
            </a:r>
            <a:endParaRPr sz="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5840" y="1978715"/>
            <a:ext cx="229235" cy="3041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305" marR="5080" indent="-11430">
              <a:lnSpc>
                <a:spcPct val="111600"/>
              </a:lnSpc>
              <a:spcBef>
                <a:spcPts val="70"/>
              </a:spcBef>
            </a:pPr>
            <a:r>
              <a:rPr sz="400" spc="-10" dirty="0">
                <a:latin typeface="Arial"/>
                <a:cs typeface="Arial"/>
              </a:rPr>
              <a:t>Dreg_clr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Dreg_ld</a:t>
            </a:r>
            <a:endParaRPr sz="400">
              <a:latin typeface="Arial"/>
              <a:cs typeface="Arial"/>
            </a:endParaRPr>
          </a:p>
          <a:p>
            <a:pPr marL="12700" marR="10795" indent="16510">
              <a:lnSpc>
                <a:spcPts val="450"/>
              </a:lnSpc>
              <a:spcBef>
                <a:spcPts val="254"/>
              </a:spcBef>
            </a:pPr>
            <a:r>
              <a:rPr sz="400" spc="-10" dirty="0">
                <a:latin typeface="Arial"/>
                <a:cs typeface="Arial"/>
              </a:rPr>
              <a:t>Dctr_clr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Dctr_cnt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105288" y="2015745"/>
            <a:ext cx="1748155" cy="518159"/>
            <a:chOff x="1105288" y="2015745"/>
            <a:chExt cx="1748155" cy="518159"/>
          </a:xfrm>
        </p:grpSpPr>
        <p:sp>
          <p:nvSpPr>
            <p:cNvPr id="66" name="object 66"/>
            <p:cNvSpPr/>
            <p:nvPr/>
          </p:nvSpPr>
          <p:spPr>
            <a:xfrm>
              <a:off x="1109415" y="2019873"/>
              <a:ext cx="1022985" cy="208915"/>
            </a:xfrm>
            <a:custGeom>
              <a:avLst/>
              <a:gdLst/>
              <a:ahLst/>
              <a:cxnLst/>
              <a:rect l="l" t="t" r="r" b="b"/>
              <a:pathLst>
                <a:path w="1022985" h="208914">
                  <a:moveTo>
                    <a:pt x="1019746" y="142288"/>
                  </a:moveTo>
                  <a:lnTo>
                    <a:pt x="965634" y="142288"/>
                  </a:lnTo>
                  <a:lnTo>
                    <a:pt x="965634" y="0"/>
                  </a:lnTo>
                  <a:lnTo>
                    <a:pt x="0" y="0"/>
                  </a:lnTo>
                </a:path>
                <a:path w="1022985" h="208914">
                  <a:moveTo>
                    <a:pt x="1022839" y="208482"/>
                  </a:moveTo>
                  <a:lnTo>
                    <a:pt x="919347" y="208482"/>
                  </a:lnTo>
                  <a:lnTo>
                    <a:pt x="919347" y="66194"/>
                  </a:lnTo>
                  <a:lnTo>
                    <a:pt x="0" y="66194"/>
                  </a:lnTo>
                </a:path>
                <a:path w="1022985" h="208914">
                  <a:moveTo>
                    <a:pt x="113167" y="142288"/>
                  </a:moveTo>
                  <a:lnTo>
                    <a:pt x="5565" y="14290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12689" y="2151024"/>
              <a:ext cx="52705" cy="22860"/>
            </a:xfrm>
            <a:custGeom>
              <a:avLst/>
              <a:gdLst/>
              <a:ahLst/>
              <a:cxnLst/>
              <a:rect l="l" t="t" r="r" b="b"/>
              <a:pathLst>
                <a:path w="52705" h="22860">
                  <a:moveTo>
                    <a:pt x="0" y="0"/>
                  </a:moveTo>
                  <a:lnTo>
                    <a:pt x="0" y="22270"/>
                  </a:lnTo>
                  <a:lnTo>
                    <a:pt x="52564" y="11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2507" y="2228355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113785" y="0"/>
                  </a:moveTo>
                  <a:lnTo>
                    <a:pt x="0" y="619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16399" y="2217838"/>
              <a:ext cx="52705" cy="22225"/>
            </a:xfrm>
            <a:custGeom>
              <a:avLst/>
              <a:gdLst/>
              <a:ahLst/>
              <a:cxnLst/>
              <a:rect l="l" t="t" r="r" b="b"/>
              <a:pathLst>
                <a:path w="52705" h="22225">
                  <a:moveTo>
                    <a:pt x="0" y="0"/>
                  </a:moveTo>
                  <a:lnTo>
                    <a:pt x="0" y="21653"/>
                  </a:lnTo>
                  <a:lnTo>
                    <a:pt x="52565" y="10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13191" y="2335999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5">
                  <a:moveTo>
                    <a:pt x="0" y="191780"/>
                  </a:moveTo>
                  <a:lnTo>
                    <a:pt x="0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86600" y="2433127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39" h="44450">
                  <a:moveTo>
                    <a:pt x="53182" y="0"/>
                  </a:moveTo>
                  <a:lnTo>
                    <a:pt x="0" y="43923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86098" y="2417877"/>
              <a:ext cx="54610" cy="45720"/>
            </a:xfrm>
            <a:custGeom>
              <a:avLst/>
              <a:gdLst/>
              <a:ahLst/>
              <a:cxnLst/>
              <a:rect l="l" t="t" r="r" b="b"/>
              <a:pathLst>
                <a:path w="54609" h="45719">
                  <a:moveTo>
                    <a:pt x="0" y="45562"/>
                  </a:moveTo>
                  <a:lnTo>
                    <a:pt x="54421" y="21905"/>
                  </a:lnTo>
                  <a:lnTo>
                    <a:pt x="0" y="0"/>
                  </a:lnTo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90129" y="2297644"/>
              <a:ext cx="986790" cy="142240"/>
            </a:xfrm>
            <a:custGeom>
              <a:avLst/>
              <a:gdLst/>
              <a:ahLst/>
              <a:cxnLst/>
              <a:rect l="l" t="t" r="r" b="b"/>
              <a:pathLst>
                <a:path w="986789" h="142239">
                  <a:moveTo>
                    <a:pt x="986650" y="0"/>
                  </a:moveTo>
                  <a:lnTo>
                    <a:pt x="950400" y="0"/>
                  </a:lnTo>
                  <a:lnTo>
                    <a:pt x="950400" y="142171"/>
                  </a:lnTo>
                  <a:lnTo>
                    <a:pt x="0" y="142171"/>
                  </a:lnTo>
                </a:path>
                <a:path w="986789" h="142239">
                  <a:moveTo>
                    <a:pt x="76592" y="0"/>
                  </a:moveTo>
                  <a:lnTo>
                    <a:pt x="55429" y="0"/>
                  </a:lnTo>
                  <a:lnTo>
                    <a:pt x="55429" y="14217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32457" y="2428846"/>
              <a:ext cx="26670" cy="22225"/>
            </a:xfrm>
            <a:custGeom>
              <a:avLst/>
              <a:gdLst/>
              <a:ahLst/>
              <a:cxnLst/>
              <a:rect l="l" t="t" r="r" b="b"/>
              <a:pathLst>
                <a:path w="26669" h="22225">
                  <a:moveTo>
                    <a:pt x="20337" y="0"/>
                  </a:moveTo>
                  <a:lnTo>
                    <a:pt x="5866" y="0"/>
                  </a:lnTo>
                  <a:lnTo>
                    <a:pt x="0" y="4911"/>
                  </a:lnTo>
                  <a:lnTo>
                    <a:pt x="0" y="10968"/>
                  </a:lnTo>
                  <a:lnTo>
                    <a:pt x="0" y="17026"/>
                  </a:lnTo>
                  <a:lnTo>
                    <a:pt x="5866" y="21937"/>
                  </a:lnTo>
                  <a:lnTo>
                    <a:pt x="20337" y="21937"/>
                  </a:lnTo>
                  <a:lnTo>
                    <a:pt x="26202" y="17026"/>
                  </a:lnTo>
                  <a:lnTo>
                    <a:pt x="26202" y="4911"/>
                  </a:lnTo>
                  <a:lnTo>
                    <a:pt x="20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32457" y="2428846"/>
              <a:ext cx="26670" cy="22225"/>
            </a:xfrm>
            <a:custGeom>
              <a:avLst/>
              <a:gdLst/>
              <a:ahLst/>
              <a:cxnLst/>
              <a:rect l="l" t="t" r="r" b="b"/>
              <a:pathLst>
                <a:path w="26669" h="22225">
                  <a:moveTo>
                    <a:pt x="0" y="10969"/>
                  </a:moveTo>
                  <a:lnTo>
                    <a:pt x="0" y="4910"/>
                  </a:lnTo>
                  <a:lnTo>
                    <a:pt x="5866" y="0"/>
                  </a:lnTo>
                  <a:lnTo>
                    <a:pt x="13101" y="0"/>
                  </a:lnTo>
                  <a:lnTo>
                    <a:pt x="20337" y="0"/>
                  </a:lnTo>
                  <a:lnTo>
                    <a:pt x="26203" y="4910"/>
                  </a:lnTo>
                  <a:lnTo>
                    <a:pt x="26203" y="10969"/>
                  </a:lnTo>
                  <a:lnTo>
                    <a:pt x="26203" y="17026"/>
                  </a:lnTo>
                  <a:lnTo>
                    <a:pt x="20337" y="21937"/>
                  </a:lnTo>
                  <a:lnTo>
                    <a:pt x="5866" y="21937"/>
                  </a:lnTo>
                  <a:lnTo>
                    <a:pt x="0" y="17026"/>
                  </a:lnTo>
                  <a:lnTo>
                    <a:pt x="0" y="1096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76779" y="2134322"/>
              <a:ext cx="673735" cy="199390"/>
            </a:xfrm>
            <a:custGeom>
              <a:avLst/>
              <a:gdLst/>
              <a:ahLst/>
              <a:cxnLst/>
              <a:rect l="l" t="t" r="r" b="b"/>
              <a:pathLst>
                <a:path w="673735" h="199389">
                  <a:moveTo>
                    <a:pt x="0" y="0"/>
                  </a:moveTo>
                  <a:lnTo>
                    <a:pt x="673441" y="0"/>
                  </a:lnTo>
                  <a:lnTo>
                    <a:pt x="673441" y="199203"/>
                  </a:lnTo>
                  <a:lnTo>
                    <a:pt x="0" y="199203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532734" y="2023565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602434" y="1895060"/>
            <a:ext cx="939800" cy="498475"/>
            <a:chOff x="1602434" y="1895060"/>
            <a:chExt cx="939800" cy="498475"/>
          </a:xfrm>
        </p:grpSpPr>
        <p:sp>
          <p:nvSpPr>
            <p:cNvPr id="79" name="object 79"/>
            <p:cNvSpPr/>
            <p:nvPr/>
          </p:nvSpPr>
          <p:spPr>
            <a:xfrm>
              <a:off x="2500072" y="2087376"/>
              <a:ext cx="27305" cy="44450"/>
            </a:xfrm>
            <a:custGeom>
              <a:avLst/>
              <a:gdLst/>
              <a:ahLst/>
              <a:cxnLst/>
              <a:rect l="l" t="t" r="r" b="b"/>
              <a:pathLst>
                <a:path w="27305" h="44450">
                  <a:moveTo>
                    <a:pt x="26713" y="0"/>
                  </a:moveTo>
                  <a:lnTo>
                    <a:pt x="0" y="0"/>
                  </a:lnTo>
                  <a:lnTo>
                    <a:pt x="13356" y="44352"/>
                  </a:lnTo>
                  <a:lnTo>
                    <a:pt x="26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13177" y="2029505"/>
              <a:ext cx="635" cy="65405"/>
            </a:xfrm>
            <a:custGeom>
              <a:avLst/>
              <a:gdLst/>
              <a:ahLst/>
              <a:cxnLst/>
              <a:rect l="l" t="t" r="r" b="b"/>
              <a:pathLst>
                <a:path w="635" h="65405">
                  <a:moveTo>
                    <a:pt x="0" y="65051"/>
                  </a:moveTo>
                  <a:lnTo>
                    <a:pt x="504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00072" y="1932773"/>
              <a:ext cx="27305" cy="44450"/>
            </a:xfrm>
            <a:custGeom>
              <a:avLst/>
              <a:gdLst/>
              <a:ahLst/>
              <a:cxnLst/>
              <a:rect l="l" t="t" r="r" b="b"/>
              <a:pathLst>
                <a:path w="27305" h="44450">
                  <a:moveTo>
                    <a:pt x="26713" y="0"/>
                  </a:moveTo>
                  <a:lnTo>
                    <a:pt x="0" y="0"/>
                  </a:lnTo>
                  <a:lnTo>
                    <a:pt x="13356" y="44352"/>
                  </a:lnTo>
                  <a:lnTo>
                    <a:pt x="26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08467" y="1901093"/>
              <a:ext cx="904875" cy="486409"/>
            </a:xfrm>
            <a:custGeom>
              <a:avLst/>
              <a:gdLst/>
              <a:ahLst/>
              <a:cxnLst/>
              <a:rect l="l" t="t" r="r" b="b"/>
              <a:pathLst>
                <a:path w="904875" h="486410">
                  <a:moveTo>
                    <a:pt x="904709" y="38860"/>
                  </a:moveTo>
                  <a:lnTo>
                    <a:pt x="904709" y="0"/>
                  </a:lnTo>
                  <a:lnTo>
                    <a:pt x="373021" y="0"/>
                  </a:lnTo>
                  <a:lnTo>
                    <a:pt x="373021" y="486194"/>
                  </a:lnTo>
                  <a:lnTo>
                    <a:pt x="0" y="486194"/>
                  </a:lnTo>
                  <a:lnTo>
                    <a:pt x="0" y="432319"/>
                  </a:lnTo>
                </a:path>
              </a:pathLst>
            </a:custGeom>
            <a:ln w="11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86967" y="2037954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39" h="44450">
                  <a:moveTo>
                    <a:pt x="52921" y="0"/>
                  </a:moveTo>
                  <a:lnTo>
                    <a:pt x="0" y="44352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990412" y="2311647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953008" y="1975219"/>
            <a:ext cx="705485" cy="392430"/>
            <a:chOff x="1953008" y="1975219"/>
            <a:chExt cx="705485" cy="392430"/>
          </a:xfrm>
        </p:grpSpPr>
        <p:sp>
          <p:nvSpPr>
            <p:cNvPr id="86" name="object 86"/>
            <p:cNvSpPr/>
            <p:nvPr/>
          </p:nvSpPr>
          <p:spPr>
            <a:xfrm>
              <a:off x="1955230" y="2320969"/>
              <a:ext cx="52705" cy="44450"/>
            </a:xfrm>
            <a:custGeom>
              <a:avLst/>
              <a:gdLst/>
              <a:ahLst/>
              <a:cxnLst/>
              <a:rect l="l" t="t" r="r" b="b"/>
              <a:pathLst>
                <a:path w="52705" h="44450">
                  <a:moveTo>
                    <a:pt x="52418" y="0"/>
                  </a:moveTo>
                  <a:lnTo>
                    <a:pt x="0" y="44352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72556" y="1978394"/>
              <a:ext cx="282575" cy="50165"/>
            </a:xfrm>
            <a:custGeom>
              <a:avLst/>
              <a:gdLst/>
              <a:ahLst/>
              <a:cxnLst/>
              <a:rect l="l" t="t" r="r" b="b"/>
              <a:pathLst>
                <a:path w="282575" h="50164">
                  <a:moveTo>
                    <a:pt x="0" y="0"/>
                  </a:moveTo>
                  <a:lnTo>
                    <a:pt x="282249" y="0"/>
                  </a:lnTo>
                  <a:lnTo>
                    <a:pt x="282249" y="49844"/>
                  </a:lnTo>
                  <a:lnTo>
                    <a:pt x="0" y="49844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456628" y="1962314"/>
            <a:ext cx="1193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&gt;&gt;1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66833"/>
            <a:ext cx="81788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</p:txBody>
      </p:sp>
      <p:sp>
        <p:nvSpPr>
          <p:cNvPr id="10" name="object 10"/>
          <p:cNvSpPr txBox="1"/>
          <p:nvPr/>
        </p:nvSpPr>
        <p:spPr>
          <a:xfrm>
            <a:off x="106153" y="240360"/>
            <a:ext cx="19577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95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4:</a:t>
            </a:r>
            <a:r>
              <a:rPr sz="95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Deriving</a:t>
            </a:r>
            <a:r>
              <a:rPr sz="95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the</a:t>
            </a:r>
            <a:r>
              <a:rPr sz="95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Controller’s</a:t>
            </a:r>
            <a:r>
              <a:rPr sz="95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FSM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816" y="1410058"/>
            <a:ext cx="7861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FSM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same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759" y="1518939"/>
            <a:ext cx="866140" cy="8712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20"/>
              </a:spcBef>
            </a:pPr>
            <a:r>
              <a:rPr sz="750" dirty="0">
                <a:latin typeface="Tahoma"/>
                <a:cs typeface="Tahoma"/>
              </a:rPr>
              <a:t>structure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high- </a:t>
            </a:r>
            <a:r>
              <a:rPr sz="750" dirty="0">
                <a:latin typeface="Tahoma"/>
                <a:cs typeface="Tahoma"/>
              </a:rPr>
              <a:t>level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machine</a:t>
            </a:r>
            <a:endParaRPr sz="750">
              <a:latin typeface="Tahoma"/>
              <a:cs typeface="Tahoma"/>
            </a:endParaRPr>
          </a:p>
          <a:p>
            <a:pPr marL="170815" marR="107950" indent="-114300">
              <a:lnSpc>
                <a:spcPts val="770"/>
              </a:lnSpc>
              <a:spcBef>
                <a:spcPts val="175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168910" algn="l"/>
              </a:tabLst>
            </a:pPr>
            <a:r>
              <a:rPr sz="700" spc="-10" dirty="0">
                <a:latin typeface="Tahoma"/>
                <a:cs typeface="Tahoma"/>
              </a:rPr>
              <a:t>Inputs/outputs </a:t>
            </a:r>
            <a:r>
              <a:rPr sz="700" dirty="0">
                <a:latin typeface="Tahoma"/>
                <a:cs typeface="Tahoma"/>
              </a:rPr>
              <a:t>all bits </a:t>
            </a:r>
            <a:r>
              <a:rPr sz="700" spc="-25" dirty="0">
                <a:latin typeface="Tahoma"/>
                <a:cs typeface="Tahoma"/>
              </a:rPr>
              <a:t>now</a:t>
            </a:r>
            <a:endParaRPr sz="700">
              <a:latin typeface="Tahoma"/>
              <a:cs typeface="Tahoma"/>
            </a:endParaRPr>
          </a:p>
          <a:p>
            <a:pPr marL="170815" marR="27305" indent="-114300">
              <a:lnSpc>
                <a:spcPct val="90700"/>
              </a:lnSpc>
              <a:spcBef>
                <a:spcPts val="130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168910" algn="l"/>
              </a:tabLst>
            </a:pPr>
            <a:r>
              <a:rPr sz="700" dirty="0">
                <a:latin typeface="Tahoma"/>
                <a:cs typeface="Tahoma"/>
              </a:rPr>
              <a:t>Replace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data</a:t>
            </a:r>
            <a:r>
              <a:rPr sz="700" dirty="0">
                <a:latin typeface="Tahoma"/>
                <a:cs typeface="Tahoma"/>
              </a:rPr>
              <a:t> operations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by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bit</a:t>
            </a:r>
            <a:r>
              <a:rPr sz="700" dirty="0">
                <a:latin typeface="Tahoma"/>
                <a:cs typeface="Tahoma"/>
              </a:rPr>
              <a:t> operations</a:t>
            </a:r>
            <a:r>
              <a:rPr sz="700" spc="-10" dirty="0">
                <a:latin typeface="Tahoma"/>
                <a:cs typeface="Tahoma"/>
              </a:rPr>
              <a:t> using datapath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4101" y="612191"/>
            <a:ext cx="860425" cy="693420"/>
            <a:chOff x="214101" y="612191"/>
            <a:chExt cx="860425" cy="693420"/>
          </a:xfrm>
        </p:grpSpPr>
        <p:sp>
          <p:nvSpPr>
            <p:cNvPr id="14" name="object 14"/>
            <p:cNvSpPr/>
            <p:nvPr/>
          </p:nvSpPr>
          <p:spPr>
            <a:xfrm>
              <a:off x="315016" y="615366"/>
              <a:ext cx="689610" cy="687070"/>
            </a:xfrm>
            <a:custGeom>
              <a:avLst/>
              <a:gdLst/>
              <a:ahLst/>
              <a:cxnLst/>
              <a:rect l="l" t="t" r="r" b="b"/>
              <a:pathLst>
                <a:path w="689610" h="687069">
                  <a:moveTo>
                    <a:pt x="0" y="0"/>
                  </a:moveTo>
                  <a:lnTo>
                    <a:pt x="689103" y="0"/>
                  </a:lnTo>
                  <a:lnTo>
                    <a:pt x="689103" y="686879"/>
                  </a:lnTo>
                  <a:lnTo>
                    <a:pt x="0" y="686879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2513" y="1179208"/>
              <a:ext cx="545465" cy="635"/>
            </a:xfrm>
            <a:custGeom>
              <a:avLst/>
              <a:gdLst/>
              <a:ahLst/>
              <a:cxnLst/>
              <a:rect l="l" t="t" r="r" b="b"/>
              <a:pathLst>
                <a:path w="545465" h="634">
                  <a:moveTo>
                    <a:pt x="545078" y="0"/>
                  </a:moveTo>
                  <a:lnTo>
                    <a:pt x="0" y="462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4101" y="1167645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4">
                  <a:moveTo>
                    <a:pt x="32659" y="0"/>
                  </a:moveTo>
                  <a:lnTo>
                    <a:pt x="0" y="11563"/>
                  </a:lnTo>
                  <a:lnTo>
                    <a:pt x="32659" y="23126"/>
                  </a:lnTo>
                  <a:lnTo>
                    <a:pt x="3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337" y="739790"/>
              <a:ext cx="447675" cy="635"/>
            </a:xfrm>
            <a:custGeom>
              <a:avLst/>
              <a:gdLst/>
              <a:ahLst/>
              <a:cxnLst/>
              <a:rect l="l" t="t" r="r" b="b"/>
              <a:pathLst>
                <a:path w="447675" h="634">
                  <a:moveTo>
                    <a:pt x="447101" y="0"/>
                  </a:moveTo>
                  <a:lnTo>
                    <a:pt x="0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597" y="728226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5">
                  <a:moveTo>
                    <a:pt x="32659" y="0"/>
                  </a:moveTo>
                  <a:lnTo>
                    <a:pt x="0" y="11564"/>
                  </a:lnTo>
                  <a:lnTo>
                    <a:pt x="32659" y="23127"/>
                  </a:lnTo>
                  <a:lnTo>
                    <a:pt x="3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617" y="673184"/>
              <a:ext cx="452755" cy="635"/>
            </a:xfrm>
            <a:custGeom>
              <a:avLst/>
              <a:gdLst/>
              <a:ahLst/>
              <a:cxnLst/>
              <a:rect l="l" t="t" r="r" b="b"/>
              <a:pathLst>
                <a:path w="452755" h="634">
                  <a:moveTo>
                    <a:pt x="0" y="0"/>
                  </a:moveTo>
                  <a:lnTo>
                    <a:pt x="452326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1678" y="661620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19" h="23495">
                  <a:moveTo>
                    <a:pt x="0" y="0"/>
                  </a:moveTo>
                  <a:lnTo>
                    <a:pt x="0" y="23127"/>
                  </a:lnTo>
                  <a:lnTo>
                    <a:pt x="32659" y="1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534" y="693536"/>
              <a:ext cx="120650" cy="635"/>
            </a:xfrm>
            <a:custGeom>
              <a:avLst/>
              <a:gdLst/>
              <a:ahLst/>
              <a:cxnLst/>
              <a:rect l="l" t="t" r="r" b="b"/>
              <a:pathLst>
                <a:path w="120650" h="634">
                  <a:moveTo>
                    <a:pt x="0" y="0"/>
                  </a:moveTo>
                  <a:lnTo>
                    <a:pt x="120511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5840" y="681972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5">
                  <a:moveTo>
                    <a:pt x="0" y="0"/>
                  </a:moveTo>
                  <a:lnTo>
                    <a:pt x="0" y="23127"/>
                  </a:lnTo>
                  <a:lnTo>
                    <a:pt x="32659" y="1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4389" y="1237026"/>
              <a:ext cx="78740" cy="635"/>
            </a:xfrm>
            <a:custGeom>
              <a:avLst/>
              <a:gdLst/>
              <a:ahLst/>
              <a:cxnLst/>
              <a:rect l="l" t="t" r="r" b="b"/>
              <a:pathLst>
                <a:path w="78740" h="634">
                  <a:moveTo>
                    <a:pt x="0" y="0"/>
                  </a:moveTo>
                  <a:lnTo>
                    <a:pt x="78708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198" y="1225463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4">
                  <a:moveTo>
                    <a:pt x="0" y="0"/>
                  </a:moveTo>
                  <a:lnTo>
                    <a:pt x="0" y="23126"/>
                  </a:lnTo>
                  <a:lnTo>
                    <a:pt x="32659" y="1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658" y="1128791"/>
              <a:ext cx="169545" cy="635"/>
            </a:xfrm>
            <a:custGeom>
              <a:avLst/>
              <a:gdLst/>
              <a:ahLst/>
              <a:cxnLst/>
              <a:rect l="l" t="t" r="r" b="b"/>
              <a:pathLst>
                <a:path w="169545" h="634">
                  <a:moveTo>
                    <a:pt x="0" y="0"/>
                  </a:moveTo>
                  <a:lnTo>
                    <a:pt x="169499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4933" y="1117227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4">
                  <a:moveTo>
                    <a:pt x="0" y="0"/>
                  </a:moveTo>
                  <a:lnTo>
                    <a:pt x="0" y="23127"/>
                  </a:lnTo>
                  <a:lnTo>
                    <a:pt x="32659" y="1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0658" y="1024718"/>
              <a:ext cx="169545" cy="635"/>
            </a:xfrm>
            <a:custGeom>
              <a:avLst/>
              <a:gdLst/>
              <a:ahLst/>
              <a:cxnLst/>
              <a:rect l="l" t="t" r="r" b="b"/>
              <a:pathLst>
                <a:path w="169545" h="634">
                  <a:moveTo>
                    <a:pt x="0" y="0"/>
                  </a:moveTo>
                  <a:lnTo>
                    <a:pt x="169499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4933" y="1013155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4">
                  <a:moveTo>
                    <a:pt x="0" y="0"/>
                  </a:moveTo>
                  <a:lnTo>
                    <a:pt x="0" y="23126"/>
                  </a:lnTo>
                  <a:lnTo>
                    <a:pt x="32659" y="1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0658" y="922033"/>
              <a:ext cx="169545" cy="635"/>
            </a:xfrm>
            <a:custGeom>
              <a:avLst/>
              <a:gdLst/>
              <a:ahLst/>
              <a:cxnLst/>
              <a:rect l="l" t="t" r="r" b="b"/>
              <a:pathLst>
                <a:path w="169545" h="634">
                  <a:moveTo>
                    <a:pt x="0" y="0"/>
                  </a:moveTo>
                  <a:lnTo>
                    <a:pt x="169499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933" y="910470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4">
                  <a:moveTo>
                    <a:pt x="0" y="0"/>
                  </a:moveTo>
                  <a:lnTo>
                    <a:pt x="0" y="23126"/>
                  </a:lnTo>
                  <a:lnTo>
                    <a:pt x="32659" y="1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658" y="817960"/>
              <a:ext cx="169545" cy="635"/>
            </a:xfrm>
            <a:custGeom>
              <a:avLst/>
              <a:gdLst/>
              <a:ahLst/>
              <a:cxnLst/>
              <a:rect l="l" t="t" r="r" b="b"/>
              <a:pathLst>
                <a:path w="169545" h="634">
                  <a:moveTo>
                    <a:pt x="0" y="0"/>
                  </a:moveTo>
                  <a:lnTo>
                    <a:pt x="169499" y="462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4933" y="806398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4">
                  <a:moveTo>
                    <a:pt x="0" y="0"/>
                  </a:moveTo>
                  <a:lnTo>
                    <a:pt x="0" y="23126"/>
                  </a:lnTo>
                  <a:lnTo>
                    <a:pt x="32659" y="1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265" y="973148"/>
              <a:ext cx="98196" cy="2725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0857" y="1211124"/>
              <a:ext cx="33655" cy="49530"/>
            </a:xfrm>
            <a:custGeom>
              <a:avLst/>
              <a:gdLst/>
              <a:ahLst/>
              <a:cxnLst/>
              <a:rect l="l" t="t" r="r" b="b"/>
              <a:pathLst>
                <a:path w="33655" h="49530">
                  <a:moveTo>
                    <a:pt x="0" y="49030"/>
                  </a:moveTo>
                  <a:lnTo>
                    <a:pt x="33638" y="24515"/>
                  </a:lnTo>
                  <a:lnTo>
                    <a:pt x="0" y="0"/>
                  </a:lnTo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088" y="1156081"/>
              <a:ext cx="36195" cy="51435"/>
            </a:xfrm>
            <a:custGeom>
              <a:avLst/>
              <a:gdLst/>
              <a:ahLst/>
              <a:cxnLst/>
              <a:rect l="l" t="t" r="r" b="b"/>
              <a:pathLst>
                <a:path w="36195" h="51434">
                  <a:moveTo>
                    <a:pt x="35599" y="0"/>
                  </a:moveTo>
                  <a:lnTo>
                    <a:pt x="0" y="50880"/>
                  </a:lnTo>
                  <a:lnTo>
                    <a:pt x="3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3089" y="1156081"/>
              <a:ext cx="36195" cy="51435"/>
            </a:xfrm>
            <a:custGeom>
              <a:avLst/>
              <a:gdLst/>
              <a:ahLst/>
              <a:cxnLst/>
              <a:rect l="l" t="t" r="r" b="b"/>
              <a:pathLst>
                <a:path w="36195" h="51434">
                  <a:moveTo>
                    <a:pt x="35598" y="0"/>
                  </a:moveTo>
                  <a:lnTo>
                    <a:pt x="0" y="5088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1438" y="1203723"/>
            <a:ext cx="292100" cy="69850"/>
          </a:xfrm>
          <a:prstGeom prst="rect">
            <a:avLst/>
          </a:prstGeom>
          <a:ln w="6186">
            <a:solidFill>
              <a:srgbClr val="008CC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50" dirty="0">
                <a:latin typeface="Arial"/>
                <a:cs typeface="Arial"/>
              </a:rPr>
              <a:t>300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-30" dirty="0">
                <a:latin typeface="Arial"/>
                <a:cs typeface="Arial"/>
              </a:rPr>
              <a:t>MHz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-10" dirty="0">
                <a:latin typeface="Arial"/>
                <a:cs typeface="Arial"/>
              </a:rPr>
              <a:t>Clock</a:t>
            </a:r>
            <a:endParaRPr sz="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5614" y="1095277"/>
            <a:ext cx="5080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15" dirty="0">
                <a:latin typeface="Arial"/>
                <a:cs typeface="Arial"/>
              </a:rPr>
              <a:t>D</a:t>
            </a:r>
            <a:endParaRPr sz="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9957" y="592952"/>
            <a:ext cx="4508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10" dirty="0">
                <a:latin typeface="Arial"/>
                <a:cs typeface="Arial"/>
              </a:rPr>
              <a:t>L</a:t>
            </a:r>
            <a:endParaRPr sz="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29957" y="739117"/>
            <a:ext cx="4889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15" dirty="0">
                <a:latin typeface="Arial"/>
                <a:cs typeface="Arial"/>
              </a:rPr>
              <a:t>S</a:t>
            </a:r>
            <a:endParaRPr sz="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0062" y="1195649"/>
            <a:ext cx="6413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25" dirty="0">
                <a:latin typeface="Arial"/>
                <a:cs typeface="Arial"/>
              </a:rPr>
              <a:t>16</a:t>
            </a:r>
            <a:endParaRPr sz="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212" y="1136905"/>
            <a:ext cx="16002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dirty="0">
                <a:latin typeface="Arial"/>
                <a:cs typeface="Arial"/>
              </a:rPr>
              <a:t>to</a:t>
            </a:r>
            <a:r>
              <a:rPr sz="250" spc="50" dirty="0">
                <a:latin typeface="Arial"/>
                <a:cs typeface="Arial"/>
              </a:rPr>
              <a:t> </a:t>
            </a:r>
            <a:r>
              <a:rPr sz="250" spc="-25" dirty="0">
                <a:latin typeface="Arial"/>
                <a:cs typeface="Arial"/>
              </a:rPr>
              <a:t>dispal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-50" dirty="0">
                <a:latin typeface="Arial"/>
                <a:cs typeface="Arial"/>
              </a:rPr>
              <a:t>y</a:t>
            </a:r>
            <a:endParaRPr sz="2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903" y="619780"/>
            <a:ext cx="236854" cy="99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275"/>
              </a:lnSpc>
              <a:spcBef>
                <a:spcPts val="120"/>
              </a:spcBef>
            </a:pPr>
            <a:r>
              <a:rPr sz="250" spc="15" dirty="0">
                <a:latin typeface="Arial"/>
                <a:cs typeface="Arial"/>
              </a:rPr>
              <a:t>B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ts val="275"/>
              </a:lnSpc>
            </a:pPr>
            <a:r>
              <a:rPr sz="250" dirty="0">
                <a:latin typeface="Arial"/>
                <a:cs typeface="Arial"/>
              </a:rPr>
              <a:t>from</a:t>
            </a:r>
            <a:r>
              <a:rPr sz="250" spc="35" dirty="0">
                <a:latin typeface="Arial"/>
                <a:cs typeface="Arial"/>
              </a:rPr>
              <a:t> </a:t>
            </a:r>
            <a:r>
              <a:rPr sz="250" spc="-10" dirty="0">
                <a:latin typeface="Arial"/>
                <a:cs typeface="Arial"/>
              </a:rPr>
              <a:t>button</a:t>
            </a:r>
            <a:endParaRPr sz="2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438" y="615366"/>
            <a:ext cx="198755" cy="525780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250" spc="-10" dirty="0">
                <a:latin typeface="Arial"/>
                <a:cs typeface="Arial"/>
              </a:rPr>
              <a:t>Controller</a:t>
            </a:r>
            <a:endParaRPr sz="2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66862" y="630881"/>
            <a:ext cx="20891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dirty="0">
                <a:latin typeface="Arial"/>
                <a:cs typeface="Arial"/>
              </a:rPr>
              <a:t>to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-20" dirty="0">
                <a:latin typeface="Arial"/>
                <a:cs typeface="Arial"/>
              </a:rPr>
              <a:t>laser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50" dirty="0">
                <a:latin typeface="Arial"/>
                <a:cs typeface="Arial"/>
              </a:rPr>
              <a:t>from</a:t>
            </a:r>
            <a:r>
              <a:rPr sz="250" spc="40" dirty="0">
                <a:latin typeface="Arial"/>
                <a:cs typeface="Arial"/>
              </a:rPr>
              <a:t> </a:t>
            </a:r>
            <a:r>
              <a:rPr sz="250" spc="-10" dirty="0">
                <a:latin typeface="Arial"/>
                <a:cs typeface="Arial"/>
              </a:rPr>
              <a:t>sensor</a:t>
            </a:r>
            <a:endParaRPr sz="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1663" y="954200"/>
            <a:ext cx="20129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0"/>
              </a:spcBef>
            </a:pPr>
            <a:r>
              <a:rPr sz="250" spc="-10" dirty="0">
                <a:latin typeface="Arial"/>
                <a:cs typeface="Arial"/>
              </a:rPr>
              <a:t>Datapath</a:t>
            </a:r>
            <a:endParaRPr sz="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8004" y="741892"/>
            <a:ext cx="15240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10" dirty="0">
                <a:latin typeface="Arial"/>
                <a:cs typeface="Arial"/>
              </a:rPr>
              <a:t>Dreg_clr</a:t>
            </a:r>
            <a:endParaRPr sz="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2770" y="849665"/>
            <a:ext cx="19304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250" spc="-10" dirty="0">
                <a:latin typeface="Arial"/>
                <a:cs typeface="Arial"/>
              </a:rPr>
              <a:t>Dreg_ld</a:t>
            </a:r>
            <a:endParaRPr sz="2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2770" y="950963"/>
            <a:ext cx="19304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250" spc="-10" dirty="0">
                <a:latin typeface="Arial"/>
                <a:cs typeface="Arial"/>
              </a:rPr>
              <a:t>Dctr_clr</a:t>
            </a:r>
            <a:endParaRPr sz="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2770" y="1050872"/>
            <a:ext cx="19304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250" spc="-10" dirty="0">
                <a:latin typeface="Arial"/>
                <a:cs typeface="Arial"/>
              </a:rPr>
              <a:t>Dctr_cnt</a:t>
            </a:r>
            <a:endParaRPr sz="2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8571" y="765693"/>
            <a:ext cx="199390" cy="512445"/>
          </a:xfrm>
          <a:custGeom>
            <a:avLst/>
            <a:gdLst/>
            <a:ahLst/>
            <a:cxnLst/>
            <a:rect l="l" t="t" r="r" b="b"/>
            <a:pathLst>
              <a:path w="199390" h="512444">
                <a:moveTo>
                  <a:pt x="0" y="0"/>
                </a:moveTo>
                <a:lnTo>
                  <a:pt x="199219" y="0"/>
                </a:lnTo>
                <a:lnTo>
                  <a:pt x="199219" y="512037"/>
                </a:lnTo>
                <a:lnTo>
                  <a:pt x="0" y="512037"/>
                </a:lnTo>
                <a:lnTo>
                  <a:pt x="0" y="0"/>
                </a:lnTo>
                <a:close/>
              </a:path>
            </a:pathLst>
          </a:custGeom>
          <a:ln w="6184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2205" y="1399664"/>
            <a:ext cx="1387475" cy="17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>
              <a:lnSpc>
                <a:spcPts val="595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Inputs: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B,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Outputs: L,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Dreg_clr, Dreg_ld,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Dctr_clr,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Dctr_cnt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19159" y="1917469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29439" y="1869778"/>
            <a:ext cx="878840" cy="187960"/>
            <a:chOff x="1129439" y="1869778"/>
            <a:chExt cx="878840" cy="187960"/>
          </a:xfrm>
        </p:grpSpPr>
        <p:sp>
          <p:nvSpPr>
            <p:cNvPr id="55" name="object 55"/>
            <p:cNvSpPr/>
            <p:nvPr/>
          </p:nvSpPr>
          <p:spPr>
            <a:xfrm>
              <a:off x="1132296" y="1872636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8"/>
                  </a:lnTo>
                  <a:lnTo>
                    <a:pt x="217998" y="155245"/>
                  </a:lnTo>
                  <a:lnTo>
                    <a:pt x="177407" y="174734"/>
                  </a:lnTo>
                  <a:lnTo>
                    <a:pt x="127700" y="181881"/>
                  </a:lnTo>
                  <a:lnTo>
                    <a:pt x="77993" y="174734"/>
                  </a:lnTo>
                  <a:lnTo>
                    <a:pt x="37402" y="155245"/>
                  </a:lnTo>
                  <a:lnTo>
                    <a:pt x="10035" y="126338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89552" y="1965432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40" h="635">
                  <a:moveTo>
                    <a:pt x="0" y="0"/>
                  </a:moveTo>
                  <a:lnTo>
                    <a:pt x="12924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07049" y="194996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24290" y="1965432"/>
              <a:ext cx="133985" cy="635"/>
            </a:xfrm>
            <a:custGeom>
              <a:avLst/>
              <a:gdLst/>
              <a:ahLst/>
              <a:cxnLst/>
              <a:rect l="l" t="t" r="r" b="b"/>
              <a:pathLst>
                <a:path w="133985" h="635">
                  <a:moveTo>
                    <a:pt x="0" y="0"/>
                  </a:moveTo>
                  <a:lnTo>
                    <a:pt x="13357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46115" y="194996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656371" y="1917469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S1</a:t>
            </a:r>
            <a:endParaRPr sz="5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96674" y="1917469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S2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006953" y="1869778"/>
            <a:ext cx="875030" cy="187960"/>
            <a:chOff x="2006953" y="1869778"/>
            <a:chExt cx="875030" cy="187960"/>
          </a:xfrm>
        </p:grpSpPr>
        <p:sp>
          <p:nvSpPr>
            <p:cNvPr id="63" name="object 63"/>
            <p:cNvSpPr/>
            <p:nvPr/>
          </p:nvSpPr>
          <p:spPr>
            <a:xfrm>
              <a:off x="2009811" y="1872636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8"/>
                  </a:lnTo>
                  <a:lnTo>
                    <a:pt x="217998" y="155245"/>
                  </a:lnTo>
                  <a:lnTo>
                    <a:pt x="177407" y="174734"/>
                  </a:lnTo>
                  <a:lnTo>
                    <a:pt x="127700" y="181881"/>
                  </a:lnTo>
                  <a:lnTo>
                    <a:pt x="77993" y="174734"/>
                  </a:lnTo>
                  <a:lnTo>
                    <a:pt x="37402" y="155245"/>
                  </a:lnTo>
                  <a:lnTo>
                    <a:pt x="10035" y="126338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67067" y="1965432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39" h="635">
                  <a:moveTo>
                    <a:pt x="0" y="0"/>
                  </a:moveTo>
                  <a:lnTo>
                    <a:pt x="12924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84564" y="194996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03659" y="1965432"/>
              <a:ext cx="127635" cy="635"/>
            </a:xfrm>
            <a:custGeom>
              <a:avLst/>
              <a:gdLst/>
              <a:ahLst/>
              <a:cxnLst/>
              <a:rect l="l" t="t" r="r" b="b"/>
              <a:pathLst>
                <a:path w="127635" h="635">
                  <a:moveTo>
                    <a:pt x="0" y="0"/>
                  </a:moveTo>
                  <a:lnTo>
                    <a:pt x="12739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19920" y="194996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533885" y="1917469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13126" y="1725300"/>
            <a:ext cx="715010" cy="170815"/>
            <a:chOff x="1113126" y="1725300"/>
            <a:chExt cx="715010" cy="170815"/>
          </a:xfrm>
        </p:grpSpPr>
        <p:sp>
          <p:nvSpPr>
            <p:cNvPr id="70" name="object 70"/>
            <p:cNvSpPr/>
            <p:nvPr/>
          </p:nvSpPr>
          <p:spPr>
            <a:xfrm>
              <a:off x="1568889" y="1729110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11609" y="127838"/>
                  </a:moveTo>
                  <a:lnTo>
                    <a:pt x="6530" y="119092"/>
                  </a:lnTo>
                  <a:lnTo>
                    <a:pt x="2902" y="110163"/>
                  </a:lnTo>
                  <a:lnTo>
                    <a:pt x="725" y="100872"/>
                  </a:lnTo>
                  <a:lnTo>
                    <a:pt x="0" y="91036"/>
                  </a:lnTo>
                  <a:lnTo>
                    <a:pt x="10157" y="55566"/>
                  </a:lnTo>
                  <a:lnTo>
                    <a:pt x="37729" y="26633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855" y="7142"/>
                  </a:lnTo>
                  <a:lnTo>
                    <a:pt x="218396" y="26633"/>
                  </a:lnTo>
                  <a:lnTo>
                    <a:pt x="245514" y="55566"/>
                  </a:lnTo>
                  <a:lnTo>
                    <a:pt x="255400" y="91036"/>
                  </a:lnTo>
                  <a:lnTo>
                    <a:pt x="252196" y="112040"/>
                  </a:lnTo>
                  <a:lnTo>
                    <a:pt x="242824" y="131228"/>
                  </a:lnTo>
                  <a:lnTo>
                    <a:pt x="227647" y="148237"/>
                  </a:lnTo>
                  <a:lnTo>
                    <a:pt x="207029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13124" y="1835523"/>
              <a:ext cx="496570" cy="60325"/>
            </a:xfrm>
            <a:custGeom>
              <a:avLst/>
              <a:gdLst/>
              <a:ahLst/>
              <a:cxnLst/>
              <a:rect l="l" t="t" r="r" b="b"/>
              <a:pathLst>
                <a:path w="496569" h="60325">
                  <a:moveTo>
                    <a:pt x="58127" y="60007"/>
                  </a:moveTo>
                  <a:lnTo>
                    <a:pt x="21018" y="6184"/>
                  </a:lnTo>
                  <a:lnTo>
                    <a:pt x="0" y="29070"/>
                  </a:lnTo>
                  <a:lnTo>
                    <a:pt x="58127" y="60007"/>
                  </a:lnTo>
                  <a:close/>
                </a:path>
                <a:path w="496569" h="60325">
                  <a:moveTo>
                    <a:pt x="496570" y="58153"/>
                  </a:moveTo>
                  <a:lnTo>
                    <a:pt x="469366" y="0"/>
                  </a:lnTo>
                  <a:lnTo>
                    <a:pt x="446481" y="19799"/>
                  </a:lnTo>
                  <a:lnTo>
                    <a:pt x="496570" y="58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666884" y="1627326"/>
            <a:ext cx="83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B’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435272" y="1725300"/>
            <a:ext cx="268605" cy="170815"/>
            <a:chOff x="2435272" y="1725300"/>
            <a:chExt cx="268605" cy="170815"/>
          </a:xfrm>
        </p:grpSpPr>
        <p:sp>
          <p:nvSpPr>
            <p:cNvPr id="74" name="object 74"/>
            <p:cNvSpPr/>
            <p:nvPr/>
          </p:nvSpPr>
          <p:spPr>
            <a:xfrm>
              <a:off x="2444548" y="1729110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9674" y="127838"/>
                  </a:moveTo>
                  <a:lnTo>
                    <a:pt x="5713" y="119092"/>
                  </a:lnTo>
                  <a:lnTo>
                    <a:pt x="2660" y="110163"/>
                  </a:lnTo>
                  <a:lnTo>
                    <a:pt x="695" y="100872"/>
                  </a:lnTo>
                  <a:lnTo>
                    <a:pt x="0" y="91036"/>
                  </a:lnTo>
                  <a:lnTo>
                    <a:pt x="10157" y="55566"/>
                  </a:lnTo>
                  <a:lnTo>
                    <a:pt x="37729" y="26633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039" y="7142"/>
                  </a:lnTo>
                  <a:lnTo>
                    <a:pt x="217671" y="26633"/>
                  </a:lnTo>
                  <a:lnTo>
                    <a:pt x="245242" y="55566"/>
                  </a:lnTo>
                  <a:lnTo>
                    <a:pt x="255400" y="91036"/>
                  </a:lnTo>
                  <a:lnTo>
                    <a:pt x="251924" y="112040"/>
                  </a:lnTo>
                  <a:lnTo>
                    <a:pt x="242098" y="131228"/>
                  </a:lnTo>
                  <a:lnTo>
                    <a:pt x="226831" y="148237"/>
                  </a:lnTo>
                  <a:lnTo>
                    <a:pt x="207029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35272" y="1835517"/>
              <a:ext cx="50165" cy="58419"/>
            </a:xfrm>
            <a:custGeom>
              <a:avLst/>
              <a:gdLst/>
              <a:ahLst/>
              <a:cxnLst/>
              <a:rect l="l" t="t" r="r" b="b"/>
              <a:pathLst>
                <a:path w="50164" h="58419">
                  <a:moveTo>
                    <a:pt x="22881" y="0"/>
                  </a:moveTo>
                  <a:lnTo>
                    <a:pt x="0" y="19796"/>
                  </a:lnTo>
                  <a:lnTo>
                    <a:pt x="50091" y="58152"/>
                  </a:lnTo>
                  <a:lnTo>
                    <a:pt x="22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523372" y="1631037"/>
            <a:ext cx="83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16718" y="1872309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41668" y="1872309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446404" y="1872635"/>
            <a:ext cx="255904" cy="182245"/>
          </a:xfrm>
          <a:custGeom>
            <a:avLst/>
            <a:gdLst/>
            <a:ahLst/>
            <a:cxnLst/>
            <a:rect l="l" t="t" r="r" b="b"/>
            <a:pathLst>
              <a:path w="255905" h="182244">
                <a:moveTo>
                  <a:pt x="0" y="90940"/>
                </a:moveTo>
                <a:lnTo>
                  <a:pt x="10035" y="55542"/>
                </a:lnTo>
                <a:lnTo>
                  <a:pt x="37402" y="26635"/>
                </a:lnTo>
                <a:lnTo>
                  <a:pt x="77993" y="7146"/>
                </a:lnTo>
                <a:lnTo>
                  <a:pt x="127700" y="0"/>
                </a:lnTo>
                <a:lnTo>
                  <a:pt x="177407" y="7146"/>
                </a:lnTo>
                <a:lnTo>
                  <a:pt x="217998" y="26635"/>
                </a:lnTo>
                <a:lnTo>
                  <a:pt x="245365" y="55542"/>
                </a:lnTo>
                <a:lnTo>
                  <a:pt x="255400" y="90940"/>
                </a:lnTo>
                <a:lnTo>
                  <a:pt x="245365" y="126338"/>
                </a:lnTo>
                <a:lnTo>
                  <a:pt x="217998" y="155245"/>
                </a:lnTo>
                <a:lnTo>
                  <a:pt x="177407" y="174734"/>
                </a:lnTo>
                <a:lnTo>
                  <a:pt x="127700" y="181881"/>
                </a:lnTo>
                <a:lnTo>
                  <a:pt x="77993" y="174734"/>
                </a:lnTo>
                <a:lnTo>
                  <a:pt x="37402" y="155245"/>
                </a:lnTo>
                <a:lnTo>
                  <a:pt x="10035" y="126338"/>
                </a:lnTo>
                <a:lnTo>
                  <a:pt x="0" y="90940"/>
                </a:lnTo>
                <a:close/>
              </a:path>
            </a:pathLst>
          </a:custGeom>
          <a:ln w="5567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970478" y="1917469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S4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39436" y="916130"/>
            <a:ext cx="2101850" cy="1141730"/>
            <a:chOff x="1039436" y="916130"/>
            <a:chExt cx="2101850" cy="1141730"/>
          </a:xfrm>
        </p:grpSpPr>
        <p:sp>
          <p:nvSpPr>
            <p:cNvPr id="82" name="object 82"/>
            <p:cNvSpPr/>
            <p:nvPr/>
          </p:nvSpPr>
          <p:spPr>
            <a:xfrm>
              <a:off x="1568889" y="1872635"/>
              <a:ext cx="1569720" cy="182245"/>
            </a:xfrm>
            <a:custGeom>
              <a:avLst/>
              <a:gdLst/>
              <a:ahLst/>
              <a:cxnLst/>
              <a:rect l="l" t="t" r="r" b="b"/>
              <a:pathLst>
                <a:path w="1569720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8"/>
                  </a:lnTo>
                  <a:lnTo>
                    <a:pt x="217998" y="155245"/>
                  </a:lnTo>
                  <a:lnTo>
                    <a:pt x="177407" y="174734"/>
                  </a:lnTo>
                  <a:lnTo>
                    <a:pt x="127700" y="181881"/>
                  </a:lnTo>
                  <a:lnTo>
                    <a:pt x="77993" y="174734"/>
                  </a:lnTo>
                  <a:lnTo>
                    <a:pt x="37402" y="155245"/>
                  </a:lnTo>
                  <a:lnTo>
                    <a:pt x="10035" y="126338"/>
                  </a:lnTo>
                  <a:lnTo>
                    <a:pt x="0" y="90940"/>
                  </a:lnTo>
                  <a:close/>
                </a:path>
                <a:path w="1569720" h="182244">
                  <a:moveTo>
                    <a:pt x="1314725" y="90940"/>
                  </a:moveTo>
                  <a:lnTo>
                    <a:pt x="1324736" y="55542"/>
                  </a:lnTo>
                  <a:lnTo>
                    <a:pt x="1352037" y="26635"/>
                  </a:lnTo>
                  <a:lnTo>
                    <a:pt x="1392530" y="7146"/>
                  </a:lnTo>
                  <a:lnTo>
                    <a:pt x="1442116" y="0"/>
                  </a:lnTo>
                  <a:lnTo>
                    <a:pt x="1491702" y="7146"/>
                  </a:lnTo>
                  <a:lnTo>
                    <a:pt x="1532195" y="26635"/>
                  </a:lnTo>
                  <a:lnTo>
                    <a:pt x="1559496" y="55542"/>
                  </a:lnTo>
                  <a:lnTo>
                    <a:pt x="1569507" y="90940"/>
                  </a:lnTo>
                  <a:lnTo>
                    <a:pt x="1559496" y="126338"/>
                  </a:lnTo>
                  <a:lnTo>
                    <a:pt x="1532195" y="155245"/>
                  </a:lnTo>
                  <a:lnTo>
                    <a:pt x="1491702" y="174734"/>
                  </a:lnTo>
                  <a:lnTo>
                    <a:pt x="1442116" y="181881"/>
                  </a:lnTo>
                  <a:lnTo>
                    <a:pt x="1392530" y="174734"/>
                  </a:lnTo>
                  <a:lnTo>
                    <a:pt x="1352037" y="155245"/>
                  </a:lnTo>
                  <a:lnTo>
                    <a:pt x="1324736" y="126338"/>
                  </a:lnTo>
                  <a:lnTo>
                    <a:pt x="1314725" y="9094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43246" y="1783550"/>
              <a:ext cx="89535" cy="77470"/>
            </a:xfrm>
            <a:custGeom>
              <a:avLst/>
              <a:gdLst/>
              <a:ahLst/>
              <a:cxnLst/>
              <a:rect l="l" t="t" r="r" b="b"/>
              <a:pathLst>
                <a:path w="89534" h="77469">
                  <a:moveTo>
                    <a:pt x="0" y="0"/>
                  </a:moveTo>
                  <a:lnTo>
                    <a:pt x="89050" y="7733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16250" y="1862737"/>
              <a:ext cx="54610" cy="56515"/>
            </a:xfrm>
            <a:custGeom>
              <a:avLst/>
              <a:gdLst/>
              <a:ahLst/>
              <a:cxnLst/>
              <a:rect l="l" t="t" r="r" b="b"/>
              <a:pathLst>
                <a:path w="54610" h="56514">
                  <a:moveTo>
                    <a:pt x="30920" y="0"/>
                  </a:moveTo>
                  <a:lnTo>
                    <a:pt x="0" y="56296"/>
                  </a:lnTo>
                  <a:lnTo>
                    <a:pt x="54419" y="21033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37895" y="1596732"/>
              <a:ext cx="1163320" cy="297180"/>
            </a:xfrm>
            <a:custGeom>
              <a:avLst/>
              <a:gdLst/>
              <a:ahLst/>
              <a:cxnLst/>
              <a:rect l="l" t="t" r="r" b="b"/>
              <a:pathLst>
                <a:path w="1163320" h="297180">
                  <a:moveTo>
                    <a:pt x="1163216" y="275671"/>
                  </a:moveTo>
                  <a:lnTo>
                    <a:pt x="1075480" y="181122"/>
                  </a:lnTo>
                  <a:lnTo>
                    <a:pt x="832318" y="25313"/>
                  </a:lnTo>
                  <a:lnTo>
                    <a:pt x="463801" y="0"/>
                  </a:lnTo>
                  <a:lnTo>
                    <a:pt x="0" y="29693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49793" y="919305"/>
              <a:ext cx="267970" cy="175895"/>
            </a:xfrm>
            <a:custGeom>
              <a:avLst/>
              <a:gdLst/>
              <a:ahLst/>
              <a:cxnLst/>
              <a:rect l="l" t="t" r="r" b="b"/>
              <a:pathLst>
                <a:path w="267969" h="175894">
                  <a:moveTo>
                    <a:pt x="0" y="87847"/>
                  </a:moveTo>
                  <a:lnTo>
                    <a:pt x="10521" y="53653"/>
                  </a:lnTo>
                  <a:lnTo>
                    <a:pt x="39213" y="25729"/>
                  </a:lnTo>
                  <a:lnTo>
                    <a:pt x="81770" y="6903"/>
                  </a:lnTo>
                  <a:lnTo>
                    <a:pt x="133884" y="0"/>
                  </a:lnTo>
                  <a:lnTo>
                    <a:pt x="185998" y="6903"/>
                  </a:lnTo>
                  <a:lnTo>
                    <a:pt x="228555" y="25729"/>
                  </a:lnTo>
                  <a:lnTo>
                    <a:pt x="257247" y="53653"/>
                  </a:lnTo>
                  <a:lnTo>
                    <a:pt x="267768" y="87847"/>
                  </a:lnTo>
                  <a:lnTo>
                    <a:pt x="257247" y="122041"/>
                  </a:lnTo>
                  <a:lnTo>
                    <a:pt x="228555" y="149964"/>
                  </a:lnTo>
                  <a:lnTo>
                    <a:pt x="185998" y="168791"/>
                  </a:lnTo>
                  <a:lnTo>
                    <a:pt x="133884" y="175694"/>
                  </a:lnTo>
                  <a:lnTo>
                    <a:pt x="81770" y="168791"/>
                  </a:lnTo>
                  <a:lnTo>
                    <a:pt x="39213" y="149964"/>
                  </a:lnTo>
                  <a:lnTo>
                    <a:pt x="10521" y="122041"/>
                  </a:lnTo>
                  <a:lnTo>
                    <a:pt x="0" y="8784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20654" y="1009008"/>
              <a:ext cx="136525" cy="635"/>
            </a:xfrm>
            <a:custGeom>
              <a:avLst/>
              <a:gdLst/>
              <a:ahLst/>
              <a:cxnLst/>
              <a:rect l="l" t="t" r="r" b="b"/>
              <a:pathLst>
                <a:path w="136525" h="634">
                  <a:moveTo>
                    <a:pt x="0" y="0"/>
                  </a:moveTo>
                  <a:lnTo>
                    <a:pt x="136048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44334" y="994161"/>
              <a:ext cx="65405" cy="29845"/>
            </a:xfrm>
            <a:custGeom>
              <a:avLst/>
              <a:gdLst/>
              <a:ahLst/>
              <a:cxnLst/>
              <a:rect l="l" t="t" r="r" b="b"/>
              <a:pathLst>
                <a:path w="65405" h="29844">
                  <a:moveTo>
                    <a:pt x="0" y="0"/>
                  </a:moveTo>
                  <a:lnTo>
                    <a:pt x="0" y="29695"/>
                  </a:lnTo>
                  <a:lnTo>
                    <a:pt x="64932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978272" y="1009008"/>
              <a:ext cx="140970" cy="635"/>
            </a:xfrm>
            <a:custGeom>
              <a:avLst/>
              <a:gdLst/>
              <a:ahLst/>
              <a:cxnLst/>
              <a:rect l="l" t="t" r="r" b="b"/>
              <a:pathLst>
                <a:path w="140969" h="634">
                  <a:moveTo>
                    <a:pt x="0" y="0"/>
                  </a:moveTo>
                  <a:lnTo>
                    <a:pt x="140377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06900" y="994161"/>
              <a:ext cx="65405" cy="29845"/>
            </a:xfrm>
            <a:custGeom>
              <a:avLst/>
              <a:gdLst/>
              <a:ahLst/>
              <a:cxnLst/>
              <a:rect l="l" t="t" r="r" b="b"/>
              <a:pathLst>
                <a:path w="65405" h="29844">
                  <a:moveTo>
                    <a:pt x="0" y="0"/>
                  </a:moveTo>
                  <a:lnTo>
                    <a:pt x="0" y="29695"/>
                  </a:lnTo>
                  <a:lnTo>
                    <a:pt x="64932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73688" y="919305"/>
              <a:ext cx="268605" cy="175895"/>
            </a:xfrm>
            <a:custGeom>
              <a:avLst/>
              <a:gdLst/>
              <a:ahLst/>
              <a:cxnLst/>
              <a:rect l="l" t="t" r="r" b="b"/>
              <a:pathLst>
                <a:path w="268605" h="175894">
                  <a:moveTo>
                    <a:pt x="0" y="87847"/>
                  </a:moveTo>
                  <a:lnTo>
                    <a:pt x="10545" y="53653"/>
                  </a:lnTo>
                  <a:lnTo>
                    <a:pt x="39304" y="25729"/>
                  </a:lnTo>
                  <a:lnTo>
                    <a:pt x="81959" y="6903"/>
                  </a:lnTo>
                  <a:lnTo>
                    <a:pt x="134192" y="0"/>
                  </a:lnTo>
                  <a:lnTo>
                    <a:pt x="186427" y="6903"/>
                  </a:lnTo>
                  <a:lnTo>
                    <a:pt x="229082" y="25729"/>
                  </a:lnTo>
                  <a:lnTo>
                    <a:pt x="257841" y="53653"/>
                  </a:lnTo>
                  <a:lnTo>
                    <a:pt x="268386" y="87847"/>
                  </a:lnTo>
                  <a:lnTo>
                    <a:pt x="257841" y="122041"/>
                  </a:lnTo>
                  <a:lnTo>
                    <a:pt x="229082" y="149964"/>
                  </a:lnTo>
                  <a:lnTo>
                    <a:pt x="186427" y="168791"/>
                  </a:lnTo>
                  <a:lnTo>
                    <a:pt x="134192" y="175694"/>
                  </a:lnTo>
                  <a:lnTo>
                    <a:pt x="81959" y="168791"/>
                  </a:lnTo>
                  <a:lnTo>
                    <a:pt x="39304" y="149964"/>
                  </a:lnTo>
                  <a:lnTo>
                    <a:pt x="10545" y="122041"/>
                  </a:lnTo>
                  <a:lnTo>
                    <a:pt x="0" y="8784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43930" y="1009008"/>
              <a:ext cx="137795" cy="635"/>
            </a:xfrm>
            <a:custGeom>
              <a:avLst/>
              <a:gdLst/>
              <a:ahLst/>
              <a:cxnLst/>
              <a:rect l="l" t="t" r="r" b="b"/>
              <a:pathLst>
                <a:path w="137794" h="634">
                  <a:moveTo>
                    <a:pt x="0" y="0"/>
                  </a:moveTo>
                  <a:lnTo>
                    <a:pt x="13728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68228" y="994161"/>
              <a:ext cx="66040" cy="29845"/>
            </a:xfrm>
            <a:custGeom>
              <a:avLst/>
              <a:gdLst/>
              <a:ahLst/>
              <a:cxnLst/>
              <a:rect l="l" t="t" r="r" b="b"/>
              <a:pathLst>
                <a:path w="66039" h="29844">
                  <a:moveTo>
                    <a:pt x="0" y="0"/>
                  </a:moveTo>
                  <a:lnTo>
                    <a:pt x="0" y="29695"/>
                  </a:lnTo>
                  <a:lnTo>
                    <a:pt x="65551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04640" y="1009008"/>
              <a:ext cx="134620" cy="635"/>
            </a:xfrm>
            <a:custGeom>
              <a:avLst/>
              <a:gdLst/>
              <a:ahLst/>
              <a:cxnLst/>
              <a:rect l="l" t="t" r="r" b="b"/>
              <a:pathLst>
                <a:path w="134619" h="634">
                  <a:moveTo>
                    <a:pt x="0" y="0"/>
                  </a:moveTo>
                  <a:lnTo>
                    <a:pt x="134193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6466" y="994161"/>
              <a:ext cx="65405" cy="29845"/>
            </a:xfrm>
            <a:custGeom>
              <a:avLst/>
              <a:gdLst/>
              <a:ahLst/>
              <a:cxnLst/>
              <a:rect l="l" t="t" r="r" b="b"/>
              <a:pathLst>
                <a:path w="65405" h="29844">
                  <a:moveTo>
                    <a:pt x="0" y="0"/>
                  </a:moveTo>
                  <a:lnTo>
                    <a:pt x="0" y="29695"/>
                  </a:lnTo>
                  <a:lnTo>
                    <a:pt x="64932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725590" y="963521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229386" y="776601"/>
            <a:ext cx="753110" cy="165735"/>
            <a:chOff x="1229386" y="776601"/>
            <a:chExt cx="753110" cy="165735"/>
          </a:xfrm>
        </p:grpSpPr>
        <p:sp>
          <p:nvSpPr>
            <p:cNvPr id="98" name="object 98"/>
            <p:cNvSpPr/>
            <p:nvPr/>
          </p:nvSpPr>
          <p:spPr>
            <a:xfrm>
              <a:off x="1709267" y="780729"/>
              <a:ext cx="269240" cy="157480"/>
            </a:xfrm>
            <a:custGeom>
              <a:avLst/>
              <a:gdLst/>
              <a:ahLst/>
              <a:cxnLst/>
              <a:rect l="l" t="t" r="r" b="b"/>
              <a:pathLst>
                <a:path w="269239" h="157480">
                  <a:moveTo>
                    <a:pt x="12227" y="123463"/>
                  </a:moveTo>
                  <a:lnTo>
                    <a:pt x="6877" y="115016"/>
                  </a:lnTo>
                  <a:lnTo>
                    <a:pt x="3056" y="106393"/>
                  </a:lnTo>
                  <a:lnTo>
                    <a:pt x="764" y="97420"/>
                  </a:lnTo>
                  <a:lnTo>
                    <a:pt x="0" y="87921"/>
                  </a:lnTo>
                  <a:lnTo>
                    <a:pt x="10699" y="53664"/>
                  </a:lnTo>
                  <a:lnTo>
                    <a:pt x="39739" y="25721"/>
                  </a:lnTo>
                  <a:lnTo>
                    <a:pt x="82535" y="6898"/>
                  </a:lnTo>
                  <a:lnTo>
                    <a:pt x="134502" y="0"/>
                  </a:lnTo>
                  <a:lnTo>
                    <a:pt x="187329" y="6898"/>
                  </a:lnTo>
                  <a:lnTo>
                    <a:pt x="230030" y="25721"/>
                  </a:lnTo>
                  <a:lnTo>
                    <a:pt x="258593" y="53664"/>
                  </a:lnTo>
                  <a:lnTo>
                    <a:pt x="269005" y="87921"/>
                  </a:lnTo>
                  <a:lnTo>
                    <a:pt x="265630" y="108206"/>
                  </a:lnTo>
                  <a:lnTo>
                    <a:pt x="255759" y="126737"/>
                  </a:lnTo>
                  <a:lnTo>
                    <a:pt x="239774" y="143164"/>
                  </a:lnTo>
                  <a:lnTo>
                    <a:pt x="218057" y="15713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29379" y="884052"/>
              <a:ext cx="523240" cy="57785"/>
            </a:xfrm>
            <a:custGeom>
              <a:avLst/>
              <a:gdLst/>
              <a:ahLst/>
              <a:cxnLst/>
              <a:rect l="l" t="t" r="r" b="b"/>
              <a:pathLst>
                <a:path w="523239" h="57784">
                  <a:moveTo>
                    <a:pt x="61226" y="57531"/>
                  </a:moveTo>
                  <a:lnTo>
                    <a:pt x="22377" y="4940"/>
                  </a:lnTo>
                  <a:lnTo>
                    <a:pt x="0" y="27647"/>
                  </a:lnTo>
                  <a:lnTo>
                    <a:pt x="61226" y="57531"/>
                  </a:lnTo>
                  <a:close/>
                </a:path>
                <a:path w="523239" h="57784">
                  <a:moveTo>
                    <a:pt x="523176" y="56299"/>
                  </a:moveTo>
                  <a:lnTo>
                    <a:pt x="494284" y="0"/>
                  </a:lnTo>
                  <a:lnTo>
                    <a:pt x="469988" y="18567"/>
                  </a:lnTo>
                  <a:lnTo>
                    <a:pt x="523176" y="56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308209" y="963521"/>
            <a:ext cx="205104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S0</a:t>
            </a:r>
            <a:endParaRPr sz="550">
              <a:latin typeface="Arial"/>
              <a:cs typeface="Arial"/>
            </a:endParaRPr>
          </a:p>
          <a:p>
            <a:pPr marL="19050">
              <a:lnSpc>
                <a:spcPts val="595"/>
              </a:lnSpc>
              <a:spcBef>
                <a:spcPts val="495"/>
              </a:spcBef>
            </a:pPr>
            <a:r>
              <a:rPr sz="550" dirty="0">
                <a:latin typeface="Arial"/>
                <a:cs typeface="Arial"/>
              </a:rPr>
              <a:t>L 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595"/>
              </a:lnSpc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42617" y="963521"/>
            <a:ext cx="189865" cy="262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550" dirty="0">
                <a:latin typeface="Arial"/>
                <a:cs typeface="Arial"/>
              </a:rPr>
              <a:t>L 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723158" y="963521"/>
            <a:ext cx="287655" cy="262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550" dirty="0">
                <a:latin typeface="Arial"/>
                <a:cs typeface="Arial"/>
              </a:rPr>
              <a:t>Dctr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621412" y="776601"/>
            <a:ext cx="283210" cy="165735"/>
            <a:chOff x="2621412" y="776601"/>
            <a:chExt cx="283210" cy="165735"/>
          </a:xfrm>
        </p:grpSpPr>
        <p:sp>
          <p:nvSpPr>
            <p:cNvPr id="104" name="object 104"/>
            <p:cNvSpPr/>
            <p:nvPr/>
          </p:nvSpPr>
          <p:spPr>
            <a:xfrm>
              <a:off x="2631306" y="780729"/>
              <a:ext cx="269240" cy="157480"/>
            </a:xfrm>
            <a:custGeom>
              <a:avLst/>
              <a:gdLst/>
              <a:ahLst/>
              <a:cxnLst/>
              <a:rect l="l" t="t" r="r" b="b"/>
              <a:pathLst>
                <a:path w="269239" h="157480">
                  <a:moveTo>
                    <a:pt x="10189" y="123463"/>
                  </a:moveTo>
                  <a:lnTo>
                    <a:pt x="6018" y="115016"/>
                  </a:lnTo>
                  <a:lnTo>
                    <a:pt x="2802" y="106393"/>
                  </a:lnTo>
                  <a:lnTo>
                    <a:pt x="732" y="97420"/>
                  </a:lnTo>
                  <a:lnTo>
                    <a:pt x="0" y="87921"/>
                  </a:lnTo>
                  <a:lnTo>
                    <a:pt x="10699" y="53664"/>
                  </a:lnTo>
                  <a:lnTo>
                    <a:pt x="39739" y="25721"/>
                  </a:lnTo>
                  <a:lnTo>
                    <a:pt x="82536" y="6898"/>
                  </a:lnTo>
                  <a:lnTo>
                    <a:pt x="134503" y="0"/>
                  </a:lnTo>
                  <a:lnTo>
                    <a:pt x="186470" y="6898"/>
                  </a:lnTo>
                  <a:lnTo>
                    <a:pt x="229266" y="25721"/>
                  </a:lnTo>
                  <a:lnTo>
                    <a:pt x="258306" y="53664"/>
                  </a:lnTo>
                  <a:lnTo>
                    <a:pt x="269006" y="87921"/>
                  </a:lnTo>
                  <a:lnTo>
                    <a:pt x="265344" y="108206"/>
                  </a:lnTo>
                  <a:lnTo>
                    <a:pt x="254995" y="126737"/>
                  </a:lnTo>
                  <a:lnTo>
                    <a:pt x="238914" y="143164"/>
                  </a:lnTo>
                  <a:lnTo>
                    <a:pt x="218057" y="15713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21412" y="884043"/>
              <a:ext cx="52705" cy="56515"/>
            </a:xfrm>
            <a:custGeom>
              <a:avLst/>
              <a:gdLst/>
              <a:ahLst/>
              <a:cxnLst/>
              <a:rect l="l" t="t" r="r" b="b"/>
              <a:pathLst>
                <a:path w="52705" h="56515">
                  <a:moveTo>
                    <a:pt x="24659" y="0"/>
                  </a:moveTo>
                  <a:lnTo>
                    <a:pt x="0" y="18564"/>
                  </a:lnTo>
                  <a:lnTo>
                    <a:pt x="52564" y="56296"/>
                  </a:lnTo>
                  <a:lnTo>
                    <a:pt x="24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394168" y="448809"/>
            <a:ext cx="1784350" cy="3492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10515" marR="5080" indent="-298450">
              <a:lnSpc>
                <a:spcPts val="540"/>
              </a:lnSpc>
              <a:spcBef>
                <a:spcPts val="250"/>
              </a:spcBef>
            </a:pPr>
            <a:r>
              <a:rPr sz="550" dirty="0">
                <a:latin typeface="Arial"/>
                <a:cs typeface="Arial"/>
              </a:rPr>
              <a:t>Inputs: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bit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each)</a:t>
            </a:r>
            <a:r>
              <a:rPr sz="550" spc="385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Outputs: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(bit),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Local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Registers: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8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(16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tabLst>
                <a:tab pos="1345565" algn="l"/>
              </a:tabLst>
            </a:pPr>
            <a:r>
              <a:rPr sz="550" spc="-25" dirty="0">
                <a:latin typeface="Arial"/>
                <a:cs typeface="Arial"/>
              </a:rPr>
              <a:t>B’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S’</a:t>
            </a:r>
            <a:endParaRPr sz="5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23083" y="1011156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944505" y="1011156"/>
            <a:ext cx="7493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633780" y="919305"/>
            <a:ext cx="268605" cy="175895"/>
          </a:xfrm>
          <a:custGeom>
            <a:avLst/>
            <a:gdLst/>
            <a:ahLst/>
            <a:cxnLst/>
            <a:rect l="l" t="t" r="r" b="b"/>
            <a:pathLst>
              <a:path w="268605" h="175894">
                <a:moveTo>
                  <a:pt x="0" y="87847"/>
                </a:moveTo>
                <a:lnTo>
                  <a:pt x="10545" y="53653"/>
                </a:lnTo>
                <a:lnTo>
                  <a:pt x="39304" y="25729"/>
                </a:lnTo>
                <a:lnTo>
                  <a:pt x="81959" y="6903"/>
                </a:lnTo>
                <a:lnTo>
                  <a:pt x="134194" y="0"/>
                </a:lnTo>
                <a:lnTo>
                  <a:pt x="186428" y="6903"/>
                </a:lnTo>
                <a:lnTo>
                  <a:pt x="229083" y="25729"/>
                </a:lnTo>
                <a:lnTo>
                  <a:pt x="257842" y="53653"/>
                </a:lnTo>
                <a:lnTo>
                  <a:pt x="268387" y="87847"/>
                </a:lnTo>
                <a:lnTo>
                  <a:pt x="257842" y="122041"/>
                </a:lnTo>
                <a:lnTo>
                  <a:pt x="229083" y="149964"/>
                </a:lnTo>
                <a:lnTo>
                  <a:pt x="186428" y="168791"/>
                </a:lnTo>
                <a:lnTo>
                  <a:pt x="134194" y="175694"/>
                </a:lnTo>
                <a:lnTo>
                  <a:pt x="81959" y="168791"/>
                </a:lnTo>
                <a:lnTo>
                  <a:pt x="39304" y="149964"/>
                </a:lnTo>
                <a:lnTo>
                  <a:pt x="10545" y="122041"/>
                </a:lnTo>
                <a:lnTo>
                  <a:pt x="0" y="87847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527701" y="1110758"/>
            <a:ext cx="979169" cy="180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43510">
              <a:lnSpc>
                <a:spcPct val="79000"/>
              </a:lnSpc>
              <a:spcBef>
                <a:spcPts val="270"/>
              </a:spcBef>
              <a:tabLst>
                <a:tab pos="576580" algn="l"/>
              </a:tabLst>
            </a:pPr>
            <a:r>
              <a:rPr sz="550" spc="-25" dirty="0">
                <a:latin typeface="Arial"/>
                <a:cs typeface="Arial"/>
              </a:rPr>
              <a:t>L=0</a:t>
            </a:r>
            <a:r>
              <a:rPr sz="550" dirty="0">
                <a:latin typeface="Arial"/>
                <a:cs typeface="Arial"/>
              </a:rPr>
              <a:t>	D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/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2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Dctr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3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(calculate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D)</a:t>
            </a:r>
            <a:endParaRPr sz="5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85064" y="963521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S4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478948" y="649069"/>
            <a:ext cx="2886710" cy="1150620"/>
            <a:chOff x="478948" y="649069"/>
            <a:chExt cx="2886710" cy="1150620"/>
          </a:xfrm>
        </p:grpSpPr>
        <p:sp>
          <p:nvSpPr>
            <p:cNvPr id="113" name="object 113"/>
            <p:cNvSpPr/>
            <p:nvPr/>
          </p:nvSpPr>
          <p:spPr>
            <a:xfrm>
              <a:off x="1709267" y="919305"/>
              <a:ext cx="1653539" cy="175895"/>
            </a:xfrm>
            <a:custGeom>
              <a:avLst/>
              <a:gdLst/>
              <a:ahLst/>
              <a:cxnLst/>
              <a:rect l="l" t="t" r="r" b="b"/>
              <a:pathLst>
                <a:path w="1653539" h="175894">
                  <a:moveTo>
                    <a:pt x="1383986" y="87847"/>
                  </a:moveTo>
                  <a:lnTo>
                    <a:pt x="1394556" y="53653"/>
                  </a:lnTo>
                  <a:lnTo>
                    <a:pt x="1423381" y="25729"/>
                  </a:lnTo>
                  <a:lnTo>
                    <a:pt x="1466135" y="6903"/>
                  </a:lnTo>
                  <a:lnTo>
                    <a:pt x="1518489" y="0"/>
                  </a:lnTo>
                  <a:lnTo>
                    <a:pt x="1570844" y="6903"/>
                  </a:lnTo>
                  <a:lnTo>
                    <a:pt x="1613597" y="25729"/>
                  </a:lnTo>
                  <a:lnTo>
                    <a:pt x="1642422" y="53653"/>
                  </a:lnTo>
                  <a:lnTo>
                    <a:pt x="1652992" y="87847"/>
                  </a:lnTo>
                  <a:lnTo>
                    <a:pt x="1642422" y="122041"/>
                  </a:lnTo>
                  <a:lnTo>
                    <a:pt x="1613597" y="149964"/>
                  </a:lnTo>
                  <a:lnTo>
                    <a:pt x="1570844" y="168791"/>
                  </a:lnTo>
                  <a:lnTo>
                    <a:pt x="1518489" y="175694"/>
                  </a:lnTo>
                  <a:lnTo>
                    <a:pt x="1466135" y="168791"/>
                  </a:lnTo>
                  <a:lnTo>
                    <a:pt x="1423381" y="149964"/>
                  </a:lnTo>
                  <a:lnTo>
                    <a:pt x="1394556" y="122041"/>
                  </a:lnTo>
                  <a:lnTo>
                    <a:pt x="1383986" y="87847"/>
                  </a:lnTo>
                  <a:close/>
                </a:path>
                <a:path w="1653539" h="175894">
                  <a:moveTo>
                    <a:pt x="0" y="87847"/>
                  </a:moveTo>
                  <a:lnTo>
                    <a:pt x="10569" y="53653"/>
                  </a:lnTo>
                  <a:lnTo>
                    <a:pt x="39395" y="25729"/>
                  </a:lnTo>
                  <a:lnTo>
                    <a:pt x="82148" y="6903"/>
                  </a:lnTo>
                  <a:lnTo>
                    <a:pt x="134503" y="0"/>
                  </a:lnTo>
                  <a:lnTo>
                    <a:pt x="186857" y="6903"/>
                  </a:lnTo>
                  <a:lnTo>
                    <a:pt x="229610" y="25729"/>
                  </a:lnTo>
                  <a:lnTo>
                    <a:pt x="258436" y="53653"/>
                  </a:lnTo>
                  <a:lnTo>
                    <a:pt x="269006" y="87847"/>
                  </a:lnTo>
                  <a:lnTo>
                    <a:pt x="258436" y="122041"/>
                  </a:lnTo>
                  <a:lnTo>
                    <a:pt x="229610" y="149964"/>
                  </a:lnTo>
                  <a:lnTo>
                    <a:pt x="186857" y="168791"/>
                  </a:lnTo>
                  <a:lnTo>
                    <a:pt x="134503" y="175694"/>
                  </a:lnTo>
                  <a:lnTo>
                    <a:pt x="82148" y="168791"/>
                  </a:lnTo>
                  <a:lnTo>
                    <a:pt x="39395" y="149964"/>
                  </a:lnTo>
                  <a:lnTo>
                    <a:pt x="10569" y="122041"/>
                  </a:lnTo>
                  <a:lnTo>
                    <a:pt x="0" y="8784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66523" y="910026"/>
              <a:ext cx="56515" cy="53975"/>
            </a:xfrm>
            <a:custGeom>
              <a:avLst/>
              <a:gdLst/>
              <a:ahLst/>
              <a:cxnLst/>
              <a:rect l="l" t="t" r="r" b="b"/>
              <a:pathLst>
                <a:path w="56514" h="53975">
                  <a:moveTo>
                    <a:pt x="32341" y="0"/>
                  </a:moveTo>
                  <a:lnTo>
                    <a:pt x="0" y="53821"/>
                  </a:lnTo>
                  <a:lnTo>
                    <a:pt x="56274" y="20332"/>
                  </a:lnTo>
                  <a:lnTo>
                    <a:pt x="32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52085" y="653196"/>
              <a:ext cx="2025014" cy="287655"/>
            </a:xfrm>
            <a:custGeom>
              <a:avLst/>
              <a:gdLst/>
              <a:ahLst/>
              <a:cxnLst/>
              <a:rect l="l" t="t" r="r" b="b"/>
              <a:pathLst>
                <a:path w="2025014" h="287655">
                  <a:moveTo>
                    <a:pt x="2024652" y="268428"/>
                  </a:moveTo>
                  <a:lnTo>
                    <a:pt x="1937964" y="176613"/>
                  </a:lnTo>
                  <a:lnTo>
                    <a:pt x="1694437" y="25146"/>
                  </a:lnTo>
                  <a:lnTo>
                    <a:pt x="1318874" y="0"/>
                  </a:lnTo>
                  <a:lnTo>
                    <a:pt x="836081" y="287142"/>
                  </a:lnTo>
                </a:path>
                <a:path w="2025014" h="287655">
                  <a:moveTo>
                    <a:pt x="0" y="179498"/>
                  </a:moveTo>
                  <a:lnTo>
                    <a:pt x="93997" y="254354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3393" y="979868"/>
              <a:ext cx="844550" cy="804545"/>
            </a:xfrm>
            <a:custGeom>
              <a:avLst/>
              <a:gdLst/>
              <a:ahLst/>
              <a:cxnLst/>
              <a:rect l="l" t="t" r="r" b="b"/>
              <a:pathLst>
                <a:path w="844550" h="804544">
                  <a:moveTo>
                    <a:pt x="0" y="0"/>
                  </a:moveTo>
                  <a:lnTo>
                    <a:pt x="38893" y="65907"/>
                  </a:lnTo>
                  <a:lnTo>
                    <a:pt x="68262" y="109580"/>
                  </a:lnTo>
                  <a:lnTo>
                    <a:pt x="107949" y="154841"/>
                  </a:lnTo>
                  <a:lnTo>
                    <a:pt x="162718" y="197720"/>
                  </a:lnTo>
                  <a:lnTo>
                    <a:pt x="230187" y="241393"/>
                  </a:lnTo>
                  <a:lnTo>
                    <a:pt x="298449" y="290625"/>
                  </a:lnTo>
                  <a:lnTo>
                    <a:pt x="329405" y="318417"/>
                  </a:lnTo>
                  <a:lnTo>
                    <a:pt x="356393" y="349385"/>
                  </a:lnTo>
                  <a:lnTo>
                    <a:pt x="378618" y="385118"/>
                  </a:lnTo>
                  <a:lnTo>
                    <a:pt x="396081" y="425615"/>
                  </a:lnTo>
                  <a:lnTo>
                    <a:pt x="424655" y="514550"/>
                  </a:lnTo>
                  <a:lnTo>
                    <a:pt x="456406" y="601102"/>
                  </a:lnTo>
                  <a:lnTo>
                    <a:pt x="477837" y="639217"/>
                  </a:lnTo>
                  <a:lnTo>
                    <a:pt x="504824" y="671773"/>
                  </a:lnTo>
                  <a:lnTo>
                    <a:pt x="538162" y="697978"/>
                  </a:lnTo>
                  <a:lnTo>
                    <a:pt x="574674" y="720211"/>
                  </a:lnTo>
                  <a:lnTo>
                    <a:pt x="658018" y="755150"/>
                  </a:lnTo>
                  <a:lnTo>
                    <a:pt x="751680" y="781353"/>
                  </a:lnTo>
                  <a:lnTo>
                    <a:pt x="844545" y="804398"/>
                  </a:lnTo>
                </a:path>
              </a:pathLst>
            </a:custGeom>
            <a:ln w="8314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89444" y="1754851"/>
              <a:ext cx="48260" cy="45085"/>
            </a:xfrm>
            <a:custGeom>
              <a:avLst/>
              <a:gdLst/>
              <a:ahLst/>
              <a:cxnLst/>
              <a:rect l="l" t="t" r="r" b="b"/>
              <a:pathLst>
                <a:path w="48259" h="45085">
                  <a:moveTo>
                    <a:pt x="15342" y="0"/>
                  </a:moveTo>
                  <a:lnTo>
                    <a:pt x="12211" y="44"/>
                  </a:lnTo>
                  <a:lnTo>
                    <a:pt x="8401" y="3963"/>
                  </a:lnTo>
                  <a:lnTo>
                    <a:pt x="8445" y="7096"/>
                  </a:lnTo>
                  <a:lnTo>
                    <a:pt x="28964" y="27051"/>
                  </a:lnTo>
                  <a:lnTo>
                    <a:pt x="1503" y="35097"/>
                  </a:lnTo>
                  <a:lnTo>
                    <a:pt x="0" y="37847"/>
                  </a:lnTo>
                  <a:lnTo>
                    <a:pt x="1535" y="43092"/>
                  </a:lnTo>
                  <a:lnTo>
                    <a:pt x="4283" y="44596"/>
                  </a:lnTo>
                  <a:lnTo>
                    <a:pt x="48025" y="31780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192855" y="1758354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70124" y="2210706"/>
            <a:ext cx="382905" cy="409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Dreg_ld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20"/>
              </a:spcBef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(clear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reg)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070124" y="2069655"/>
            <a:ext cx="81597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 algn="ctr">
              <a:lnSpc>
                <a:spcPts val="545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45"/>
              </a:lnSpc>
            </a:pPr>
            <a:r>
              <a:rPr sz="500" dirty="0">
                <a:latin typeface="Arial"/>
                <a:cs typeface="Arial"/>
              </a:rPr>
              <a:t>Dreg_clr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1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507954" y="2210706"/>
            <a:ext cx="382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Dreg_ld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ts val="580"/>
              </a:lnSpc>
              <a:spcBef>
                <a:spcPts val="60"/>
              </a:spcBef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(clear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961862" y="2438367"/>
            <a:ext cx="2971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961862" y="2210706"/>
            <a:ext cx="809625" cy="25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Dreg_ld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7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Dreg_ld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Dctr_clr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8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Dctr_cnt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1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397218" y="2438367"/>
            <a:ext cx="315595" cy="1822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80"/>
              </a:spcBef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(count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up)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961862" y="2069655"/>
            <a:ext cx="12541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 algn="ctr">
              <a:lnSpc>
                <a:spcPts val="545"/>
              </a:lnSpc>
              <a:spcBef>
                <a:spcPts val="105"/>
              </a:spcBef>
              <a:tabLst>
                <a:tab pos="451484" algn="l"/>
                <a:tab pos="894715" algn="l"/>
              </a:tabLst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45"/>
              </a:lnSpc>
            </a:pPr>
            <a:r>
              <a:rPr sz="500" dirty="0">
                <a:latin typeface="Arial"/>
                <a:cs typeface="Arial"/>
              </a:rPr>
              <a:t>Dreg_clr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0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1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838139" y="2210706"/>
            <a:ext cx="687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Dreg_ld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(load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reg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with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Dctr/2)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838139" y="2517553"/>
            <a:ext cx="4508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(stop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counting)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66833"/>
            <a:ext cx="195770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4: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Deriving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the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Controller’s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spc="-25" dirty="0">
                <a:latin typeface="Tahoma"/>
                <a:cs typeface="Tahoma"/>
              </a:rPr>
              <a:t>FSM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816" y="1653802"/>
            <a:ext cx="40132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spc="-10" dirty="0">
                <a:latin typeface="Tahoma"/>
                <a:cs typeface="Tahoma"/>
              </a:rPr>
              <a:t>Using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758" y="1772583"/>
            <a:ext cx="58039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ahoma"/>
                <a:cs typeface="Tahoma"/>
              </a:rPr>
              <a:t>shorthand</a:t>
            </a:r>
            <a:r>
              <a:rPr sz="750" spc="10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of </a:t>
            </a:r>
            <a:r>
              <a:rPr sz="750" dirty="0">
                <a:latin typeface="Tahoma"/>
                <a:cs typeface="Tahoma"/>
              </a:rPr>
              <a:t>outputs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not </a:t>
            </a:r>
            <a:r>
              <a:rPr sz="750" spc="-10" dirty="0">
                <a:latin typeface="Tahoma"/>
                <a:cs typeface="Tahoma"/>
              </a:rPr>
              <a:t>assigned implicitly </a:t>
            </a:r>
            <a:r>
              <a:rPr sz="750" dirty="0">
                <a:latin typeface="Tahoma"/>
                <a:cs typeface="Tahoma"/>
              </a:rPr>
              <a:t>assigned</a:t>
            </a:r>
            <a:r>
              <a:rPr sz="750" spc="90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0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5270" y="1898167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1993" y="1112940"/>
            <a:ext cx="2487295" cy="302895"/>
          </a:xfrm>
          <a:custGeom>
            <a:avLst/>
            <a:gdLst/>
            <a:ahLst/>
            <a:cxnLst/>
            <a:rect l="l" t="t" r="r" b="b"/>
            <a:pathLst>
              <a:path w="2487295" h="302894">
                <a:moveTo>
                  <a:pt x="6802" y="12991"/>
                </a:moveTo>
                <a:lnTo>
                  <a:pt x="2487218" y="282101"/>
                </a:lnTo>
              </a:path>
              <a:path w="2487295" h="302894">
                <a:moveTo>
                  <a:pt x="0" y="302516"/>
                </a:moveTo>
                <a:lnTo>
                  <a:pt x="2480415" y="0"/>
                </a:lnTo>
              </a:path>
            </a:pathLst>
          </a:custGeom>
          <a:ln w="4157">
            <a:solidFill>
              <a:srgbClr val="5CA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7182" y="89794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7462" y="850252"/>
            <a:ext cx="878840" cy="187960"/>
            <a:chOff x="787462" y="850252"/>
            <a:chExt cx="878840" cy="187960"/>
          </a:xfrm>
        </p:grpSpPr>
        <p:sp>
          <p:nvSpPr>
            <p:cNvPr id="17" name="object 17"/>
            <p:cNvSpPr/>
            <p:nvPr/>
          </p:nvSpPr>
          <p:spPr>
            <a:xfrm>
              <a:off x="790319" y="853110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7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9"/>
                  </a:lnTo>
                  <a:lnTo>
                    <a:pt x="217997" y="155245"/>
                  </a:lnTo>
                  <a:lnTo>
                    <a:pt x="177407" y="174735"/>
                  </a:lnTo>
                  <a:lnTo>
                    <a:pt x="127700" y="181881"/>
                  </a:lnTo>
                  <a:lnTo>
                    <a:pt x="77993" y="174735"/>
                  </a:lnTo>
                  <a:lnTo>
                    <a:pt x="37402" y="155245"/>
                  </a:lnTo>
                  <a:lnTo>
                    <a:pt x="10035" y="126339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7574" y="945906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40" h="634">
                  <a:moveTo>
                    <a:pt x="0" y="0"/>
                  </a:moveTo>
                  <a:lnTo>
                    <a:pt x="12924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5072" y="930440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38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2313" y="945906"/>
              <a:ext cx="133985" cy="635"/>
            </a:xfrm>
            <a:custGeom>
              <a:avLst/>
              <a:gdLst/>
              <a:ahLst/>
              <a:cxnLst/>
              <a:rect l="l" t="t" r="r" b="b"/>
              <a:pathLst>
                <a:path w="133984" h="634">
                  <a:moveTo>
                    <a:pt x="0" y="0"/>
                  </a:moveTo>
                  <a:lnTo>
                    <a:pt x="133574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4138" y="930440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14392" y="89794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S1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4698" y="89794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S2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64976" y="850252"/>
            <a:ext cx="875030" cy="187960"/>
            <a:chOff x="1664976" y="850252"/>
            <a:chExt cx="875030" cy="187960"/>
          </a:xfrm>
        </p:grpSpPr>
        <p:sp>
          <p:nvSpPr>
            <p:cNvPr id="25" name="object 25"/>
            <p:cNvSpPr/>
            <p:nvPr/>
          </p:nvSpPr>
          <p:spPr>
            <a:xfrm>
              <a:off x="1667833" y="853110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9"/>
                  </a:lnTo>
                  <a:lnTo>
                    <a:pt x="217998" y="155245"/>
                  </a:lnTo>
                  <a:lnTo>
                    <a:pt x="177407" y="174735"/>
                  </a:lnTo>
                  <a:lnTo>
                    <a:pt x="127700" y="181881"/>
                  </a:lnTo>
                  <a:lnTo>
                    <a:pt x="77993" y="174735"/>
                  </a:lnTo>
                  <a:lnTo>
                    <a:pt x="37402" y="155245"/>
                  </a:lnTo>
                  <a:lnTo>
                    <a:pt x="10035" y="126339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5089" y="945906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39" h="634">
                  <a:moveTo>
                    <a:pt x="0" y="0"/>
                  </a:moveTo>
                  <a:lnTo>
                    <a:pt x="12924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2586" y="930440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1682" y="945906"/>
              <a:ext cx="127635" cy="635"/>
            </a:xfrm>
            <a:custGeom>
              <a:avLst/>
              <a:gdLst/>
              <a:ahLst/>
              <a:cxnLst/>
              <a:rect l="l" t="t" r="r" b="b"/>
              <a:pathLst>
                <a:path w="127635" h="634">
                  <a:moveTo>
                    <a:pt x="0" y="0"/>
                  </a:moveTo>
                  <a:lnTo>
                    <a:pt x="12739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7942" y="930440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91908" y="89794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1149" y="705774"/>
            <a:ext cx="715010" cy="170815"/>
            <a:chOff x="771149" y="705774"/>
            <a:chExt cx="715010" cy="170815"/>
          </a:xfrm>
        </p:grpSpPr>
        <p:sp>
          <p:nvSpPr>
            <p:cNvPr id="32" name="object 32"/>
            <p:cNvSpPr/>
            <p:nvPr/>
          </p:nvSpPr>
          <p:spPr>
            <a:xfrm>
              <a:off x="1226911" y="709584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11609" y="127838"/>
                  </a:moveTo>
                  <a:lnTo>
                    <a:pt x="6530" y="119092"/>
                  </a:lnTo>
                  <a:lnTo>
                    <a:pt x="2902" y="110164"/>
                  </a:lnTo>
                  <a:lnTo>
                    <a:pt x="725" y="100872"/>
                  </a:lnTo>
                  <a:lnTo>
                    <a:pt x="0" y="91036"/>
                  </a:lnTo>
                  <a:lnTo>
                    <a:pt x="10158" y="55566"/>
                  </a:lnTo>
                  <a:lnTo>
                    <a:pt x="37729" y="26633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855" y="7142"/>
                  </a:lnTo>
                  <a:lnTo>
                    <a:pt x="218397" y="26633"/>
                  </a:lnTo>
                  <a:lnTo>
                    <a:pt x="245515" y="55566"/>
                  </a:lnTo>
                  <a:lnTo>
                    <a:pt x="255401" y="91036"/>
                  </a:lnTo>
                  <a:lnTo>
                    <a:pt x="252196" y="112040"/>
                  </a:lnTo>
                  <a:lnTo>
                    <a:pt x="242825" y="131228"/>
                  </a:lnTo>
                  <a:lnTo>
                    <a:pt x="227648" y="148237"/>
                  </a:lnTo>
                  <a:lnTo>
                    <a:pt x="207030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146" y="815992"/>
              <a:ext cx="496570" cy="60325"/>
            </a:xfrm>
            <a:custGeom>
              <a:avLst/>
              <a:gdLst/>
              <a:ahLst/>
              <a:cxnLst/>
              <a:rect l="l" t="t" r="r" b="b"/>
              <a:pathLst>
                <a:path w="496569" h="60325">
                  <a:moveTo>
                    <a:pt x="58127" y="60007"/>
                  </a:moveTo>
                  <a:lnTo>
                    <a:pt x="21018" y="6184"/>
                  </a:lnTo>
                  <a:lnTo>
                    <a:pt x="0" y="29083"/>
                  </a:lnTo>
                  <a:lnTo>
                    <a:pt x="58127" y="60007"/>
                  </a:lnTo>
                  <a:close/>
                </a:path>
                <a:path w="496569" h="60325">
                  <a:moveTo>
                    <a:pt x="496570" y="58153"/>
                  </a:moveTo>
                  <a:lnTo>
                    <a:pt x="469366" y="0"/>
                  </a:lnTo>
                  <a:lnTo>
                    <a:pt x="446481" y="19799"/>
                  </a:lnTo>
                  <a:lnTo>
                    <a:pt x="496570" y="58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24907" y="607800"/>
            <a:ext cx="83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B’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93295" y="705774"/>
            <a:ext cx="268605" cy="170815"/>
            <a:chOff x="2093295" y="705774"/>
            <a:chExt cx="268605" cy="170815"/>
          </a:xfrm>
        </p:grpSpPr>
        <p:sp>
          <p:nvSpPr>
            <p:cNvPr id="36" name="object 36"/>
            <p:cNvSpPr/>
            <p:nvPr/>
          </p:nvSpPr>
          <p:spPr>
            <a:xfrm>
              <a:off x="2102571" y="709584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9673" y="127838"/>
                  </a:moveTo>
                  <a:lnTo>
                    <a:pt x="5713" y="119092"/>
                  </a:lnTo>
                  <a:lnTo>
                    <a:pt x="2660" y="110164"/>
                  </a:lnTo>
                  <a:lnTo>
                    <a:pt x="695" y="100872"/>
                  </a:lnTo>
                  <a:lnTo>
                    <a:pt x="0" y="91036"/>
                  </a:lnTo>
                  <a:lnTo>
                    <a:pt x="10157" y="55566"/>
                  </a:lnTo>
                  <a:lnTo>
                    <a:pt x="37729" y="26633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039" y="7142"/>
                  </a:lnTo>
                  <a:lnTo>
                    <a:pt x="217671" y="26633"/>
                  </a:lnTo>
                  <a:lnTo>
                    <a:pt x="245242" y="55566"/>
                  </a:lnTo>
                  <a:lnTo>
                    <a:pt x="255400" y="91036"/>
                  </a:lnTo>
                  <a:lnTo>
                    <a:pt x="251924" y="112040"/>
                  </a:lnTo>
                  <a:lnTo>
                    <a:pt x="242098" y="131228"/>
                  </a:lnTo>
                  <a:lnTo>
                    <a:pt x="226831" y="148237"/>
                  </a:lnTo>
                  <a:lnTo>
                    <a:pt x="207029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93295" y="815991"/>
              <a:ext cx="50165" cy="58419"/>
            </a:xfrm>
            <a:custGeom>
              <a:avLst/>
              <a:gdLst/>
              <a:ahLst/>
              <a:cxnLst/>
              <a:rect l="l" t="t" r="r" b="b"/>
              <a:pathLst>
                <a:path w="50164" h="58419">
                  <a:moveTo>
                    <a:pt x="22881" y="0"/>
                  </a:moveTo>
                  <a:lnTo>
                    <a:pt x="0" y="19796"/>
                  </a:lnTo>
                  <a:lnTo>
                    <a:pt x="50091" y="58153"/>
                  </a:lnTo>
                  <a:lnTo>
                    <a:pt x="22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81395" y="611512"/>
            <a:ext cx="83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4741" y="852783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9691" y="852783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04426" y="853110"/>
            <a:ext cx="255904" cy="182245"/>
          </a:xfrm>
          <a:custGeom>
            <a:avLst/>
            <a:gdLst/>
            <a:ahLst/>
            <a:cxnLst/>
            <a:rect l="l" t="t" r="r" b="b"/>
            <a:pathLst>
              <a:path w="255905" h="182244">
                <a:moveTo>
                  <a:pt x="0" y="90940"/>
                </a:moveTo>
                <a:lnTo>
                  <a:pt x="10035" y="55542"/>
                </a:lnTo>
                <a:lnTo>
                  <a:pt x="37402" y="26635"/>
                </a:lnTo>
                <a:lnTo>
                  <a:pt x="77994" y="7146"/>
                </a:lnTo>
                <a:lnTo>
                  <a:pt x="127700" y="0"/>
                </a:lnTo>
                <a:lnTo>
                  <a:pt x="177407" y="7146"/>
                </a:lnTo>
                <a:lnTo>
                  <a:pt x="217998" y="26635"/>
                </a:lnTo>
                <a:lnTo>
                  <a:pt x="245366" y="55542"/>
                </a:lnTo>
                <a:lnTo>
                  <a:pt x="255401" y="90940"/>
                </a:lnTo>
                <a:lnTo>
                  <a:pt x="245366" y="126339"/>
                </a:lnTo>
                <a:lnTo>
                  <a:pt x="217998" y="155245"/>
                </a:lnTo>
                <a:lnTo>
                  <a:pt x="177407" y="174735"/>
                </a:lnTo>
                <a:lnTo>
                  <a:pt x="127700" y="181881"/>
                </a:lnTo>
                <a:lnTo>
                  <a:pt x="77994" y="174735"/>
                </a:lnTo>
                <a:lnTo>
                  <a:pt x="37402" y="155245"/>
                </a:lnTo>
                <a:lnTo>
                  <a:pt x="10035" y="126339"/>
                </a:lnTo>
                <a:lnTo>
                  <a:pt x="0" y="90940"/>
                </a:lnTo>
                <a:close/>
              </a:path>
            </a:pathLst>
          </a:custGeom>
          <a:ln w="5567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28501" y="89794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S4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7459" y="573397"/>
            <a:ext cx="2101850" cy="464820"/>
            <a:chOff x="697459" y="573397"/>
            <a:chExt cx="2101850" cy="464820"/>
          </a:xfrm>
        </p:grpSpPr>
        <p:sp>
          <p:nvSpPr>
            <p:cNvPr id="44" name="object 44"/>
            <p:cNvSpPr/>
            <p:nvPr/>
          </p:nvSpPr>
          <p:spPr>
            <a:xfrm>
              <a:off x="1226911" y="853110"/>
              <a:ext cx="1569720" cy="182245"/>
            </a:xfrm>
            <a:custGeom>
              <a:avLst/>
              <a:gdLst/>
              <a:ahLst/>
              <a:cxnLst/>
              <a:rect l="l" t="t" r="r" b="b"/>
              <a:pathLst>
                <a:path w="1569720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4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6" y="55542"/>
                  </a:lnTo>
                  <a:lnTo>
                    <a:pt x="255401" y="90940"/>
                  </a:lnTo>
                  <a:lnTo>
                    <a:pt x="245366" y="126339"/>
                  </a:lnTo>
                  <a:lnTo>
                    <a:pt x="217998" y="155245"/>
                  </a:lnTo>
                  <a:lnTo>
                    <a:pt x="177407" y="174735"/>
                  </a:lnTo>
                  <a:lnTo>
                    <a:pt x="127700" y="181881"/>
                  </a:lnTo>
                  <a:lnTo>
                    <a:pt x="77994" y="174735"/>
                  </a:lnTo>
                  <a:lnTo>
                    <a:pt x="37402" y="155245"/>
                  </a:lnTo>
                  <a:lnTo>
                    <a:pt x="10035" y="126339"/>
                  </a:lnTo>
                  <a:lnTo>
                    <a:pt x="0" y="90940"/>
                  </a:lnTo>
                  <a:close/>
                </a:path>
                <a:path w="1569720" h="182244">
                  <a:moveTo>
                    <a:pt x="1314725" y="90940"/>
                  </a:moveTo>
                  <a:lnTo>
                    <a:pt x="1324737" y="55542"/>
                  </a:lnTo>
                  <a:lnTo>
                    <a:pt x="1352038" y="26635"/>
                  </a:lnTo>
                  <a:lnTo>
                    <a:pt x="1392531" y="7146"/>
                  </a:lnTo>
                  <a:lnTo>
                    <a:pt x="1442117" y="0"/>
                  </a:lnTo>
                  <a:lnTo>
                    <a:pt x="1491703" y="7146"/>
                  </a:lnTo>
                  <a:lnTo>
                    <a:pt x="1532196" y="26635"/>
                  </a:lnTo>
                  <a:lnTo>
                    <a:pt x="1559497" y="55542"/>
                  </a:lnTo>
                  <a:lnTo>
                    <a:pt x="1569508" y="90940"/>
                  </a:lnTo>
                  <a:lnTo>
                    <a:pt x="1559497" y="126339"/>
                  </a:lnTo>
                  <a:lnTo>
                    <a:pt x="1532196" y="155245"/>
                  </a:lnTo>
                  <a:lnTo>
                    <a:pt x="1491703" y="174735"/>
                  </a:lnTo>
                  <a:lnTo>
                    <a:pt x="1442117" y="181881"/>
                  </a:lnTo>
                  <a:lnTo>
                    <a:pt x="1392531" y="174735"/>
                  </a:lnTo>
                  <a:lnTo>
                    <a:pt x="1352038" y="155245"/>
                  </a:lnTo>
                  <a:lnTo>
                    <a:pt x="1324737" y="126339"/>
                  </a:lnTo>
                  <a:lnTo>
                    <a:pt x="1314725" y="9094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269" y="764025"/>
              <a:ext cx="89535" cy="77470"/>
            </a:xfrm>
            <a:custGeom>
              <a:avLst/>
              <a:gdLst/>
              <a:ahLst/>
              <a:cxnLst/>
              <a:rect l="l" t="t" r="r" b="b"/>
              <a:pathLst>
                <a:path w="89534" h="77469">
                  <a:moveTo>
                    <a:pt x="0" y="0"/>
                  </a:moveTo>
                  <a:lnTo>
                    <a:pt x="89050" y="7733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74273" y="843211"/>
              <a:ext cx="54610" cy="56515"/>
            </a:xfrm>
            <a:custGeom>
              <a:avLst/>
              <a:gdLst/>
              <a:ahLst/>
              <a:cxnLst/>
              <a:rect l="l" t="t" r="r" b="b"/>
              <a:pathLst>
                <a:path w="54609" h="56515">
                  <a:moveTo>
                    <a:pt x="30920" y="0"/>
                  </a:moveTo>
                  <a:lnTo>
                    <a:pt x="0" y="56297"/>
                  </a:lnTo>
                  <a:lnTo>
                    <a:pt x="54420" y="21035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95917" y="577207"/>
              <a:ext cx="1163320" cy="297180"/>
            </a:xfrm>
            <a:custGeom>
              <a:avLst/>
              <a:gdLst/>
              <a:ahLst/>
              <a:cxnLst/>
              <a:rect l="l" t="t" r="r" b="b"/>
              <a:pathLst>
                <a:path w="1163320" h="297180">
                  <a:moveTo>
                    <a:pt x="1163216" y="275671"/>
                  </a:moveTo>
                  <a:lnTo>
                    <a:pt x="1075480" y="181122"/>
                  </a:lnTo>
                  <a:lnTo>
                    <a:pt x="832318" y="25313"/>
                  </a:lnTo>
                  <a:lnTo>
                    <a:pt x="463801" y="0"/>
                  </a:lnTo>
                  <a:lnTo>
                    <a:pt x="0" y="29693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28146" y="1418842"/>
            <a:ext cx="1189355" cy="1822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80"/>
              </a:spcBef>
              <a:tabLst>
                <a:tab pos="450215" algn="l"/>
              </a:tabLst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r>
              <a:rPr sz="500" dirty="0">
                <a:latin typeface="Arial"/>
                <a:cs typeface="Arial"/>
              </a:rPr>
              <a:t>	(clear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count)</a:t>
            </a:r>
            <a:r>
              <a:rPr sz="500" spc="25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on)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(clear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reg)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8146" y="1050129"/>
            <a:ext cx="2145665" cy="397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ts val="545"/>
              </a:lnSpc>
              <a:spcBef>
                <a:spcPts val="105"/>
              </a:spcBef>
              <a:tabLst>
                <a:tab pos="564515" algn="l"/>
                <a:tab pos="1017269" algn="l"/>
                <a:tab pos="1451610" algn="l"/>
                <a:tab pos="1894839" algn="l"/>
              </a:tabLst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45"/>
              </a:lnSpc>
            </a:pPr>
            <a:r>
              <a:rPr sz="500" dirty="0">
                <a:latin typeface="Arial"/>
                <a:cs typeface="Arial"/>
              </a:rPr>
              <a:t>Dreg_clr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04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7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19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1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Dreg_clr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Dreg_ld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7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Dreg_ld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0</a:t>
            </a:r>
            <a:r>
              <a:rPr sz="500" spc="34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Dreg_ld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0</a:t>
            </a:r>
            <a:r>
              <a:rPr sz="500" spc="26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Dreg_ld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8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Dreg_ld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Dctr_clr = 0</a:t>
            </a:r>
            <a:r>
              <a:rPr sz="500" spc="29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Dctr_clr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35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0</a:t>
            </a:r>
            <a:r>
              <a:rPr sz="500" spc="27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Dctr_clr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0</a:t>
            </a:r>
            <a:r>
              <a:rPr sz="500" spc="30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Arial"/>
                <a:cs typeface="Arial"/>
              </a:rPr>
              <a:t>Dctr_cnt 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15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0</a:t>
            </a:r>
            <a:r>
              <a:rPr sz="500" spc="280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0</a:t>
            </a:r>
            <a:r>
              <a:rPr sz="500" spc="204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29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55241" y="1418842"/>
            <a:ext cx="1127760" cy="1822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80"/>
              </a:spcBef>
              <a:tabLst>
                <a:tab pos="453390" algn="l"/>
              </a:tabLst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r>
              <a:rPr sz="500" dirty="0">
                <a:latin typeface="Arial"/>
                <a:cs typeface="Arial"/>
              </a:rPr>
              <a:t>	(load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reg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with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Dctr/2)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(count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up)</a:t>
            </a:r>
            <a:r>
              <a:rPr sz="500" dirty="0">
                <a:latin typeface="Arial"/>
                <a:cs typeface="Arial"/>
              </a:rPr>
              <a:t>	(stop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counting)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6548" y="2119147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6828" y="2070218"/>
            <a:ext cx="878840" cy="187960"/>
            <a:chOff x="846828" y="2070218"/>
            <a:chExt cx="878840" cy="187960"/>
          </a:xfrm>
        </p:grpSpPr>
        <p:sp>
          <p:nvSpPr>
            <p:cNvPr id="53" name="object 53"/>
            <p:cNvSpPr/>
            <p:nvPr/>
          </p:nvSpPr>
          <p:spPr>
            <a:xfrm>
              <a:off x="849686" y="2073076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1" y="90940"/>
                  </a:lnTo>
                  <a:lnTo>
                    <a:pt x="245365" y="126338"/>
                  </a:lnTo>
                  <a:lnTo>
                    <a:pt x="217998" y="155245"/>
                  </a:lnTo>
                  <a:lnTo>
                    <a:pt x="177407" y="174734"/>
                  </a:lnTo>
                  <a:lnTo>
                    <a:pt x="127700" y="181881"/>
                  </a:lnTo>
                  <a:lnTo>
                    <a:pt x="77993" y="174734"/>
                  </a:lnTo>
                  <a:lnTo>
                    <a:pt x="37402" y="155245"/>
                  </a:lnTo>
                  <a:lnTo>
                    <a:pt x="10035" y="126338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06942" y="2165872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40" h="635">
                  <a:moveTo>
                    <a:pt x="0" y="0"/>
                  </a:moveTo>
                  <a:lnTo>
                    <a:pt x="12924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24438" y="215040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1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41679" y="2165872"/>
              <a:ext cx="133985" cy="635"/>
            </a:xfrm>
            <a:custGeom>
              <a:avLst/>
              <a:gdLst/>
              <a:ahLst/>
              <a:cxnLst/>
              <a:rect l="l" t="t" r="r" b="b"/>
              <a:pathLst>
                <a:path w="133985" h="635">
                  <a:moveTo>
                    <a:pt x="0" y="0"/>
                  </a:moveTo>
                  <a:lnTo>
                    <a:pt x="133575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63505" y="215040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373761" y="2119147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S1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14064" y="2119147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S2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724343" y="2070218"/>
            <a:ext cx="875030" cy="187960"/>
            <a:chOff x="1724343" y="2070218"/>
            <a:chExt cx="875030" cy="187960"/>
          </a:xfrm>
        </p:grpSpPr>
        <p:sp>
          <p:nvSpPr>
            <p:cNvPr id="61" name="object 61"/>
            <p:cNvSpPr/>
            <p:nvPr/>
          </p:nvSpPr>
          <p:spPr>
            <a:xfrm>
              <a:off x="1727200" y="2073076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7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8"/>
                  </a:lnTo>
                  <a:lnTo>
                    <a:pt x="217997" y="155245"/>
                  </a:lnTo>
                  <a:lnTo>
                    <a:pt x="177407" y="174734"/>
                  </a:lnTo>
                  <a:lnTo>
                    <a:pt x="127700" y="181881"/>
                  </a:lnTo>
                  <a:lnTo>
                    <a:pt x="77993" y="174734"/>
                  </a:lnTo>
                  <a:lnTo>
                    <a:pt x="37402" y="155245"/>
                  </a:lnTo>
                  <a:lnTo>
                    <a:pt x="10035" y="126338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84456" y="2165872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39" h="635">
                  <a:moveTo>
                    <a:pt x="0" y="0"/>
                  </a:moveTo>
                  <a:lnTo>
                    <a:pt x="129246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01952" y="215040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21049" y="2165872"/>
              <a:ext cx="127635" cy="635"/>
            </a:xfrm>
            <a:custGeom>
              <a:avLst/>
              <a:gdLst/>
              <a:ahLst/>
              <a:cxnLst/>
              <a:rect l="l" t="t" r="r" b="b"/>
              <a:pathLst>
                <a:path w="127635" h="635">
                  <a:moveTo>
                    <a:pt x="0" y="0"/>
                  </a:moveTo>
                  <a:lnTo>
                    <a:pt x="12739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37308" y="215040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1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251274" y="2119147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77004" y="1926359"/>
            <a:ext cx="1144270" cy="170815"/>
            <a:chOff x="1277004" y="1926359"/>
            <a:chExt cx="1144270" cy="170815"/>
          </a:xfrm>
        </p:grpSpPr>
        <p:sp>
          <p:nvSpPr>
            <p:cNvPr id="68" name="object 68"/>
            <p:cNvSpPr/>
            <p:nvPr/>
          </p:nvSpPr>
          <p:spPr>
            <a:xfrm>
              <a:off x="1286279" y="1930169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11608" y="127838"/>
                  </a:moveTo>
                  <a:lnTo>
                    <a:pt x="6529" y="119092"/>
                  </a:lnTo>
                  <a:lnTo>
                    <a:pt x="2902" y="110163"/>
                  </a:lnTo>
                  <a:lnTo>
                    <a:pt x="725" y="100872"/>
                  </a:lnTo>
                  <a:lnTo>
                    <a:pt x="0" y="91036"/>
                  </a:lnTo>
                  <a:lnTo>
                    <a:pt x="10157" y="55566"/>
                  </a:lnTo>
                  <a:lnTo>
                    <a:pt x="37729" y="26632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855" y="7142"/>
                  </a:lnTo>
                  <a:lnTo>
                    <a:pt x="218396" y="26632"/>
                  </a:lnTo>
                  <a:lnTo>
                    <a:pt x="245514" y="55566"/>
                  </a:lnTo>
                  <a:lnTo>
                    <a:pt x="255400" y="91036"/>
                  </a:lnTo>
                  <a:lnTo>
                    <a:pt x="252196" y="112040"/>
                  </a:lnTo>
                  <a:lnTo>
                    <a:pt x="242824" y="131228"/>
                  </a:lnTo>
                  <a:lnTo>
                    <a:pt x="227647" y="148237"/>
                  </a:lnTo>
                  <a:lnTo>
                    <a:pt x="207028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77004" y="2036575"/>
              <a:ext cx="50165" cy="58419"/>
            </a:xfrm>
            <a:custGeom>
              <a:avLst/>
              <a:gdLst/>
              <a:ahLst/>
              <a:cxnLst/>
              <a:rect l="l" t="t" r="r" b="b"/>
              <a:pathLst>
                <a:path w="50165" h="58419">
                  <a:moveTo>
                    <a:pt x="22880" y="0"/>
                  </a:moveTo>
                  <a:lnTo>
                    <a:pt x="0" y="19178"/>
                  </a:lnTo>
                  <a:lnTo>
                    <a:pt x="50090" y="58152"/>
                  </a:lnTo>
                  <a:lnTo>
                    <a:pt x="2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161938" y="1930169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9674" y="127838"/>
                  </a:moveTo>
                  <a:lnTo>
                    <a:pt x="5714" y="119092"/>
                  </a:lnTo>
                  <a:lnTo>
                    <a:pt x="2660" y="110163"/>
                  </a:lnTo>
                  <a:lnTo>
                    <a:pt x="695" y="100872"/>
                  </a:lnTo>
                  <a:lnTo>
                    <a:pt x="0" y="91036"/>
                  </a:lnTo>
                  <a:lnTo>
                    <a:pt x="10157" y="55566"/>
                  </a:lnTo>
                  <a:lnTo>
                    <a:pt x="37729" y="26632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039" y="7142"/>
                  </a:lnTo>
                  <a:lnTo>
                    <a:pt x="217671" y="26632"/>
                  </a:lnTo>
                  <a:lnTo>
                    <a:pt x="245242" y="55566"/>
                  </a:lnTo>
                  <a:lnTo>
                    <a:pt x="255400" y="91036"/>
                  </a:lnTo>
                  <a:lnTo>
                    <a:pt x="251924" y="112040"/>
                  </a:lnTo>
                  <a:lnTo>
                    <a:pt x="242098" y="131228"/>
                  </a:lnTo>
                  <a:lnTo>
                    <a:pt x="226831" y="148237"/>
                  </a:lnTo>
                  <a:lnTo>
                    <a:pt x="207029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52662" y="2036575"/>
              <a:ext cx="50165" cy="58419"/>
            </a:xfrm>
            <a:custGeom>
              <a:avLst/>
              <a:gdLst/>
              <a:ahLst/>
              <a:cxnLst/>
              <a:rect l="l" t="t" r="r" b="b"/>
              <a:pathLst>
                <a:path w="50164" h="58419">
                  <a:moveTo>
                    <a:pt x="22880" y="0"/>
                  </a:moveTo>
                  <a:lnTo>
                    <a:pt x="0" y="19178"/>
                  </a:lnTo>
                  <a:lnTo>
                    <a:pt x="50090" y="58152"/>
                  </a:lnTo>
                  <a:lnTo>
                    <a:pt x="2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634108" y="2073986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59057" y="2073986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286279" y="2073076"/>
            <a:ext cx="1133475" cy="182245"/>
          </a:xfrm>
          <a:custGeom>
            <a:avLst/>
            <a:gdLst/>
            <a:ahLst/>
            <a:cxnLst/>
            <a:rect l="l" t="t" r="r" b="b"/>
            <a:pathLst>
              <a:path w="1133475" h="182244">
                <a:moveTo>
                  <a:pt x="877513" y="90940"/>
                </a:moveTo>
                <a:lnTo>
                  <a:pt x="887549" y="55542"/>
                </a:lnTo>
                <a:lnTo>
                  <a:pt x="914916" y="26635"/>
                </a:lnTo>
                <a:lnTo>
                  <a:pt x="955507" y="7146"/>
                </a:lnTo>
                <a:lnTo>
                  <a:pt x="1005214" y="0"/>
                </a:lnTo>
                <a:lnTo>
                  <a:pt x="1054921" y="7146"/>
                </a:lnTo>
                <a:lnTo>
                  <a:pt x="1095512" y="26635"/>
                </a:lnTo>
                <a:lnTo>
                  <a:pt x="1122879" y="55542"/>
                </a:lnTo>
                <a:lnTo>
                  <a:pt x="1132914" y="90940"/>
                </a:lnTo>
                <a:lnTo>
                  <a:pt x="1122879" y="126338"/>
                </a:lnTo>
                <a:lnTo>
                  <a:pt x="1095512" y="155245"/>
                </a:lnTo>
                <a:lnTo>
                  <a:pt x="1054921" y="174734"/>
                </a:lnTo>
                <a:lnTo>
                  <a:pt x="1005214" y="181881"/>
                </a:lnTo>
                <a:lnTo>
                  <a:pt x="955507" y="174734"/>
                </a:lnTo>
                <a:lnTo>
                  <a:pt x="914916" y="155245"/>
                </a:lnTo>
                <a:lnTo>
                  <a:pt x="887549" y="126338"/>
                </a:lnTo>
                <a:lnTo>
                  <a:pt x="877513" y="90940"/>
                </a:lnTo>
                <a:close/>
              </a:path>
              <a:path w="1133475" h="182244">
                <a:moveTo>
                  <a:pt x="0" y="90940"/>
                </a:moveTo>
                <a:lnTo>
                  <a:pt x="10035" y="55542"/>
                </a:lnTo>
                <a:lnTo>
                  <a:pt x="37402" y="26635"/>
                </a:lnTo>
                <a:lnTo>
                  <a:pt x="77993" y="7146"/>
                </a:lnTo>
                <a:lnTo>
                  <a:pt x="127700" y="0"/>
                </a:lnTo>
                <a:lnTo>
                  <a:pt x="177407" y="7146"/>
                </a:lnTo>
                <a:lnTo>
                  <a:pt x="217998" y="26635"/>
                </a:lnTo>
                <a:lnTo>
                  <a:pt x="245365" y="55542"/>
                </a:lnTo>
                <a:lnTo>
                  <a:pt x="255400" y="90940"/>
                </a:lnTo>
                <a:lnTo>
                  <a:pt x="245365" y="126338"/>
                </a:lnTo>
                <a:lnTo>
                  <a:pt x="217998" y="155245"/>
                </a:lnTo>
                <a:lnTo>
                  <a:pt x="177407" y="174734"/>
                </a:lnTo>
                <a:lnTo>
                  <a:pt x="127700" y="181881"/>
                </a:lnTo>
                <a:lnTo>
                  <a:pt x="77993" y="174734"/>
                </a:lnTo>
                <a:lnTo>
                  <a:pt x="37402" y="155245"/>
                </a:lnTo>
                <a:lnTo>
                  <a:pt x="10035" y="126338"/>
                </a:lnTo>
                <a:lnTo>
                  <a:pt x="0" y="90940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13882" y="2271334"/>
            <a:ext cx="297180" cy="16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algn="ctr">
              <a:lnSpc>
                <a:spcPts val="55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50"/>
              </a:lnSpc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on)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51260" y="1795535"/>
            <a:ext cx="1967864" cy="326390"/>
            <a:chOff x="751260" y="1795535"/>
            <a:chExt cx="1967864" cy="326390"/>
          </a:xfrm>
        </p:grpSpPr>
        <p:sp>
          <p:nvSpPr>
            <p:cNvPr id="77" name="object 77"/>
            <p:cNvSpPr/>
            <p:nvPr/>
          </p:nvSpPr>
          <p:spPr>
            <a:xfrm>
              <a:off x="828652" y="2040298"/>
              <a:ext cx="749935" cy="81280"/>
            </a:xfrm>
            <a:custGeom>
              <a:avLst/>
              <a:gdLst/>
              <a:ahLst/>
              <a:cxnLst/>
              <a:rect l="l" t="t" r="r" b="b"/>
              <a:pathLst>
                <a:path w="749935" h="81280">
                  <a:moveTo>
                    <a:pt x="55664" y="52578"/>
                  </a:moveTo>
                  <a:lnTo>
                    <a:pt x="21031" y="0"/>
                  </a:lnTo>
                  <a:lnTo>
                    <a:pt x="0" y="23507"/>
                  </a:lnTo>
                  <a:lnTo>
                    <a:pt x="55664" y="52578"/>
                  </a:lnTo>
                  <a:close/>
                </a:path>
                <a:path w="749935" h="81280">
                  <a:moveTo>
                    <a:pt x="749503" y="46393"/>
                  </a:moveTo>
                  <a:lnTo>
                    <a:pt x="726630" y="25361"/>
                  </a:lnTo>
                  <a:lnTo>
                    <a:pt x="695706" y="81038"/>
                  </a:lnTo>
                  <a:lnTo>
                    <a:pt x="749503" y="46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5070" y="1799345"/>
              <a:ext cx="1960245" cy="297815"/>
            </a:xfrm>
            <a:custGeom>
              <a:avLst/>
              <a:gdLst/>
              <a:ahLst/>
              <a:cxnLst/>
              <a:rect l="l" t="t" r="r" b="b"/>
              <a:pathLst>
                <a:path w="1960245" h="297814">
                  <a:moveTo>
                    <a:pt x="1959720" y="274040"/>
                  </a:moveTo>
                  <a:lnTo>
                    <a:pt x="1871048" y="179793"/>
                  </a:lnTo>
                  <a:lnTo>
                    <a:pt x="1625812" y="24649"/>
                  </a:lnTo>
                  <a:lnTo>
                    <a:pt x="1255180" y="0"/>
                  </a:lnTo>
                  <a:lnTo>
                    <a:pt x="790319" y="297239"/>
                  </a:lnTo>
                </a:path>
                <a:path w="1960245" h="297814">
                  <a:moveTo>
                    <a:pt x="0" y="180934"/>
                  </a:moveTo>
                  <a:lnTo>
                    <a:pt x="89050" y="26012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687867" y="2119147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S4</a:t>
            </a:r>
            <a:endParaRPr sz="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01004" y="207307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69" h="182244">
                <a:moveTo>
                  <a:pt x="0" y="90940"/>
                </a:moveTo>
                <a:lnTo>
                  <a:pt x="10011" y="55542"/>
                </a:lnTo>
                <a:lnTo>
                  <a:pt x="37312" y="26635"/>
                </a:lnTo>
                <a:lnTo>
                  <a:pt x="77805" y="7146"/>
                </a:lnTo>
                <a:lnTo>
                  <a:pt x="127391" y="0"/>
                </a:lnTo>
                <a:lnTo>
                  <a:pt x="176977" y="7146"/>
                </a:lnTo>
                <a:lnTo>
                  <a:pt x="217470" y="26635"/>
                </a:lnTo>
                <a:lnTo>
                  <a:pt x="244770" y="55542"/>
                </a:lnTo>
                <a:lnTo>
                  <a:pt x="254781" y="90940"/>
                </a:lnTo>
                <a:lnTo>
                  <a:pt x="244770" y="126338"/>
                </a:lnTo>
                <a:lnTo>
                  <a:pt x="217470" y="155245"/>
                </a:lnTo>
                <a:lnTo>
                  <a:pt x="176977" y="174734"/>
                </a:lnTo>
                <a:lnTo>
                  <a:pt x="127391" y="181881"/>
                </a:lnTo>
                <a:lnTo>
                  <a:pt x="77805" y="174734"/>
                </a:lnTo>
                <a:lnTo>
                  <a:pt x="37312" y="155245"/>
                </a:lnTo>
                <a:lnTo>
                  <a:pt x="10011" y="126338"/>
                </a:lnTo>
                <a:lnTo>
                  <a:pt x="0" y="90940"/>
                </a:lnTo>
                <a:close/>
              </a:path>
            </a:pathLst>
          </a:custGeom>
          <a:ln w="5567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45463" y="1652689"/>
            <a:ext cx="1787525" cy="27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Inputs: B,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</a:t>
            </a:r>
            <a:r>
              <a:rPr sz="500" spc="4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Outputs: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L, Dreg_clr,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Dreg_ld,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Dctr_clr, </a:t>
            </a:r>
            <a:r>
              <a:rPr sz="500" spc="-10" dirty="0">
                <a:latin typeface="Arial"/>
                <a:cs typeface="Arial"/>
              </a:rPr>
              <a:t>Dctr_cnt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tabLst>
                <a:tab pos="1522730" algn="l"/>
              </a:tabLst>
            </a:pPr>
            <a:r>
              <a:rPr sz="500" spc="-25" dirty="0">
                <a:latin typeface="Arial"/>
                <a:cs typeface="Arial"/>
              </a:rPr>
              <a:t>B’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5" dirty="0">
                <a:latin typeface="Arial"/>
                <a:cs typeface="Arial"/>
              </a:rPr>
              <a:t>S’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1888" y="2271334"/>
            <a:ext cx="894715" cy="319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5"/>
              </a:spcBef>
              <a:tabLst>
                <a:tab pos="485775" algn="l"/>
              </a:tabLst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50800" marR="43180">
              <a:lnSpc>
                <a:spcPts val="500"/>
              </a:lnSpc>
              <a:spcBef>
                <a:spcPts val="125"/>
              </a:spcBef>
            </a:pPr>
            <a:r>
              <a:rPr sz="750" baseline="16666" dirty="0">
                <a:latin typeface="Arial"/>
                <a:cs typeface="Arial"/>
              </a:rPr>
              <a:t>Dreg_clr =</a:t>
            </a:r>
            <a:r>
              <a:rPr sz="750" spc="7" baseline="16666" dirty="0">
                <a:latin typeface="Arial"/>
                <a:cs typeface="Arial"/>
              </a:rPr>
              <a:t> </a:t>
            </a:r>
            <a:r>
              <a:rPr sz="750" baseline="16666" dirty="0">
                <a:latin typeface="Arial"/>
                <a:cs typeface="Arial"/>
              </a:rPr>
              <a:t>1</a:t>
            </a:r>
            <a:r>
              <a:rPr sz="750" spc="300" baseline="16666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(clear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endParaRPr sz="500">
              <a:latin typeface="Arial"/>
              <a:cs typeface="Arial"/>
            </a:endParaRPr>
          </a:p>
          <a:p>
            <a:pPr marL="508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(clear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reg)</a:t>
            </a:r>
            <a:endParaRPr sz="5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14608" y="2271334"/>
            <a:ext cx="374015" cy="319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algn="ctr">
              <a:lnSpc>
                <a:spcPts val="55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50"/>
              </a:lnSpc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 marR="63500" indent="-19685" algn="ctr">
              <a:lnSpc>
                <a:spcPts val="580"/>
              </a:lnSpc>
              <a:spcBef>
                <a:spcPts val="60"/>
              </a:spcBef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(count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up)</a:t>
            </a:r>
            <a:endParaRPr sz="5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55529" y="2271334"/>
            <a:ext cx="687070" cy="33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Dreg_ld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(load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reg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with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Dctr/2)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Arial"/>
                <a:cs typeface="Arial"/>
              </a:rPr>
              <a:t>(stop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counting)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66831"/>
            <a:ext cx="195770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Step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4: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Deriving</a:t>
            </a:r>
            <a:r>
              <a:rPr sz="950" i="1" spc="-2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the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Controller’s</a:t>
            </a:r>
            <a:r>
              <a:rPr sz="950" i="1" spc="-15" dirty="0">
                <a:latin typeface="Tahoma"/>
                <a:cs typeface="Tahoma"/>
              </a:rPr>
              <a:t> </a:t>
            </a:r>
            <a:r>
              <a:rPr sz="950" i="1" spc="-25" dirty="0">
                <a:latin typeface="Tahoma"/>
                <a:cs typeface="Tahoma"/>
              </a:rPr>
              <a:t>FSM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2475" y="589486"/>
            <a:ext cx="804545" cy="621030"/>
            <a:chOff x="412475" y="589486"/>
            <a:chExt cx="804545" cy="621030"/>
          </a:xfrm>
        </p:grpSpPr>
        <p:sp>
          <p:nvSpPr>
            <p:cNvPr id="11" name="object 11"/>
            <p:cNvSpPr/>
            <p:nvPr/>
          </p:nvSpPr>
          <p:spPr>
            <a:xfrm>
              <a:off x="507090" y="592661"/>
              <a:ext cx="644525" cy="614680"/>
            </a:xfrm>
            <a:custGeom>
              <a:avLst/>
              <a:gdLst/>
              <a:ahLst/>
              <a:cxnLst/>
              <a:rect l="l" t="t" r="r" b="b"/>
              <a:pathLst>
                <a:path w="644525" h="614680">
                  <a:moveTo>
                    <a:pt x="0" y="0"/>
                  </a:moveTo>
                  <a:lnTo>
                    <a:pt x="644376" y="0"/>
                  </a:lnTo>
                  <a:lnTo>
                    <a:pt x="644376" y="614313"/>
                  </a:lnTo>
                  <a:lnTo>
                    <a:pt x="0" y="614313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066" y="1096856"/>
              <a:ext cx="510540" cy="635"/>
            </a:xfrm>
            <a:custGeom>
              <a:avLst/>
              <a:gdLst/>
              <a:ahLst/>
              <a:cxnLst/>
              <a:rect l="l" t="t" r="r" b="b"/>
              <a:pathLst>
                <a:path w="510540" h="634">
                  <a:moveTo>
                    <a:pt x="510182" y="0"/>
                  </a:moveTo>
                  <a:lnTo>
                    <a:pt x="0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475" y="1086339"/>
              <a:ext cx="31115" cy="21590"/>
            </a:xfrm>
            <a:custGeom>
              <a:avLst/>
              <a:gdLst/>
              <a:ahLst/>
              <a:cxnLst/>
              <a:rect l="l" t="t" r="r" b="b"/>
              <a:pathLst>
                <a:path w="31115" h="21590">
                  <a:moveTo>
                    <a:pt x="30920" y="0"/>
                  </a:moveTo>
                  <a:lnTo>
                    <a:pt x="0" y="10516"/>
                  </a:lnTo>
                  <a:lnTo>
                    <a:pt x="30920" y="21033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4648" y="704017"/>
              <a:ext cx="418465" cy="635"/>
            </a:xfrm>
            <a:custGeom>
              <a:avLst/>
              <a:gdLst/>
              <a:ahLst/>
              <a:cxnLst/>
              <a:rect l="l" t="t" r="r" b="b"/>
              <a:pathLst>
                <a:path w="418465" h="634">
                  <a:moveTo>
                    <a:pt x="418040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438" y="693500"/>
              <a:ext cx="31115" cy="21590"/>
            </a:xfrm>
            <a:custGeom>
              <a:avLst/>
              <a:gdLst/>
              <a:ahLst/>
              <a:cxnLst/>
              <a:rect l="l" t="t" r="r" b="b"/>
              <a:pathLst>
                <a:path w="31115" h="21590">
                  <a:moveTo>
                    <a:pt x="30920" y="0"/>
                  </a:moveTo>
                  <a:lnTo>
                    <a:pt x="0" y="10516"/>
                  </a:lnTo>
                  <a:lnTo>
                    <a:pt x="30920" y="21033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6820" y="644627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4">
                  <a:moveTo>
                    <a:pt x="0" y="0"/>
                  </a:moveTo>
                  <a:lnTo>
                    <a:pt x="422987" y="0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6716" y="634110"/>
              <a:ext cx="30480" cy="20955"/>
            </a:xfrm>
            <a:custGeom>
              <a:avLst/>
              <a:gdLst/>
              <a:ahLst/>
              <a:cxnLst/>
              <a:rect l="l" t="t" r="r" b="b"/>
              <a:pathLst>
                <a:path w="30480" h="20954">
                  <a:moveTo>
                    <a:pt x="0" y="0"/>
                  </a:moveTo>
                  <a:lnTo>
                    <a:pt x="0" y="20415"/>
                  </a:lnTo>
                  <a:lnTo>
                    <a:pt x="30300" y="10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448" y="662568"/>
              <a:ext cx="113030" cy="635"/>
            </a:xfrm>
            <a:custGeom>
              <a:avLst/>
              <a:gdLst/>
              <a:ahLst/>
              <a:cxnLst/>
              <a:rect l="l" t="t" r="r" b="b"/>
              <a:pathLst>
                <a:path w="113029" h="634">
                  <a:moveTo>
                    <a:pt x="0" y="0"/>
                  </a:moveTo>
                  <a:lnTo>
                    <a:pt x="11254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431" y="652050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0" y="0"/>
                  </a:moveTo>
                  <a:lnTo>
                    <a:pt x="0" y="21035"/>
                  </a:lnTo>
                  <a:lnTo>
                    <a:pt x="30302" y="10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2778" y="1148822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589" y="0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1421" y="1138305"/>
              <a:ext cx="31115" cy="20955"/>
            </a:xfrm>
            <a:custGeom>
              <a:avLst/>
              <a:gdLst/>
              <a:ahLst/>
              <a:cxnLst/>
              <a:rect l="l" t="t" r="r" b="b"/>
              <a:pathLst>
                <a:path w="31115" h="20955">
                  <a:moveTo>
                    <a:pt x="0" y="0"/>
                  </a:moveTo>
                  <a:lnTo>
                    <a:pt x="0" y="20415"/>
                  </a:lnTo>
                  <a:lnTo>
                    <a:pt x="30920" y="10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4965" y="1051695"/>
              <a:ext cx="158750" cy="635"/>
            </a:xfrm>
            <a:custGeom>
              <a:avLst/>
              <a:gdLst/>
              <a:ahLst/>
              <a:cxnLst/>
              <a:rect l="l" t="t" r="r" b="b"/>
              <a:pathLst>
                <a:path w="158750" h="634">
                  <a:moveTo>
                    <a:pt x="0" y="0"/>
                  </a:moveTo>
                  <a:lnTo>
                    <a:pt x="158311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8328" y="1041796"/>
              <a:ext cx="31115" cy="20955"/>
            </a:xfrm>
            <a:custGeom>
              <a:avLst/>
              <a:gdLst/>
              <a:ahLst/>
              <a:cxnLst/>
              <a:rect l="l" t="t" r="r" b="b"/>
              <a:pathLst>
                <a:path w="31115" h="20955">
                  <a:moveTo>
                    <a:pt x="0" y="0"/>
                  </a:moveTo>
                  <a:lnTo>
                    <a:pt x="0" y="20415"/>
                  </a:lnTo>
                  <a:lnTo>
                    <a:pt x="30920" y="10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4965" y="958898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311" y="0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8328" y="948381"/>
              <a:ext cx="31115" cy="21590"/>
            </a:xfrm>
            <a:custGeom>
              <a:avLst/>
              <a:gdLst/>
              <a:ahLst/>
              <a:cxnLst/>
              <a:rect l="l" t="t" r="r" b="b"/>
              <a:pathLst>
                <a:path w="31115" h="21590">
                  <a:moveTo>
                    <a:pt x="0" y="0"/>
                  </a:moveTo>
                  <a:lnTo>
                    <a:pt x="0" y="21033"/>
                  </a:lnTo>
                  <a:lnTo>
                    <a:pt x="30920" y="10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4965" y="866720"/>
              <a:ext cx="158750" cy="635"/>
            </a:xfrm>
            <a:custGeom>
              <a:avLst/>
              <a:gdLst/>
              <a:ahLst/>
              <a:cxnLst/>
              <a:rect l="l" t="t" r="r" b="b"/>
              <a:pathLst>
                <a:path w="158750" h="634">
                  <a:moveTo>
                    <a:pt x="0" y="0"/>
                  </a:moveTo>
                  <a:lnTo>
                    <a:pt x="158311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8328" y="856822"/>
              <a:ext cx="31115" cy="20955"/>
            </a:xfrm>
            <a:custGeom>
              <a:avLst/>
              <a:gdLst/>
              <a:ahLst/>
              <a:cxnLst/>
              <a:rect l="l" t="t" r="r" b="b"/>
              <a:pathLst>
                <a:path w="31115" h="20955">
                  <a:moveTo>
                    <a:pt x="0" y="0"/>
                  </a:moveTo>
                  <a:lnTo>
                    <a:pt x="0" y="20415"/>
                  </a:lnTo>
                  <a:lnTo>
                    <a:pt x="30920" y="10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4965" y="773924"/>
              <a:ext cx="158750" cy="635"/>
            </a:xfrm>
            <a:custGeom>
              <a:avLst/>
              <a:gdLst/>
              <a:ahLst/>
              <a:cxnLst/>
              <a:rect l="l" t="t" r="r" b="b"/>
              <a:pathLst>
                <a:path w="158750" h="634">
                  <a:moveTo>
                    <a:pt x="0" y="0"/>
                  </a:moveTo>
                  <a:lnTo>
                    <a:pt x="158311" y="619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328" y="763406"/>
              <a:ext cx="31115" cy="21590"/>
            </a:xfrm>
            <a:custGeom>
              <a:avLst/>
              <a:gdLst/>
              <a:ahLst/>
              <a:cxnLst/>
              <a:rect l="l" t="t" r="r" b="b"/>
              <a:pathLst>
                <a:path w="31115" h="21590">
                  <a:moveTo>
                    <a:pt x="0" y="0"/>
                  </a:moveTo>
                  <a:lnTo>
                    <a:pt x="0" y="21033"/>
                  </a:lnTo>
                  <a:lnTo>
                    <a:pt x="30920" y="10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004" y="912277"/>
              <a:ext cx="92056" cy="2442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52341" y="112531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43923"/>
                  </a:moveTo>
                  <a:lnTo>
                    <a:pt x="31538" y="21962"/>
                  </a:lnTo>
                  <a:lnTo>
                    <a:pt x="0" y="0"/>
                  </a:lnTo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8236" y="107644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33393" y="0"/>
                  </a:moveTo>
                  <a:lnTo>
                    <a:pt x="0" y="45161"/>
                  </a:lnTo>
                  <a:lnTo>
                    <a:pt x="333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8237" y="107644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33393" y="0"/>
                  </a:moveTo>
                  <a:lnTo>
                    <a:pt x="0" y="45161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50484" y="1021054"/>
            <a:ext cx="61594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latin typeface="Arial"/>
                <a:cs typeface="Arial"/>
              </a:rPr>
              <a:t>D</a:t>
            </a:r>
            <a:endParaRPr sz="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136" y="1115706"/>
            <a:ext cx="45529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16</a:t>
            </a:r>
            <a:r>
              <a:rPr sz="350" spc="210" dirty="0">
                <a:latin typeface="Arial"/>
                <a:cs typeface="Arial"/>
              </a:rPr>
              <a:t>  </a:t>
            </a:r>
            <a:r>
              <a:rPr sz="525" baseline="7936" dirty="0">
                <a:latin typeface="Arial Narrow"/>
                <a:cs typeface="Arial Narrow"/>
              </a:rPr>
              <a:t>300</a:t>
            </a:r>
            <a:r>
              <a:rPr sz="525" spc="15" baseline="7936" dirty="0">
                <a:latin typeface="Arial Narrow"/>
                <a:cs typeface="Arial Narrow"/>
              </a:rPr>
              <a:t> </a:t>
            </a:r>
            <a:r>
              <a:rPr sz="525" baseline="7936" dirty="0">
                <a:latin typeface="Arial Narrow"/>
                <a:cs typeface="Arial Narrow"/>
              </a:rPr>
              <a:t>MHz </a:t>
            </a:r>
            <a:r>
              <a:rPr sz="525" spc="-15" baseline="7936" dirty="0">
                <a:latin typeface="Arial Narrow"/>
                <a:cs typeface="Arial Narrow"/>
              </a:rPr>
              <a:t>Clock</a:t>
            </a:r>
            <a:endParaRPr sz="525" baseline="7936">
              <a:latin typeface="Arial Narrow"/>
              <a:cs typeface="Arial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492" y="1053842"/>
            <a:ext cx="23495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to</a:t>
            </a:r>
            <a:r>
              <a:rPr sz="350" spc="4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display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434" y="623265"/>
            <a:ext cx="3816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Arial"/>
                <a:cs typeface="Arial"/>
              </a:rPr>
              <a:t>from</a:t>
            </a:r>
            <a:r>
              <a:rPr sz="350" spc="8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button</a:t>
            </a:r>
            <a:r>
              <a:rPr sz="350" spc="180" dirty="0">
                <a:latin typeface="Arial"/>
                <a:cs typeface="Arial"/>
              </a:rPr>
              <a:t> </a:t>
            </a:r>
            <a:r>
              <a:rPr sz="525" spc="-75" baseline="31746" dirty="0">
                <a:latin typeface="Arial"/>
                <a:cs typeface="Arial"/>
              </a:rPr>
              <a:t>B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5427" y="626465"/>
            <a:ext cx="81280" cy="240029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10" dirty="0">
                <a:latin typeface="Arial"/>
                <a:cs typeface="Arial"/>
              </a:rPr>
              <a:t>Controller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5126" y="758310"/>
            <a:ext cx="81280" cy="22669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10" dirty="0">
                <a:latin typeface="Arial"/>
                <a:cs typeface="Arial"/>
              </a:rPr>
              <a:t>Datapath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5251" y="702452"/>
            <a:ext cx="17907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10" dirty="0">
                <a:latin typeface="Arial Narrow"/>
                <a:cs typeface="Arial Narrow"/>
              </a:rPr>
              <a:t>Dreg_clr</a:t>
            </a:r>
            <a:endParaRPr sz="350">
              <a:latin typeface="Arial Narrow"/>
              <a:cs typeface="Arial Narro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4390" y="611138"/>
            <a:ext cx="1627505" cy="1048385"/>
            <a:chOff x="94390" y="611138"/>
            <a:chExt cx="1627505" cy="1048385"/>
          </a:xfrm>
        </p:grpSpPr>
        <p:sp>
          <p:nvSpPr>
            <p:cNvPr id="42" name="object 42"/>
            <p:cNvSpPr/>
            <p:nvPr/>
          </p:nvSpPr>
          <p:spPr>
            <a:xfrm>
              <a:off x="578207" y="614313"/>
              <a:ext cx="558800" cy="571500"/>
            </a:xfrm>
            <a:custGeom>
              <a:avLst/>
              <a:gdLst/>
              <a:ahLst/>
              <a:cxnLst/>
              <a:rect l="l" t="t" r="r" b="b"/>
              <a:pathLst>
                <a:path w="558800" h="571500">
                  <a:moveTo>
                    <a:pt x="0" y="0"/>
                  </a:moveTo>
                  <a:lnTo>
                    <a:pt x="185521" y="0"/>
                  </a:lnTo>
                  <a:lnTo>
                    <a:pt x="185521" y="459652"/>
                  </a:lnTo>
                  <a:lnTo>
                    <a:pt x="0" y="459652"/>
                  </a:lnTo>
                  <a:lnTo>
                    <a:pt x="0" y="0"/>
                  </a:lnTo>
                  <a:close/>
                </a:path>
                <a:path w="558800" h="571500">
                  <a:moveTo>
                    <a:pt x="371660" y="112593"/>
                  </a:moveTo>
                  <a:lnTo>
                    <a:pt x="558418" y="112593"/>
                  </a:lnTo>
                  <a:lnTo>
                    <a:pt x="558418" y="571008"/>
                  </a:lnTo>
                  <a:lnTo>
                    <a:pt x="371660" y="571008"/>
                  </a:lnTo>
                  <a:lnTo>
                    <a:pt x="371660" y="112593"/>
                  </a:lnTo>
                  <a:close/>
                </a:path>
                <a:path w="558800" h="571500">
                  <a:moveTo>
                    <a:pt x="0" y="504813"/>
                  </a:moveTo>
                  <a:lnTo>
                    <a:pt x="273334" y="504813"/>
                  </a:lnTo>
                  <a:lnTo>
                    <a:pt x="273334" y="567296"/>
                  </a:lnTo>
                  <a:lnTo>
                    <a:pt x="0" y="567296"/>
                  </a:lnTo>
                  <a:lnTo>
                    <a:pt x="0" y="504813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6613" y="903839"/>
              <a:ext cx="609600" cy="753110"/>
            </a:xfrm>
            <a:custGeom>
              <a:avLst/>
              <a:gdLst/>
              <a:ahLst/>
              <a:cxnLst/>
              <a:rect l="l" t="t" r="r" b="b"/>
              <a:pathLst>
                <a:path w="609600" h="753110">
                  <a:moveTo>
                    <a:pt x="608985" y="0"/>
                  </a:moveTo>
                  <a:lnTo>
                    <a:pt x="555824" y="31663"/>
                  </a:lnTo>
                  <a:lnTo>
                    <a:pt x="503024" y="63275"/>
                  </a:lnTo>
                  <a:lnTo>
                    <a:pt x="450947" y="94772"/>
                  </a:lnTo>
                  <a:lnTo>
                    <a:pt x="399955" y="126087"/>
                  </a:lnTo>
                  <a:lnTo>
                    <a:pt x="350408" y="157156"/>
                  </a:lnTo>
                  <a:lnTo>
                    <a:pt x="302668" y="187913"/>
                  </a:lnTo>
                  <a:lnTo>
                    <a:pt x="257098" y="218293"/>
                  </a:lnTo>
                  <a:lnTo>
                    <a:pt x="214057" y="248230"/>
                  </a:lnTo>
                  <a:lnTo>
                    <a:pt x="173907" y="277661"/>
                  </a:lnTo>
                  <a:lnTo>
                    <a:pt x="137011" y="306518"/>
                  </a:lnTo>
                  <a:lnTo>
                    <a:pt x="103729" y="334738"/>
                  </a:lnTo>
                  <a:lnTo>
                    <a:pt x="74423" y="362254"/>
                  </a:lnTo>
                  <a:lnTo>
                    <a:pt x="29184" y="414916"/>
                  </a:lnTo>
                  <a:lnTo>
                    <a:pt x="4186" y="463982"/>
                  </a:lnTo>
                  <a:lnTo>
                    <a:pt x="0" y="497177"/>
                  </a:lnTo>
                  <a:lnTo>
                    <a:pt x="6939" y="528391"/>
                  </a:lnTo>
                  <a:lnTo>
                    <a:pt x="49756" y="585672"/>
                  </a:lnTo>
                  <a:lnTo>
                    <a:pt x="83415" y="612134"/>
                  </a:lnTo>
                  <a:lnTo>
                    <a:pt x="123761" y="637408"/>
                  </a:lnTo>
                  <a:lnTo>
                    <a:pt x="169686" y="661692"/>
                  </a:lnTo>
                  <a:lnTo>
                    <a:pt x="220080" y="685185"/>
                  </a:lnTo>
                  <a:lnTo>
                    <a:pt x="273833" y="708083"/>
                  </a:lnTo>
                  <a:lnTo>
                    <a:pt x="329835" y="730585"/>
                  </a:lnTo>
                  <a:lnTo>
                    <a:pt x="386978" y="752889"/>
                  </a:lnTo>
                </a:path>
              </a:pathLst>
            </a:custGeom>
            <a:ln w="4157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2362" y="1045775"/>
              <a:ext cx="591185" cy="172085"/>
            </a:xfrm>
            <a:custGeom>
              <a:avLst/>
              <a:gdLst/>
              <a:ahLst/>
              <a:cxnLst/>
              <a:rect l="l" t="t" r="r" b="b"/>
              <a:pathLst>
                <a:path w="591185" h="172084">
                  <a:moveTo>
                    <a:pt x="0" y="0"/>
                  </a:moveTo>
                  <a:lnTo>
                    <a:pt x="26193" y="15087"/>
                  </a:lnTo>
                  <a:lnTo>
                    <a:pt x="61118" y="37320"/>
                  </a:lnTo>
                  <a:lnTo>
                    <a:pt x="103187" y="64318"/>
                  </a:lnTo>
                  <a:lnTo>
                    <a:pt x="149225" y="92904"/>
                  </a:lnTo>
                  <a:lnTo>
                    <a:pt x="197643" y="119902"/>
                  </a:lnTo>
                  <a:lnTo>
                    <a:pt x="246062" y="144518"/>
                  </a:lnTo>
                  <a:lnTo>
                    <a:pt x="291306" y="161987"/>
                  </a:lnTo>
                  <a:lnTo>
                    <a:pt x="331787" y="171516"/>
                  </a:lnTo>
                  <a:lnTo>
                    <a:pt x="369887" y="170722"/>
                  </a:lnTo>
                  <a:lnTo>
                    <a:pt x="407987" y="161987"/>
                  </a:lnTo>
                  <a:lnTo>
                    <a:pt x="446087" y="147694"/>
                  </a:lnTo>
                  <a:lnTo>
                    <a:pt x="482599" y="129431"/>
                  </a:lnTo>
                  <a:lnTo>
                    <a:pt x="548481" y="90522"/>
                  </a:lnTo>
                  <a:lnTo>
                    <a:pt x="576262" y="74641"/>
                  </a:lnTo>
                  <a:lnTo>
                    <a:pt x="590560" y="67242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3522" y="1106193"/>
              <a:ext cx="48260" cy="41910"/>
            </a:xfrm>
            <a:custGeom>
              <a:avLst/>
              <a:gdLst/>
              <a:ahLst/>
              <a:cxnLst/>
              <a:rect l="l" t="t" r="r" b="b"/>
              <a:pathLst>
                <a:path w="48260" h="41909">
                  <a:moveTo>
                    <a:pt x="2602" y="0"/>
                  </a:moveTo>
                  <a:lnTo>
                    <a:pt x="276" y="2100"/>
                  </a:lnTo>
                  <a:lnTo>
                    <a:pt x="0" y="7560"/>
                  </a:lnTo>
                  <a:lnTo>
                    <a:pt x="2099" y="9886"/>
                  </a:lnTo>
                  <a:lnTo>
                    <a:pt x="30679" y="11337"/>
                  </a:lnTo>
                  <a:lnTo>
                    <a:pt x="15347" y="35510"/>
                  </a:lnTo>
                  <a:lnTo>
                    <a:pt x="16032" y="38568"/>
                  </a:lnTo>
                  <a:lnTo>
                    <a:pt x="20646" y="41497"/>
                  </a:lnTo>
                  <a:lnTo>
                    <a:pt x="23703" y="40812"/>
                  </a:lnTo>
                  <a:lnTo>
                    <a:pt x="48121" y="2312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4933" y="1870452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5213" y="1821524"/>
            <a:ext cx="878840" cy="187960"/>
            <a:chOff x="295213" y="1821524"/>
            <a:chExt cx="878840" cy="187960"/>
          </a:xfrm>
        </p:grpSpPr>
        <p:sp>
          <p:nvSpPr>
            <p:cNvPr id="48" name="object 48"/>
            <p:cNvSpPr/>
            <p:nvPr/>
          </p:nvSpPr>
          <p:spPr>
            <a:xfrm>
              <a:off x="298070" y="1824381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4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9"/>
                  </a:lnTo>
                  <a:lnTo>
                    <a:pt x="217998" y="155245"/>
                  </a:lnTo>
                  <a:lnTo>
                    <a:pt x="177407" y="174735"/>
                  </a:lnTo>
                  <a:lnTo>
                    <a:pt x="127700" y="181881"/>
                  </a:lnTo>
                  <a:lnTo>
                    <a:pt x="77993" y="174735"/>
                  </a:lnTo>
                  <a:lnTo>
                    <a:pt x="37402" y="155245"/>
                  </a:lnTo>
                  <a:lnTo>
                    <a:pt x="10035" y="126339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326" y="1917178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40" h="635">
                  <a:moveTo>
                    <a:pt x="0" y="0"/>
                  </a:moveTo>
                  <a:lnTo>
                    <a:pt x="129246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2823" y="1901711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0063" y="1917178"/>
              <a:ext cx="133985" cy="635"/>
            </a:xfrm>
            <a:custGeom>
              <a:avLst/>
              <a:gdLst/>
              <a:ahLst/>
              <a:cxnLst/>
              <a:rect l="l" t="t" r="r" b="b"/>
              <a:pathLst>
                <a:path w="133984" h="635">
                  <a:moveTo>
                    <a:pt x="0" y="0"/>
                  </a:moveTo>
                  <a:lnTo>
                    <a:pt x="133575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11889" y="1901711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22145" y="1870452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S1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62447" y="1870452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S2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72727" y="1821524"/>
            <a:ext cx="875030" cy="187960"/>
            <a:chOff x="1172727" y="1821524"/>
            <a:chExt cx="875030" cy="187960"/>
          </a:xfrm>
        </p:grpSpPr>
        <p:sp>
          <p:nvSpPr>
            <p:cNvPr id="56" name="object 56"/>
            <p:cNvSpPr/>
            <p:nvPr/>
          </p:nvSpPr>
          <p:spPr>
            <a:xfrm>
              <a:off x="1175584" y="1824381"/>
              <a:ext cx="255904" cy="182245"/>
            </a:xfrm>
            <a:custGeom>
              <a:avLst/>
              <a:gdLst/>
              <a:ahLst/>
              <a:cxnLst/>
              <a:rect l="l" t="t" r="r" b="b"/>
              <a:pathLst>
                <a:path w="255905" h="182244">
                  <a:moveTo>
                    <a:pt x="0" y="90940"/>
                  </a:moveTo>
                  <a:lnTo>
                    <a:pt x="10035" y="55542"/>
                  </a:lnTo>
                  <a:lnTo>
                    <a:pt x="37402" y="26635"/>
                  </a:lnTo>
                  <a:lnTo>
                    <a:pt x="77993" y="7146"/>
                  </a:lnTo>
                  <a:lnTo>
                    <a:pt x="127700" y="0"/>
                  </a:lnTo>
                  <a:lnTo>
                    <a:pt x="177407" y="7146"/>
                  </a:lnTo>
                  <a:lnTo>
                    <a:pt x="217998" y="26635"/>
                  </a:lnTo>
                  <a:lnTo>
                    <a:pt x="245365" y="55542"/>
                  </a:lnTo>
                  <a:lnTo>
                    <a:pt x="255400" y="90940"/>
                  </a:lnTo>
                  <a:lnTo>
                    <a:pt x="245365" y="126339"/>
                  </a:lnTo>
                  <a:lnTo>
                    <a:pt x="217998" y="155245"/>
                  </a:lnTo>
                  <a:lnTo>
                    <a:pt x="177407" y="174735"/>
                  </a:lnTo>
                  <a:lnTo>
                    <a:pt x="127700" y="181881"/>
                  </a:lnTo>
                  <a:lnTo>
                    <a:pt x="77993" y="174735"/>
                  </a:lnTo>
                  <a:lnTo>
                    <a:pt x="37402" y="155245"/>
                  </a:lnTo>
                  <a:lnTo>
                    <a:pt x="10035" y="126339"/>
                  </a:lnTo>
                  <a:lnTo>
                    <a:pt x="0" y="9094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32840" y="1917178"/>
              <a:ext cx="129539" cy="635"/>
            </a:xfrm>
            <a:custGeom>
              <a:avLst/>
              <a:gdLst/>
              <a:ahLst/>
              <a:cxnLst/>
              <a:rect l="l" t="t" r="r" b="b"/>
              <a:pathLst>
                <a:path w="129540" h="635">
                  <a:moveTo>
                    <a:pt x="0" y="0"/>
                  </a:moveTo>
                  <a:lnTo>
                    <a:pt x="129246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50337" y="1901711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69433" y="1917178"/>
              <a:ext cx="127635" cy="635"/>
            </a:xfrm>
            <a:custGeom>
              <a:avLst/>
              <a:gdLst/>
              <a:ahLst/>
              <a:cxnLst/>
              <a:rect l="l" t="t" r="r" b="b"/>
              <a:pathLst>
                <a:path w="127635" h="635">
                  <a:moveTo>
                    <a:pt x="0" y="0"/>
                  </a:moveTo>
                  <a:lnTo>
                    <a:pt x="127391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85693" y="1901711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699659" y="1870452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25387" y="1677665"/>
            <a:ext cx="1144270" cy="170815"/>
            <a:chOff x="725387" y="1677665"/>
            <a:chExt cx="1144270" cy="170815"/>
          </a:xfrm>
        </p:grpSpPr>
        <p:sp>
          <p:nvSpPr>
            <p:cNvPr id="63" name="object 63"/>
            <p:cNvSpPr/>
            <p:nvPr/>
          </p:nvSpPr>
          <p:spPr>
            <a:xfrm>
              <a:off x="734663" y="1681475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11608" y="127838"/>
                  </a:moveTo>
                  <a:lnTo>
                    <a:pt x="6530" y="119091"/>
                  </a:lnTo>
                  <a:lnTo>
                    <a:pt x="2902" y="110163"/>
                  </a:lnTo>
                  <a:lnTo>
                    <a:pt x="725" y="100872"/>
                  </a:lnTo>
                  <a:lnTo>
                    <a:pt x="0" y="91035"/>
                  </a:lnTo>
                  <a:lnTo>
                    <a:pt x="10157" y="55565"/>
                  </a:lnTo>
                  <a:lnTo>
                    <a:pt x="37729" y="26632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855" y="7142"/>
                  </a:lnTo>
                  <a:lnTo>
                    <a:pt x="218396" y="26632"/>
                  </a:lnTo>
                  <a:lnTo>
                    <a:pt x="245514" y="55565"/>
                  </a:lnTo>
                  <a:lnTo>
                    <a:pt x="255400" y="91035"/>
                  </a:lnTo>
                  <a:lnTo>
                    <a:pt x="252196" y="112039"/>
                  </a:lnTo>
                  <a:lnTo>
                    <a:pt x="242824" y="131227"/>
                  </a:lnTo>
                  <a:lnTo>
                    <a:pt x="227647" y="148236"/>
                  </a:lnTo>
                  <a:lnTo>
                    <a:pt x="207029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5387" y="1787880"/>
              <a:ext cx="50165" cy="58419"/>
            </a:xfrm>
            <a:custGeom>
              <a:avLst/>
              <a:gdLst/>
              <a:ahLst/>
              <a:cxnLst/>
              <a:rect l="l" t="t" r="r" b="b"/>
              <a:pathLst>
                <a:path w="50165" h="58419">
                  <a:moveTo>
                    <a:pt x="22880" y="0"/>
                  </a:moveTo>
                  <a:lnTo>
                    <a:pt x="0" y="19178"/>
                  </a:lnTo>
                  <a:lnTo>
                    <a:pt x="50090" y="58152"/>
                  </a:lnTo>
                  <a:lnTo>
                    <a:pt x="2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10322" y="1681475"/>
              <a:ext cx="255904" cy="163195"/>
            </a:xfrm>
            <a:custGeom>
              <a:avLst/>
              <a:gdLst/>
              <a:ahLst/>
              <a:cxnLst/>
              <a:rect l="l" t="t" r="r" b="b"/>
              <a:pathLst>
                <a:path w="255905" h="163194">
                  <a:moveTo>
                    <a:pt x="9674" y="127838"/>
                  </a:moveTo>
                  <a:lnTo>
                    <a:pt x="5713" y="119091"/>
                  </a:lnTo>
                  <a:lnTo>
                    <a:pt x="2660" y="110163"/>
                  </a:lnTo>
                  <a:lnTo>
                    <a:pt x="695" y="100872"/>
                  </a:lnTo>
                  <a:lnTo>
                    <a:pt x="0" y="91035"/>
                  </a:lnTo>
                  <a:lnTo>
                    <a:pt x="10158" y="55565"/>
                  </a:lnTo>
                  <a:lnTo>
                    <a:pt x="37729" y="26632"/>
                  </a:lnTo>
                  <a:lnTo>
                    <a:pt x="78361" y="7142"/>
                  </a:lnTo>
                  <a:lnTo>
                    <a:pt x="127700" y="0"/>
                  </a:lnTo>
                  <a:lnTo>
                    <a:pt x="177039" y="7142"/>
                  </a:lnTo>
                  <a:lnTo>
                    <a:pt x="217671" y="26632"/>
                  </a:lnTo>
                  <a:lnTo>
                    <a:pt x="245242" y="55565"/>
                  </a:lnTo>
                  <a:lnTo>
                    <a:pt x="255400" y="91035"/>
                  </a:lnTo>
                  <a:lnTo>
                    <a:pt x="251924" y="112039"/>
                  </a:lnTo>
                  <a:lnTo>
                    <a:pt x="242098" y="131227"/>
                  </a:lnTo>
                  <a:lnTo>
                    <a:pt x="226831" y="148236"/>
                  </a:lnTo>
                  <a:lnTo>
                    <a:pt x="207029" y="16270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01046" y="1787880"/>
              <a:ext cx="50165" cy="58419"/>
            </a:xfrm>
            <a:custGeom>
              <a:avLst/>
              <a:gdLst/>
              <a:ahLst/>
              <a:cxnLst/>
              <a:rect l="l" t="t" r="r" b="b"/>
              <a:pathLst>
                <a:path w="50164" h="58419">
                  <a:moveTo>
                    <a:pt x="22881" y="0"/>
                  </a:moveTo>
                  <a:lnTo>
                    <a:pt x="0" y="19178"/>
                  </a:lnTo>
                  <a:lnTo>
                    <a:pt x="50091" y="58152"/>
                  </a:lnTo>
                  <a:lnTo>
                    <a:pt x="22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082492" y="1825291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07442" y="1825291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4663" y="1824381"/>
            <a:ext cx="1133475" cy="182245"/>
          </a:xfrm>
          <a:custGeom>
            <a:avLst/>
            <a:gdLst/>
            <a:ahLst/>
            <a:cxnLst/>
            <a:rect l="l" t="t" r="r" b="b"/>
            <a:pathLst>
              <a:path w="1133475" h="182244">
                <a:moveTo>
                  <a:pt x="877514" y="90940"/>
                </a:moveTo>
                <a:lnTo>
                  <a:pt x="887549" y="55542"/>
                </a:lnTo>
                <a:lnTo>
                  <a:pt x="914916" y="26635"/>
                </a:lnTo>
                <a:lnTo>
                  <a:pt x="955507" y="7146"/>
                </a:lnTo>
                <a:lnTo>
                  <a:pt x="1005214" y="0"/>
                </a:lnTo>
                <a:lnTo>
                  <a:pt x="1054921" y="7146"/>
                </a:lnTo>
                <a:lnTo>
                  <a:pt x="1095512" y="26635"/>
                </a:lnTo>
                <a:lnTo>
                  <a:pt x="1122879" y="55542"/>
                </a:lnTo>
                <a:lnTo>
                  <a:pt x="1132914" y="90940"/>
                </a:lnTo>
                <a:lnTo>
                  <a:pt x="1122879" y="126339"/>
                </a:lnTo>
                <a:lnTo>
                  <a:pt x="1095512" y="155245"/>
                </a:lnTo>
                <a:lnTo>
                  <a:pt x="1054921" y="174735"/>
                </a:lnTo>
                <a:lnTo>
                  <a:pt x="1005214" y="181881"/>
                </a:lnTo>
                <a:lnTo>
                  <a:pt x="955507" y="174735"/>
                </a:lnTo>
                <a:lnTo>
                  <a:pt x="914916" y="155245"/>
                </a:lnTo>
                <a:lnTo>
                  <a:pt x="887549" y="126339"/>
                </a:lnTo>
                <a:lnTo>
                  <a:pt x="877514" y="90940"/>
                </a:lnTo>
                <a:close/>
              </a:path>
              <a:path w="1133475" h="182244">
                <a:moveTo>
                  <a:pt x="0" y="90940"/>
                </a:moveTo>
                <a:lnTo>
                  <a:pt x="10035" y="55542"/>
                </a:lnTo>
                <a:lnTo>
                  <a:pt x="37402" y="26635"/>
                </a:lnTo>
                <a:lnTo>
                  <a:pt x="77993" y="7146"/>
                </a:lnTo>
                <a:lnTo>
                  <a:pt x="127700" y="0"/>
                </a:lnTo>
                <a:lnTo>
                  <a:pt x="177407" y="7146"/>
                </a:lnTo>
                <a:lnTo>
                  <a:pt x="217998" y="26635"/>
                </a:lnTo>
                <a:lnTo>
                  <a:pt x="245365" y="55542"/>
                </a:lnTo>
                <a:lnTo>
                  <a:pt x="255400" y="90940"/>
                </a:lnTo>
                <a:lnTo>
                  <a:pt x="245365" y="126339"/>
                </a:lnTo>
                <a:lnTo>
                  <a:pt x="217998" y="155245"/>
                </a:lnTo>
                <a:lnTo>
                  <a:pt x="177407" y="174735"/>
                </a:lnTo>
                <a:lnTo>
                  <a:pt x="127700" y="181881"/>
                </a:lnTo>
                <a:lnTo>
                  <a:pt x="77993" y="174735"/>
                </a:lnTo>
                <a:lnTo>
                  <a:pt x="37402" y="155245"/>
                </a:lnTo>
                <a:lnTo>
                  <a:pt x="10035" y="126339"/>
                </a:lnTo>
                <a:lnTo>
                  <a:pt x="0" y="90940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62266" y="2022639"/>
            <a:ext cx="297180" cy="16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algn="ctr">
              <a:lnSpc>
                <a:spcPts val="55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50"/>
              </a:lnSpc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on)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99644" y="1546841"/>
            <a:ext cx="1967864" cy="326390"/>
            <a:chOff x="199644" y="1546841"/>
            <a:chExt cx="1967864" cy="326390"/>
          </a:xfrm>
        </p:grpSpPr>
        <p:sp>
          <p:nvSpPr>
            <p:cNvPr id="72" name="object 72"/>
            <p:cNvSpPr/>
            <p:nvPr/>
          </p:nvSpPr>
          <p:spPr>
            <a:xfrm>
              <a:off x="277044" y="1791601"/>
              <a:ext cx="749935" cy="81280"/>
            </a:xfrm>
            <a:custGeom>
              <a:avLst/>
              <a:gdLst/>
              <a:ahLst/>
              <a:cxnLst/>
              <a:rect l="l" t="t" r="r" b="b"/>
              <a:pathLst>
                <a:path w="749935" h="81280">
                  <a:moveTo>
                    <a:pt x="55651" y="52578"/>
                  </a:moveTo>
                  <a:lnTo>
                    <a:pt x="21018" y="0"/>
                  </a:lnTo>
                  <a:lnTo>
                    <a:pt x="0" y="23507"/>
                  </a:lnTo>
                  <a:lnTo>
                    <a:pt x="55651" y="52578"/>
                  </a:lnTo>
                  <a:close/>
                </a:path>
                <a:path w="749935" h="81280">
                  <a:moveTo>
                    <a:pt x="749503" y="46393"/>
                  </a:moveTo>
                  <a:lnTo>
                    <a:pt x="726617" y="25361"/>
                  </a:lnTo>
                  <a:lnTo>
                    <a:pt x="695693" y="81038"/>
                  </a:lnTo>
                  <a:lnTo>
                    <a:pt x="749503" y="46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3454" y="1550651"/>
              <a:ext cx="1960245" cy="297815"/>
            </a:xfrm>
            <a:custGeom>
              <a:avLst/>
              <a:gdLst/>
              <a:ahLst/>
              <a:cxnLst/>
              <a:rect l="l" t="t" r="r" b="b"/>
              <a:pathLst>
                <a:path w="1960245" h="297814">
                  <a:moveTo>
                    <a:pt x="1959720" y="274039"/>
                  </a:moveTo>
                  <a:lnTo>
                    <a:pt x="1871048" y="179793"/>
                  </a:lnTo>
                  <a:lnTo>
                    <a:pt x="1625813" y="24649"/>
                  </a:lnTo>
                  <a:lnTo>
                    <a:pt x="1255180" y="0"/>
                  </a:lnTo>
                  <a:lnTo>
                    <a:pt x="790319" y="297239"/>
                  </a:lnTo>
                </a:path>
                <a:path w="1960245" h="297814">
                  <a:moveTo>
                    <a:pt x="0" y="180933"/>
                  </a:moveTo>
                  <a:lnTo>
                    <a:pt x="89050" y="26012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136252" y="1870452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S4</a:t>
            </a:r>
            <a:endParaRPr sz="5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49389" y="1824381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69" h="182244">
                <a:moveTo>
                  <a:pt x="0" y="90940"/>
                </a:moveTo>
                <a:lnTo>
                  <a:pt x="10011" y="55542"/>
                </a:lnTo>
                <a:lnTo>
                  <a:pt x="37311" y="26635"/>
                </a:lnTo>
                <a:lnTo>
                  <a:pt x="77804" y="7146"/>
                </a:lnTo>
                <a:lnTo>
                  <a:pt x="127391" y="0"/>
                </a:lnTo>
                <a:lnTo>
                  <a:pt x="176977" y="7146"/>
                </a:lnTo>
                <a:lnTo>
                  <a:pt x="217470" y="26635"/>
                </a:lnTo>
                <a:lnTo>
                  <a:pt x="244771" y="55542"/>
                </a:lnTo>
                <a:lnTo>
                  <a:pt x="254782" y="90940"/>
                </a:lnTo>
                <a:lnTo>
                  <a:pt x="244771" y="126339"/>
                </a:lnTo>
                <a:lnTo>
                  <a:pt x="217470" y="155245"/>
                </a:lnTo>
                <a:lnTo>
                  <a:pt x="176977" y="174735"/>
                </a:lnTo>
                <a:lnTo>
                  <a:pt x="127391" y="181881"/>
                </a:lnTo>
                <a:lnTo>
                  <a:pt x="77804" y="174735"/>
                </a:lnTo>
                <a:lnTo>
                  <a:pt x="37311" y="155245"/>
                </a:lnTo>
                <a:lnTo>
                  <a:pt x="10011" y="126339"/>
                </a:lnTo>
                <a:lnTo>
                  <a:pt x="0" y="90940"/>
                </a:lnTo>
                <a:close/>
              </a:path>
            </a:pathLst>
          </a:custGeom>
          <a:ln w="5567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93847" y="1403994"/>
            <a:ext cx="1787525" cy="27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Inputs: B,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</a:t>
            </a:r>
            <a:r>
              <a:rPr sz="500" spc="4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Outputs: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L, Dreg_clr,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Dreg_ld,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Dctr_clr, </a:t>
            </a:r>
            <a:r>
              <a:rPr sz="500" spc="-10" dirty="0">
                <a:latin typeface="Arial"/>
                <a:cs typeface="Arial"/>
              </a:rPr>
              <a:t>Dctr_cnt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tabLst>
                <a:tab pos="1522730" algn="l"/>
              </a:tabLst>
            </a:pPr>
            <a:r>
              <a:rPr sz="500" spc="-25" dirty="0">
                <a:latin typeface="Arial"/>
                <a:cs typeface="Arial"/>
              </a:rPr>
              <a:t>B’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5" dirty="0">
                <a:latin typeface="Arial"/>
                <a:cs typeface="Arial"/>
              </a:rPr>
              <a:t>S’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0271" y="2022639"/>
            <a:ext cx="894715" cy="319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5"/>
              </a:spcBef>
              <a:tabLst>
                <a:tab pos="485775" algn="l"/>
              </a:tabLst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Dctr_clr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50800" marR="43180">
              <a:lnSpc>
                <a:spcPts val="500"/>
              </a:lnSpc>
              <a:spcBef>
                <a:spcPts val="125"/>
              </a:spcBef>
            </a:pPr>
            <a:r>
              <a:rPr sz="750" baseline="16666" dirty="0">
                <a:latin typeface="Arial"/>
                <a:cs typeface="Arial"/>
              </a:rPr>
              <a:t>Dreg_clr =</a:t>
            </a:r>
            <a:r>
              <a:rPr sz="750" spc="7" baseline="16666" dirty="0">
                <a:latin typeface="Arial"/>
                <a:cs typeface="Arial"/>
              </a:rPr>
              <a:t> </a:t>
            </a:r>
            <a:r>
              <a:rPr sz="750" baseline="16666" dirty="0">
                <a:latin typeface="Arial"/>
                <a:cs typeface="Arial"/>
              </a:rPr>
              <a:t>1</a:t>
            </a:r>
            <a:r>
              <a:rPr sz="750" spc="300" baseline="16666" dirty="0">
                <a:latin typeface="Arial"/>
                <a:cs typeface="Arial"/>
              </a:rPr>
              <a:t>  </a:t>
            </a:r>
            <a:r>
              <a:rPr sz="500" dirty="0">
                <a:latin typeface="Arial"/>
                <a:cs typeface="Arial"/>
              </a:rPr>
              <a:t>(clear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endParaRPr sz="500">
              <a:latin typeface="Arial"/>
              <a:cs typeface="Arial"/>
            </a:endParaRPr>
          </a:p>
          <a:p>
            <a:pPr marL="508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(clear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reg)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62992" y="2022639"/>
            <a:ext cx="374015" cy="319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algn="ctr">
              <a:lnSpc>
                <a:spcPts val="55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L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50"/>
              </a:lnSpc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 marR="63500" indent="-19685" algn="ctr">
              <a:lnSpc>
                <a:spcPts val="580"/>
              </a:lnSpc>
              <a:spcBef>
                <a:spcPts val="60"/>
              </a:spcBef>
            </a:pPr>
            <a:r>
              <a:rPr sz="500" dirty="0">
                <a:latin typeface="Arial"/>
                <a:cs typeface="Arial"/>
              </a:rPr>
              <a:t>(laser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off)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(count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up)</a:t>
            </a:r>
            <a:endParaRPr sz="5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03913" y="2022639"/>
            <a:ext cx="687070" cy="33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Dreg_ld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Dctr_cnt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00" dirty="0">
                <a:latin typeface="Arial"/>
                <a:cs typeface="Arial"/>
              </a:rPr>
              <a:t>(load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reg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with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Dctr/2)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Arial"/>
                <a:cs typeface="Arial"/>
              </a:rPr>
              <a:t>(stop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counting)</a:t>
            </a:r>
            <a:endParaRPr sz="5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6820" y="786587"/>
            <a:ext cx="1803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140"/>
              </a:spcBef>
            </a:pPr>
            <a:r>
              <a:rPr sz="350" spc="-10" dirty="0">
                <a:latin typeface="Arial Narrow"/>
                <a:cs typeface="Arial Narrow"/>
              </a:rPr>
              <a:t>Dreg_ld</a:t>
            </a:r>
            <a:endParaRPr sz="350">
              <a:latin typeface="Arial Narrow"/>
              <a:cs typeface="Arial Narrow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6820" y="841028"/>
            <a:ext cx="180340" cy="2114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" marR="9525">
              <a:lnSpc>
                <a:spcPct val="174000"/>
              </a:lnSpc>
              <a:spcBef>
                <a:spcPts val="90"/>
              </a:spcBef>
            </a:pPr>
            <a:r>
              <a:rPr sz="350" spc="-10" dirty="0">
                <a:latin typeface="Arial Narrow"/>
                <a:cs typeface="Arial Narrow"/>
              </a:rPr>
              <a:t>Dctr_clr</a:t>
            </a:r>
            <a:r>
              <a:rPr sz="350" spc="200" dirty="0">
                <a:latin typeface="Arial Narrow"/>
                <a:cs typeface="Arial Narrow"/>
              </a:rPr>
              <a:t> </a:t>
            </a:r>
            <a:r>
              <a:rPr sz="350" spc="-10" dirty="0">
                <a:latin typeface="Arial Narrow"/>
                <a:cs typeface="Arial Narrow"/>
              </a:rPr>
              <a:t>Dctr_cnt</a:t>
            </a:r>
            <a:endParaRPr sz="350">
              <a:latin typeface="Arial Narrow"/>
              <a:cs typeface="Arial Narro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714749" y="611757"/>
            <a:ext cx="1718945" cy="731520"/>
            <a:chOff x="1714749" y="611757"/>
            <a:chExt cx="1718945" cy="731520"/>
          </a:xfrm>
        </p:grpSpPr>
        <p:sp>
          <p:nvSpPr>
            <p:cNvPr id="83" name="object 83"/>
            <p:cNvSpPr/>
            <p:nvPr/>
          </p:nvSpPr>
          <p:spPr>
            <a:xfrm>
              <a:off x="2649849" y="928585"/>
              <a:ext cx="406400" cy="414655"/>
            </a:xfrm>
            <a:custGeom>
              <a:avLst/>
              <a:gdLst/>
              <a:ahLst/>
              <a:cxnLst/>
              <a:rect l="l" t="t" r="r" b="b"/>
              <a:pathLst>
                <a:path w="406400" h="414655">
                  <a:moveTo>
                    <a:pt x="52565" y="11137"/>
                  </a:moveTo>
                  <a:lnTo>
                    <a:pt x="0" y="0"/>
                  </a:lnTo>
                  <a:lnTo>
                    <a:pt x="0" y="22275"/>
                  </a:lnTo>
                  <a:lnTo>
                    <a:pt x="52565" y="11137"/>
                  </a:lnTo>
                  <a:close/>
                </a:path>
                <a:path w="406400" h="414655">
                  <a:moveTo>
                    <a:pt x="55041" y="77647"/>
                  </a:moveTo>
                  <a:lnTo>
                    <a:pt x="2476" y="66814"/>
                  </a:lnTo>
                  <a:lnTo>
                    <a:pt x="2476" y="88468"/>
                  </a:lnTo>
                  <a:lnTo>
                    <a:pt x="55041" y="77647"/>
                  </a:lnTo>
                  <a:close/>
                </a:path>
                <a:path w="406400" h="414655">
                  <a:moveTo>
                    <a:pt x="406298" y="369951"/>
                  </a:moveTo>
                  <a:lnTo>
                    <a:pt x="379082" y="369951"/>
                  </a:lnTo>
                  <a:lnTo>
                    <a:pt x="392684" y="414489"/>
                  </a:lnTo>
                  <a:lnTo>
                    <a:pt x="406298" y="369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99554" y="1051695"/>
              <a:ext cx="960755" cy="47625"/>
            </a:xfrm>
            <a:custGeom>
              <a:avLst/>
              <a:gdLst/>
              <a:ahLst/>
              <a:cxnLst/>
              <a:rect l="l" t="t" r="r" b="b"/>
              <a:pathLst>
                <a:path w="960755" h="47625">
                  <a:moveTo>
                    <a:pt x="0" y="47016"/>
                  </a:moveTo>
                  <a:lnTo>
                    <a:pt x="54419" y="23288"/>
                  </a:lnTo>
                  <a:lnTo>
                    <a:pt x="0" y="0"/>
                  </a:lnTo>
                </a:path>
                <a:path w="960755" h="47625">
                  <a:moveTo>
                    <a:pt x="906579" y="47016"/>
                  </a:moveTo>
                  <a:lnTo>
                    <a:pt x="960380" y="23288"/>
                  </a:lnTo>
                  <a:lnTo>
                    <a:pt x="906579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17924" y="614932"/>
              <a:ext cx="1712595" cy="652145"/>
            </a:xfrm>
            <a:custGeom>
              <a:avLst/>
              <a:gdLst/>
              <a:ahLst/>
              <a:cxnLst/>
              <a:rect l="l" t="t" r="r" b="b"/>
              <a:pathLst>
                <a:path w="1712595" h="652144">
                  <a:moveTo>
                    <a:pt x="0" y="0"/>
                  </a:moveTo>
                  <a:lnTo>
                    <a:pt x="1712359" y="0"/>
                  </a:lnTo>
                  <a:lnTo>
                    <a:pt x="1712359" y="652051"/>
                  </a:lnTo>
                  <a:lnTo>
                    <a:pt x="0" y="652051"/>
                  </a:lnTo>
                  <a:lnTo>
                    <a:pt x="0" y="0"/>
                  </a:lnTo>
                  <a:close/>
                </a:path>
                <a:path w="1712595" h="652144">
                  <a:moveTo>
                    <a:pt x="81629" y="296949"/>
                  </a:moveTo>
                  <a:lnTo>
                    <a:pt x="755070" y="296949"/>
                  </a:lnTo>
                  <a:lnTo>
                    <a:pt x="755070" y="496152"/>
                  </a:lnTo>
                  <a:lnTo>
                    <a:pt x="81629" y="496152"/>
                  </a:lnTo>
                  <a:lnTo>
                    <a:pt x="81629" y="296949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797366" y="901656"/>
            <a:ext cx="150495" cy="1536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114"/>
              </a:spcBef>
            </a:pPr>
            <a:r>
              <a:rPr sz="400" spc="-10" dirty="0">
                <a:latin typeface="Arial"/>
                <a:cs typeface="Arial"/>
              </a:rPr>
              <a:t>clear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count</a:t>
            </a:r>
            <a:endParaRPr sz="4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03946" y="901656"/>
            <a:ext cx="143510" cy="1587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75"/>
              </a:spcBef>
            </a:pPr>
            <a:r>
              <a:rPr sz="400" spc="-10" dirty="0">
                <a:latin typeface="Arial"/>
                <a:cs typeface="Arial"/>
              </a:rPr>
              <a:t>clear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load</a:t>
            </a:r>
            <a:endParaRPr sz="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12529" y="1046418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24279" y="902892"/>
            <a:ext cx="406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5" dirty="0">
                <a:latin typeface="Arial"/>
                <a:cs typeface="Arial"/>
              </a:rPr>
              <a:t>I</a:t>
            </a:r>
            <a:endParaRPr sz="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07805" y="940011"/>
            <a:ext cx="371475" cy="1974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6520" marR="5080">
              <a:lnSpc>
                <a:spcPts val="390"/>
              </a:lnSpc>
              <a:spcBef>
                <a:spcPts val="215"/>
              </a:spcBef>
            </a:pPr>
            <a:r>
              <a:rPr sz="400" dirty="0">
                <a:latin typeface="Arial"/>
                <a:cs typeface="Arial"/>
              </a:rPr>
              <a:t>Dctr:</a:t>
            </a:r>
            <a:r>
              <a:rPr sz="400" spc="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16-</a:t>
            </a:r>
            <a:r>
              <a:rPr sz="400" spc="-25" dirty="0">
                <a:latin typeface="Arial"/>
                <a:cs typeface="Arial"/>
              </a:rPr>
              <a:t>bit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up-</a:t>
            </a:r>
            <a:r>
              <a:rPr sz="400" spc="-10" dirty="0">
                <a:latin typeface="Arial"/>
                <a:cs typeface="Arial"/>
              </a:rPr>
              <a:t>counter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ts val="450"/>
              </a:lnSpc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83645" y="940011"/>
            <a:ext cx="304800" cy="1403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6045" marR="5080" indent="-93980">
              <a:lnSpc>
                <a:spcPts val="390"/>
              </a:lnSpc>
              <a:spcBef>
                <a:spcPts val="215"/>
              </a:spcBef>
            </a:pPr>
            <a:r>
              <a:rPr sz="400" dirty="0">
                <a:latin typeface="Arial"/>
                <a:cs typeface="Arial"/>
              </a:rPr>
              <a:t>Dreg:</a:t>
            </a:r>
            <a:r>
              <a:rPr sz="400" spc="6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16-</a:t>
            </a:r>
            <a:r>
              <a:rPr sz="400" spc="-25" dirty="0">
                <a:latin typeface="Arial"/>
                <a:cs typeface="Arial"/>
              </a:rPr>
              <a:t>bit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register</a:t>
            </a:r>
            <a:endParaRPr sz="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062620" y="1176085"/>
            <a:ext cx="86360" cy="19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00" spc="-25" dirty="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180"/>
              </a:spcBef>
            </a:pPr>
            <a:r>
              <a:rPr sz="400" spc="20" dirty="0"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29343" y="615223"/>
            <a:ext cx="22796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10" dirty="0">
                <a:latin typeface="Arial"/>
                <a:cs typeface="Arial"/>
              </a:rPr>
              <a:t>Datapath</a:t>
            </a:r>
            <a:endParaRPr sz="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49853" y="605325"/>
            <a:ext cx="519430" cy="2419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177800">
              <a:lnSpc>
                <a:spcPct val="114799"/>
              </a:lnSpc>
              <a:spcBef>
                <a:spcPts val="75"/>
              </a:spcBef>
            </a:pPr>
            <a:r>
              <a:rPr sz="525" baseline="39682" dirty="0">
                <a:latin typeface="Arial"/>
                <a:cs typeface="Arial"/>
              </a:rPr>
              <a:t>L</a:t>
            </a:r>
            <a:r>
              <a:rPr sz="525" spc="-44" baseline="39682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to</a:t>
            </a:r>
            <a:r>
              <a:rPr sz="350" spc="45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laser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525" baseline="-47619" dirty="0">
                <a:latin typeface="Arial"/>
                <a:cs typeface="Arial"/>
              </a:rPr>
              <a:t>S</a:t>
            </a:r>
            <a:r>
              <a:rPr sz="350" dirty="0">
                <a:latin typeface="Arial"/>
                <a:cs typeface="Arial"/>
              </a:rPr>
              <a:t>from</a:t>
            </a:r>
            <a:r>
              <a:rPr sz="350" spc="12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sensor</a:t>
            </a:r>
            <a:endParaRPr sz="3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275"/>
              </a:spcBef>
            </a:pPr>
            <a:r>
              <a:rPr sz="400" spc="-10" dirty="0">
                <a:latin typeface="Arial"/>
                <a:cs typeface="Arial"/>
              </a:rPr>
              <a:t>Dreg_clr</a:t>
            </a:r>
            <a:endParaRPr sz="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15193" y="801806"/>
            <a:ext cx="224790" cy="2584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209" indent="-1905">
              <a:lnSpc>
                <a:spcPct val="100000"/>
              </a:lnSpc>
              <a:spcBef>
                <a:spcPts val="305"/>
              </a:spcBef>
            </a:pPr>
            <a:r>
              <a:rPr sz="400" spc="-10" dirty="0">
                <a:latin typeface="Arial"/>
                <a:cs typeface="Arial"/>
              </a:rPr>
              <a:t>Dreg_ld</a:t>
            </a:r>
            <a:endParaRPr sz="400">
              <a:latin typeface="Arial"/>
              <a:cs typeface="Arial"/>
            </a:endParaRPr>
          </a:p>
          <a:p>
            <a:pPr marL="12700" marR="6985" indent="16510">
              <a:lnSpc>
                <a:spcPts val="450"/>
              </a:lnSpc>
              <a:spcBef>
                <a:spcPts val="250"/>
              </a:spcBef>
            </a:pPr>
            <a:r>
              <a:rPr sz="400" spc="-10" dirty="0">
                <a:latin typeface="Arial"/>
                <a:cs typeface="Arial"/>
              </a:rPr>
              <a:t>Dctr_clr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Dctr_cnt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634641" y="793305"/>
            <a:ext cx="1748155" cy="518159"/>
            <a:chOff x="1634641" y="793305"/>
            <a:chExt cx="1748155" cy="518159"/>
          </a:xfrm>
        </p:grpSpPr>
        <p:sp>
          <p:nvSpPr>
            <p:cNvPr id="97" name="object 97"/>
            <p:cNvSpPr/>
            <p:nvPr/>
          </p:nvSpPr>
          <p:spPr>
            <a:xfrm>
              <a:off x="1638769" y="797432"/>
              <a:ext cx="1022985" cy="208915"/>
            </a:xfrm>
            <a:custGeom>
              <a:avLst/>
              <a:gdLst/>
              <a:ahLst/>
              <a:cxnLst/>
              <a:rect l="l" t="t" r="r" b="b"/>
              <a:pathLst>
                <a:path w="1022985" h="208915">
                  <a:moveTo>
                    <a:pt x="1019747" y="142287"/>
                  </a:moveTo>
                  <a:lnTo>
                    <a:pt x="965634" y="142287"/>
                  </a:lnTo>
                  <a:lnTo>
                    <a:pt x="965634" y="0"/>
                  </a:lnTo>
                  <a:lnTo>
                    <a:pt x="0" y="0"/>
                  </a:lnTo>
                </a:path>
                <a:path w="1022985" h="208915">
                  <a:moveTo>
                    <a:pt x="1022838" y="208482"/>
                  </a:moveTo>
                  <a:lnTo>
                    <a:pt x="919346" y="208482"/>
                  </a:lnTo>
                  <a:lnTo>
                    <a:pt x="919346" y="66194"/>
                  </a:lnTo>
                  <a:lnTo>
                    <a:pt x="0" y="66194"/>
                  </a:lnTo>
                </a:path>
                <a:path w="1022985" h="208915">
                  <a:moveTo>
                    <a:pt x="113167" y="142287"/>
                  </a:moveTo>
                  <a:lnTo>
                    <a:pt x="5565" y="14290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42043" y="928584"/>
              <a:ext cx="52705" cy="22860"/>
            </a:xfrm>
            <a:custGeom>
              <a:avLst/>
              <a:gdLst/>
              <a:ahLst/>
              <a:cxnLst/>
              <a:rect l="l" t="t" r="r" b="b"/>
              <a:pathLst>
                <a:path w="52705" h="22859">
                  <a:moveTo>
                    <a:pt x="0" y="0"/>
                  </a:moveTo>
                  <a:lnTo>
                    <a:pt x="0" y="22270"/>
                  </a:lnTo>
                  <a:lnTo>
                    <a:pt x="52564" y="11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41861" y="1005915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4">
                  <a:moveTo>
                    <a:pt x="113785" y="0"/>
                  </a:moveTo>
                  <a:lnTo>
                    <a:pt x="0" y="619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45752" y="995398"/>
              <a:ext cx="52705" cy="22225"/>
            </a:xfrm>
            <a:custGeom>
              <a:avLst/>
              <a:gdLst/>
              <a:ahLst/>
              <a:cxnLst/>
              <a:rect l="l" t="t" r="r" b="b"/>
              <a:pathLst>
                <a:path w="52705" h="22225">
                  <a:moveTo>
                    <a:pt x="0" y="0"/>
                  </a:moveTo>
                  <a:lnTo>
                    <a:pt x="0" y="21652"/>
                  </a:lnTo>
                  <a:lnTo>
                    <a:pt x="52564" y="10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42544" y="1113559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5">
                  <a:moveTo>
                    <a:pt x="0" y="191779"/>
                  </a:moveTo>
                  <a:lnTo>
                    <a:pt x="0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15953" y="1210686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39" h="44450">
                  <a:moveTo>
                    <a:pt x="53182" y="0"/>
                  </a:moveTo>
                  <a:lnTo>
                    <a:pt x="0" y="43923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15451" y="1195437"/>
              <a:ext cx="54610" cy="45720"/>
            </a:xfrm>
            <a:custGeom>
              <a:avLst/>
              <a:gdLst/>
              <a:ahLst/>
              <a:cxnLst/>
              <a:rect l="l" t="t" r="r" b="b"/>
              <a:pathLst>
                <a:path w="54610" h="45719">
                  <a:moveTo>
                    <a:pt x="0" y="45562"/>
                  </a:moveTo>
                  <a:lnTo>
                    <a:pt x="54421" y="21904"/>
                  </a:lnTo>
                  <a:lnTo>
                    <a:pt x="0" y="0"/>
                  </a:lnTo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19482" y="1075203"/>
              <a:ext cx="986790" cy="142240"/>
            </a:xfrm>
            <a:custGeom>
              <a:avLst/>
              <a:gdLst/>
              <a:ahLst/>
              <a:cxnLst/>
              <a:rect l="l" t="t" r="r" b="b"/>
              <a:pathLst>
                <a:path w="986789" h="142240">
                  <a:moveTo>
                    <a:pt x="986650" y="0"/>
                  </a:moveTo>
                  <a:lnTo>
                    <a:pt x="950400" y="0"/>
                  </a:lnTo>
                  <a:lnTo>
                    <a:pt x="950400" y="142171"/>
                  </a:lnTo>
                  <a:lnTo>
                    <a:pt x="0" y="142171"/>
                  </a:lnTo>
                </a:path>
                <a:path w="986789" h="142240">
                  <a:moveTo>
                    <a:pt x="76593" y="0"/>
                  </a:moveTo>
                  <a:lnTo>
                    <a:pt x="55429" y="0"/>
                  </a:lnTo>
                  <a:lnTo>
                    <a:pt x="55429" y="14217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61810" y="1206406"/>
              <a:ext cx="26670" cy="22225"/>
            </a:xfrm>
            <a:custGeom>
              <a:avLst/>
              <a:gdLst/>
              <a:ahLst/>
              <a:cxnLst/>
              <a:rect l="l" t="t" r="r" b="b"/>
              <a:pathLst>
                <a:path w="26669" h="22225">
                  <a:moveTo>
                    <a:pt x="20337" y="0"/>
                  </a:moveTo>
                  <a:lnTo>
                    <a:pt x="5866" y="0"/>
                  </a:lnTo>
                  <a:lnTo>
                    <a:pt x="0" y="4909"/>
                  </a:lnTo>
                  <a:lnTo>
                    <a:pt x="0" y="10967"/>
                  </a:lnTo>
                  <a:lnTo>
                    <a:pt x="0" y="17026"/>
                  </a:lnTo>
                  <a:lnTo>
                    <a:pt x="5866" y="21936"/>
                  </a:lnTo>
                  <a:lnTo>
                    <a:pt x="20337" y="21936"/>
                  </a:lnTo>
                  <a:lnTo>
                    <a:pt x="26203" y="17026"/>
                  </a:lnTo>
                  <a:lnTo>
                    <a:pt x="26203" y="4909"/>
                  </a:lnTo>
                  <a:lnTo>
                    <a:pt x="20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61810" y="1206406"/>
              <a:ext cx="26670" cy="22225"/>
            </a:xfrm>
            <a:custGeom>
              <a:avLst/>
              <a:gdLst/>
              <a:ahLst/>
              <a:cxnLst/>
              <a:rect l="l" t="t" r="r" b="b"/>
              <a:pathLst>
                <a:path w="26669" h="22225">
                  <a:moveTo>
                    <a:pt x="0" y="10968"/>
                  </a:moveTo>
                  <a:lnTo>
                    <a:pt x="0" y="4910"/>
                  </a:lnTo>
                  <a:lnTo>
                    <a:pt x="5866" y="0"/>
                  </a:lnTo>
                  <a:lnTo>
                    <a:pt x="13101" y="0"/>
                  </a:lnTo>
                  <a:lnTo>
                    <a:pt x="20337" y="0"/>
                  </a:lnTo>
                  <a:lnTo>
                    <a:pt x="26203" y="4910"/>
                  </a:lnTo>
                  <a:lnTo>
                    <a:pt x="26203" y="10968"/>
                  </a:lnTo>
                  <a:lnTo>
                    <a:pt x="26203" y="17027"/>
                  </a:lnTo>
                  <a:lnTo>
                    <a:pt x="20337" y="21937"/>
                  </a:lnTo>
                  <a:lnTo>
                    <a:pt x="5866" y="21937"/>
                  </a:lnTo>
                  <a:lnTo>
                    <a:pt x="0" y="17027"/>
                  </a:lnTo>
                  <a:lnTo>
                    <a:pt x="0" y="1096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706133" y="911881"/>
              <a:ext cx="673735" cy="199390"/>
            </a:xfrm>
            <a:custGeom>
              <a:avLst/>
              <a:gdLst/>
              <a:ahLst/>
              <a:cxnLst/>
              <a:rect l="l" t="t" r="r" b="b"/>
              <a:pathLst>
                <a:path w="673735" h="199390">
                  <a:moveTo>
                    <a:pt x="0" y="0"/>
                  </a:moveTo>
                  <a:lnTo>
                    <a:pt x="673441" y="0"/>
                  </a:lnTo>
                  <a:lnTo>
                    <a:pt x="673441" y="199203"/>
                  </a:lnTo>
                  <a:lnTo>
                    <a:pt x="0" y="199203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062087" y="800700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2131788" y="672620"/>
            <a:ext cx="939800" cy="498475"/>
            <a:chOff x="2131788" y="672620"/>
            <a:chExt cx="939800" cy="498475"/>
          </a:xfrm>
        </p:grpSpPr>
        <p:sp>
          <p:nvSpPr>
            <p:cNvPr id="110" name="object 110"/>
            <p:cNvSpPr/>
            <p:nvPr/>
          </p:nvSpPr>
          <p:spPr>
            <a:xfrm>
              <a:off x="3029425" y="864935"/>
              <a:ext cx="27305" cy="44450"/>
            </a:xfrm>
            <a:custGeom>
              <a:avLst/>
              <a:gdLst/>
              <a:ahLst/>
              <a:cxnLst/>
              <a:rect l="l" t="t" r="r" b="b"/>
              <a:pathLst>
                <a:path w="27305" h="44450">
                  <a:moveTo>
                    <a:pt x="26713" y="0"/>
                  </a:moveTo>
                  <a:lnTo>
                    <a:pt x="0" y="0"/>
                  </a:lnTo>
                  <a:lnTo>
                    <a:pt x="13356" y="44353"/>
                  </a:lnTo>
                  <a:lnTo>
                    <a:pt x="26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42530" y="807065"/>
              <a:ext cx="635" cy="65405"/>
            </a:xfrm>
            <a:custGeom>
              <a:avLst/>
              <a:gdLst/>
              <a:ahLst/>
              <a:cxnLst/>
              <a:rect l="l" t="t" r="r" b="b"/>
              <a:pathLst>
                <a:path w="635" h="65405">
                  <a:moveTo>
                    <a:pt x="0" y="65051"/>
                  </a:moveTo>
                  <a:lnTo>
                    <a:pt x="504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9425" y="710332"/>
              <a:ext cx="27305" cy="44450"/>
            </a:xfrm>
            <a:custGeom>
              <a:avLst/>
              <a:gdLst/>
              <a:ahLst/>
              <a:cxnLst/>
              <a:rect l="l" t="t" r="r" b="b"/>
              <a:pathLst>
                <a:path w="27305" h="44450">
                  <a:moveTo>
                    <a:pt x="26713" y="0"/>
                  </a:moveTo>
                  <a:lnTo>
                    <a:pt x="0" y="0"/>
                  </a:lnTo>
                  <a:lnTo>
                    <a:pt x="13356" y="44353"/>
                  </a:lnTo>
                  <a:lnTo>
                    <a:pt x="26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137820" y="678652"/>
              <a:ext cx="904875" cy="486409"/>
            </a:xfrm>
            <a:custGeom>
              <a:avLst/>
              <a:gdLst/>
              <a:ahLst/>
              <a:cxnLst/>
              <a:rect l="l" t="t" r="r" b="b"/>
              <a:pathLst>
                <a:path w="904875" h="486409">
                  <a:moveTo>
                    <a:pt x="904709" y="38860"/>
                  </a:moveTo>
                  <a:lnTo>
                    <a:pt x="904709" y="0"/>
                  </a:lnTo>
                  <a:lnTo>
                    <a:pt x="373022" y="0"/>
                  </a:lnTo>
                  <a:lnTo>
                    <a:pt x="373022" y="486194"/>
                  </a:lnTo>
                  <a:lnTo>
                    <a:pt x="0" y="486194"/>
                  </a:lnTo>
                  <a:lnTo>
                    <a:pt x="0" y="432319"/>
                  </a:lnTo>
                </a:path>
              </a:pathLst>
            </a:custGeom>
            <a:ln w="11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16321" y="81551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39" h="44450">
                  <a:moveTo>
                    <a:pt x="52921" y="0"/>
                  </a:moveTo>
                  <a:lnTo>
                    <a:pt x="0" y="44352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519765" y="1089206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482361" y="752779"/>
            <a:ext cx="705485" cy="392430"/>
            <a:chOff x="2482361" y="752779"/>
            <a:chExt cx="705485" cy="392430"/>
          </a:xfrm>
        </p:grpSpPr>
        <p:sp>
          <p:nvSpPr>
            <p:cNvPr id="117" name="object 117"/>
            <p:cNvSpPr/>
            <p:nvPr/>
          </p:nvSpPr>
          <p:spPr>
            <a:xfrm>
              <a:off x="2484584" y="1098528"/>
              <a:ext cx="52705" cy="44450"/>
            </a:xfrm>
            <a:custGeom>
              <a:avLst/>
              <a:gdLst/>
              <a:ahLst/>
              <a:cxnLst/>
              <a:rect l="l" t="t" r="r" b="b"/>
              <a:pathLst>
                <a:path w="52705" h="44450">
                  <a:moveTo>
                    <a:pt x="52417" y="0"/>
                  </a:moveTo>
                  <a:lnTo>
                    <a:pt x="0" y="44352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01909" y="755954"/>
              <a:ext cx="282575" cy="50165"/>
            </a:xfrm>
            <a:custGeom>
              <a:avLst/>
              <a:gdLst/>
              <a:ahLst/>
              <a:cxnLst/>
              <a:rect l="l" t="t" r="r" b="b"/>
              <a:pathLst>
                <a:path w="282575" h="50165">
                  <a:moveTo>
                    <a:pt x="0" y="0"/>
                  </a:moveTo>
                  <a:lnTo>
                    <a:pt x="282249" y="0"/>
                  </a:lnTo>
                  <a:lnTo>
                    <a:pt x="282249" y="49844"/>
                  </a:lnTo>
                  <a:lnTo>
                    <a:pt x="0" y="49844"/>
                  </a:lnTo>
                  <a:lnTo>
                    <a:pt x="0" y="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985981" y="739452"/>
            <a:ext cx="1193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&gt;&gt;1</a:t>
            </a:r>
            <a:endParaRPr sz="4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66831"/>
            <a:ext cx="2586247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 dirty="0"/>
          </a:p>
          <a:p>
            <a:pPr marL="12700">
              <a:lnSpc>
                <a:spcPts val="1080"/>
              </a:lnSpc>
            </a:pPr>
            <a:r>
              <a:rPr lang="en-US" sz="950" dirty="0">
                <a:solidFill>
                  <a:srgbClr val="00B0F0"/>
                </a:solidFill>
                <a:latin typeface="Tahoma"/>
                <a:cs typeface="Tahoma"/>
              </a:rPr>
              <a:t>                         Design Challenge</a:t>
            </a:r>
            <a:endParaRPr sz="950" dirty="0">
              <a:solidFill>
                <a:srgbClr val="00B0F0"/>
              </a:solidFill>
              <a:latin typeface="Tahoma"/>
              <a:cs typeface="Tahoma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FC2BBB4E-BBE5-4F9D-95EF-D87E572A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" y="536992"/>
            <a:ext cx="3447649" cy="1561683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42A1D751-BA44-4ECA-99FA-D51EFAFE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5" y="499969"/>
            <a:ext cx="3441198" cy="16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53" y="77721"/>
            <a:ext cx="876935" cy="32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5"/>
              </a:lnSpc>
              <a:spcBef>
                <a:spcPts val="95"/>
              </a:spcBef>
            </a:pPr>
            <a:r>
              <a:rPr sz="1250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1250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ts val="905"/>
              </a:lnSpc>
            </a:pP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800" i="1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r>
              <a:rPr sz="80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Method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5.2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046" y="812227"/>
              <a:ext cx="3215663" cy="14023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66833"/>
            <a:ext cx="81788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/>
              <a:t>RTL</a:t>
            </a:r>
            <a:r>
              <a:rPr sz="1250" spc="-30" dirty="0"/>
              <a:t> </a:t>
            </a:r>
            <a:r>
              <a:rPr sz="1250" spc="-10" dirty="0"/>
              <a:t>Design</a:t>
            </a:r>
            <a:endParaRPr sz="1250"/>
          </a:p>
        </p:txBody>
      </p:sp>
      <p:sp>
        <p:nvSpPr>
          <p:cNvPr id="11" name="object 11"/>
          <p:cNvSpPr txBox="1"/>
          <p:nvPr/>
        </p:nvSpPr>
        <p:spPr>
          <a:xfrm>
            <a:off x="106154" y="240360"/>
            <a:ext cx="210883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Method: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“Preview”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34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dirty="0"/>
              <a:t>Soda</a:t>
            </a:r>
            <a:r>
              <a:rPr spc="60" dirty="0"/>
              <a:t> </a:t>
            </a:r>
            <a:r>
              <a:rPr spc="-10" dirty="0"/>
              <a:t>dispenser</a:t>
            </a:r>
          </a:p>
          <a:p>
            <a:pPr marL="304165" marR="321310" lvl="1" indent="-114300">
              <a:lnSpc>
                <a:spcPct val="103400"/>
              </a:lnSpc>
              <a:spcBef>
                <a:spcPts val="145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c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when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coin </a:t>
            </a:r>
            <a:r>
              <a:rPr sz="750" spc="-10" dirty="0">
                <a:latin typeface="Tahoma"/>
                <a:cs typeface="Tahoma"/>
              </a:rPr>
              <a:t>deposited</a:t>
            </a:r>
            <a:endParaRPr sz="750">
              <a:latin typeface="Tahoma"/>
              <a:cs typeface="Tahoma"/>
            </a:endParaRPr>
          </a:p>
          <a:p>
            <a:pPr marL="304165" marR="116839" lvl="1" indent="-11430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a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8-bit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having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of </a:t>
            </a:r>
            <a:r>
              <a:rPr sz="750" dirty="0">
                <a:latin typeface="Tahoma"/>
                <a:cs typeface="Tahoma"/>
              </a:rPr>
              <a:t>deposited</a:t>
            </a:r>
            <a:r>
              <a:rPr sz="750" spc="10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coin</a:t>
            </a:r>
            <a:endParaRPr sz="750">
              <a:latin typeface="Tahoma"/>
              <a:cs typeface="Tahoma"/>
            </a:endParaRPr>
          </a:p>
          <a:p>
            <a:pPr marL="304165" marR="95885" lvl="1" indent="-114300">
              <a:lnSpc>
                <a:spcPct val="103400"/>
              </a:lnSpc>
              <a:spcBef>
                <a:spcPts val="130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s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8-bit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having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cost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a</a:t>
            </a:r>
            <a:r>
              <a:rPr sz="750" spc="-20" dirty="0">
                <a:latin typeface="Tahoma"/>
                <a:cs typeface="Tahoma"/>
              </a:rPr>
              <a:t> soda</a:t>
            </a:r>
            <a:endParaRPr sz="750">
              <a:latin typeface="Tahoma"/>
              <a:cs typeface="Tahoma"/>
            </a:endParaRPr>
          </a:p>
          <a:p>
            <a:pPr marL="304165" marR="5080" lvl="1" indent="-114300">
              <a:lnSpc>
                <a:spcPct val="103400"/>
              </a:lnSpc>
              <a:spcBef>
                <a:spcPts val="140"/>
              </a:spcBef>
              <a:buClr>
                <a:srgbClr val="FF0000"/>
              </a:buClr>
              <a:buSzPct val="68750"/>
              <a:buFont typeface="Wingdings"/>
              <a:buChar char=""/>
              <a:tabLst>
                <a:tab pos="302260" algn="l"/>
              </a:tabLst>
            </a:pPr>
            <a:r>
              <a:rPr sz="800" i="1" dirty="0">
                <a:latin typeface="Tahoma"/>
                <a:cs typeface="Tahoma"/>
              </a:rPr>
              <a:t>d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processor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sets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</a:t>
            </a:r>
            <a:r>
              <a:rPr sz="750" dirty="0">
                <a:latin typeface="Tahoma"/>
                <a:cs typeface="Tahoma"/>
              </a:rPr>
              <a:t> 1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when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total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deposited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765" y="1815269"/>
            <a:ext cx="31305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ahoma"/>
                <a:cs typeface="Tahoma"/>
              </a:rPr>
              <a:t>a</a:t>
            </a:r>
            <a:r>
              <a:rPr sz="750" spc="1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soda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5865" y="1589450"/>
            <a:ext cx="1108075" cy="653415"/>
            <a:chOff x="2135865" y="1589450"/>
            <a:chExt cx="1108075" cy="653415"/>
          </a:xfrm>
        </p:grpSpPr>
        <p:sp>
          <p:nvSpPr>
            <p:cNvPr id="15" name="object 15"/>
            <p:cNvSpPr/>
            <p:nvPr/>
          </p:nvSpPr>
          <p:spPr>
            <a:xfrm>
              <a:off x="2808787" y="1595483"/>
              <a:ext cx="1270" cy="156210"/>
            </a:xfrm>
            <a:custGeom>
              <a:avLst/>
              <a:gdLst/>
              <a:ahLst/>
              <a:cxnLst/>
              <a:rect l="l" t="t" r="r" b="b"/>
              <a:pathLst>
                <a:path w="1269" h="156210">
                  <a:moveTo>
                    <a:pt x="0" y="0"/>
                  </a:moveTo>
                  <a:lnTo>
                    <a:pt x="1236" y="155898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4670" y="1719211"/>
              <a:ext cx="48260" cy="84455"/>
            </a:xfrm>
            <a:custGeom>
              <a:avLst/>
              <a:gdLst/>
              <a:ahLst/>
              <a:cxnLst/>
              <a:rect l="l" t="t" r="r" b="b"/>
              <a:pathLst>
                <a:path w="48260" h="84455">
                  <a:moveTo>
                    <a:pt x="48235" y="0"/>
                  </a:moveTo>
                  <a:lnTo>
                    <a:pt x="0" y="0"/>
                  </a:lnTo>
                  <a:lnTo>
                    <a:pt x="24117" y="84136"/>
                  </a:lnTo>
                  <a:lnTo>
                    <a:pt x="48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9675" y="1889957"/>
              <a:ext cx="177165" cy="635"/>
            </a:xfrm>
            <a:custGeom>
              <a:avLst/>
              <a:gdLst/>
              <a:ahLst/>
              <a:cxnLst/>
              <a:rect l="l" t="t" r="r" b="b"/>
              <a:pathLst>
                <a:path w="177164" h="635">
                  <a:moveTo>
                    <a:pt x="0" y="0"/>
                  </a:moveTo>
                  <a:lnTo>
                    <a:pt x="176863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0671" y="1868923"/>
              <a:ext cx="95885" cy="42545"/>
            </a:xfrm>
            <a:custGeom>
              <a:avLst/>
              <a:gdLst/>
              <a:ahLst/>
              <a:cxnLst/>
              <a:rect l="l" t="t" r="r" b="b"/>
              <a:pathLst>
                <a:path w="95885" h="42544">
                  <a:moveTo>
                    <a:pt x="0" y="0"/>
                  </a:moveTo>
                  <a:lnTo>
                    <a:pt x="0" y="42068"/>
                  </a:lnTo>
                  <a:lnTo>
                    <a:pt x="95853" y="2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2752" y="2018635"/>
              <a:ext cx="180340" cy="635"/>
            </a:xfrm>
            <a:custGeom>
              <a:avLst/>
              <a:gdLst/>
              <a:ahLst/>
              <a:cxnLst/>
              <a:rect l="l" t="t" r="r" b="b"/>
              <a:pathLst>
                <a:path w="180339" h="635">
                  <a:moveTo>
                    <a:pt x="179954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2149" y="1997602"/>
              <a:ext cx="96520" cy="42545"/>
            </a:xfrm>
            <a:custGeom>
              <a:avLst/>
              <a:gdLst/>
              <a:ahLst/>
              <a:cxnLst/>
              <a:rect l="l" t="t" r="r" b="b"/>
              <a:pathLst>
                <a:path w="96519" h="42544">
                  <a:moveTo>
                    <a:pt x="96470" y="0"/>
                  </a:moveTo>
                  <a:lnTo>
                    <a:pt x="0" y="21033"/>
                  </a:lnTo>
                  <a:lnTo>
                    <a:pt x="96470" y="42067"/>
                  </a:lnTo>
                  <a:lnTo>
                    <a:pt x="96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2707" y="1808296"/>
              <a:ext cx="858519" cy="431800"/>
            </a:xfrm>
            <a:custGeom>
              <a:avLst/>
              <a:gdLst/>
              <a:ahLst/>
              <a:cxnLst/>
              <a:rect l="l" t="t" r="r" b="b"/>
              <a:pathLst>
                <a:path w="858519" h="431800">
                  <a:moveTo>
                    <a:pt x="0" y="0"/>
                  </a:moveTo>
                  <a:lnTo>
                    <a:pt x="858344" y="0"/>
                  </a:lnTo>
                  <a:lnTo>
                    <a:pt x="858344" y="431194"/>
                  </a:lnTo>
                  <a:lnTo>
                    <a:pt x="0" y="431194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2846" y="1595483"/>
              <a:ext cx="1270" cy="156210"/>
            </a:xfrm>
            <a:custGeom>
              <a:avLst/>
              <a:gdLst/>
              <a:ahLst/>
              <a:cxnLst/>
              <a:rect l="l" t="t" r="r" b="b"/>
              <a:pathLst>
                <a:path w="1269" h="156210">
                  <a:moveTo>
                    <a:pt x="0" y="0"/>
                  </a:moveTo>
                  <a:lnTo>
                    <a:pt x="1236" y="155898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729" y="1719211"/>
              <a:ext cx="48260" cy="84455"/>
            </a:xfrm>
            <a:custGeom>
              <a:avLst/>
              <a:gdLst/>
              <a:ahLst/>
              <a:cxnLst/>
              <a:rect l="l" t="t" r="r" b="b"/>
              <a:pathLst>
                <a:path w="48260" h="84455">
                  <a:moveTo>
                    <a:pt x="48235" y="0"/>
                  </a:moveTo>
                  <a:lnTo>
                    <a:pt x="0" y="0"/>
                  </a:lnTo>
                  <a:lnTo>
                    <a:pt x="24117" y="84136"/>
                  </a:lnTo>
                  <a:lnTo>
                    <a:pt x="48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78155" y="1478851"/>
            <a:ext cx="7302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3101" y="1464498"/>
            <a:ext cx="273685" cy="304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ts val="1080"/>
              </a:lnSpc>
              <a:spcBef>
                <a:spcPts val="135"/>
              </a:spcBef>
            </a:pPr>
            <a:r>
              <a:rPr sz="1125" baseline="7407" dirty="0">
                <a:latin typeface="Arial"/>
                <a:cs typeface="Arial"/>
              </a:rPr>
              <a:t>a</a:t>
            </a:r>
            <a:r>
              <a:rPr sz="1125" spc="-22" baseline="7407" dirty="0"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900">
              <a:latin typeface="Times New Roman"/>
              <a:cs typeface="Times New Roman"/>
            </a:endParaRPr>
          </a:p>
          <a:p>
            <a:pPr marR="30480" algn="r">
              <a:lnSpc>
                <a:spcPts val="1080"/>
              </a:lnSpc>
            </a:pPr>
            <a:r>
              <a:rPr sz="900" spc="-25" dirty="0">
                <a:solidFill>
                  <a:srgbClr val="33CC33"/>
                </a:solidFill>
                <a:latin typeface="Times New Roman"/>
                <a:cs typeface="Times New Roman"/>
              </a:rPr>
              <a:t>25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1964" y="1653803"/>
            <a:ext cx="1441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solidFill>
                  <a:srgbClr val="4D994D"/>
                </a:solidFill>
                <a:latin typeface="Times New Roman"/>
                <a:cs typeface="Times New Roman"/>
              </a:rPr>
              <a:t>50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5365" y="1676693"/>
            <a:ext cx="20193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Tahoma"/>
                <a:cs typeface="Tahoma"/>
              </a:rPr>
              <a:t>coins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equals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exceeds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cost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170" dirty="0">
                <a:latin typeface="Tahoma"/>
                <a:cs typeface="Tahoma"/>
              </a:rPr>
              <a:t> </a:t>
            </a:r>
            <a:r>
              <a:rPr sz="1350" baseline="-15432" dirty="0">
                <a:latin typeface="Times New Roman"/>
                <a:cs typeface="Times New Roman"/>
              </a:rPr>
              <a:t>0</a:t>
            </a:r>
            <a:r>
              <a:rPr sz="1350" spc="359" baseline="-15432" dirty="0">
                <a:latin typeface="Times New Roman"/>
                <a:cs typeface="Times New Roman"/>
              </a:rPr>
              <a:t> </a:t>
            </a:r>
            <a:r>
              <a:rPr sz="1350" baseline="-1234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350" spc="352" baseline="-12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aseline="-12345" dirty="0">
                <a:latin typeface="Times New Roman"/>
                <a:cs typeface="Times New Roman"/>
              </a:rPr>
              <a:t>0</a:t>
            </a:r>
            <a:r>
              <a:rPr sz="1350" spc="367" baseline="-12345" dirty="0">
                <a:latin typeface="Times New Roman"/>
                <a:cs typeface="Times New Roman"/>
              </a:rPr>
              <a:t> </a:t>
            </a:r>
            <a:r>
              <a:rPr sz="1350" baseline="-12345" dirty="0">
                <a:solidFill>
                  <a:srgbClr val="33CC33"/>
                </a:solidFill>
                <a:latin typeface="Times New Roman"/>
                <a:cs typeface="Times New Roman"/>
              </a:rPr>
              <a:t>1</a:t>
            </a:r>
            <a:r>
              <a:rPr sz="1350" spc="652" baseline="-1234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350" spc="-75" baseline="-12345" dirty="0">
                <a:latin typeface="Times New Roman"/>
                <a:cs typeface="Times New Roman"/>
              </a:rPr>
              <a:t>0</a:t>
            </a:r>
            <a:endParaRPr sz="1350" baseline="-1234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5943" y="1810691"/>
            <a:ext cx="3657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200660" indent="5080">
              <a:lnSpc>
                <a:spcPct val="1104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-50" dirty="0">
                <a:latin typeface="Arial"/>
                <a:cs typeface="Arial"/>
              </a:rPr>
              <a:t>d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1005"/>
              </a:lnSpc>
            </a:pPr>
            <a:r>
              <a:rPr sz="1350" baseline="3086" dirty="0">
                <a:latin typeface="Times New Roman"/>
                <a:cs typeface="Times New Roman"/>
              </a:rPr>
              <a:t>0</a:t>
            </a:r>
            <a:r>
              <a:rPr sz="1350" spc="660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solidFill>
                  <a:srgbClr val="33CC33"/>
                </a:solidFill>
                <a:latin typeface="Times New Roman"/>
                <a:cs typeface="Times New Roman"/>
              </a:rPr>
              <a:t>1</a:t>
            </a:r>
            <a:r>
              <a:rPr sz="1350" spc="600" baseline="3086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62085" y="1899055"/>
            <a:ext cx="17843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b="1" spc="-20" dirty="0">
                <a:solidFill>
                  <a:srgbClr val="0099CC"/>
                </a:solidFill>
                <a:latin typeface="Times New Roman"/>
                <a:cs typeface="Times New Roman"/>
              </a:rPr>
              <a:t>tot: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900" b="1" spc="-25" dirty="0">
                <a:solidFill>
                  <a:srgbClr val="0099CC"/>
                </a:solidFill>
                <a:latin typeface="Times New Roman"/>
                <a:cs typeface="Times New Roman"/>
              </a:rPr>
              <a:t>25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32650" y="1867068"/>
            <a:ext cx="203835" cy="320675"/>
          </a:xfrm>
          <a:custGeom>
            <a:avLst/>
            <a:gdLst/>
            <a:ahLst/>
            <a:cxnLst/>
            <a:rect l="l" t="t" r="r" b="b"/>
            <a:pathLst>
              <a:path w="203835" h="320675">
                <a:moveTo>
                  <a:pt x="203454" y="0"/>
                </a:moveTo>
                <a:lnTo>
                  <a:pt x="0" y="0"/>
                </a:lnTo>
                <a:lnTo>
                  <a:pt x="0" y="320457"/>
                </a:lnTo>
                <a:lnTo>
                  <a:pt x="203454" y="320457"/>
                </a:lnTo>
                <a:lnTo>
                  <a:pt x="203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66902" y="1838901"/>
            <a:ext cx="707390" cy="357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4145">
              <a:lnSpc>
                <a:spcPts val="985"/>
              </a:lnSpc>
              <a:spcBef>
                <a:spcPts val="135"/>
              </a:spcBef>
            </a:pPr>
            <a:r>
              <a:rPr sz="750" dirty="0">
                <a:latin typeface="Arial"/>
                <a:cs typeface="Arial"/>
              </a:rPr>
              <a:t>Soda</a:t>
            </a:r>
            <a:r>
              <a:rPr sz="750" spc="170" dirty="0">
                <a:latin typeface="Arial"/>
                <a:cs typeface="Arial"/>
              </a:rPr>
              <a:t>  </a:t>
            </a:r>
            <a:r>
              <a:rPr sz="1350" b="1" spc="-30" baseline="-15432" dirty="0">
                <a:solidFill>
                  <a:srgbClr val="0099CC"/>
                </a:solidFill>
                <a:latin typeface="Times New Roman"/>
                <a:cs typeface="Times New Roman"/>
              </a:rPr>
              <a:t>tot:</a:t>
            </a:r>
            <a:endParaRPr sz="1350" baseline="-15432">
              <a:latin typeface="Times New Roman"/>
              <a:cs typeface="Times New Roman"/>
            </a:endParaRPr>
          </a:p>
          <a:p>
            <a:pPr marL="50800" marR="114935">
              <a:lnSpc>
                <a:spcPct val="71900"/>
              </a:lnSpc>
              <a:spcBef>
                <a:spcPts val="155"/>
              </a:spcBef>
            </a:pPr>
            <a:r>
              <a:rPr sz="750" spc="-10" dirty="0">
                <a:latin typeface="Arial"/>
                <a:cs typeface="Arial"/>
              </a:rPr>
              <a:t>dispenser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-10" dirty="0">
                <a:latin typeface="Arial"/>
                <a:cs typeface="Arial"/>
              </a:rPr>
              <a:t>processor</a:t>
            </a:r>
            <a:r>
              <a:rPr sz="1350" b="1" spc="-15" baseline="6172" dirty="0">
                <a:solidFill>
                  <a:srgbClr val="0099CC"/>
                </a:solidFill>
                <a:latin typeface="Times New Roman"/>
                <a:cs typeface="Times New Roman"/>
              </a:rPr>
              <a:t>50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8703" y="2276158"/>
            <a:ext cx="142430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035" marR="5080" indent="-267970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How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can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we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precisely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describe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spc="-20" dirty="0">
                <a:latin typeface="Times New Roman"/>
                <a:cs typeface="Times New Roman"/>
              </a:rPr>
              <a:t>this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processor’s</a:t>
            </a:r>
            <a:r>
              <a:rPr sz="750" spc="8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behavior?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4062" y="1988489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93813" y="670764"/>
            <a:ext cx="961390" cy="450215"/>
            <a:chOff x="2093813" y="670764"/>
            <a:chExt cx="961390" cy="450215"/>
          </a:xfrm>
        </p:grpSpPr>
        <p:sp>
          <p:nvSpPr>
            <p:cNvPr id="35" name="object 35"/>
            <p:cNvSpPr/>
            <p:nvPr/>
          </p:nvSpPr>
          <p:spPr>
            <a:xfrm>
              <a:off x="2766736" y="676796"/>
              <a:ext cx="1270" cy="156210"/>
            </a:xfrm>
            <a:custGeom>
              <a:avLst/>
              <a:gdLst/>
              <a:ahLst/>
              <a:cxnLst/>
              <a:rect l="l" t="t" r="r" b="b"/>
              <a:pathLst>
                <a:path w="1269" h="156209">
                  <a:moveTo>
                    <a:pt x="0" y="0"/>
                  </a:moveTo>
                  <a:lnTo>
                    <a:pt x="1237" y="155898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2619" y="800525"/>
              <a:ext cx="48260" cy="84455"/>
            </a:xfrm>
            <a:custGeom>
              <a:avLst/>
              <a:gdLst/>
              <a:ahLst/>
              <a:cxnLst/>
              <a:rect l="l" t="t" r="r" b="b"/>
              <a:pathLst>
                <a:path w="48260" h="84455">
                  <a:moveTo>
                    <a:pt x="48234" y="0"/>
                  </a:moveTo>
                  <a:lnTo>
                    <a:pt x="0" y="0"/>
                  </a:lnTo>
                  <a:lnTo>
                    <a:pt x="24117" y="84134"/>
                  </a:lnTo>
                  <a:lnTo>
                    <a:pt x="48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97623" y="971271"/>
              <a:ext cx="177165" cy="635"/>
            </a:xfrm>
            <a:custGeom>
              <a:avLst/>
              <a:gdLst/>
              <a:ahLst/>
              <a:cxnLst/>
              <a:rect l="l" t="t" r="r" b="b"/>
              <a:pathLst>
                <a:path w="177164" h="634">
                  <a:moveTo>
                    <a:pt x="0" y="0"/>
                  </a:moveTo>
                  <a:lnTo>
                    <a:pt x="176863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8620" y="950236"/>
              <a:ext cx="95885" cy="42545"/>
            </a:xfrm>
            <a:custGeom>
              <a:avLst/>
              <a:gdLst/>
              <a:ahLst/>
              <a:cxnLst/>
              <a:rect l="l" t="t" r="r" b="b"/>
              <a:pathLst>
                <a:path w="95885" h="42544">
                  <a:moveTo>
                    <a:pt x="0" y="0"/>
                  </a:moveTo>
                  <a:lnTo>
                    <a:pt x="0" y="42068"/>
                  </a:lnTo>
                  <a:lnTo>
                    <a:pt x="95853" y="2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60701" y="1099949"/>
              <a:ext cx="180340" cy="635"/>
            </a:xfrm>
            <a:custGeom>
              <a:avLst/>
              <a:gdLst/>
              <a:ahLst/>
              <a:cxnLst/>
              <a:rect l="l" t="t" r="r" b="b"/>
              <a:pathLst>
                <a:path w="180339" h="634">
                  <a:moveTo>
                    <a:pt x="179955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00098" y="1078915"/>
              <a:ext cx="96520" cy="42545"/>
            </a:xfrm>
            <a:custGeom>
              <a:avLst/>
              <a:gdLst/>
              <a:ahLst/>
              <a:cxnLst/>
              <a:rect l="l" t="t" r="r" b="b"/>
              <a:pathLst>
                <a:path w="96519" h="42544">
                  <a:moveTo>
                    <a:pt x="96470" y="0"/>
                  </a:moveTo>
                  <a:lnTo>
                    <a:pt x="0" y="21033"/>
                  </a:lnTo>
                  <a:lnTo>
                    <a:pt x="96470" y="42067"/>
                  </a:lnTo>
                  <a:lnTo>
                    <a:pt x="96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0794" y="676796"/>
              <a:ext cx="1270" cy="156210"/>
            </a:xfrm>
            <a:custGeom>
              <a:avLst/>
              <a:gdLst/>
              <a:ahLst/>
              <a:cxnLst/>
              <a:rect l="l" t="t" r="r" b="b"/>
              <a:pathLst>
                <a:path w="1269" h="156209">
                  <a:moveTo>
                    <a:pt x="0" y="0"/>
                  </a:moveTo>
                  <a:lnTo>
                    <a:pt x="1237" y="155898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06676" y="800525"/>
              <a:ext cx="48260" cy="84455"/>
            </a:xfrm>
            <a:custGeom>
              <a:avLst/>
              <a:gdLst/>
              <a:ahLst/>
              <a:cxnLst/>
              <a:rect l="l" t="t" r="r" b="b"/>
              <a:pathLst>
                <a:path w="48260" h="84455">
                  <a:moveTo>
                    <a:pt x="48235" y="0"/>
                  </a:moveTo>
                  <a:lnTo>
                    <a:pt x="0" y="0"/>
                  </a:lnTo>
                  <a:lnTo>
                    <a:pt x="24118" y="84134"/>
                  </a:lnTo>
                  <a:lnTo>
                    <a:pt x="48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96450" y="560164"/>
            <a:ext cx="7810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36103" y="560164"/>
            <a:ext cx="7302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15663" y="892004"/>
            <a:ext cx="78105" cy="27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104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-50" dirty="0">
                <a:latin typeface="Arial"/>
                <a:cs typeface="Arial"/>
              </a:rPr>
              <a:t>d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40656" y="889610"/>
            <a:ext cx="858519" cy="431800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34950" marR="202565" indent="93345">
              <a:lnSpc>
                <a:spcPct val="82800"/>
              </a:lnSpc>
              <a:spcBef>
                <a:spcPts val="680"/>
              </a:spcBef>
            </a:pPr>
            <a:r>
              <a:rPr sz="750" spc="-20" dirty="0">
                <a:latin typeface="Arial"/>
                <a:cs typeface="Arial"/>
              </a:rPr>
              <a:t>Soda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-10" dirty="0">
                <a:latin typeface="Arial"/>
                <a:cs typeface="Arial"/>
              </a:rPr>
              <a:t>dispenser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-10" dirty="0">
                <a:latin typeface="Arial"/>
                <a:cs typeface="Arial"/>
              </a:rPr>
              <a:t>processor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153" y="226304"/>
            <a:ext cx="286766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Preview</a:t>
            </a:r>
            <a:r>
              <a:rPr sz="95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Capture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High-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Level</a:t>
            </a:r>
            <a:r>
              <a:rPr sz="800" i="1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Machine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481788"/>
            <a:ext cx="1562100" cy="18586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9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Declare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local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800" i="1" spc="-25" dirty="0">
                <a:latin typeface="Tahoma"/>
                <a:cs typeface="Tahoma"/>
              </a:rPr>
              <a:t>tot</a:t>
            </a:r>
            <a:endParaRPr sz="8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1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b="1" dirty="0">
                <a:latin typeface="Tahoma"/>
                <a:cs typeface="Tahoma"/>
              </a:rPr>
              <a:t>Init</a:t>
            </a:r>
            <a:r>
              <a:rPr sz="750" b="1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state: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d=0,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tot=0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29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b="1" dirty="0">
                <a:latin typeface="Tahoma"/>
                <a:cs typeface="Tahoma"/>
              </a:rPr>
              <a:t>Wait</a:t>
            </a:r>
            <a:r>
              <a:rPr sz="750" b="1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state: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wait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coin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If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see coin, go to </a:t>
            </a:r>
            <a:r>
              <a:rPr sz="700" b="1" dirty="0">
                <a:latin typeface="Tahoma"/>
                <a:cs typeface="Tahoma"/>
              </a:rPr>
              <a:t>Add</a:t>
            </a:r>
            <a:r>
              <a:rPr sz="700" b="1" spc="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state</a:t>
            </a:r>
            <a:endParaRPr sz="700">
              <a:latin typeface="Tahoma"/>
              <a:cs typeface="Tahoma"/>
            </a:endParaRPr>
          </a:p>
          <a:p>
            <a:pPr marL="146050" marR="70485" indent="-133985">
              <a:lnSpc>
                <a:spcPct val="100000"/>
              </a:lnSpc>
              <a:spcBef>
                <a:spcPts val="22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b="1" dirty="0">
                <a:latin typeface="Tahoma"/>
                <a:cs typeface="Tahoma"/>
              </a:rPr>
              <a:t>Add</a:t>
            </a:r>
            <a:r>
              <a:rPr sz="750" b="1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state: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Update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total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value: </a:t>
            </a:r>
            <a:r>
              <a:rPr sz="750" dirty="0">
                <a:latin typeface="Tahoma"/>
                <a:cs typeface="Tahoma"/>
              </a:rPr>
              <a:t>tot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=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+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  <a:p>
            <a:pPr marL="304165" marR="67945" lvl="1" indent="-11430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Remember,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a</a:t>
            </a:r>
            <a:r>
              <a:rPr sz="700" i="1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present </a:t>
            </a:r>
            <a:r>
              <a:rPr sz="700" spc="-10" dirty="0">
                <a:latin typeface="Tahoma"/>
                <a:cs typeface="Tahoma"/>
              </a:rPr>
              <a:t>coin’s value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Go back to </a:t>
            </a:r>
            <a:r>
              <a:rPr sz="700" b="1" dirty="0">
                <a:latin typeface="Tahoma"/>
                <a:cs typeface="Tahoma"/>
              </a:rPr>
              <a:t>Wait</a:t>
            </a:r>
            <a:r>
              <a:rPr sz="700" b="1" spc="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state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2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In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Wait</a:t>
            </a:r>
            <a:r>
              <a:rPr sz="750" b="1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&gt;=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</a:t>
            </a:r>
            <a:endParaRPr sz="75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Tahoma"/>
                <a:cs typeface="Tahoma"/>
              </a:rPr>
              <a:t>Disp</a:t>
            </a:r>
            <a:r>
              <a:rPr sz="750" dirty="0">
                <a:latin typeface="Tahoma"/>
                <a:cs typeface="Tahoma"/>
              </a:rPr>
              <a:t>(ense)</a:t>
            </a:r>
            <a:r>
              <a:rPr sz="750" spc="10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state</a:t>
            </a:r>
            <a:endParaRPr sz="750">
              <a:latin typeface="Tahoma"/>
              <a:cs typeface="Tahoma"/>
            </a:endParaRPr>
          </a:p>
          <a:p>
            <a:pPr marL="146050" marR="78105" indent="-133985">
              <a:lnSpc>
                <a:spcPct val="100000"/>
              </a:lnSpc>
              <a:spcBef>
                <a:spcPts val="22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b="1" dirty="0">
                <a:latin typeface="Tahoma"/>
                <a:cs typeface="Tahoma"/>
              </a:rPr>
              <a:t>Disp</a:t>
            </a:r>
            <a:r>
              <a:rPr sz="750" b="1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d=1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(dispense soda)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Return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 </a:t>
            </a:r>
            <a:r>
              <a:rPr sz="700" b="1" dirty="0">
                <a:latin typeface="Tahoma"/>
                <a:cs typeface="Tahoma"/>
              </a:rPr>
              <a:t>Init</a:t>
            </a:r>
            <a:r>
              <a:rPr sz="700" b="1" spc="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state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5518" y="1454432"/>
            <a:ext cx="1217295" cy="753110"/>
            <a:chOff x="1875518" y="1454432"/>
            <a:chExt cx="1217295" cy="753110"/>
          </a:xfrm>
        </p:grpSpPr>
        <p:sp>
          <p:nvSpPr>
            <p:cNvPr id="13" name="object 13"/>
            <p:cNvSpPr/>
            <p:nvPr/>
          </p:nvSpPr>
          <p:spPr>
            <a:xfrm>
              <a:off x="2878048" y="1601050"/>
              <a:ext cx="211454" cy="1270"/>
            </a:xfrm>
            <a:custGeom>
              <a:avLst/>
              <a:gdLst/>
              <a:ahLst/>
              <a:cxnLst/>
              <a:rect l="l" t="t" r="r" b="b"/>
              <a:pathLst>
                <a:path w="211455" h="1269">
                  <a:moveTo>
                    <a:pt x="210875" y="0"/>
                  </a:moveTo>
                  <a:lnTo>
                    <a:pt x="0" y="123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7828" y="1454442"/>
              <a:ext cx="810260" cy="402590"/>
            </a:xfrm>
            <a:custGeom>
              <a:avLst/>
              <a:gdLst/>
              <a:ahLst/>
              <a:cxnLst/>
              <a:rect l="l" t="t" r="r" b="b"/>
              <a:pathLst>
                <a:path w="810260" h="402589">
                  <a:moveTo>
                    <a:pt x="83489" y="62484"/>
                  </a:moveTo>
                  <a:lnTo>
                    <a:pt x="18364" y="0"/>
                  </a:lnTo>
                  <a:lnTo>
                    <a:pt x="0" y="42291"/>
                  </a:lnTo>
                  <a:lnTo>
                    <a:pt x="83489" y="62484"/>
                  </a:lnTo>
                  <a:close/>
                </a:path>
                <a:path w="810260" h="402589">
                  <a:moveTo>
                    <a:pt x="469366" y="90322"/>
                  </a:moveTo>
                  <a:lnTo>
                    <a:pt x="398106" y="32778"/>
                  </a:lnTo>
                  <a:lnTo>
                    <a:pt x="382168" y="77851"/>
                  </a:lnTo>
                  <a:lnTo>
                    <a:pt x="469366" y="90322"/>
                  </a:lnTo>
                  <a:close/>
                </a:path>
                <a:path w="810260" h="402589">
                  <a:moveTo>
                    <a:pt x="747649" y="362940"/>
                  </a:moveTo>
                  <a:lnTo>
                    <a:pt x="669112" y="326644"/>
                  </a:lnTo>
                  <a:lnTo>
                    <a:pt x="724255" y="402120"/>
                  </a:lnTo>
                  <a:lnTo>
                    <a:pt x="747649" y="362940"/>
                  </a:lnTo>
                  <a:close/>
                </a:path>
                <a:path w="810260" h="402589">
                  <a:moveTo>
                    <a:pt x="810107" y="123101"/>
                  </a:moveTo>
                  <a:lnTo>
                    <a:pt x="726630" y="146926"/>
                  </a:lnTo>
                  <a:lnTo>
                    <a:pt x="810107" y="170738"/>
                  </a:lnTo>
                  <a:lnTo>
                    <a:pt x="810107" y="123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6343" y="1497036"/>
              <a:ext cx="250190" cy="53340"/>
            </a:xfrm>
            <a:custGeom>
              <a:avLst/>
              <a:gdLst/>
              <a:ahLst/>
              <a:cxnLst/>
              <a:rect l="l" t="t" r="r" b="b"/>
              <a:pathLst>
                <a:path w="250189" h="53340">
                  <a:moveTo>
                    <a:pt x="0" y="53285"/>
                  </a:moveTo>
                  <a:lnTo>
                    <a:pt x="14516" y="37779"/>
                  </a:lnTo>
                  <a:lnTo>
                    <a:pt x="59530" y="10431"/>
                  </a:lnTo>
                  <a:lnTo>
                    <a:pt x="137238" y="0"/>
                  </a:lnTo>
                  <a:lnTo>
                    <a:pt x="249834" y="35241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1282" y="1487220"/>
              <a:ext cx="775970" cy="609600"/>
            </a:xfrm>
            <a:custGeom>
              <a:avLst/>
              <a:gdLst/>
              <a:ahLst/>
              <a:cxnLst/>
              <a:rect l="l" t="t" r="r" b="b"/>
              <a:pathLst>
                <a:path w="775969" h="609600">
                  <a:moveTo>
                    <a:pt x="64935" y="356997"/>
                  </a:moveTo>
                  <a:lnTo>
                    <a:pt x="0" y="293865"/>
                  </a:lnTo>
                  <a:lnTo>
                    <a:pt x="28308" y="386651"/>
                  </a:lnTo>
                  <a:lnTo>
                    <a:pt x="64935" y="356997"/>
                  </a:lnTo>
                  <a:close/>
                </a:path>
                <a:path w="775969" h="609600">
                  <a:moveTo>
                    <a:pt x="679627" y="609371"/>
                  </a:moveTo>
                  <a:lnTo>
                    <a:pt x="606717" y="558025"/>
                  </a:lnTo>
                  <a:lnTo>
                    <a:pt x="594283" y="605561"/>
                  </a:lnTo>
                  <a:lnTo>
                    <a:pt x="679627" y="609371"/>
                  </a:lnTo>
                  <a:close/>
                </a:path>
                <a:path w="775969" h="609600">
                  <a:moveTo>
                    <a:pt x="775474" y="57543"/>
                  </a:moveTo>
                  <a:lnTo>
                    <a:pt x="705878" y="0"/>
                  </a:lnTo>
                  <a:lnTo>
                    <a:pt x="690143" y="45072"/>
                  </a:lnTo>
                  <a:lnTo>
                    <a:pt x="775474" y="57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9328" y="1459306"/>
              <a:ext cx="1157605" cy="744220"/>
            </a:xfrm>
            <a:custGeom>
              <a:avLst/>
              <a:gdLst/>
              <a:ahLst/>
              <a:cxnLst/>
              <a:rect l="l" t="t" r="r" b="b"/>
              <a:pathLst>
                <a:path w="1157605" h="744219">
                  <a:moveTo>
                    <a:pt x="873185" y="91015"/>
                  </a:moveTo>
                  <a:lnTo>
                    <a:pt x="893001" y="75509"/>
                  </a:lnTo>
                  <a:lnTo>
                    <a:pt x="949680" y="48161"/>
                  </a:lnTo>
                  <a:lnTo>
                    <a:pt x="1039074" y="37730"/>
                  </a:lnTo>
                  <a:lnTo>
                    <a:pt x="1157032" y="72971"/>
                  </a:lnTo>
                </a:path>
                <a:path w="1157605" h="744219">
                  <a:moveTo>
                    <a:pt x="0" y="51422"/>
                  </a:moveTo>
                  <a:lnTo>
                    <a:pt x="14516" y="36139"/>
                  </a:lnTo>
                  <a:lnTo>
                    <a:pt x="59530" y="9429"/>
                  </a:lnTo>
                  <a:lnTo>
                    <a:pt x="137238" y="0"/>
                  </a:lnTo>
                  <a:lnTo>
                    <a:pt x="249834" y="36557"/>
                  </a:lnTo>
                </a:path>
                <a:path w="1157605" h="744219">
                  <a:moveTo>
                    <a:pt x="700650" y="337235"/>
                  </a:moveTo>
                  <a:lnTo>
                    <a:pt x="710637" y="366599"/>
                  </a:lnTo>
                  <a:lnTo>
                    <a:pt x="755111" y="439305"/>
                  </a:lnTo>
                  <a:lnTo>
                    <a:pt x="855838" y="532275"/>
                  </a:lnTo>
                  <a:lnTo>
                    <a:pt x="1034588" y="622430"/>
                  </a:lnTo>
                </a:path>
                <a:path w="1157605" h="744219">
                  <a:moveTo>
                    <a:pt x="417422" y="349608"/>
                  </a:moveTo>
                  <a:lnTo>
                    <a:pt x="466053" y="432725"/>
                  </a:lnTo>
                  <a:lnTo>
                    <a:pt x="605441" y="603450"/>
                  </a:lnTo>
                  <a:lnTo>
                    <a:pt x="825828" y="743850"/>
                  </a:lnTo>
                  <a:lnTo>
                    <a:pt x="1117454" y="735987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34972" y="1452248"/>
            <a:ext cx="1752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Add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2726" y="2039960"/>
            <a:ext cx="1936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0" dirty="0">
                <a:latin typeface="Arial"/>
                <a:cs typeface="Arial"/>
              </a:rPr>
              <a:t>Disp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9042" y="1593299"/>
            <a:ext cx="6286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0215" algn="l"/>
              </a:tabLst>
            </a:pPr>
            <a:r>
              <a:rPr sz="650" spc="-20" dirty="0">
                <a:latin typeface="Arial"/>
                <a:cs typeface="Arial"/>
              </a:rPr>
              <a:t>Init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20" dirty="0">
                <a:latin typeface="Arial"/>
                <a:cs typeface="Arial"/>
              </a:rPr>
              <a:t>Wait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4412" y="1808094"/>
            <a:ext cx="2152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650" spc="-25" dirty="0">
                <a:latin typeface="Arial"/>
                <a:cs typeface="Arial"/>
              </a:rPr>
              <a:t>d=0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tot=0</a:t>
            </a:r>
            <a:endParaRPr sz="65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2301" y="1661060"/>
            <a:ext cx="144401" cy="18384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053343" y="2252155"/>
            <a:ext cx="1682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d=1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9402" y="959933"/>
            <a:ext cx="1254760" cy="523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c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(bit),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a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(8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bits),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(8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d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(bit)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dirty="0">
                <a:latin typeface="Arial"/>
                <a:cs typeface="Arial"/>
              </a:rPr>
              <a:t>Local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registers: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tot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(8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  <a:p>
            <a:pPr marR="218440" algn="r">
              <a:lnSpc>
                <a:spcPct val="100000"/>
              </a:lnSpc>
              <a:spcBef>
                <a:spcPts val="595"/>
              </a:spcBef>
            </a:pPr>
            <a:r>
              <a:rPr sz="650" spc="5" dirty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99298" y="1376483"/>
            <a:ext cx="1399540" cy="873125"/>
          </a:xfrm>
          <a:custGeom>
            <a:avLst/>
            <a:gdLst/>
            <a:ahLst/>
            <a:cxnLst/>
            <a:rect l="l" t="t" r="r" b="b"/>
            <a:pathLst>
              <a:path w="1399539" h="873125">
                <a:moveTo>
                  <a:pt x="0" y="287669"/>
                </a:moveTo>
                <a:lnTo>
                  <a:pt x="8780" y="243282"/>
                </a:lnTo>
                <a:lnTo>
                  <a:pt x="33229" y="204732"/>
                </a:lnTo>
                <a:lnTo>
                  <a:pt x="70511" y="174332"/>
                </a:lnTo>
                <a:lnTo>
                  <a:pt x="117788" y="154396"/>
                </a:lnTo>
                <a:lnTo>
                  <a:pt x="172225" y="147237"/>
                </a:lnTo>
                <a:lnTo>
                  <a:pt x="226661" y="154396"/>
                </a:lnTo>
                <a:lnTo>
                  <a:pt x="273939" y="174332"/>
                </a:lnTo>
                <a:lnTo>
                  <a:pt x="311221" y="204732"/>
                </a:lnTo>
                <a:lnTo>
                  <a:pt x="335670" y="243282"/>
                </a:lnTo>
                <a:lnTo>
                  <a:pt x="344450" y="287669"/>
                </a:lnTo>
                <a:lnTo>
                  <a:pt x="335670" y="332057"/>
                </a:lnTo>
                <a:lnTo>
                  <a:pt x="311221" y="370607"/>
                </a:lnTo>
                <a:lnTo>
                  <a:pt x="273939" y="401006"/>
                </a:lnTo>
                <a:lnTo>
                  <a:pt x="226661" y="420942"/>
                </a:lnTo>
                <a:lnTo>
                  <a:pt x="172225" y="428102"/>
                </a:lnTo>
                <a:lnTo>
                  <a:pt x="117788" y="420942"/>
                </a:lnTo>
                <a:lnTo>
                  <a:pt x="70511" y="401006"/>
                </a:lnTo>
                <a:lnTo>
                  <a:pt x="33229" y="370607"/>
                </a:lnTo>
                <a:lnTo>
                  <a:pt x="8780" y="332057"/>
                </a:lnTo>
                <a:lnTo>
                  <a:pt x="0" y="287669"/>
                </a:lnTo>
                <a:close/>
              </a:path>
              <a:path w="1399539" h="873125">
                <a:moveTo>
                  <a:pt x="474315" y="287669"/>
                </a:moveTo>
                <a:lnTo>
                  <a:pt x="483095" y="243282"/>
                </a:lnTo>
                <a:lnTo>
                  <a:pt x="507544" y="204732"/>
                </a:lnTo>
                <a:lnTo>
                  <a:pt x="544826" y="174332"/>
                </a:lnTo>
                <a:lnTo>
                  <a:pt x="592103" y="154396"/>
                </a:lnTo>
                <a:lnTo>
                  <a:pt x="646540" y="147237"/>
                </a:lnTo>
                <a:lnTo>
                  <a:pt x="700976" y="154396"/>
                </a:lnTo>
                <a:lnTo>
                  <a:pt x="748254" y="174332"/>
                </a:lnTo>
                <a:lnTo>
                  <a:pt x="785536" y="204732"/>
                </a:lnTo>
                <a:lnTo>
                  <a:pt x="809985" y="243282"/>
                </a:lnTo>
                <a:lnTo>
                  <a:pt x="818766" y="287669"/>
                </a:lnTo>
                <a:lnTo>
                  <a:pt x="809985" y="332057"/>
                </a:lnTo>
                <a:lnTo>
                  <a:pt x="785536" y="370607"/>
                </a:lnTo>
                <a:lnTo>
                  <a:pt x="748254" y="401006"/>
                </a:lnTo>
                <a:lnTo>
                  <a:pt x="700976" y="420942"/>
                </a:lnTo>
                <a:lnTo>
                  <a:pt x="646540" y="428102"/>
                </a:lnTo>
                <a:lnTo>
                  <a:pt x="592103" y="420942"/>
                </a:lnTo>
                <a:lnTo>
                  <a:pt x="544826" y="401006"/>
                </a:lnTo>
                <a:lnTo>
                  <a:pt x="507544" y="370607"/>
                </a:lnTo>
                <a:lnTo>
                  <a:pt x="483095" y="332057"/>
                </a:lnTo>
                <a:lnTo>
                  <a:pt x="474315" y="287669"/>
                </a:lnTo>
                <a:close/>
              </a:path>
              <a:path w="1399539" h="873125">
                <a:moveTo>
                  <a:pt x="1054996" y="140741"/>
                </a:moveTo>
                <a:lnTo>
                  <a:pt x="1063776" y="96256"/>
                </a:lnTo>
                <a:lnTo>
                  <a:pt x="1088225" y="57621"/>
                </a:lnTo>
                <a:lnTo>
                  <a:pt x="1125507" y="27154"/>
                </a:lnTo>
                <a:lnTo>
                  <a:pt x="1172784" y="7175"/>
                </a:lnTo>
                <a:lnTo>
                  <a:pt x="1227221" y="0"/>
                </a:lnTo>
                <a:lnTo>
                  <a:pt x="1281658" y="7175"/>
                </a:lnTo>
                <a:lnTo>
                  <a:pt x="1328935" y="27154"/>
                </a:lnTo>
                <a:lnTo>
                  <a:pt x="1366217" y="57621"/>
                </a:lnTo>
                <a:lnTo>
                  <a:pt x="1390666" y="96256"/>
                </a:lnTo>
                <a:lnTo>
                  <a:pt x="1399447" y="140741"/>
                </a:lnTo>
                <a:lnTo>
                  <a:pt x="1390666" y="185226"/>
                </a:lnTo>
                <a:lnTo>
                  <a:pt x="1366217" y="223861"/>
                </a:lnTo>
                <a:lnTo>
                  <a:pt x="1328935" y="254327"/>
                </a:lnTo>
                <a:lnTo>
                  <a:pt x="1281658" y="274307"/>
                </a:lnTo>
                <a:lnTo>
                  <a:pt x="1227221" y="281482"/>
                </a:lnTo>
                <a:lnTo>
                  <a:pt x="1172784" y="274307"/>
                </a:lnTo>
                <a:lnTo>
                  <a:pt x="1125507" y="254327"/>
                </a:lnTo>
                <a:lnTo>
                  <a:pt x="1088225" y="223861"/>
                </a:lnTo>
                <a:lnTo>
                  <a:pt x="1063776" y="185226"/>
                </a:lnTo>
                <a:lnTo>
                  <a:pt x="1054996" y="140741"/>
                </a:lnTo>
                <a:close/>
              </a:path>
              <a:path w="1399539" h="873125">
                <a:moveTo>
                  <a:pt x="964090" y="731855"/>
                </a:moveTo>
                <a:lnTo>
                  <a:pt x="972855" y="687272"/>
                </a:lnTo>
                <a:lnTo>
                  <a:pt x="997260" y="648552"/>
                </a:lnTo>
                <a:lnTo>
                  <a:pt x="1034475" y="618019"/>
                </a:lnTo>
                <a:lnTo>
                  <a:pt x="1081668" y="597995"/>
                </a:lnTo>
                <a:lnTo>
                  <a:pt x="1136006" y="590804"/>
                </a:lnTo>
                <a:lnTo>
                  <a:pt x="1190345" y="597995"/>
                </a:lnTo>
                <a:lnTo>
                  <a:pt x="1237538" y="618019"/>
                </a:lnTo>
                <a:lnTo>
                  <a:pt x="1274753" y="648552"/>
                </a:lnTo>
                <a:lnTo>
                  <a:pt x="1299158" y="687272"/>
                </a:lnTo>
                <a:lnTo>
                  <a:pt x="1307922" y="731855"/>
                </a:lnTo>
                <a:lnTo>
                  <a:pt x="1299158" y="776438"/>
                </a:lnTo>
                <a:lnTo>
                  <a:pt x="1274753" y="815158"/>
                </a:lnTo>
                <a:lnTo>
                  <a:pt x="1237538" y="845691"/>
                </a:lnTo>
                <a:lnTo>
                  <a:pt x="1190345" y="865715"/>
                </a:lnTo>
                <a:lnTo>
                  <a:pt x="1136006" y="872906"/>
                </a:lnTo>
                <a:lnTo>
                  <a:pt x="1081668" y="865715"/>
                </a:lnTo>
                <a:lnTo>
                  <a:pt x="1034475" y="845691"/>
                </a:lnTo>
                <a:lnTo>
                  <a:pt x="997260" y="815158"/>
                </a:lnTo>
                <a:lnTo>
                  <a:pt x="972855" y="776438"/>
                </a:lnTo>
                <a:lnTo>
                  <a:pt x="964090" y="731855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78336" y="1594659"/>
            <a:ext cx="540385" cy="32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2245">
              <a:lnSpc>
                <a:spcPct val="151800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tot=tot+a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c’*(tot&lt;s)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12217" y="479603"/>
            <a:ext cx="573405" cy="243204"/>
            <a:chOff x="2712217" y="479603"/>
            <a:chExt cx="573405" cy="243204"/>
          </a:xfrm>
        </p:grpSpPr>
        <p:sp>
          <p:nvSpPr>
            <p:cNvPr id="28" name="object 28"/>
            <p:cNvSpPr/>
            <p:nvPr/>
          </p:nvSpPr>
          <p:spPr>
            <a:xfrm>
              <a:off x="3108095" y="485636"/>
              <a:ext cx="635" cy="83185"/>
            </a:xfrm>
            <a:custGeom>
              <a:avLst/>
              <a:gdLst/>
              <a:ahLst/>
              <a:cxnLst/>
              <a:rect l="l" t="t" r="r" b="b"/>
              <a:pathLst>
                <a:path w="635" h="83184">
                  <a:moveTo>
                    <a:pt x="0" y="0"/>
                  </a:moveTo>
                  <a:lnTo>
                    <a:pt x="618" y="82898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3872" y="551830"/>
              <a:ext cx="27940" cy="45085"/>
            </a:xfrm>
            <a:custGeom>
              <a:avLst/>
              <a:gdLst/>
              <a:ahLst/>
              <a:cxnLst/>
              <a:rect l="l" t="t" r="r" b="b"/>
              <a:pathLst>
                <a:path w="27939" h="45084">
                  <a:moveTo>
                    <a:pt x="27826" y="0"/>
                  </a:moveTo>
                  <a:lnTo>
                    <a:pt x="0" y="0"/>
                  </a:lnTo>
                  <a:lnTo>
                    <a:pt x="13914" y="44542"/>
                  </a:lnTo>
                  <a:lnTo>
                    <a:pt x="278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6027" y="642771"/>
              <a:ext cx="103505" cy="635"/>
            </a:xfrm>
            <a:custGeom>
              <a:avLst/>
              <a:gdLst/>
              <a:ahLst/>
              <a:cxnLst/>
              <a:rect l="l" t="t" r="r" b="b"/>
              <a:pathLst>
                <a:path w="103505" h="634">
                  <a:moveTo>
                    <a:pt x="0" y="0"/>
                  </a:moveTo>
                  <a:lnTo>
                    <a:pt x="103273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8275" y="631636"/>
              <a:ext cx="56515" cy="22860"/>
            </a:xfrm>
            <a:custGeom>
              <a:avLst/>
              <a:gdLst/>
              <a:ahLst/>
              <a:cxnLst/>
              <a:rect l="l" t="t" r="r" b="b"/>
              <a:pathLst>
                <a:path w="56514" h="22859">
                  <a:moveTo>
                    <a:pt x="0" y="0"/>
                  </a:moveTo>
                  <a:lnTo>
                    <a:pt x="0" y="22270"/>
                  </a:lnTo>
                  <a:lnTo>
                    <a:pt x="56274" y="11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3131" y="711441"/>
              <a:ext cx="105410" cy="635"/>
            </a:xfrm>
            <a:custGeom>
              <a:avLst/>
              <a:gdLst/>
              <a:ahLst/>
              <a:cxnLst/>
              <a:rect l="l" t="t" r="r" b="b"/>
              <a:pathLst>
                <a:path w="105410" h="634">
                  <a:moveTo>
                    <a:pt x="105128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17264" y="700305"/>
              <a:ext cx="56515" cy="22860"/>
            </a:xfrm>
            <a:custGeom>
              <a:avLst/>
              <a:gdLst/>
              <a:ahLst/>
              <a:cxnLst/>
              <a:rect l="l" t="t" r="r" b="b"/>
              <a:pathLst>
                <a:path w="56514" h="22859">
                  <a:moveTo>
                    <a:pt x="56274" y="0"/>
                  </a:moveTo>
                  <a:lnTo>
                    <a:pt x="0" y="11135"/>
                  </a:lnTo>
                  <a:lnTo>
                    <a:pt x="56274" y="22271"/>
                  </a:lnTo>
                  <a:lnTo>
                    <a:pt x="56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8306" y="505432"/>
              <a:ext cx="40640" cy="32384"/>
            </a:xfrm>
            <a:custGeom>
              <a:avLst/>
              <a:gdLst/>
              <a:ahLst/>
              <a:cxnLst/>
              <a:rect l="l" t="t" r="r" b="b"/>
              <a:pathLst>
                <a:path w="40639" h="32384">
                  <a:moveTo>
                    <a:pt x="40196" y="0"/>
                  </a:moveTo>
                  <a:lnTo>
                    <a:pt x="0" y="32169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62696" y="485636"/>
              <a:ext cx="635" cy="83185"/>
            </a:xfrm>
            <a:custGeom>
              <a:avLst/>
              <a:gdLst/>
              <a:ahLst/>
              <a:cxnLst/>
              <a:rect l="l" t="t" r="r" b="b"/>
              <a:pathLst>
                <a:path w="635" h="83184">
                  <a:moveTo>
                    <a:pt x="0" y="0"/>
                  </a:moveTo>
                  <a:lnTo>
                    <a:pt x="618" y="82898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8472" y="551830"/>
              <a:ext cx="28575" cy="45085"/>
            </a:xfrm>
            <a:custGeom>
              <a:avLst/>
              <a:gdLst/>
              <a:ahLst/>
              <a:cxnLst/>
              <a:rect l="l" t="t" r="r" b="b"/>
              <a:pathLst>
                <a:path w="28575" h="45084">
                  <a:moveTo>
                    <a:pt x="28446" y="0"/>
                  </a:moveTo>
                  <a:lnTo>
                    <a:pt x="0" y="0"/>
                  </a:lnTo>
                  <a:lnTo>
                    <a:pt x="14223" y="44542"/>
                  </a:lnTo>
                  <a:lnTo>
                    <a:pt x="28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42907" y="505432"/>
              <a:ext cx="40640" cy="32384"/>
            </a:xfrm>
            <a:custGeom>
              <a:avLst/>
              <a:gdLst/>
              <a:ahLst/>
              <a:cxnLst/>
              <a:rect l="l" t="t" r="r" b="b"/>
              <a:pathLst>
                <a:path w="40639" h="32384">
                  <a:moveTo>
                    <a:pt x="40196" y="0"/>
                  </a:moveTo>
                  <a:lnTo>
                    <a:pt x="0" y="32169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84264" y="417257"/>
            <a:ext cx="259715" cy="170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7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r>
              <a:rPr sz="500" spc="330" dirty="0">
                <a:latin typeface="Arial"/>
                <a:cs typeface="Arial"/>
              </a:rPr>
              <a:t>  </a:t>
            </a:r>
            <a:r>
              <a:rPr sz="500" spc="-5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  <a:p>
            <a:pPr marL="48260">
              <a:lnSpc>
                <a:spcPts val="570"/>
              </a:lnSpc>
            </a:pPr>
            <a:r>
              <a:rPr sz="500" dirty="0">
                <a:latin typeface="Arial"/>
                <a:cs typeface="Arial"/>
              </a:rPr>
              <a:t>8</a:t>
            </a:r>
            <a:r>
              <a:rPr sz="500" spc="355" dirty="0">
                <a:latin typeface="Arial"/>
                <a:cs typeface="Arial"/>
              </a:rPr>
              <a:t>  </a:t>
            </a:r>
            <a:r>
              <a:rPr sz="500" spc="-5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62513" y="601613"/>
            <a:ext cx="61594" cy="1701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40">
              <a:lnSpc>
                <a:spcPts val="530"/>
              </a:lnSpc>
              <a:spcBef>
                <a:spcPts val="180"/>
              </a:spcBef>
            </a:pPr>
            <a:r>
              <a:rPr sz="500" spc="-50" dirty="0">
                <a:latin typeface="Arial"/>
                <a:cs typeface="Arial"/>
              </a:rPr>
              <a:t>c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8260" y="599466"/>
            <a:ext cx="502920" cy="230504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91770">
              <a:lnSpc>
                <a:spcPts val="495"/>
              </a:lnSpc>
              <a:spcBef>
                <a:spcPts val="290"/>
              </a:spcBef>
            </a:pPr>
            <a:r>
              <a:rPr sz="500" spc="-20" dirty="0">
                <a:latin typeface="Arial"/>
                <a:cs typeface="Arial"/>
              </a:rPr>
              <a:t>Soda</a:t>
            </a:r>
            <a:endParaRPr sz="500">
              <a:latin typeface="Arial"/>
              <a:cs typeface="Arial"/>
            </a:endParaRPr>
          </a:p>
          <a:p>
            <a:pPr marL="137795" marR="74295">
              <a:lnSpc>
                <a:spcPct val="67400"/>
              </a:lnSpc>
              <a:spcBef>
                <a:spcPts val="90"/>
              </a:spcBef>
            </a:pPr>
            <a:r>
              <a:rPr sz="500" spc="-10" dirty="0">
                <a:latin typeface="Arial"/>
                <a:cs typeface="Arial"/>
              </a:rPr>
              <a:t>dispenser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processor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25089" y="818466"/>
            <a:ext cx="1515745" cy="546735"/>
          </a:xfrm>
          <a:custGeom>
            <a:avLst/>
            <a:gdLst/>
            <a:ahLst/>
            <a:cxnLst/>
            <a:rect l="l" t="t" r="r" b="b"/>
            <a:pathLst>
              <a:path w="1515745" h="546735">
                <a:moveTo>
                  <a:pt x="939973" y="0"/>
                </a:moveTo>
                <a:lnTo>
                  <a:pt x="0" y="91559"/>
                </a:lnTo>
              </a:path>
              <a:path w="1515745" h="546735">
                <a:moveTo>
                  <a:pt x="1424182" y="16084"/>
                </a:moveTo>
                <a:lnTo>
                  <a:pt x="1515706" y="546262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18424" y="1879732"/>
            <a:ext cx="3784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c’*(tot&lt;s)’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26304"/>
            <a:ext cx="210185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Preview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Create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Datapath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475389"/>
            <a:ext cx="1343025" cy="82994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4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Need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tot</a:t>
            </a:r>
            <a:r>
              <a:rPr sz="950" i="1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register</a:t>
            </a:r>
            <a:endParaRPr sz="900">
              <a:latin typeface="Tahoma"/>
              <a:cs typeface="Tahoma"/>
            </a:endParaRPr>
          </a:p>
          <a:p>
            <a:pPr marL="146050" marR="5080" indent="-133985">
              <a:lnSpc>
                <a:spcPts val="1100"/>
              </a:lnSpc>
              <a:spcBef>
                <a:spcPts val="28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Need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8-bit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comparator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compare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s</a:t>
            </a:r>
            <a:r>
              <a:rPr sz="950" i="1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50" i="1" spc="-25" dirty="0">
                <a:latin typeface="Tahoma"/>
                <a:cs typeface="Tahoma"/>
              </a:rPr>
              <a:t>tot</a:t>
            </a:r>
            <a:endParaRPr sz="950">
              <a:latin typeface="Tahoma"/>
              <a:cs typeface="Tahoma"/>
            </a:endParaRPr>
          </a:p>
          <a:p>
            <a:pPr marL="146050" marR="64135" indent="-133985">
              <a:lnSpc>
                <a:spcPct val="105500"/>
              </a:lnSpc>
              <a:spcBef>
                <a:spcPts val="17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Need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8-bit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adder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to </a:t>
            </a:r>
            <a:r>
              <a:rPr sz="900" dirty="0">
                <a:latin typeface="Tahoma"/>
                <a:cs typeface="Tahoma"/>
              </a:rPr>
              <a:t>perform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tot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=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tot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+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878" y="1309268"/>
            <a:ext cx="1278255" cy="7632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46050" marR="5080" indent="-133985">
              <a:lnSpc>
                <a:spcPct val="101899"/>
              </a:lnSpc>
              <a:spcBef>
                <a:spcPts val="11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Wire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components </a:t>
            </a:r>
            <a:r>
              <a:rPr sz="900" dirty="0">
                <a:latin typeface="Tahoma"/>
                <a:cs typeface="Tahoma"/>
              </a:rPr>
              <a:t>as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needed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above</a:t>
            </a:r>
            <a:endParaRPr sz="900">
              <a:latin typeface="Tahoma"/>
              <a:cs typeface="Tahoma"/>
            </a:endParaRPr>
          </a:p>
          <a:p>
            <a:pPr marL="146050" marR="38735" indent="-133985">
              <a:lnSpc>
                <a:spcPct val="103299"/>
              </a:lnSpc>
              <a:spcBef>
                <a:spcPts val="23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Create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control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input/ </a:t>
            </a:r>
            <a:r>
              <a:rPr sz="900" dirty="0">
                <a:latin typeface="Tahoma"/>
                <a:cs typeface="Tahoma"/>
              </a:rPr>
              <a:t>outputs,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give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them </a:t>
            </a:r>
            <a:r>
              <a:rPr sz="900" spc="-10" dirty="0">
                <a:latin typeface="Tahoma"/>
                <a:cs typeface="Tahoma"/>
              </a:rPr>
              <a:t>names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55028" y="1080925"/>
            <a:ext cx="1254125" cy="1367790"/>
            <a:chOff x="1755028" y="1080925"/>
            <a:chExt cx="1254125" cy="1367790"/>
          </a:xfrm>
        </p:grpSpPr>
        <p:sp>
          <p:nvSpPr>
            <p:cNvPr id="15" name="object 15"/>
            <p:cNvSpPr/>
            <p:nvPr/>
          </p:nvSpPr>
          <p:spPr>
            <a:xfrm>
              <a:off x="1873762" y="1172949"/>
              <a:ext cx="1132205" cy="1273175"/>
            </a:xfrm>
            <a:custGeom>
              <a:avLst/>
              <a:gdLst/>
              <a:ahLst/>
              <a:cxnLst/>
              <a:rect l="l" t="t" r="r" b="b"/>
              <a:pathLst>
                <a:path w="1132205" h="1273175">
                  <a:moveTo>
                    <a:pt x="0" y="0"/>
                  </a:moveTo>
                  <a:lnTo>
                    <a:pt x="1131678" y="0"/>
                  </a:lnTo>
                  <a:lnTo>
                    <a:pt x="1131678" y="1272550"/>
                  </a:lnTo>
                  <a:lnTo>
                    <a:pt x="0" y="127255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6165" y="1450111"/>
              <a:ext cx="74930" cy="166370"/>
            </a:xfrm>
            <a:custGeom>
              <a:avLst/>
              <a:gdLst/>
              <a:ahLst/>
              <a:cxnLst/>
              <a:rect l="l" t="t" r="r" b="b"/>
              <a:pathLst>
                <a:path w="74930" h="166369">
                  <a:moveTo>
                    <a:pt x="74828" y="142900"/>
                  </a:moveTo>
                  <a:lnTo>
                    <a:pt x="0" y="120015"/>
                  </a:lnTo>
                  <a:lnTo>
                    <a:pt x="0" y="165798"/>
                  </a:lnTo>
                  <a:lnTo>
                    <a:pt x="74828" y="142900"/>
                  </a:lnTo>
                  <a:close/>
                </a:path>
                <a:path w="74930" h="166369">
                  <a:moveTo>
                    <a:pt x="74828" y="22885"/>
                  </a:moveTo>
                  <a:lnTo>
                    <a:pt x="0" y="0"/>
                  </a:lnTo>
                  <a:lnTo>
                    <a:pt x="0" y="45770"/>
                  </a:lnTo>
                  <a:lnTo>
                    <a:pt x="74828" y="228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15632" y="2125042"/>
              <a:ext cx="263525" cy="1270"/>
            </a:xfrm>
            <a:custGeom>
              <a:avLst/>
              <a:gdLst/>
              <a:ahLst/>
              <a:cxnLst/>
              <a:rect l="l" t="t" r="r" b="b"/>
              <a:pathLst>
                <a:path w="263525" h="1269">
                  <a:moveTo>
                    <a:pt x="263439" y="0"/>
                  </a:moveTo>
                  <a:lnTo>
                    <a:pt x="0" y="1236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5028" y="2102152"/>
              <a:ext cx="74930" cy="46355"/>
            </a:xfrm>
            <a:custGeom>
              <a:avLst/>
              <a:gdLst/>
              <a:ahLst/>
              <a:cxnLst/>
              <a:rect l="l" t="t" r="r" b="b"/>
              <a:pathLst>
                <a:path w="74930" h="46355">
                  <a:moveTo>
                    <a:pt x="74827" y="0"/>
                  </a:moveTo>
                  <a:lnTo>
                    <a:pt x="0" y="22889"/>
                  </a:lnTo>
                  <a:lnTo>
                    <a:pt x="74827" y="45779"/>
                  </a:lnTo>
                  <a:lnTo>
                    <a:pt x="74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60082" y="1739009"/>
              <a:ext cx="437515" cy="158115"/>
            </a:xfrm>
            <a:custGeom>
              <a:avLst/>
              <a:gdLst/>
              <a:ahLst/>
              <a:cxnLst/>
              <a:rect l="l" t="t" r="r" b="b"/>
              <a:pathLst>
                <a:path w="437514" h="158114">
                  <a:moveTo>
                    <a:pt x="0" y="157754"/>
                  </a:moveTo>
                  <a:lnTo>
                    <a:pt x="2990" y="0"/>
                  </a:lnTo>
                  <a:lnTo>
                    <a:pt x="437211" y="0"/>
                  </a:lnTo>
                </a:path>
              </a:pathLst>
            </a:custGeom>
            <a:ln w="11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1531" y="1881915"/>
              <a:ext cx="38100" cy="92075"/>
            </a:xfrm>
            <a:custGeom>
              <a:avLst/>
              <a:gdLst/>
              <a:ahLst/>
              <a:cxnLst/>
              <a:rect l="l" t="t" r="r" b="b"/>
              <a:pathLst>
                <a:path w="38100" h="92075">
                  <a:moveTo>
                    <a:pt x="37722" y="0"/>
                  </a:moveTo>
                  <a:lnTo>
                    <a:pt x="0" y="0"/>
                  </a:lnTo>
                  <a:lnTo>
                    <a:pt x="18860" y="91559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0021" y="1086958"/>
              <a:ext cx="387985" cy="810260"/>
            </a:xfrm>
            <a:custGeom>
              <a:avLst/>
              <a:gdLst/>
              <a:ahLst/>
              <a:cxnLst/>
              <a:rect l="l" t="t" r="r" b="b"/>
              <a:pathLst>
                <a:path w="387985" h="810260">
                  <a:moveTo>
                    <a:pt x="385497" y="809804"/>
                  </a:moveTo>
                  <a:lnTo>
                    <a:pt x="387739" y="732027"/>
                  </a:lnTo>
                  <a:lnTo>
                    <a:pt x="0" y="732027"/>
                  </a:lnTo>
                  <a:lnTo>
                    <a:pt x="0" y="0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6735" y="1881915"/>
              <a:ext cx="37465" cy="92075"/>
            </a:xfrm>
            <a:custGeom>
              <a:avLst/>
              <a:gdLst/>
              <a:ahLst/>
              <a:cxnLst/>
              <a:rect l="l" t="t" r="r" b="b"/>
              <a:pathLst>
                <a:path w="37464" h="92075">
                  <a:moveTo>
                    <a:pt x="37104" y="0"/>
                  </a:moveTo>
                  <a:lnTo>
                    <a:pt x="0" y="0"/>
                  </a:lnTo>
                  <a:lnTo>
                    <a:pt x="18552" y="91559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94820" y="1679000"/>
              <a:ext cx="2540" cy="217804"/>
            </a:xfrm>
            <a:custGeom>
              <a:avLst/>
              <a:gdLst/>
              <a:ahLst/>
              <a:cxnLst/>
              <a:rect l="l" t="t" r="r" b="b"/>
              <a:pathLst>
                <a:path w="2539" h="217805">
                  <a:moveTo>
                    <a:pt x="2473" y="0"/>
                  </a:moveTo>
                  <a:lnTo>
                    <a:pt x="0" y="217762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6268" y="1881915"/>
              <a:ext cx="37465" cy="92075"/>
            </a:xfrm>
            <a:custGeom>
              <a:avLst/>
              <a:gdLst/>
              <a:ahLst/>
              <a:cxnLst/>
              <a:rect l="l" t="t" r="r" b="b"/>
              <a:pathLst>
                <a:path w="37464" h="92075">
                  <a:moveTo>
                    <a:pt x="37104" y="0"/>
                  </a:moveTo>
                  <a:lnTo>
                    <a:pt x="0" y="0"/>
                  </a:lnTo>
                  <a:lnTo>
                    <a:pt x="18552" y="91559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4443" y="1256466"/>
              <a:ext cx="501650" cy="1126490"/>
            </a:xfrm>
            <a:custGeom>
              <a:avLst/>
              <a:gdLst/>
              <a:ahLst/>
              <a:cxnLst/>
              <a:rect l="l" t="t" r="r" b="b"/>
              <a:pathLst>
                <a:path w="501650" h="1126489">
                  <a:moveTo>
                    <a:pt x="0" y="51220"/>
                  </a:moveTo>
                  <a:lnTo>
                    <a:pt x="0" y="0"/>
                  </a:lnTo>
                  <a:lnTo>
                    <a:pt x="501524" y="0"/>
                  </a:lnTo>
                  <a:lnTo>
                    <a:pt x="501524" y="1125931"/>
                  </a:lnTo>
                  <a:lnTo>
                    <a:pt x="247776" y="1125931"/>
                  </a:lnTo>
                  <a:lnTo>
                    <a:pt x="247776" y="1014344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3417" y="1289873"/>
              <a:ext cx="38100" cy="92075"/>
            </a:xfrm>
            <a:custGeom>
              <a:avLst/>
              <a:gdLst/>
              <a:ahLst/>
              <a:cxnLst/>
              <a:rect l="l" t="t" r="r" b="b"/>
              <a:pathLst>
                <a:path w="38100" h="92075">
                  <a:moveTo>
                    <a:pt x="37721" y="0"/>
                  </a:moveTo>
                  <a:lnTo>
                    <a:pt x="0" y="0"/>
                  </a:lnTo>
                  <a:lnTo>
                    <a:pt x="18860" y="91558"/>
                  </a:lnTo>
                  <a:lnTo>
                    <a:pt x="37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1261" y="1086958"/>
              <a:ext cx="635" cy="810260"/>
            </a:xfrm>
            <a:custGeom>
              <a:avLst/>
              <a:gdLst/>
              <a:ahLst/>
              <a:cxnLst/>
              <a:rect l="l" t="t" r="r" b="b"/>
              <a:pathLst>
                <a:path w="635" h="810260">
                  <a:moveTo>
                    <a:pt x="0" y="809804"/>
                  </a:moveTo>
                  <a:lnTo>
                    <a:pt x="618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90235" y="1881915"/>
              <a:ext cx="38100" cy="92075"/>
            </a:xfrm>
            <a:custGeom>
              <a:avLst/>
              <a:gdLst/>
              <a:ahLst/>
              <a:cxnLst/>
              <a:rect l="l" t="t" r="r" b="b"/>
              <a:pathLst>
                <a:path w="38100" h="92075">
                  <a:moveTo>
                    <a:pt x="37722" y="0"/>
                  </a:moveTo>
                  <a:lnTo>
                    <a:pt x="0" y="0"/>
                  </a:lnTo>
                  <a:lnTo>
                    <a:pt x="18862" y="91559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60338" y="1704364"/>
              <a:ext cx="879475" cy="661035"/>
            </a:xfrm>
            <a:custGeom>
              <a:avLst/>
              <a:gdLst/>
              <a:ahLst/>
              <a:cxnLst/>
              <a:rect l="l" t="t" r="r" b="b"/>
              <a:pathLst>
                <a:path w="879475" h="661035">
                  <a:moveTo>
                    <a:pt x="60603" y="0"/>
                  </a:moveTo>
                  <a:lnTo>
                    <a:pt x="0" y="74855"/>
                  </a:lnTo>
                </a:path>
                <a:path w="879475" h="661035">
                  <a:moveTo>
                    <a:pt x="664165" y="74855"/>
                  </a:moveTo>
                  <a:lnTo>
                    <a:pt x="604180" y="149092"/>
                  </a:lnTo>
                </a:path>
                <a:path w="879475" h="661035">
                  <a:moveTo>
                    <a:pt x="771767" y="586474"/>
                  </a:moveTo>
                  <a:lnTo>
                    <a:pt x="711164" y="660711"/>
                  </a:lnTo>
                </a:path>
                <a:path w="879475" h="661035">
                  <a:moveTo>
                    <a:pt x="879369" y="74855"/>
                  </a:moveTo>
                  <a:lnTo>
                    <a:pt x="818766" y="149092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80598" y="1716118"/>
              <a:ext cx="35560" cy="46355"/>
            </a:xfrm>
            <a:custGeom>
              <a:avLst/>
              <a:gdLst/>
              <a:ahLst/>
              <a:cxnLst/>
              <a:rect l="l" t="t" r="r" b="b"/>
              <a:pathLst>
                <a:path w="35560" h="46355">
                  <a:moveTo>
                    <a:pt x="17623" y="0"/>
                  </a:moveTo>
                  <a:lnTo>
                    <a:pt x="10763" y="1798"/>
                  </a:lnTo>
                  <a:lnTo>
                    <a:pt x="5161" y="6704"/>
                  </a:lnTo>
                  <a:lnTo>
                    <a:pt x="1384" y="13980"/>
                  </a:lnTo>
                  <a:lnTo>
                    <a:pt x="0" y="22890"/>
                  </a:lnTo>
                  <a:lnTo>
                    <a:pt x="1384" y="31800"/>
                  </a:lnTo>
                  <a:lnTo>
                    <a:pt x="5161" y="39076"/>
                  </a:lnTo>
                  <a:lnTo>
                    <a:pt x="10763" y="43982"/>
                  </a:lnTo>
                  <a:lnTo>
                    <a:pt x="17623" y="45780"/>
                  </a:lnTo>
                  <a:lnTo>
                    <a:pt x="24483" y="43982"/>
                  </a:lnTo>
                  <a:lnTo>
                    <a:pt x="30086" y="39076"/>
                  </a:lnTo>
                  <a:lnTo>
                    <a:pt x="33863" y="31800"/>
                  </a:lnTo>
                  <a:lnTo>
                    <a:pt x="35248" y="22890"/>
                  </a:lnTo>
                  <a:lnTo>
                    <a:pt x="33863" y="13980"/>
                  </a:lnTo>
                  <a:lnTo>
                    <a:pt x="30086" y="6704"/>
                  </a:lnTo>
                  <a:lnTo>
                    <a:pt x="24483" y="1798"/>
                  </a:lnTo>
                  <a:lnTo>
                    <a:pt x="17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0597" y="1716118"/>
              <a:ext cx="35560" cy="46355"/>
            </a:xfrm>
            <a:custGeom>
              <a:avLst/>
              <a:gdLst/>
              <a:ahLst/>
              <a:cxnLst/>
              <a:rect l="l" t="t" r="r" b="b"/>
              <a:pathLst>
                <a:path w="35560" h="46355">
                  <a:moveTo>
                    <a:pt x="0" y="22890"/>
                  </a:moveTo>
                  <a:lnTo>
                    <a:pt x="1384" y="13980"/>
                  </a:lnTo>
                  <a:lnTo>
                    <a:pt x="5162" y="6704"/>
                  </a:lnTo>
                  <a:lnTo>
                    <a:pt x="10764" y="1798"/>
                  </a:lnTo>
                  <a:lnTo>
                    <a:pt x="17624" y="0"/>
                  </a:lnTo>
                  <a:lnTo>
                    <a:pt x="24484" y="1798"/>
                  </a:lnTo>
                  <a:lnTo>
                    <a:pt x="30086" y="6704"/>
                  </a:lnTo>
                  <a:lnTo>
                    <a:pt x="33863" y="13980"/>
                  </a:lnTo>
                  <a:lnTo>
                    <a:pt x="35248" y="22890"/>
                  </a:lnTo>
                  <a:lnTo>
                    <a:pt x="33863" y="31799"/>
                  </a:lnTo>
                  <a:lnTo>
                    <a:pt x="30086" y="39075"/>
                  </a:lnTo>
                  <a:lnTo>
                    <a:pt x="24484" y="43981"/>
                  </a:lnTo>
                  <a:lnTo>
                    <a:pt x="17624" y="45780"/>
                  </a:lnTo>
                  <a:lnTo>
                    <a:pt x="10764" y="43981"/>
                  </a:lnTo>
                  <a:lnTo>
                    <a:pt x="5162" y="39075"/>
                  </a:lnTo>
                  <a:lnTo>
                    <a:pt x="1384" y="31799"/>
                  </a:lnTo>
                  <a:lnTo>
                    <a:pt x="0" y="22890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34397" y="1567025"/>
              <a:ext cx="76835" cy="95250"/>
            </a:xfrm>
            <a:custGeom>
              <a:avLst/>
              <a:gdLst/>
              <a:ahLst/>
              <a:cxnLst/>
              <a:rect l="l" t="t" r="r" b="b"/>
              <a:pathLst>
                <a:path w="76835" h="95250">
                  <a:moveTo>
                    <a:pt x="76682" y="94652"/>
                  </a:moveTo>
                  <a:lnTo>
                    <a:pt x="0" y="45947"/>
                  </a:lnTo>
                  <a:lnTo>
                    <a:pt x="76682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97805" y="1384525"/>
            <a:ext cx="513715" cy="29464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13970" marR="200025">
              <a:lnSpc>
                <a:spcPct val="63700"/>
              </a:lnSpc>
              <a:tabLst>
                <a:tab pos="211454" algn="l"/>
              </a:tabLst>
            </a:pPr>
            <a:r>
              <a:rPr sz="975" spc="-37" baseline="38461" dirty="0">
                <a:latin typeface="Arial"/>
                <a:cs typeface="Arial"/>
              </a:rPr>
              <a:t>ld</a:t>
            </a:r>
            <a:r>
              <a:rPr sz="975" baseline="38461" dirty="0">
                <a:latin typeface="Arial"/>
                <a:cs typeface="Arial"/>
              </a:rPr>
              <a:t>	</a:t>
            </a:r>
            <a:r>
              <a:rPr sz="650" spc="-25" dirty="0">
                <a:latin typeface="Arial"/>
                <a:cs typeface="Arial"/>
              </a:rPr>
              <a:t>tot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25" dirty="0">
                <a:latin typeface="Arial"/>
                <a:cs typeface="Arial"/>
              </a:rPr>
              <a:t>clr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93762" y="2027588"/>
            <a:ext cx="189230" cy="227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8-</a:t>
            </a:r>
            <a:r>
              <a:rPr sz="650" spc="-25" dirty="0">
                <a:latin typeface="Arial"/>
                <a:cs typeface="Arial"/>
              </a:rPr>
              <a:t>bit</a:t>
            </a:r>
            <a:endParaRPr sz="65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0"/>
              </a:spcBef>
            </a:pPr>
            <a:r>
              <a:rPr sz="650" spc="5" dirty="0">
                <a:latin typeface="Arial"/>
                <a:cs typeface="Arial"/>
              </a:rPr>
              <a:t>&lt;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3252" y="1997274"/>
            <a:ext cx="240665" cy="2298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8415">
              <a:lnSpc>
                <a:spcPct val="104299"/>
              </a:lnSpc>
              <a:spcBef>
                <a:spcPts val="75"/>
              </a:spcBef>
            </a:pPr>
            <a:r>
              <a:rPr sz="650" dirty="0">
                <a:latin typeface="Arial"/>
                <a:cs typeface="Arial"/>
              </a:rPr>
              <a:t>8-</a:t>
            </a:r>
            <a:r>
              <a:rPr sz="650" spc="-25" dirty="0">
                <a:latin typeface="Arial"/>
                <a:cs typeface="Arial"/>
              </a:rPr>
              <a:t>bit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adder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9436" y="2265147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21080" y="1756004"/>
            <a:ext cx="28702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6695" algn="l"/>
              </a:tabLst>
            </a:pPr>
            <a:r>
              <a:rPr sz="650" spc="-50" dirty="0">
                <a:latin typeface="Arial"/>
                <a:cs typeface="Arial"/>
              </a:rPr>
              <a:t>8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5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2571" y="1684240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0821" y="1049511"/>
            <a:ext cx="6794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71" y="1049511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8573" y="2303503"/>
            <a:ext cx="36703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Datapath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76054" y="1472991"/>
            <a:ext cx="354965" cy="120650"/>
          </a:xfrm>
          <a:custGeom>
            <a:avLst/>
            <a:gdLst/>
            <a:ahLst/>
            <a:cxnLst/>
            <a:rect l="l" t="t" r="r" b="b"/>
            <a:pathLst>
              <a:path w="354964" h="120650">
                <a:moveTo>
                  <a:pt x="0" y="0"/>
                </a:moveTo>
                <a:lnTo>
                  <a:pt x="354344" y="618"/>
                </a:lnTo>
              </a:path>
              <a:path w="354964" h="120650">
                <a:moveTo>
                  <a:pt x="0" y="120016"/>
                </a:moveTo>
                <a:lnTo>
                  <a:pt x="354344" y="120636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27742" y="1375041"/>
            <a:ext cx="254635" cy="28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510">
              <a:lnSpc>
                <a:spcPct val="129900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tot_ld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tot_clr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75797" y="2043672"/>
            <a:ext cx="29654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tot_lt_s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77751" y="582685"/>
            <a:ext cx="1222375" cy="1691639"/>
            <a:chOff x="2077751" y="582685"/>
            <a:chExt cx="1222375" cy="1691639"/>
          </a:xfrm>
        </p:grpSpPr>
        <p:sp>
          <p:nvSpPr>
            <p:cNvPr id="46" name="object 46"/>
            <p:cNvSpPr/>
            <p:nvPr/>
          </p:nvSpPr>
          <p:spPr>
            <a:xfrm>
              <a:off x="2080926" y="1975949"/>
              <a:ext cx="808355" cy="295275"/>
            </a:xfrm>
            <a:custGeom>
              <a:avLst/>
              <a:gdLst/>
              <a:ahLst/>
              <a:cxnLst/>
              <a:rect l="l" t="t" r="r" b="b"/>
              <a:pathLst>
                <a:path w="808355" h="295275">
                  <a:moveTo>
                    <a:pt x="0" y="0"/>
                  </a:moveTo>
                  <a:lnTo>
                    <a:pt x="378462" y="0"/>
                  </a:lnTo>
                  <a:lnTo>
                    <a:pt x="378462" y="295093"/>
                  </a:lnTo>
                  <a:lnTo>
                    <a:pt x="0" y="295093"/>
                  </a:lnTo>
                  <a:lnTo>
                    <a:pt x="0" y="0"/>
                  </a:lnTo>
                  <a:close/>
                </a:path>
                <a:path w="808355" h="295275">
                  <a:moveTo>
                    <a:pt x="429790" y="0"/>
                  </a:moveTo>
                  <a:lnTo>
                    <a:pt x="808253" y="0"/>
                  </a:lnTo>
                  <a:lnTo>
                    <a:pt x="808253" y="295093"/>
                  </a:lnTo>
                  <a:lnTo>
                    <a:pt x="429790" y="295093"/>
                  </a:lnTo>
                  <a:lnTo>
                    <a:pt x="42979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69967" y="661475"/>
              <a:ext cx="126364" cy="635"/>
            </a:xfrm>
            <a:custGeom>
              <a:avLst/>
              <a:gdLst/>
              <a:ahLst/>
              <a:cxnLst/>
              <a:rect l="l" t="t" r="r" b="b"/>
              <a:pathLst>
                <a:path w="126364" h="634">
                  <a:moveTo>
                    <a:pt x="125903" y="0"/>
                  </a:moveTo>
                  <a:lnTo>
                    <a:pt x="0" y="514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2225" y="582688"/>
              <a:ext cx="483870" cy="215900"/>
            </a:xfrm>
            <a:custGeom>
              <a:avLst/>
              <a:gdLst/>
              <a:ahLst/>
              <a:cxnLst/>
              <a:rect l="l" t="t" r="r" b="b"/>
              <a:pathLst>
                <a:path w="483869" h="215900">
                  <a:moveTo>
                    <a:pt x="49771" y="33477"/>
                  </a:moveTo>
                  <a:lnTo>
                    <a:pt x="10947" y="0"/>
                  </a:lnTo>
                  <a:lnTo>
                    <a:pt x="0" y="22656"/>
                  </a:lnTo>
                  <a:lnTo>
                    <a:pt x="49771" y="33477"/>
                  </a:lnTo>
                  <a:close/>
                </a:path>
                <a:path w="483869" h="215900">
                  <a:moveTo>
                    <a:pt x="280174" y="48412"/>
                  </a:moveTo>
                  <a:lnTo>
                    <a:pt x="237871" y="17513"/>
                  </a:lnTo>
                  <a:lnTo>
                    <a:pt x="228422" y="41719"/>
                  </a:lnTo>
                  <a:lnTo>
                    <a:pt x="280174" y="48412"/>
                  </a:lnTo>
                  <a:close/>
                </a:path>
                <a:path w="483869" h="215900">
                  <a:moveTo>
                    <a:pt x="446379" y="194652"/>
                  </a:moveTo>
                  <a:lnTo>
                    <a:pt x="399605" y="175094"/>
                  </a:lnTo>
                  <a:lnTo>
                    <a:pt x="432447" y="215773"/>
                  </a:lnTo>
                  <a:lnTo>
                    <a:pt x="446379" y="194652"/>
                  </a:lnTo>
                  <a:close/>
                </a:path>
                <a:path w="483869" h="215900">
                  <a:moveTo>
                    <a:pt x="483704" y="65913"/>
                  </a:moveTo>
                  <a:lnTo>
                    <a:pt x="433946" y="78790"/>
                  </a:lnTo>
                  <a:lnTo>
                    <a:pt x="483704" y="91668"/>
                  </a:lnTo>
                  <a:lnTo>
                    <a:pt x="483704" y="65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80502" y="311882"/>
            <a:ext cx="668655" cy="13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350" spc="-10" dirty="0">
                <a:latin typeface="Arial"/>
                <a:cs typeface="Arial"/>
              </a:rPr>
              <a:t>Inputs</a:t>
            </a:r>
            <a:r>
              <a:rPr sz="350" spc="-1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:</a:t>
            </a:r>
            <a:r>
              <a:rPr sz="350" spc="-2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c (bit),</a:t>
            </a:r>
            <a:r>
              <a:rPr sz="350" spc="5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a(8</a:t>
            </a:r>
            <a:r>
              <a:rPr sz="350" spc="1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bits)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,</a:t>
            </a:r>
            <a:r>
              <a:rPr sz="350" spc="-3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s</a:t>
            </a:r>
            <a:r>
              <a:rPr sz="350" spc="-2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(8</a:t>
            </a:r>
            <a:r>
              <a:rPr sz="350" spc="1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bits)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Outputs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:</a:t>
            </a:r>
            <a:r>
              <a:rPr sz="350" spc="-3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d </a:t>
            </a:r>
            <a:r>
              <a:rPr sz="350" spc="-10" dirty="0">
                <a:latin typeface="Arial"/>
                <a:cs typeface="Arial"/>
              </a:rPr>
              <a:t>(bit)</a:t>
            </a:r>
            <a:endParaRPr sz="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80502" y="430429"/>
            <a:ext cx="5454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Local</a:t>
            </a:r>
            <a:r>
              <a:rPr sz="350" spc="3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reg</a:t>
            </a:r>
            <a:r>
              <a:rPr sz="350" spc="-5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isters:</a:t>
            </a:r>
            <a:r>
              <a:rPr sz="350" spc="-3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t</a:t>
            </a:r>
            <a:r>
              <a:rPr sz="350" spc="-5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ot</a:t>
            </a:r>
            <a:r>
              <a:rPr sz="350" spc="1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(8</a:t>
            </a:r>
            <a:r>
              <a:rPr sz="350" spc="15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bits)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569984" y="581547"/>
            <a:ext cx="707390" cy="407034"/>
            <a:chOff x="2569984" y="581547"/>
            <a:chExt cx="707390" cy="407034"/>
          </a:xfrm>
        </p:grpSpPr>
        <p:sp>
          <p:nvSpPr>
            <p:cNvPr id="52" name="object 52"/>
            <p:cNvSpPr/>
            <p:nvPr/>
          </p:nvSpPr>
          <p:spPr>
            <a:xfrm>
              <a:off x="2810671" y="605541"/>
              <a:ext cx="149860" cy="29209"/>
            </a:xfrm>
            <a:custGeom>
              <a:avLst/>
              <a:gdLst/>
              <a:ahLst/>
              <a:cxnLst/>
              <a:rect l="l" t="t" r="r" b="b"/>
              <a:pathLst>
                <a:path w="149860" h="29209">
                  <a:moveTo>
                    <a:pt x="0" y="28641"/>
                  </a:moveTo>
                  <a:lnTo>
                    <a:pt x="8674" y="20306"/>
                  </a:lnTo>
                  <a:lnTo>
                    <a:pt x="35573" y="5607"/>
                  </a:lnTo>
                  <a:lnTo>
                    <a:pt x="82008" y="0"/>
                  </a:lnTo>
                  <a:lnTo>
                    <a:pt x="149291" y="18942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13649" y="600202"/>
              <a:ext cx="463550" cy="327025"/>
            </a:xfrm>
            <a:custGeom>
              <a:avLst/>
              <a:gdLst/>
              <a:ahLst/>
              <a:cxnLst/>
              <a:rect l="l" t="t" r="r" b="b"/>
              <a:pathLst>
                <a:path w="463550" h="327025">
                  <a:moveTo>
                    <a:pt x="38823" y="191566"/>
                  </a:moveTo>
                  <a:lnTo>
                    <a:pt x="0" y="157581"/>
                  </a:lnTo>
                  <a:lnTo>
                    <a:pt x="16916" y="207530"/>
                  </a:lnTo>
                  <a:lnTo>
                    <a:pt x="38823" y="191566"/>
                  </a:lnTo>
                  <a:close/>
                </a:path>
                <a:path w="463550" h="327025">
                  <a:moveTo>
                    <a:pt x="406082" y="326999"/>
                  </a:moveTo>
                  <a:lnTo>
                    <a:pt x="362280" y="299186"/>
                  </a:lnTo>
                  <a:lnTo>
                    <a:pt x="354825" y="324942"/>
                  </a:lnTo>
                  <a:lnTo>
                    <a:pt x="406082" y="326999"/>
                  </a:lnTo>
                  <a:close/>
                </a:path>
                <a:path w="463550" h="327025">
                  <a:moveTo>
                    <a:pt x="463308" y="30899"/>
                  </a:moveTo>
                  <a:lnTo>
                    <a:pt x="421500" y="0"/>
                  </a:lnTo>
                  <a:lnTo>
                    <a:pt x="412051" y="24206"/>
                  </a:lnTo>
                  <a:lnTo>
                    <a:pt x="463308" y="30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73794" y="585357"/>
              <a:ext cx="690880" cy="399415"/>
            </a:xfrm>
            <a:custGeom>
              <a:avLst/>
              <a:gdLst/>
              <a:ahLst/>
              <a:cxnLst/>
              <a:rect l="l" t="t" r="r" b="b"/>
              <a:pathLst>
                <a:path w="690879" h="399415">
                  <a:moveTo>
                    <a:pt x="521527" y="48825"/>
                  </a:moveTo>
                  <a:lnTo>
                    <a:pt x="533339" y="40490"/>
                  </a:lnTo>
                  <a:lnTo>
                    <a:pt x="567125" y="25791"/>
                  </a:lnTo>
                  <a:lnTo>
                    <a:pt x="620411" y="20184"/>
                  </a:lnTo>
                  <a:lnTo>
                    <a:pt x="690724" y="39126"/>
                  </a:lnTo>
                </a:path>
                <a:path w="690879" h="399415">
                  <a:moveTo>
                    <a:pt x="0" y="27711"/>
                  </a:moveTo>
                  <a:lnTo>
                    <a:pt x="8674" y="19475"/>
                  </a:lnTo>
                  <a:lnTo>
                    <a:pt x="35573" y="5081"/>
                  </a:lnTo>
                  <a:lnTo>
                    <a:pt x="82008" y="0"/>
                  </a:lnTo>
                  <a:lnTo>
                    <a:pt x="149292" y="19701"/>
                  </a:lnTo>
                </a:path>
                <a:path w="690879" h="399415">
                  <a:moveTo>
                    <a:pt x="418515" y="180656"/>
                  </a:moveTo>
                  <a:lnTo>
                    <a:pt x="424469" y="196403"/>
                  </a:lnTo>
                  <a:lnTo>
                    <a:pt x="450978" y="235394"/>
                  </a:lnTo>
                  <a:lnTo>
                    <a:pt x="511021" y="285252"/>
                  </a:lnTo>
                  <a:lnTo>
                    <a:pt x="617571" y="333600"/>
                  </a:lnTo>
                </a:path>
                <a:path w="690879" h="399415">
                  <a:moveTo>
                    <a:pt x="249317" y="187350"/>
                  </a:moveTo>
                  <a:lnTo>
                    <a:pt x="278357" y="231939"/>
                  </a:lnTo>
                  <a:lnTo>
                    <a:pt x="361591" y="323527"/>
                  </a:lnTo>
                  <a:lnTo>
                    <a:pt x="493193" y="398846"/>
                  </a:lnTo>
                  <a:lnTo>
                    <a:pt x="667335" y="39462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966671" y="651350"/>
            <a:ext cx="1143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20" dirty="0">
                <a:latin typeface="Arial"/>
                <a:cs typeface="Arial"/>
              </a:rPr>
              <a:t>Wait</a:t>
            </a:r>
            <a:endParaRPr sz="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18005" y="576165"/>
            <a:ext cx="10541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25" dirty="0">
                <a:latin typeface="Arial"/>
                <a:cs typeface="Arial"/>
              </a:rPr>
              <a:t>Add</a:t>
            </a:r>
            <a:endParaRPr sz="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69236" y="890294"/>
            <a:ext cx="11493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20" dirty="0">
                <a:latin typeface="Arial"/>
                <a:cs typeface="Arial"/>
              </a:rPr>
              <a:t>Disp</a:t>
            </a:r>
            <a:endParaRPr sz="3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06903" y="651350"/>
            <a:ext cx="8318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20" dirty="0">
                <a:latin typeface="Arial"/>
                <a:cs typeface="Arial"/>
              </a:rPr>
              <a:t>Init</a:t>
            </a:r>
            <a:endParaRPr sz="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85008" y="764535"/>
            <a:ext cx="130810" cy="140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"/>
                <a:cs typeface="Arial"/>
              </a:rPr>
              <a:t>d=0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50" spc="-10" dirty="0">
                <a:latin typeface="Arial"/>
                <a:cs typeface="Arial"/>
              </a:rPr>
              <a:t>t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ot=0</a:t>
            </a:r>
            <a:endParaRPr sz="3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9254" y="695463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24810" y="0"/>
                </a:moveTo>
                <a:lnTo>
                  <a:pt x="37190" y="3163"/>
                </a:lnTo>
                <a:lnTo>
                  <a:pt x="62218" y="14460"/>
                </a:lnTo>
                <a:lnTo>
                  <a:pt x="81722" y="36602"/>
                </a:lnTo>
                <a:lnTo>
                  <a:pt x="77530" y="72301"/>
                </a:lnTo>
                <a:lnTo>
                  <a:pt x="72612" y="79154"/>
                </a:lnTo>
                <a:lnTo>
                  <a:pt x="57954" y="90978"/>
                </a:lnTo>
                <a:lnTo>
                  <a:pt x="33701" y="94669"/>
                </a:lnTo>
                <a:lnTo>
                  <a:pt x="0" y="77121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97976" y="824379"/>
            <a:ext cx="24892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25" baseline="63492" dirty="0">
                <a:latin typeface="Arial"/>
                <a:cs typeface="Arial"/>
              </a:rPr>
              <a:t>c</a:t>
            </a:r>
            <a:r>
              <a:rPr sz="525" baseline="55555" dirty="0">
                <a:latin typeface="Tahoma"/>
                <a:cs typeface="Tahoma"/>
              </a:rPr>
              <a:t>‘</a:t>
            </a:r>
            <a:r>
              <a:rPr sz="525" spc="44" baseline="55555" dirty="0">
                <a:latin typeface="Tahoma"/>
                <a:cs typeface="Tahoma"/>
              </a:rPr>
              <a:t> </a:t>
            </a:r>
            <a:r>
              <a:rPr sz="525" spc="-15" baseline="23809" dirty="0">
                <a:latin typeface="Arial"/>
                <a:cs typeface="Arial"/>
              </a:rPr>
              <a:t>(</a:t>
            </a:r>
            <a:r>
              <a:rPr sz="525" spc="-15" baseline="15873" dirty="0">
                <a:latin typeface="Arial"/>
                <a:cs typeface="Arial"/>
              </a:rPr>
              <a:t>t</a:t>
            </a:r>
            <a:r>
              <a:rPr sz="350" spc="-10" dirty="0">
                <a:latin typeface="Arial"/>
                <a:cs typeface="Arial"/>
              </a:rPr>
              <a:t>ot&lt;s)</a:t>
            </a:r>
            <a:r>
              <a:rPr sz="525" spc="-15" baseline="15873" dirty="0">
                <a:latin typeface="Tahoma"/>
                <a:cs typeface="Tahoma"/>
              </a:rPr>
              <a:t>‘</a:t>
            </a:r>
            <a:endParaRPr sz="525" baseline="15873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70232" y="1005131"/>
            <a:ext cx="1009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25" dirty="0">
                <a:latin typeface="Arial"/>
                <a:cs typeface="Arial"/>
              </a:rPr>
              <a:t>d=1</a:t>
            </a:r>
            <a:endParaRPr sz="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62742" y="524153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c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42670" y="538190"/>
            <a:ext cx="841375" cy="473709"/>
            <a:chOff x="2642670" y="538190"/>
            <a:chExt cx="841375" cy="473709"/>
          </a:xfrm>
        </p:grpSpPr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2670" y="616979"/>
              <a:ext cx="211092" cy="15645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928611" y="619763"/>
              <a:ext cx="205740" cy="151130"/>
            </a:xfrm>
            <a:custGeom>
              <a:avLst/>
              <a:gdLst/>
              <a:ahLst/>
              <a:cxnLst/>
              <a:rect l="l" t="t" r="r" b="b"/>
              <a:pathLst>
                <a:path w="205739" h="151129">
                  <a:moveTo>
                    <a:pt x="0" y="75442"/>
                  </a:moveTo>
                  <a:lnTo>
                    <a:pt x="8075" y="46077"/>
                  </a:lnTo>
                  <a:lnTo>
                    <a:pt x="30098" y="22096"/>
                  </a:lnTo>
                  <a:lnTo>
                    <a:pt x="62763" y="5928"/>
                  </a:lnTo>
                  <a:lnTo>
                    <a:pt x="102763" y="0"/>
                  </a:lnTo>
                  <a:lnTo>
                    <a:pt x="142763" y="5928"/>
                  </a:lnTo>
                  <a:lnTo>
                    <a:pt x="175427" y="22096"/>
                  </a:lnTo>
                  <a:lnTo>
                    <a:pt x="197450" y="46077"/>
                  </a:lnTo>
                  <a:lnTo>
                    <a:pt x="205525" y="75442"/>
                  </a:lnTo>
                  <a:lnTo>
                    <a:pt x="197450" y="104808"/>
                  </a:lnTo>
                  <a:lnTo>
                    <a:pt x="175427" y="128788"/>
                  </a:lnTo>
                  <a:lnTo>
                    <a:pt x="142763" y="144956"/>
                  </a:lnTo>
                  <a:lnTo>
                    <a:pt x="102763" y="150885"/>
                  </a:lnTo>
                  <a:lnTo>
                    <a:pt x="62763" y="144956"/>
                  </a:lnTo>
                  <a:lnTo>
                    <a:pt x="30098" y="128788"/>
                  </a:lnTo>
                  <a:lnTo>
                    <a:pt x="8075" y="104808"/>
                  </a:lnTo>
                  <a:lnTo>
                    <a:pt x="0" y="75442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2683" y="538190"/>
              <a:ext cx="211092" cy="1564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8441" y="854893"/>
              <a:ext cx="210595" cy="156967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3139332" y="652789"/>
            <a:ext cx="3803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09855">
              <a:lnSpc>
                <a:spcPct val="1496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tot= </a:t>
            </a:r>
            <a:r>
              <a:rPr sz="350" spc="-10" dirty="0">
                <a:latin typeface="Arial"/>
                <a:cs typeface="Arial"/>
              </a:rPr>
              <a:t>t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20" dirty="0">
                <a:latin typeface="Arial"/>
                <a:cs typeface="Arial"/>
              </a:rPr>
              <a:t>ot+a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c</a:t>
            </a:r>
            <a:r>
              <a:rPr sz="525" baseline="7936" dirty="0">
                <a:latin typeface="Tahoma"/>
                <a:cs typeface="Tahoma"/>
              </a:rPr>
              <a:t>‘</a:t>
            </a:r>
            <a:r>
              <a:rPr sz="525" spc="-37" baseline="7936" dirty="0">
                <a:latin typeface="Tahoma"/>
                <a:cs typeface="Tahoma"/>
              </a:rPr>
              <a:t> </a:t>
            </a:r>
            <a:r>
              <a:rPr sz="525" spc="-15" baseline="15873" dirty="0">
                <a:latin typeface="MS PGothic"/>
                <a:cs typeface="MS PGothic"/>
              </a:rPr>
              <a:t>*</a:t>
            </a:r>
            <a:r>
              <a:rPr sz="350" spc="-10" dirty="0">
                <a:latin typeface="Arial"/>
                <a:cs typeface="Arial"/>
              </a:rPr>
              <a:t>(tot&lt;s)</a:t>
            </a:r>
            <a:endParaRPr sz="3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878" y="483428"/>
            <a:ext cx="1244600" cy="71437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34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Controller’s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inputs</a:t>
            </a:r>
            <a:endParaRPr sz="900">
              <a:latin typeface="Tahoma"/>
              <a:cs typeface="Tahoma"/>
            </a:endParaRPr>
          </a:p>
          <a:p>
            <a:pPr marL="304165" marR="5080" lvl="1" indent="-114300">
              <a:lnSpc>
                <a:spcPct val="103400"/>
              </a:lnSpc>
              <a:spcBef>
                <a:spcPts val="14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External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c</a:t>
            </a:r>
            <a:r>
              <a:rPr sz="800" i="1" spc="3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(coin </a:t>
            </a:r>
            <a:r>
              <a:rPr sz="750" spc="-10" dirty="0">
                <a:latin typeface="Tahoma"/>
                <a:cs typeface="Tahoma"/>
              </a:rPr>
              <a:t>detected)</a:t>
            </a:r>
            <a:endParaRPr sz="750">
              <a:latin typeface="Tahoma"/>
              <a:cs typeface="Tahoma"/>
            </a:endParaRPr>
          </a:p>
          <a:p>
            <a:pPr marL="304165" marR="21590" lvl="1" indent="-11430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Input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from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datapath </a:t>
            </a:r>
            <a:r>
              <a:rPr sz="750" dirty="0">
                <a:latin typeface="Tahoma"/>
                <a:cs typeface="Tahoma"/>
              </a:rPr>
              <a:t>comparator’s</a:t>
            </a:r>
            <a:r>
              <a:rPr sz="750" spc="12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output,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1171879"/>
            <a:ext cx="1221105" cy="1080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165">
              <a:lnSpc>
                <a:spcPts val="894"/>
              </a:lnSpc>
              <a:spcBef>
                <a:spcPts val="130"/>
              </a:spcBef>
            </a:pPr>
            <a:r>
              <a:rPr sz="750" dirty="0">
                <a:latin typeface="Tahoma"/>
                <a:cs typeface="Tahoma"/>
              </a:rPr>
              <a:t>which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named</a:t>
            </a:r>
            <a:endParaRPr sz="750">
              <a:latin typeface="Tahoma"/>
              <a:cs typeface="Tahoma"/>
            </a:endParaRPr>
          </a:p>
          <a:p>
            <a:pPr marL="304165">
              <a:lnSpc>
                <a:spcPts val="955"/>
              </a:lnSpc>
            </a:pPr>
            <a:r>
              <a:rPr sz="800" i="1" spc="-10" dirty="0">
                <a:latin typeface="Tahoma"/>
                <a:cs typeface="Tahoma"/>
              </a:rPr>
              <a:t>tot_lt_s</a:t>
            </a:r>
            <a:endParaRPr sz="8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54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Controller’s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outputs</a:t>
            </a:r>
            <a:endParaRPr sz="900">
              <a:latin typeface="Tahoma"/>
              <a:cs typeface="Tahoma"/>
            </a:endParaRPr>
          </a:p>
          <a:p>
            <a:pPr marL="301625" lvl="1" indent="-2736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External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800" i="1" spc="-50" dirty="0">
                <a:latin typeface="Tahoma"/>
                <a:cs typeface="Tahoma"/>
              </a:rPr>
              <a:t>d</a:t>
            </a:r>
            <a:endParaRPr sz="800">
              <a:latin typeface="Tahoma"/>
              <a:cs typeface="Tahoma"/>
            </a:endParaRPr>
          </a:p>
          <a:p>
            <a:pPr marL="78740" algn="ctr">
              <a:lnSpc>
                <a:spcPct val="100000"/>
              </a:lnSpc>
              <a:spcBef>
                <a:spcPts val="30"/>
              </a:spcBef>
            </a:pPr>
            <a:r>
              <a:rPr sz="750" dirty="0">
                <a:latin typeface="Tahoma"/>
                <a:cs typeface="Tahoma"/>
              </a:rPr>
              <a:t>(dispense</a:t>
            </a:r>
            <a:r>
              <a:rPr sz="750" spc="9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soda)</a:t>
            </a:r>
            <a:endParaRPr sz="750">
              <a:latin typeface="Tahoma"/>
              <a:cs typeface="Tahoma"/>
            </a:endParaRPr>
          </a:p>
          <a:p>
            <a:pPr marL="304165" marR="5080" lvl="1" indent="-114300" algn="just">
              <a:lnSpc>
                <a:spcPct val="101600"/>
              </a:lnSpc>
              <a:spcBef>
                <a:spcPts val="21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Outputs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datapath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load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clear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the </a:t>
            </a:r>
            <a:r>
              <a:rPr sz="800" i="1" dirty="0">
                <a:latin typeface="Tahoma"/>
                <a:cs typeface="Tahoma"/>
              </a:rPr>
              <a:t>tot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register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561" y="1228162"/>
            <a:ext cx="1062990" cy="1094740"/>
            <a:chOff x="1517561" y="1228162"/>
            <a:chExt cx="1062990" cy="1094740"/>
          </a:xfrm>
        </p:grpSpPr>
        <p:sp>
          <p:nvSpPr>
            <p:cNvPr id="13" name="object 13"/>
            <p:cNvSpPr/>
            <p:nvPr/>
          </p:nvSpPr>
          <p:spPr>
            <a:xfrm>
              <a:off x="2182345" y="2298262"/>
              <a:ext cx="267335" cy="1270"/>
            </a:xfrm>
            <a:custGeom>
              <a:avLst/>
              <a:gdLst/>
              <a:ahLst/>
              <a:cxnLst/>
              <a:rect l="l" t="t" r="r" b="b"/>
              <a:pathLst>
                <a:path w="267335" h="1269">
                  <a:moveTo>
                    <a:pt x="267150" y="0"/>
                  </a:moveTo>
                  <a:lnTo>
                    <a:pt x="0" y="123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2466" y="2274135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10" h="48260">
                  <a:moveTo>
                    <a:pt x="79773" y="0"/>
                  </a:moveTo>
                  <a:lnTo>
                    <a:pt x="0" y="24126"/>
                  </a:lnTo>
                  <a:lnTo>
                    <a:pt x="79773" y="48253"/>
                  </a:lnTo>
                  <a:lnTo>
                    <a:pt x="7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0189" y="1234195"/>
              <a:ext cx="635" cy="150495"/>
            </a:xfrm>
            <a:custGeom>
              <a:avLst/>
              <a:gdLst/>
              <a:ahLst/>
              <a:cxnLst/>
              <a:rect l="l" t="t" r="r" b="b"/>
              <a:pathLst>
                <a:path w="635" h="150494">
                  <a:moveTo>
                    <a:pt x="0" y="0"/>
                  </a:moveTo>
                  <a:lnTo>
                    <a:pt x="618" y="150329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9783" y="1372152"/>
              <a:ext cx="40640" cy="96520"/>
            </a:xfrm>
            <a:custGeom>
              <a:avLst/>
              <a:gdLst/>
              <a:ahLst/>
              <a:cxnLst/>
              <a:rect l="l" t="t" r="r" b="b"/>
              <a:pathLst>
                <a:path w="40639" h="96519">
                  <a:moveTo>
                    <a:pt x="40195" y="0"/>
                  </a:moveTo>
                  <a:lnTo>
                    <a:pt x="0" y="0"/>
                  </a:lnTo>
                  <a:lnTo>
                    <a:pt x="20097" y="96508"/>
                  </a:lnTo>
                  <a:lnTo>
                    <a:pt x="40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8059" y="1923983"/>
              <a:ext cx="89535" cy="635"/>
            </a:xfrm>
            <a:custGeom>
              <a:avLst/>
              <a:gdLst/>
              <a:ahLst/>
              <a:cxnLst/>
              <a:rect l="l" t="t" r="r" b="b"/>
              <a:pathLst>
                <a:path w="89535" h="635">
                  <a:moveTo>
                    <a:pt x="89050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7561" y="1899855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09" h="48260">
                  <a:moveTo>
                    <a:pt x="79773" y="0"/>
                  </a:moveTo>
                  <a:lnTo>
                    <a:pt x="0" y="24127"/>
                  </a:lnTo>
                  <a:lnTo>
                    <a:pt x="79773" y="48254"/>
                  </a:lnTo>
                  <a:lnTo>
                    <a:pt x="7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3127" y="1682711"/>
              <a:ext cx="90170" cy="635"/>
            </a:xfrm>
            <a:custGeom>
              <a:avLst/>
              <a:gdLst/>
              <a:ahLst/>
              <a:cxnLst/>
              <a:rect l="l" t="t" r="r" b="b"/>
              <a:pathLst>
                <a:path w="90169" h="635">
                  <a:moveTo>
                    <a:pt x="0" y="0"/>
                  </a:moveTo>
                  <a:lnTo>
                    <a:pt x="89668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7335" y="1658584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10" h="48260">
                  <a:moveTo>
                    <a:pt x="0" y="0"/>
                  </a:moveTo>
                  <a:lnTo>
                    <a:pt x="0" y="48254"/>
                  </a:lnTo>
                  <a:lnTo>
                    <a:pt x="79775" y="24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9992" y="2056991"/>
              <a:ext cx="273050" cy="1270"/>
            </a:xfrm>
            <a:custGeom>
              <a:avLst/>
              <a:gdLst/>
              <a:ahLst/>
              <a:cxnLst/>
              <a:rect l="l" t="t" r="r" b="b"/>
              <a:pathLst>
                <a:path w="273050" h="1269">
                  <a:moveTo>
                    <a:pt x="0" y="0"/>
                  </a:moveTo>
                  <a:lnTo>
                    <a:pt x="272716" y="123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7247" y="2032863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10" h="48260">
                  <a:moveTo>
                    <a:pt x="0" y="0"/>
                  </a:moveTo>
                  <a:lnTo>
                    <a:pt x="0" y="48254"/>
                  </a:lnTo>
                  <a:lnTo>
                    <a:pt x="79775" y="24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9992" y="1863974"/>
              <a:ext cx="273050" cy="1270"/>
            </a:xfrm>
            <a:custGeom>
              <a:avLst/>
              <a:gdLst/>
              <a:ahLst/>
              <a:cxnLst/>
              <a:rect l="l" t="t" r="r" b="b"/>
              <a:pathLst>
                <a:path w="273050" h="1269">
                  <a:moveTo>
                    <a:pt x="0" y="0"/>
                  </a:moveTo>
                  <a:lnTo>
                    <a:pt x="272716" y="123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7247" y="1839847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10" h="48260">
                  <a:moveTo>
                    <a:pt x="0" y="0"/>
                  </a:moveTo>
                  <a:lnTo>
                    <a:pt x="0" y="48253"/>
                  </a:lnTo>
                  <a:lnTo>
                    <a:pt x="79775" y="24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56041" y="2062850"/>
            <a:ext cx="2546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tot_clr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7790" y="1872308"/>
            <a:ext cx="2311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tot_ld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7863" y="2249062"/>
            <a:ext cx="11963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Controller</a:t>
            </a:r>
            <a:r>
              <a:rPr sz="650" spc="310" dirty="0">
                <a:latin typeface="Arial"/>
                <a:cs typeface="Arial"/>
              </a:rPr>
              <a:t> </a:t>
            </a:r>
            <a:r>
              <a:rPr sz="975" baseline="-38461" dirty="0">
                <a:latin typeface="Arial"/>
                <a:cs typeface="Arial"/>
              </a:rPr>
              <a:t>tot_lt_s</a:t>
            </a:r>
            <a:r>
              <a:rPr sz="975" spc="232" baseline="-38461" dirty="0">
                <a:latin typeface="Arial"/>
                <a:cs typeface="Arial"/>
              </a:rPr>
              <a:t>  </a:t>
            </a:r>
            <a:r>
              <a:rPr sz="650" spc="-10" dirty="0">
                <a:latin typeface="Arial"/>
                <a:cs typeface="Arial"/>
              </a:rPr>
              <a:t>Datapath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9520" y="1228162"/>
            <a:ext cx="265430" cy="240665"/>
            <a:chOff x="2529520" y="1228162"/>
            <a:chExt cx="265430" cy="240665"/>
          </a:xfrm>
        </p:grpSpPr>
        <p:sp>
          <p:nvSpPr>
            <p:cNvPr id="29" name="object 29"/>
            <p:cNvSpPr/>
            <p:nvPr/>
          </p:nvSpPr>
          <p:spPr>
            <a:xfrm>
              <a:off x="2531743" y="1266982"/>
              <a:ext cx="57785" cy="69850"/>
            </a:xfrm>
            <a:custGeom>
              <a:avLst/>
              <a:gdLst/>
              <a:ahLst/>
              <a:cxnLst/>
              <a:rect l="l" t="t" r="r" b="b"/>
              <a:pathLst>
                <a:path w="57785" h="69850">
                  <a:moveTo>
                    <a:pt x="57511" y="0"/>
                  </a:moveTo>
                  <a:lnTo>
                    <a:pt x="0" y="69288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62408" y="1234195"/>
              <a:ext cx="635" cy="150495"/>
            </a:xfrm>
            <a:custGeom>
              <a:avLst/>
              <a:gdLst/>
              <a:ahLst/>
              <a:cxnLst/>
              <a:rect l="l" t="t" r="r" b="b"/>
              <a:pathLst>
                <a:path w="635" h="150494">
                  <a:moveTo>
                    <a:pt x="0" y="0"/>
                  </a:moveTo>
                  <a:lnTo>
                    <a:pt x="618" y="150329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2000" y="1372152"/>
              <a:ext cx="40640" cy="96520"/>
            </a:xfrm>
            <a:custGeom>
              <a:avLst/>
              <a:gdLst/>
              <a:ahLst/>
              <a:cxnLst/>
              <a:rect l="l" t="t" r="r" b="b"/>
              <a:pathLst>
                <a:path w="40639" h="96519">
                  <a:moveTo>
                    <a:pt x="40196" y="0"/>
                  </a:moveTo>
                  <a:lnTo>
                    <a:pt x="0" y="0"/>
                  </a:lnTo>
                  <a:lnTo>
                    <a:pt x="20099" y="96508"/>
                  </a:lnTo>
                  <a:lnTo>
                    <a:pt x="40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35197" y="1266982"/>
              <a:ext cx="57785" cy="69850"/>
            </a:xfrm>
            <a:custGeom>
              <a:avLst/>
              <a:gdLst/>
              <a:ahLst/>
              <a:cxnLst/>
              <a:rect l="l" t="t" r="r" b="b"/>
              <a:pathLst>
                <a:path w="57785" h="69850">
                  <a:moveTo>
                    <a:pt x="57511" y="0"/>
                  </a:moveTo>
                  <a:lnTo>
                    <a:pt x="0" y="69288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60955" y="1603198"/>
            <a:ext cx="6794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6008" y="184632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2030" y="1115088"/>
            <a:ext cx="269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8915" algn="l"/>
              </a:tabLst>
            </a:pPr>
            <a:r>
              <a:rPr sz="650" spc="-50" dirty="0">
                <a:latin typeface="Arial"/>
                <a:cs typeface="Arial"/>
              </a:rPr>
              <a:t>s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50" dirty="0"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80883" y="1241291"/>
            <a:ext cx="2768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7170" algn="l"/>
              </a:tabLst>
            </a:pPr>
            <a:r>
              <a:rPr sz="650" spc="-50" dirty="0">
                <a:latin typeface="Arial"/>
                <a:cs typeface="Arial"/>
              </a:rPr>
              <a:t>8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5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79818" y="403940"/>
            <a:ext cx="1746250" cy="1990725"/>
            <a:chOff x="1679818" y="403940"/>
            <a:chExt cx="1746250" cy="1990725"/>
          </a:xfrm>
        </p:grpSpPr>
        <p:sp>
          <p:nvSpPr>
            <p:cNvPr id="38" name="object 38"/>
            <p:cNvSpPr/>
            <p:nvPr/>
          </p:nvSpPr>
          <p:spPr>
            <a:xfrm>
              <a:off x="1682675" y="1475466"/>
              <a:ext cx="1192530" cy="916305"/>
            </a:xfrm>
            <a:custGeom>
              <a:avLst/>
              <a:gdLst/>
              <a:ahLst/>
              <a:cxnLst/>
              <a:rect l="l" t="t" r="r" b="b"/>
              <a:pathLst>
                <a:path w="1192530" h="916305">
                  <a:moveTo>
                    <a:pt x="0" y="0"/>
                  </a:moveTo>
                  <a:lnTo>
                    <a:pt x="424842" y="0"/>
                  </a:lnTo>
                  <a:lnTo>
                    <a:pt x="424842" y="916211"/>
                  </a:lnTo>
                  <a:lnTo>
                    <a:pt x="0" y="916211"/>
                  </a:lnTo>
                  <a:lnTo>
                    <a:pt x="0" y="0"/>
                  </a:lnTo>
                  <a:close/>
                </a:path>
                <a:path w="1192530" h="916305">
                  <a:moveTo>
                    <a:pt x="766820" y="0"/>
                  </a:moveTo>
                  <a:lnTo>
                    <a:pt x="1192281" y="0"/>
                  </a:lnTo>
                  <a:lnTo>
                    <a:pt x="1192281" y="916211"/>
                  </a:lnTo>
                  <a:lnTo>
                    <a:pt x="766820" y="916211"/>
                  </a:lnTo>
                  <a:lnTo>
                    <a:pt x="76682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38969" y="456703"/>
              <a:ext cx="584200" cy="691515"/>
            </a:xfrm>
            <a:custGeom>
              <a:avLst/>
              <a:gdLst/>
              <a:ahLst/>
              <a:cxnLst/>
              <a:rect l="l" t="t" r="r" b="b"/>
              <a:pathLst>
                <a:path w="584200" h="691515">
                  <a:moveTo>
                    <a:pt x="0" y="0"/>
                  </a:moveTo>
                  <a:lnTo>
                    <a:pt x="583893" y="0"/>
                  </a:lnTo>
                  <a:lnTo>
                    <a:pt x="583893" y="691500"/>
                  </a:lnTo>
                  <a:lnTo>
                    <a:pt x="0" y="69150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4136" y="607331"/>
              <a:ext cx="38735" cy="90170"/>
            </a:xfrm>
            <a:custGeom>
              <a:avLst/>
              <a:gdLst/>
              <a:ahLst/>
              <a:cxnLst/>
              <a:rect l="l" t="t" r="r" b="b"/>
              <a:pathLst>
                <a:path w="38735" h="90170">
                  <a:moveTo>
                    <a:pt x="38519" y="77558"/>
                  </a:moveTo>
                  <a:lnTo>
                    <a:pt x="0" y="65125"/>
                  </a:lnTo>
                  <a:lnTo>
                    <a:pt x="0" y="89979"/>
                  </a:lnTo>
                  <a:lnTo>
                    <a:pt x="38519" y="77558"/>
                  </a:lnTo>
                  <a:close/>
                </a:path>
                <a:path w="38735" h="90170">
                  <a:moveTo>
                    <a:pt x="38519" y="12433"/>
                  </a:moveTo>
                  <a:lnTo>
                    <a:pt x="0" y="0"/>
                  </a:lnTo>
                  <a:lnTo>
                    <a:pt x="0" y="24866"/>
                  </a:lnTo>
                  <a:lnTo>
                    <a:pt x="38519" y="12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8927" y="974209"/>
              <a:ext cx="136525" cy="635"/>
            </a:xfrm>
            <a:custGeom>
              <a:avLst/>
              <a:gdLst/>
              <a:ahLst/>
              <a:cxnLst/>
              <a:rect l="l" t="t" r="r" b="b"/>
              <a:pathLst>
                <a:path w="136525" h="634">
                  <a:moveTo>
                    <a:pt x="135959" y="0"/>
                  </a:moveTo>
                  <a:lnTo>
                    <a:pt x="0" y="497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77729" y="961781"/>
              <a:ext cx="38735" cy="25400"/>
            </a:xfrm>
            <a:custGeom>
              <a:avLst/>
              <a:gdLst/>
              <a:ahLst/>
              <a:cxnLst/>
              <a:rect l="l" t="t" r="r" b="b"/>
              <a:pathLst>
                <a:path w="38735" h="25400">
                  <a:moveTo>
                    <a:pt x="38515" y="0"/>
                  </a:moveTo>
                  <a:lnTo>
                    <a:pt x="0" y="12428"/>
                  </a:lnTo>
                  <a:lnTo>
                    <a:pt x="38515" y="24856"/>
                  </a:lnTo>
                  <a:lnTo>
                    <a:pt x="38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6868" y="764423"/>
              <a:ext cx="225425" cy="85725"/>
            </a:xfrm>
            <a:custGeom>
              <a:avLst/>
              <a:gdLst/>
              <a:ahLst/>
              <a:cxnLst/>
              <a:rect l="l" t="t" r="r" b="b"/>
              <a:pathLst>
                <a:path w="225425" h="85725">
                  <a:moveTo>
                    <a:pt x="0" y="85505"/>
                  </a:moveTo>
                  <a:lnTo>
                    <a:pt x="1540" y="0"/>
                  </a:lnTo>
                  <a:lnTo>
                    <a:pt x="225314" y="0"/>
                  </a:lnTo>
                </a:path>
              </a:pathLst>
            </a:custGeom>
            <a:ln w="11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7239" y="841974"/>
              <a:ext cx="19685" cy="50165"/>
            </a:xfrm>
            <a:custGeom>
              <a:avLst/>
              <a:gdLst/>
              <a:ahLst/>
              <a:cxnLst/>
              <a:rect l="l" t="t" r="r" b="b"/>
              <a:pathLst>
                <a:path w="19685" h="50165">
                  <a:moveTo>
                    <a:pt x="19257" y="0"/>
                  </a:moveTo>
                  <a:lnTo>
                    <a:pt x="0" y="0"/>
                  </a:lnTo>
                  <a:lnTo>
                    <a:pt x="9627" y="49712"/>
                  </a:lnTo>
                  <a:lnTo>
                    <a:pt x="1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9053" y="409973"/>
              <a:ext cx="200025" cy="440055"/>
            </a:xfrm>
            <a:custGeom>
              <a:avLst/>
              <a:gdLst/>
              <a:ahLst/>
              <a:cxnLst/>
              <a:rect l="l" t="t" r="r" b="b"/>
              <a:pathLst>
                <a:path w="200025" h="440055">
                  <a:moveTo>
                    <a:pt x="198739" y="439955"/>
                  </a:moveTo>
                  <a:lnTo>
                    <a:pt x="199894" y="397699"/>
                  </a:lnTo>
                  <a:lnTo>
                    <a:pt x="0" y="397699"/>
                  </a:lnTo>
                  <a:lnTo>
                    <a:pt x="0" y="0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88164" y="841974"/>
              <a:ext cx="19685" cy="50165"/>
            </a:xfrm>
            <a:custGeom>
              <a:avLst/>
              <a:gdLst/>
              <a:ahLst/>
              <a:cxnLst/>
              <a:rect l="l" t="t" r="r" b="b"/>
              <a:pathLst>
                <a:path w="19685" h="50165">
                  <a:moveTo>
                    <a:pt x="19257" y="0"/>
                  </a:moveTo>
                  <a:lnTo>
                    <a:pt x="0" y="0"/>
                  </a:lnTo>
                  <a:lnTo>
                    <a:pt x="9627" y="49712"/>
                  </a:lnTo>
                  <a:lnTo>
                    <a:pt x="1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11027" y="731612"/>
              <a:ext cx="1270" cy="118745"/>
            </a:xfrm>
            <a:custGeom>
              <a:avLst/>
              <a:gdLst/>
              <a:ahLst/>
              <a:cxnLst/>
              <a:rect l="l" t="t" r="r" b="b"/>
              <a:pathLst>
                <a:path w="1269" h="118744">
                  <a:moveTo>
                    <a:pt x="1155" y="0"/>
                  </a:moveTo>
                  <a:lnTo>
                    <a:pt x="0" y="118315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01398" y="841974"/>
              <a:ext cx="19685" cy="50165"/>
            </a:xfrm>
            <a:custGeom>
              <a:avLst/>
              <a:gdLst/>
              <a:ahLst/>
              <a:cxnLst/>
              <a:rect l="l" t="t" r="r" b="b"/>
              <a:pathLst>
                <a:path w="19685" h="50165">
                  <a:moveTo>
                    <a:pt x="19258" y="0"/>
                  </a:moveTo>
                  <a:lnTo>
                    <a:pt x="0" y="0"/>
                  </a:lnTo>
                  <a:lnTo>
                    <a:pt x="9629" y="49712"/>
                  </a:lnTo>
                  <a:lnTo>
                    <a:pt x="1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38618" y="501941"/>
              <a:ext cx="259079" cy="612140"/>
            </a:xfrm>
            <a:custGeom>
              <a:avLst/>
              <a:gdLst/>
              <a:ahLst/>
              <a:cxnLst/>
              <a:rect l="l" t="t" r="r" b="b"/>
              <a:pathLst>
                <a:path w="259079" h="612140">
                  <a:moveTo>
                    <a:pt x="0" y="27839"/>
                  </a:moveTo>
                  <a:lnTo>
                    <a:pt x="0" y="0"/>
                  </a:lnTo>
                  <a:lnTo>
                    <a:pt x="258824" y="0"/>
                  </a:lnTo>
                  <a:lnTo>
                    <a:pt x="258824" y="611960"/>
                  </a:lnTo>
                  <a:lnTo>
                    <a:pt x="127871" y="611960"/>
                  </a:lnTo>
                  <a:lnTo>
                    <a:pt x="127871" y="551311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27833" y="520335"/>
              <a:ext cx="19685" cy="50165"/>
            </a:xfrm>
            <a:custGeom>
              <a:avLst/>
              <a:gdLst/>
              <a:ahLst/>
              <a:cxnLst/>
              <a:rect l="l" t="t" r="r" b="b"/>
              <a:pathLst>
                <a:path w="19685" h="50165">
                  <a:moveTo>
                    <a:pt x="19258" y="0"/>
                  </a:moveTo>
                  <a:lnTo>
                    <a:pt x="0" y="0"/>
                  </a:lnTo>
                  <a:lnTo>
                    <a:pt x="9629" y="49712"/>
                  </a:lnTo>
                  <a:lnTo>
                    <a:pt x="1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22722" y="409973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5">
                  <a:moveTo>
                    <a:pt x="0" y="439955"/>
                  </a:moveTo>
                  <a:lnTo>
                    <a:pt x="385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11938" y="841974"/>
              <a:ext cx="19685" cy="50165"/>
            </a:xfrm>
            <a:custGeom>
              <a:avLst/>
              <a:gdLst/>
              <a:ahLst/>
              <a:cxnLst/>
              <a:rect l="l" t="t" r="r" b="b"/>
              <a:pathLst>
                <a:path w="19685" h="50165">
                  <a:moveTo>
                    <a:pt x="19258" y="0"/>
                  </a:moveTo>
                  <a:lnTo>
                    <a:pt x="0" y="0"/>
                  </a:lnTo>
                  <a:lnTo>
                    <a:pt x="9629" y="49712"/>
                  </a:lnTo>
                  <a:lnTo>
                    <a:pt x="1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83647" y="745532"/>
              <a:ext cx="454025" cy="359410"/>
            </a:xfrm>
            <a:custGeom>
              <a:avLst/>
              <a:gdLst/>
              <a:ahLst/>
              <a:cxnLst/>
              <a:rect l="l" t="t" r="r" b="b"/>
              <a:pathLst>
                <a:path w="454025" h="359409">
                  <a:moveTo>
                    <a:pt x="31197" y="0"/>
                  </a:moveTo>
                  <a:lnTo>
                    <a:pt x="0" y="40764"/>
                  </a:lnTo>
                </a:path>
                <a:path w="454025" h="359409">
                  <a:moveTo>
                    <a:pt x="342786" y="40764"/>
                  </a:moveTo>
                  <a:lnTo>
                    <a:pt x="311589" y="81031"/>
                  </a:lnTo>
                </a:path>
                <a:path w="454025" h="359409">
                  <a:moveTo>
                    <a:pt x="398249" y="318656"/>
                  </a:moveTo>
                  <a:lnTo>
                    <a:pt x="367051" y="358923"/>
                  </a:lnTo>
                </a:path>
                <a:path w="454025" h="359409">
                  <a:moveTo>
                    <a:pt x="453710" y="40764"/>
                  </a:moveTo>
                  <a:lnTo>
                    <a:pt x="422513" y="81031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03710" y="751995"/>
              <a:ext cx="18415" cy="25400"/>
            </a:xfrm>
            <a:custGeom>
              <a:avLst/>
              <a:gdLst/>
              <a:ahLst/>
              <a:cxnLst/>
              <a:rect l="l" t="t" r="r" b="b"/>
              <a:pathLst>
                <a:path w="18414" h="25400">
                  <a:moveTo>
                    <a:pt x="14050" y="0"/>
                  </a:moveTo>
                  <a:lnTo>
                    <a:pt x="4052" y="0"/>
                  </a:lnTo>
                  <a:lnTo>
                    <a:pt x="0" y="5565"/>
                  </a:lnTo>
                  <a:lnTo>
                    <a:pt x="0" y="12428"/>
                  </a:lnTo>
                  <a:lnTo>
                    <a:pt x="0" y="19292"/>
                  </a:lnTo>
                  <a:lnTo>
                    <a:pt x="4052" y="24856"/>
                  </a:lnTo>
                  <a:lnTo>
                    <a:pt x="14050" y="24856"/>
                  </a:lnTo>
                  <a:lnTo>
                    <a:pt x="18102" y="19292"/>
                  </a:lnTo>
                  <a:lnTo>
                    <a:pt x="18102" y="5565"/>
                  </a:lnTo>
                  <a:lnTo>
                    <a:pt x="14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03710" y="751995"/>
              <a:ext cx="18415" cy="25400"/>
            </a:xfrm>
            <a:custGeom>
              <a:avLst/>
              <a:gdLst/>
              <a:ahLst/>
              <a:cxnLst/>
              <a:rect l="l" t="t" r="r" b="b"/>
              <a:pathLst>
                <a:path w="18414" h="25400">
                  <a:moveTo>
                    <a:pt x="0" y="12428"/>
                  </a:moveTo>
                  <a:lnTo>
                    <a:pt x="0" y="5564"/>
                  </a:lnTo>
                  <a:lnTo>
                    <a:pt x="4052" y="0"/>
                  </a:lnTo>
                  <a:lnTo>
                    <a:pt x="9050" y="0"/>
                  </a:lnTo>
                  <a:lnTo>
                    <a:pt x="14049" y="0"/>
                  </a:lnTo>
                  <a:lnTo>
                    <a:pt x="18101" y="5564"/>
                  </a:lnTo>
                  <a:lnTo>
                    <a:pt x="18101" y="12428"/>
                  </a:lnTo>
                  <a:lnTo>
                    <a:pt x="18101" y="19292"/>
                  </a:lnTo>
                  <a:lnTo>
                    <a:pt x="14049" y="24856"/>
                  </a:lnTo>
                  <a:lnTo>
                    <a:pt x="4052" y="24856"/>
                  </a:lnTo>
                  <a:lnTo>
                    <a:pt x="0" y="19292"/>
                  </a:lnTo>
                  <a:lnTo>
                    <a:pt x="0" y="12428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1441" y="670963"/>
              <a:ext cx="40005" cy="51435"/>
            </a:xfrm>
            <a:custGeom>
              <a:avLst/>
              <a:gdLst/>
              <a:ahLst/>
              <a:cxnLst/>
              <a:rect l="l" t="t" r="r" b="b"/>
              <a:pathLst>
                <a:path w="40004" h="51434">
                  <a:moveTo>
                    <a:pt x="39670" y="51203"/>
                  </a:moveTo>
                  <a:lnTo>
                    <a:pt x="0" y="24856"/>
                  </a:lnTo>
                  <a:lnTo>
                    <a:pt x="39670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000743" y="571525"/>
            <a:ext cx="72390" cy="15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350" spc="-25" dirty="0">
                <a:latin typeface="Arial"/>
                <a:cs typeface="Arial"/>
              </a:rPr>
              <a:t>ld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clr</a:t>
            </a:r>
            <a:endParaRPr sz="3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02810" y="611534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25" dirty="0">
                <a:latin typeface="Arial"/>
                <a:cs typeface="Arial"/>
              </a:rPr>
              <a:t>tot</a:t>
            </a:r>
            <a:endParaRPr sz="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98433" y="915277"/>
            <a:ext cx="11239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10" dirty="0">
                <a:latin typeface="Arial"/>
                <a:cs typeface="Arial"/>
              </a:rPr>
              <a:t>8-</a:t>
            </a:r>
            <a:r>
              <a:rPr sz="350" spc="-25" dirty="0">
                <a:latin typeface="Arial"/>
                <a:cs typeface="Arial"/>
              </a:rPr>
              <a:t>bit</a:t>
            </a:r>
            <a:endParaRPr sz="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24238" y="969463"/>
            <a:ext cx="5143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&lt;</a:t>
            </a:r>
            <a:endParaRPr sz="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04876" y="899369"/>
            <a:ext cx="139700" cy="1346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890">
              <a:lnSpc>
                <a:spcPct val="104400"/>
              </a:lnSpc>
              <a:spcBef>
                <a:spcPts val="80"/>
              </a:spcBef>
            </a:pPr>
            <a:r>
              <a:rPr sz="350" spc="-10" dirty="0">
                <a:latin typeface="Arial"/>
                <a:cs typeface="Arial"/>
              </a:rPr>
              <a:t>8-</a:t>
            </a:r>
            <a:r>
              <a:rPr sz="350" spc="-25" dirty="0">
                <a:latin typeface="Arial"/>
                <a:cs typeface="Arial"/>
              </a:rPr>
              <a:t>bit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adder</a:t>
            </a:r>
            <a:endParaRPr sz="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07957" y="1044529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18355" y="768127"/>
            <a:ext cx="16192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8</a:t>
            </a:r>
            <a:r>
              <a:rPr sz="350" spc="240" dirty="0">
                <a:latin typeface="Arial"/>
                <a:cs typeface="Arial"/>
              </a:rPr>
              <a:t>  </a:t>
            </a:r>
            <a:r>
              <a:rPr sz="350" spc="-50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04841" y="728855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6153" y="197090"/>
            <a:ext cx="2864485" cy="2660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Preview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2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Connect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Datapath</a:t>
            </a:r>
            <a:r>
              <a:rPr sz="80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to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a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Controller</a:t>
            </a:r>
            <a:endParaRPr sz="800">
              <a:latin typeface="Tahoma"/>
              <a:cs typeface="Tahoma"/>
            </a:endParaRPr>
          </a:p>
          <a:p>
            <a:pPr marR="29209" algn="r">
              <a:lnSpc>
                <a:spcPct val="100000"/>
              </a:lnSpc>
              <a:spcBef>
                <a:spcPts val="85"/>
              </a:spcBef>
            </a:pPr>
            <a:r>
              <a:rPr sz="350" spc="-5" dirty="0"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23502" y="383851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a</a:t>
            </a:r>
            <a:endParaRPr sz="3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55927" y="1065409"/>
            <a:ext cx="17907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30" dirty="0">
                <a:latin typeface="Arial"/>
                <a:cs typeface="Arial"/>
              </a:rPr>
              <a:t>Datapath</a:t>
            </a:r>
            <a:endParaRPr sz="3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88514" y="619760"/>
            <a:ext cx="183515" cy="66040"/>
          </a:xfrm>
          <a:custGeom>
            <a:avLst/>
            <a:gdLst/>
            <a:ahLst/>
            <a:cxnLst/>
            <a:rect l="l" t="t" r="r" b="b"/>
            <a:pathLst>
              <a:path w="183514" h="66040">
                <a:moveTo>
                  <a:pt x="0" y="0"/>
                </a:moveTo>
                <a:lnTo>
                  <a:pt x="182948" y="497"/>
                </a:lnTo>
              </a:path>
              <a:path w="183514" h="66040">
                <a:moveTo>
                  <a:pt x="0" y="65123"/>
                </a:moveTo>
                <a:lnTo>
                  <a:pt x="182948" y="65620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653720" y="559593"/>
            <a:ext cx="148590" cy="16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30500"/>
              </a:lnSpc>
              <a:spcBef>
                <a:spcPts val="100"/>
              </a:spcBef>
            </a:pPr>
            <a:r>
              <a:rPr sz="350" spc="-10" dirty="0">
                <a:latin typeface="Arial"/>
                <a:cs typeface="Arial"/>
              </a:rPr>
              <a:t>tot_ld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spc="-10" dirty="0">
                <a:latin typeface="Arial"/>
                <a:cs typeface="Arial"/>
              </a:rPr>
              <a:t>tot_clr</a:t>
            </a:r>
            <a:endParaRPr sz="3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37159" y="923728"/>
            <a:ext cx="16954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10" dirty="0">
                <a:latin typeface="Arial"/>
                <a:cs typeface="Arial"/>
              </a:rPr>
              <a:t>tot_lt_s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72" name="object 72"/>
            <p:cNvSpPr/>
            <p:nvPr/>
          </p:nvSpPr>
          <p:spPr>
            <a:xfrm>
              <a:off x="2946042" y="571539"/>
              <a:ext cx="417195" cy="481965"/>
            </a:xfrm>
            <a:custGeom>
              <a:avLst/>
              <a:gdLst/>
              <a:ahLst/>
              <a:cxnLst/>
              <a:rect l="l" t="t" r="r" b="b"/>
              <a:pathLst>
                <a:path w="417195" h="481965">
                  <a:moveTo>
                    <a:pt x="60083" y="0"/>
                  </a:moveTo>
                  <a:lnTo>
                    <a:pt x="325069" y="0"/>
                  </a:lnTo>
                  <a:lnTo>
                    <a:pt x="325069" y="160074"/>
                  </a:lnTo>
                  <a:lnTo>
                    <a:pt x="60083" y="160074"/>
                  </a:lnTo>
                  <a:lnTo>
                    <a:pt x="60083" y="0"/>
                  </a:lnTo>
                  <a:close/>
                </a:path>
                <a:path w="417195" h="481965">
                  <a:moveTo>
                    <a:pt x="0" y="321639"/>
                  </a:moveTo>
                  <a:lnTo>
                    <a:pt x="195272" y="321639"/>
                  </a:lnTo>
                  <a:lnTo>
                    <a:pt x="195272" y="481713"/>
                  </a:lnTo>
                  <a:lnTo>
                    <a:pt x="0" y="481713"/>
                  </a:lnTo>
                  <a:lnTo>
                    <a:pt x="0" y="321639"/>
                  </a:lnTo>
                  <a:close/>
                </a:path>
                <a:path w="417195" h="481965">
                  <a:moveTo>
                    <a:pt x="221463" y="321639"/>
                  </a:moveTo>
                  <a:lnTo>
                    <a:pt x="416736" y="321639"/>
                  </a:lnTo>
                  <a:lnTo>
                    <a:pt x="416736" y="481713"/>
                  </a:lnTo>
                  <a:lnTo>
                    <a:pt x="221463" y="481713"/>
                  </a:lnTo>
                  <a:lnTo>
                    <a:pt x="221463" y="321639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88199" y="1149440"/>
              <a:ext cx="457200" cy="585470"/>
            </a:xfrm>
            <a:custGeom>
              <a:avLst/>
              <a:gdLst/>
              <a:ahLst/>
              <a:cxnLst/>
              <a:rect l="l" t="t" r="r" b="b"/>
              <a:pathLst>
                <a:path w="457200" h="585469">
                  <a:moveTo>
                    <a:pt x="456999" y="0"/>
                  </a:moveTo>
                  <a:lnTo>
                    <a:pt x="0" y="585237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26304"/>
            <a:ext cx="257175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Preview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Step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Derive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the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Controller’s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FSM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592829"/>
            <a:ext cx="909955" cy="119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22860" indent="-133985">
              <a:lnSpc>
                <a:spcPct val="103400"/>
              </a:lnSpc>
              <a:spcBef>
                <a:spcPts val="9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Same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states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arcs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as </a:t>
            </a:r>
            <a:r>
              <a:rPr sz="900" dirty="0">
                <a:latin typeface="Tahoma"/>
                <a:cs typeface="Tahoma"/>
              </a:rPr>
              <a:t>high-</a:t>
            </a:r>
            <a:r>
              <a:rPr sz="900" spc="-10" dirty="0">
                <a:latin typeface="Tahoma"/>
                <a:cs typeface="Tahoma"/>
              </a:rPr>
              <a:t>level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machine</a:t>
            </a:r>
            <a:endParaRPr sz="900">
              <a:latin typeface="Tahoma"/>
              <a:cs typeface="Tahoma"/>
            </a:endParaRPr>
          </a:p>
          <a:p>
            <a:pPr marL="146050" marR="5080" indent="-133985">
              <a:lnSpc>
                <a:spcPct val="103699"/>
              </a:lnSpc>
              <a:spcBef>
                <a:spcPts val="23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But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set/read datapath </a:t>
            </a:r>
            <a:r>
              <a:rPr sz="900" dirty="0">
                <a:latin typeface="Tahoma"/>
                <a:cs typeface="Tahoma"/>
              </a:rPr>
              <a:t>control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signals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all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453" y="1760828"/>
            <a:ext cx="574040" cy="311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85"/>
              </a:spcBef>
            </a:pPr>
            <a:r>
              <a:rPr sz="900" spc="-10" dirty="0">
                <a:latin typeface="Tahoma"/>
                <a:cs typeface="Tahoma"/>
              </a:rPr>
              <a:t>datapath operations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453" y="2047878"/>
            <a:ext cx="785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Tahoma"/>
                <a:cs typeface="Tahoma"/>
              </a:rPr>
              <a:t>and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conditions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24189" y="576111"/>
            <a:ext cx="586105" cy="737870"/>
            <a:chOff x="1824189" y="576111"/>
            <a:chExt cx="586105" cy="737870"/>
          </a:xfrm>
        </p:grpSpPr>
        <p:sp>
          <p:nvSpPr>
            <p:cNvPr id="16" name="object 16"/>
            <p:cNvSpPr/>
            <p:nvPr/>
          </p:nvSpPr>
          <p:spPr>
            <a:xfrm>
              <a:off x="2191620" y="1297296"/>
              <a:ext cx="146685" cy="635"/>
            </a:xfrm>
            <a:custGeom>
              <a:avLst/>
              <a:gdLst/>
              <a:ahLst/>
              <a:cxnLst/>
              <a:rect l="l" t="t" r="r" b="b"/>
              <a:pathLst>
                <a:path w="146685" h="634">
                  <a:moveTo>
                    <a:pt x="146562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2662" y="1281211"/>
              <a:ext cx="44450" cy="32384"/>
            </a:xfrm>
            <a:custGeom>
              <a:avLst/>
              <a:gdLst/>
              <a:ahLst/>
              <a:cxnLst/>
              <a:rect l="l" t="t" r="r" b="b"/>
              <a:pathLst>
                <a:path w="44450" h="32384">
                  <a:moveTo>
                    <a:pt x="43906" y="0"/>
                  </a:moveTo>
                  <a:lnTo>
                    <a:pt x="0" y="16084"/>
                  </a:lnTo>
                  <a:lnTo>
                    <a:pt x="43906" y="32170"/>
                  </a:lnTo>
                  <a:lnTo>
                    <a:pt x="43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9405" y="582144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457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8273" y="674941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21644" y="0"/>
                  </a:moveTo>
                  <a:lnTo>
                    <a:pt x="0" y="0"/>
                  </a:lnTo>
                  <a:lnTo>
                    <a:pt x="10822" y="64956"/>
                  </a:lnTo>
                  <a:lnTo>
                    <a:pt x="21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3867" y="1045508"/>
              <a:ext cx="49530" cy="635"/>
            </a:xfrm>
            <a:custGeom>
              <a:avLst/>
              <a:gdLst/>
              <a:ahLst/>
              <a:cxnLst/>
              <a:rect l="l" t="t" r="r" b="b"/>
              <a:pathLst>
                <a:path w="49530" h="634">
                  <a:moveTo>
                    <a:pt x="49472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4908" y="1029423"/>
              <a:ext cx="45085" cy="32384"/>
            </a:xfrm>
            <a:custGeom>
              <a:avLst/>
              <a:gdLst/>
              <a:ahLst/>
              <a:cxnLst/>
              <a:rect l="l" t="t" r="r" b="b"/>
              <a:pathLst>
                <a:path w="45085" h="32384">
                  <a:moveTo>
                    <a:pt x="44524" y="0"/>
                  </a:moveTo>
                  <a:lnTo>
                    <a:pt x="0" y="16084"/>
                  </a:lnTo>
                  <a:lnTo>
                    <a:pt x="44524" y="32169"/>
                  </a:lnTo>
                  <a:lnTo>
                    <a:pt x="44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7999" y="883423"/>
              <a:ext cx="49530" cy="635"/>
            </a:xfrm>
            <a:custGeom>
              <a:avLst/>
              <a:gdLst/>
              <a:ahLst/>
              <a:cxnLst/>
              <a:rect l="l" t="t" r="r" b="b"/>
              <a:pathLst>
                <a:path w="49530" h="634">
                  <a:moveTo>
                    <a:pt x="0" y="0"/>
                  </a:moveTo>
                  <a:lnTo>
                    <a:pt x="49473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9433" y="867338"/>
              <a:ext cx="44450" cy="33020"/>
            </a:xfrm>
            <a:custGeom>
              <a:avLst/>
              <a:gdLst/>
              <a:ahLst/>
              <a:cxnLst/>
              <a:rect l="l" t="t" r="r" b="b"/>
              <a:pathLst>
                <a:path w="44450" h="33019">
                  <a:moveTo>
                    <a:pt x="0" y="0"/>
                  </a:moveTo>
                  <a:lnTo>
                    <a:pt x="0" y="32788"/>
                  </a:lnTo>
                  <a:lnTo>
                    <a:pt x="43906" y="1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1425" y="1135211"/>
              <a:ext cx="150495" cy="635"/>
            </a:xfrm>
            <a:custGeom>
              <a:avLst/>
              <a:gdLst/>
              <a:ahLst/>
              <a:cxnLst/>
              <a:rect l="l" t="t" r="r" b="b"/>
              <a:pathLst>
                <a:path w="150494" h="634">
                  <a:moveTo>
                    <a:pt x="0" y="0"/>
                  </a:moveTo>
                  <a:lnTo>
                    <a:pt x="15027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93039" y="1119127"/>
              <a:ext cx="44450" cy="32384"/>
            </a:xfrm>
            <a:custGeom>
              <a:avLst/>
              <a:gdLst/>
              <a:ahLst/>
              <a:cxnLst/>
              <a:rect l="l" t="t" r="r" b="b"/>
              <a:pathLst>
                <a:path w="44450" h="32384">
                  <a:moveTo>
                    <a:pt x="0" y="0"/>
                  </a:moveTo>
                  <a:lnTo>
                    <a:pt x="0" y="32169"/>
                  </a:lnTo>
                  <a:lnTo>
                    <a:pt x="43906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51425" y="1005296"/>
              <a:ext cx="150495" cy="635"/>
            </a:xfrm>
            <a:custGeom>
              <a:avLst/>
              <a:gdLst/>
              <a:ahLst/>
              <a:cxnLst/>
              <a:rect l="l" t="t" r="r" b="b"/>
              <a:pathLst>
                <a:path w="150494" h="634">
                  <a:moveTo>
                    <a:pt x="0" y="0"/>
                  </a:moveTo>
                  <a:lnTo>
                    <a:pt x="15027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93039" y="989211"/>
              <a:ext cx="44450" cy="32384"/>
            </a:xfrm>
            <a:custGeom>
              <a:avLst/>
              <a:gdLst/>
              <a:ahLst/>
              <a:cxnLst/>
              <a:rect l="l" t="t" r="r" b="b"/>
              <a:pathLst>
                <a:path w="44450" h="32384">
                  <a:moveTo>
                    <a:pt x="0" y="0"/>
                  </a:moveTo>
                  <a:lnTo>
                    <a:pt x="0" y="32169"/>
                  </a:lnTo>
                  <a:lnTo>
                    <a:pt x="43906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39962" y="1316148"/>
            <a:ext cx="2171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tot_lt_s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9237" y="1134884"/>
            <a:ext cx="18732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tot_clr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8513" y="1007444"/>
            <a:ext cx="17081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tot_ld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4997" y="1053104"/>
            <a:ext cx="92075" cy="28321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-10" dirty="0">
                <a:latin typeface="Arial"/>
                <a:cs typeface="Arial"/>
              </a:rPr>
              <a:t>Controller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8183" y="744228"/>
            <a:ext cx="234950" cy="615950"/>
          </a:xfrm>
          <a:prstGeom prst="rect">
            <a:avLst/>
          </a:prstGeom>
          <a:ln w="5566">
            <a:solidFill>
              <a:srgbClr val="008CCC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5"/>
              </a:spcBef>
            </a:pPr>
            <a:r>
              <a:rPr sz="450" spc="-10" dirty="0">
                <a:latin typeface="Arial"/>
                <a:cs typeface="Arial"/>
              </a:rPr>
              <a:t>Datapath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81722" y="576111"/>
            <a:ext cx="147955" cy="163830"/>
            <a:chOff x="2381722" y="576111"/>
            <a:chExt cx="147955" cy="163830"/>
          </a:xfrm>
        </p:grpSpPr>
        <p:sp>
          <p:nvSpPr>
            <p:cNvPr id="34" name="object 34"/>
            <p:cNvSpPr/>
            <p:nvPr/>
          </p:nvSpPr>
          <p:spPr>
            <a:xfrm>
              <a:off x="2383944" y="604415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90">
                  <a:moveTo>
                    <a:pt x="31538" y="0"/>
                  </a:moveTo>
                  <a:lnTo>
                    <a:pt x="0" y="4639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0717" y="582144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457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99585" y="674941"/>
              <a:ext cx="22225" cy="65405"/>
            </a:xfrm>
            <a:custGeom>
              <a:avLst/>
              <a:gdLst/>
              <a:ahLst/>
              <a:cxnLst/>
              <a:rect l="l" t="t" r="r" b="b"/>
              <a:pathLst>
                <a:path w="22225" h="65404">
                  <a:moveTo>
                    <a:pt x="21644" y="0"/>
                  </a:moveTo>
                  <a:lnTo>
                    <a:pt x="0" y="0"/>
                  </a:lnTo>
                  <a:lnTo>
                    <a:pt x="10822" y="64956"/>
                  </a:lnTo>
                  <a:lnTo>
                    <a:pt x="21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5257" y="604415"/>
              <a:ext cx="32384" cy="46990"/>
            </a:xfrm>
            <a:custGeom>
              <a:avLst/>
              <a:gdLst/>
              <a:ahLst/>
              <a:cxnLst/>
              <a:rect l="l" t="t" r="r" b="b"/>
              <a:pathLst>
                <a:path w="32385" h="46990">
                  <a:moveTo>
                    <a:pt x="32156" y="0"/>
                  </a:moveTo>
                  <a:lnTo>
                    <a:pt x="0" y="4639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88091" y="826182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85617" y="989504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78047" y="484812"/>
            <a:ext cx="198755" cy="1949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50" dirty="0">
                <a:latin typeface="Arial"/>
                <a:cs typeface="Arial"/>
              </a:rPr>
              <a:t>s</a:t>
            </a:r>
            <a:r>
              <a:rPr sz="450" spc="185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130"/>
              </a:spcBef>
            </a:pPr>
            <a:r>
              <a:rPr sz="450" dirty="0">
                <a:latin typeface="Arial"/>
                <a:cs typeface="Arial"/>
              </a:rPr>
              <a:t>8</a:t>
            </a:r>
            <a:r>
              <a:rPr sz="450" spc="190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04570" y="741371"/>
            <a:ext cx="1734820" cy="1529080"/>
            <a:chOff x="1704570" y="741371"/>
            <a:chExt cx="1734820" cy="1529080"/>
          </a:xfrm>
        </p:grpSpPr>
        <p:sp>
          <p:nvSpPr>
            <p:cNvPr id="42" name="object 42"/>
            <p:cNvSpPr/>
            <p:nvPr/>
          </p:nvSpPr>
          <p:spPr>
            <a:xfrm>
              <a:off x="1916432" y="744228"/>
              <a:ext cx="234315" cy="615950"/>
            </a:xfrm>
            <a:custGeom>
              <a:avLst/>
              <a:gdLst/>
              <a:ahLst/>
              <a:cxnLst/>
              <a:rect l="l" t="t" r="r" b="b"/>
              <a:pathLst>
                <a:path w="234314" h="615950">
                  <a:moveTo>
                    <a:pt x="0" y="0"/>
                  </a:moveTo>
                  <a:lnTo>
                    <a:pt x="233756" y="0"/>
                  </a:lnTo>
                  <a:lnTo>
                    <a:pt x="233756" y="615550"/>
                  </a:lnTo>
                  <a:lnTo>
                    <a:pt x="0" y="61555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06793" y="1274406"/>
              <a:ext cx="236220" cy="221615"/>
            </a:xfrm>
            <a:custGeom>
              <a:avLst/>
              <a:gdLst/>
              <a:ahLst/>
              <a:cxnLst/>
              <a:rect l="l" t="t" r="r" b="b"/>
              <a:pathLst>
                <a:path w="236219" h="221615">
                  <a:moveTo>
                    <a:pt x="235611" y="0"/>
                  </a:moveTo>
                  <a:lnTo>
                    <a:pt x="0" y="2214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26102" y="1476084"/>
              <a:ext cx="610235" cy="791210"/>
            </a:xfrm>
            <a:custGeom>
              <a:avLst/>
              <a:gdLst/>
              <a:ahLst/>
              <a:cxnLst/>
              <a:rect l="l" t="t" r="r" b="b"/>
              <a:pathLst>
                <a:path w="610235" h="791210">
                  <a:moveTo>
                    <a:pt x="0" y="0"/>
                  </a:moveTo>
                  <a:lnTo>
                    <a:pt x="609745" y="0"/>
                  </a:lnTo>
                  <a:lnTo>
                    <a:pt x="609745" y="790626"/>
                  </a:lnTo>
                  <a:lnTo>
                    <a:pt x="0" y="790626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57197" y="1648693"/>
              <a:ext cx="40640" cy="102870"/>
            </a:xfrm>
            <a:custGeom>
              <a:avLst/>
              <a:gdLst/>
              <a:ahLst/>
              <a:cxnLst/>
              <a:rect l="l" t="t" r="r" b="b"/>
              <a:pathLst>
                <a:path w="40639" h="102869">
                  <a:moveTo>
                    <a:pt x="40195" y="88468"/>
                  </a:moveTo>
                  <a:lnTo>
                    <a:pt x="0" y="74231"/>
                  </a:lnTo>
                  <a:lnTo>
                    <a:pt x="0" y="102692"/>
                  </a:lnTo>
                  <a:lnTo>
                    <a:pt x="40195" y="88468"/>
                  </a:lnTo>
                  <a:close/>
                </a:path>
                <a:path w="40639" h="102869">
                  <a:moveTo>
                    <a:pt x="40195" y="13919"/>
                  </a:moveTo>
                  <a:lnTo>
                    <a:pt x="0" y="0"/>
                  </a:lnTo>
                  <a:lnTo>
                    <a:pt x="0" y="27838"/>
                  </a:lnTo>
                  <a:lnTo>
                    <a:pt x="40195" y="13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95183" y="2067508"/>
              <a:ext cx="142240" cy="635"/>
            </a:xfrm>
            <a:custGeom>
              <a:avLst/>
              <a:gdLst/>
              <a:ahLst/>
              <a:cxnLst/>
              <a:rect l="l" t="t" r="r" b="b"/>
              <a:pathLst>
                <a:path w="142239" h="635">
                  <a:moveTo>
                    <a:pt x="141613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2408" y="2053898"/>
              <a:ext cx="40640" cy="27940"/>
            </a:xfrm>
            <a:custGeom>
              <a:avLst/>
              <a:gdLst/>
              <a:ahLst/>
              <a:cxnLst/>
              <a:rect l="l" t="t" r="r" b="b"/>
              <a:pathLst>
                <a:path w="40639" h="27939">
                  <a:moveTo>
                    <a:pt x="40195" y="0"/>
                  </a:moveTo>
                  <a:lnTo>
                    <a:pt x="0" y="13919"/>
                  </a:lnTo>
                  <a:lnTo>
                    <a:pt x="40195" y="27838"/>
                  </a:lnTo>
                  <a:lnTo>
                    <a:pt x="40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0703" y="1828093"/>
              <a:ext cx="235585" cy="97790"/>
            </a:xfrm>
            <a:custGeom>
              <a:avLst/>
              <a:gdLst/>
              <a:ahLst/>
              <a:cxnLst/>
              <a:rect l="l" t="t" r="r" b="b"/>
              <a:pathLst>
                <a:path w="235585" h="97789">
                  <a:moveTo>
                    <a:pt x="0" y="97745"/>
                  </a:moveTo>
                  <a:lnTo>
                    <a:pt x="1606" y="0"/>
                  </a:lnTo>
                  <a:lnTo>
                    <a:pt x="234993" y="0"/>
                  </a:lnTo>
                </a:path>
              </a:pathLst>
            </a:custGeom>
            <a:ln w="11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0810" y="1916559"/>
              <a:ext cx="20320" cy="57150"/>
            </a:xfrm>
            <a:custGeom>
              <a:avLst/>
              <a:gdLst/>
              <a:ahLst/>
              <a:cxnLst/>
              <a:rect l="l" t="t" r="r" b="b"/>
              <a:pathLst>
                <a:path w="20319" h="57150">
                  <a:moveTo>
                    <a:pt x="19787" y="0"/>
                  </a:moveTo>
                  <a:lnTo>
                    <a:pt x="0" y="0"/>
                  </a:lnTo>
                  <a:lnTo>
                    <a:pt x="9893" y="56915"/>
                  </a:lnTo>
                  <a:lnTo>
                    <a:pt x="19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89179" y="1422881"/>
              <a:ext cx="208915" cy="503555"/>
            </a:xfrm>
            <a:custGeom>
              <a:avLst/>
              <a:gdLst/>
              <a:ahLst/>
              <a:cxnLst/>
              <a:rect l="l" t="t" r="r" b="b"/>
              <a:pathLst>
                <a:path w="208914" h="503555">
                  <a:moveTo>
                    <a:pt x="207197" y="502957"/>
                  </a:moveTo>
                  <a:lnTo>
                    <a:pt x="208402" y="454650"/>
                  </a:lnTo>
                  <a:lnTo>
                    <a:pt x="0" y="454650"/>
                  </a:lnTo>
                  <a:lnTo>
                    <a:pt x="0" y="0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86450" y="1916559"/>
              <a:ext cx="20320" cy="57150"/>
            </a:xfrm>
            <a:custGeom>
              <a:avLst/>
              <a:gdLst/>
              <a:ahLst/>
              <a:cxnLst/>
              <a:rect l="l" t="t" r="r" b="b"/>
              <a:pathLst>
                <a:path w="20319" h="57150">
                  <a:moveTo>
                    <a:pt x="19790" y="0"/>
                  </a:moveTo>
                  <a:lnTo>
                    <a:pt x="0" y="0"/>
                  </a:lnTo>
                  <a:lnTo>
                    <a:pt x="9895" y="56915"/>
                  </a:lnTo>
                  <a:lnTo>
                    <a:pt x="19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14460" y="1790356"/>
              <a:ext cx="1270" cy="135890"/>
            </a:xfrm>
            <a:custGeom>
              <a:avLst/>
              <a:gdLst/>
              <a:ahLst/>
              <a:cxnLst/>
              <a:rect l="l" t="t" r="r" b="b"/>
              <a:pathLst>
                <a:path w="1269" h="135889">
                  <a:moveTo>
                    <a:pt x="1236" y="0"/>
                  </a:moveTo>
                  <a:lnTo>
                    <a:pt x="0" y="135482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04566" y="1916559"/>
              <a:ext cx="20955" cy="57150"/>
            </a:xfrm>
            <a:custGeom>
              <a:avLst/>
              <a:gdLst/>
              <a:ahLst/>
              <a:cxnLst/>
              <a:rect l="l" t="t" r="r" b="b"/>
              <a:pathLst>
                <a:path w="20955" h="57150">
                  <a:moveTo>
                    <a:pt x="20406" y="0"/>
                  </a:moveTo>
                  <a:lnTo>
                    <a:pt x="0" y="0"/>
                  </a:lnTo>
                  <a:lnTo>
                    <a:pt x="10203" y="56915"/>
                  </a:lnTo>
                  <a:lnTo>
                    <a:pt x="20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39015" y="1528050"/>
              <a:ext cx="270510" cy="699770"/>
            </a:xfrm>
            <a:custGeom>
              <a:avLst/>
              <a:gdLst/>
              <a:ahLst/>
              <a:cxnLst/>
              <a:rect l="l" t="t" r="r" b="b"/>
              <a:pathLst>
                <a:path w="270510" h="699769">
                  <a:moveTo>
                    <a:pt x="0" y="31830"/>
                  </a:moveTo>
                  <a:lnTo>
                    <a:pt x="0" y="0"/>
                  </a:lnTo>
                  <a:lnTo>
                    <a:pt x="270242" y="0"/>
                  </a:lnTo>
                  <a:lnTo>
                    <a:pt x="270242" y="699686"/>
                  </a:lnTo>
                  <a:lnTo>
                    <a:pt x="133512" y="699686"/>
                  </a:lnTo>
                  <a:lnTo>
                    <a:pt x="133512" y="630342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27884" y="1549085"/>
              <a:ext cx="20320" cy="57150"/>
            </a:xfrm>
            <a:custGeom>
              <a:avLst/>
              <a:gdLst/>
              <a:ahLst/>
              <a:cxnLst/>
              <a:rect l="l" t="t" r="r" b="b"/>
              <a:pathLst>
                <a:path w="20319" h="57150">
                  <a:moveTo>
                    <a:pt x="19789" y="0"/>
                  </a:moveTo>
                  <a:lnTo>
                    <a:pt x="0" y="0"/>
                  </a:lnTo>
                  <a:lnTo>
                    <a:pt x="9894" y="56915"/>
                  </a:lnTo>
                  <a:lnTo>
                    <a:pt x="19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31339" y="1422881"/>
              <a:ext cx="635" cy="503555"/>
            </a:xfrm>
            <a:custGeom>
              <a:avLst/>
              <a:gdLst/>
              <a:ahLst/>
              <a:cxnLst/>
              <a:rect l="l" t="t" r="r" b="b"/>
              <a:pathLst>
                <a:path w="635" h="503555">
                  <a:moveTo>
                    <a:pt x="0" y="502957"/>
                  </a:moveTo>
                  <a:lnTo>
                    <a:pt x="618" y="0"/>
                  </a:lnTo>
                </a:path>
              </a:pathLst>
            </a:custGeom>
            <a:ln w="1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20207" y="1916559"/>
              <a:ext cx="20320" cy="57150"/>
            </a:xfrm>
            <a:custGeom>
              <a:avLst/>
              <a:gdLst/>
              <a:ahLst/>
              <a:cxnLst/>
              <a:rect l="l" t="t" r="r" b="b"/>
              <a:pathLst>
                <a:path w="20320" h="57150">
                  <a:moveTo>
                    <a:pt x="19789" y="0"/>
                  </a:moveTo>
                  <a:lnTo>
                    <a:pt x="0" y="0"/>
                  </a:lnTo>
                  <a:lnTo>
                    <a:pt x="9894" y="56915"/>
                  </a:lnTo>
                  <a:lnTo>
                    <a:pt x="19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3101" y="1806440"/>
              <a:ext cx="473709" cy="410209"/>
            </a:xfrm>
            <a:custGeom>
              <a:avLst/>
              <a:gdLst/>
              <a:ahLst/>
              <a:cxnLst/>
              <a:rect l="l" t="t" r="r" b="b"/>
              <a:pathLst>
                <a:path w="473710" h="410210">
                  <a:moveTo>
                    <a:pt x="32156" y="0"/>
                  </a:moveTo>
                  <a:lnTo>
                    <a:pt x="0" y="46398"/>
                  </a:lnTo>
                </a:path>
                <a:path w="473710" h="410210">
                  <a:moveTo>
                    <a:pt x="357437" y="46398"/>
                  </a:moveTo>
                  <a:lnTo>
                    <a:pt x="325280" y="92796"/>
                  </a:lnTo>
                </a:path>
                <a:path w="473710" h="410210">
                  <a:moveTo>
                    <a:pt x="415567" y="364381"/>
                  </a:moveTo>
                  <a:lnTo>
                    <a:pt x="382792" y="410161"/>
                  </a:lnTo>
                </a:path>
                <a:path w="473710" h="410210">
                  <a:moveTo>
                    <a:pt x="473697" y="46398"/>
                  </a:moveTo>
                  <a:lnTo>
                    <a:pt x="440922" y="92796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07039" y="1813864"/>
              <a:ext cx="19685" cy="28575"/>
            </a:xfrm>
            <a:custGeom>
              <a:avLst/>
              <a:gdLst/>
              <a:ahLst/>
              <a:cxnLst/>
              <a:rect l="l" t="t" r="r" b="b"/>
              <a:pathLst>
                <a:path w="19685" h="28575">
                  <a:moveTo>
                    <a:pt x="14880" y="0"/>
                  </a:moveTo>
                  <a:lnTo>
                    <a:pt x="4292" y="0"/>
                  </a:lnTo>
                  <a:lnTo>
                    <a:pt x="0" y="6370"/>
                  </a:lnTo>
                  <a:lnTo>
                    <a:pt x="0" y="14227"/>
                  </a:lnTo>
                  <a:lnTo>
                    <a:pt x="0" y="22086"/>
                  </a:lnTo>
                  <a:lnTo>
                    <a:pt x="4292" y="28456"/>
                  </a:lnTo>
                  <a:lnTo>
                    <a:pt x="14880" y="28456"/>
                  </a:lnTo>
                  <a:lnTo>
                    <a:pt x="19170" y="22086"/>
                  </a:lnTo>
                  <a:lnTo>
                    <a:pt x="19170" y="6370"/>
                  </a:lnTo>
                  <a:lnTo>
                    <a:pt x="14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07039" y="1813864"/>
              <a:ext cx="19685" cy="28575"/>
            </a:xfrm>
            <a:custGeom>
              <a:avLst/>
              <a:gdLst/>
              <a:ahLst/>
              <a:cxnLst/>
              <a:rect l="l" t="t" r="r" b="b"/>
              <a:pathLst>
                <a:path w="19685" h="28575">
                  <a:moveTo>
                    <a:pt x="0" y="14229"/>
                  </a:moveTo>
                  <a:lnTo>
                    <a:pt x="0" y="6370"/>
                  </a:lnTo>
                  <a:lnTo>
                    <a:pt x="4292" y="0"/>
                  </a:lnTo>
                  <a:lnTo>
                    <a:pt x="9585" y="0"/>
                  </a:lnTo>
                  <a:lnTo>
                    <a:pt x="14879" y="0"/>
                  </a:lnTo>
                  <a:lnTo>
                    <a:pt x="19171" y="6370"/>
                  </a:lnTo>
                  <a:lnTo>
                    <a:pt x="19171" y="14229"/>
                  </a:lnTo>
                  <a:lnTo>
                    <a:pt x="19171" y="22087"/>
                  </a:lnTo>
                  <a:lnTo>
                    <a:pt x="14879" y="28458"/>
                  </a:lnTo>
                  <a:lnTo>
                    <a:pt x="4292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36104" y="1721067"/>
              <a:ext cx="41910" cy="59055"/>
            </a:xfrm>
            <a:custGeom>
              <a:avLst/>
              <a:gdLst/>
              <a:ahLst/>
              <a:cxnLst/>
              <a:rect l="l" t="t" r="r" b="b"/>
              <a:pathLst>
                <a:path w="41910" h="59055">
                  <a:moveTo>
                    <a:pt x="41433" y="58770"/>
                  </a:moveTo>
                  <a:lnTo>
                    <a:pt x="0" y="28529"/>
                  </a:lnTo>
                  <a:lnTo>
                    <a:pt x="41433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995832" y="1693519"/>
            <a:ext cx="8826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clr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70432" y="1655164"/>
            <a:ext cx="2489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30864" dirty="0">
                <a:latin typeface="Arial"/>
                <a:cs typeface="Arial"/>
              </a:rPr>
              <a:t>ld</a:t>
            </a:r>
            <a:r>
              <a:rPr sz="675" spc="532" baseline="30864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tpt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3359" y="2002223"/>
            <a:ext cx="1409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8-</a:t>
            </a:r>
            <a:r>
              <a:rPr sz="450" spc="-25" dirty="0">
                <a:latin typeface="Arial"/>
                <a:cs typeface="Arial"/>
              </a:rPr>
              <a:t>bit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08563" y="1984282"/>
            <a:ext cx="177800" cy="1606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9525">
              <a:lnSpc>
                <a:spcPts val="500"/>
              </a:lnSpc>
              <a:spcBef>
                <a:spcPts val="165"/>
              </a:spcBef>
            </a:pPr>
            <a:r>
              <a:rPr sz="450" dirty="0">
                <a:latin typeface="Arial"/>
                <a:cs typeface="Arial"/>
              </a:rPr>
              <a:t>8-</a:t>
            </a: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adder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12273" y="2150079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22786" y="1833952"/>
            <a:ext cx="17526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</a:t>
            </a:r>
            <a:r>
              <a:rPr sz="450" spc="204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95650" y="1789409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88848" y="1394715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32862" y="139471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44323" y="2025856"/>
            <a:ext cx="266700" cy="2444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415"/>
              </a:spcBef>
            </a:pPr>
            <a:r>
              <a:rPr sz="450" spc="10" dirty="0">
                <a:latin typeface="Arial"/>
                <a:cs typeface="Arial"/>
              </a:rPr>
              <a:t>&lt;</a:t>
            </a: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450" spc="-10" dirty="0">
                <a:latin typeface="Arial"/>
                <a:cs typeface="Arial"/>
              </a:rPr>
              <a:t>Datapath</a:t>
            </a:r>
            <a:endParaRPr sz="4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773539" y="1662296"/>
            <a:ext cx="191135" cy="75565"/>
          </a:xfrm>
          <a:custGeom>
            <a:avLst/>
            <a:gdLst/>
            <a:ahLst/>
            <a:cxnLst/>
            <a:rect l="l" t="t" r="r" b="b"/>
            <a:pathLst>
              <a:path w="191135" h="75564">
                <a:moveTo>
                  <a:pt x="0" y="0"/>
                </a:moveTo>
                <a:lnTo>
                  <a:pt x="191086" y="618"/>
                </a:lnTo>
              </a:path>
              <a:path w="191135" h="75564">
                <a:moveTo>
                  <a:pt x="0" y="74855"/>
                </a:moveTo>
                <a:lnTo>
                  <a:pt x="191086" y="75474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588922" y="1598992"/>
            <a:ext cx="187325" cy="18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>
              <a:lnSpc>
                <a:spcPct val="115500"/>
              </a:lnSpc>
              <a:spcBef>
                <a:spcPts val="95"/>
              </a:spcBef>
            </a:pPr>
            <a:r>
              <a:rPr sz="450" spc="-10" dirty="0">
                <a:latin typeface="Arial"/>
                <a:cs typeface="Arial"/>
              </a:rPr>
              <a:t>tot_ld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tot_clr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87067" y="1978096"/>
            <a:ext cx="2171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tot_lt_s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206743" y="1204752"/>
            <a:ext cx="2170430" cy="1162050"/>
            <a:chOff x="1206743" y="1204752"/>
            <a:chExt cx="2170430" cy="1162050"/>
          </a:xfrm>
        </p:grpSpPr>
        <p:sp>
          <p:nvSpPr>
            <p:cNvPr id="76" name="object 76"/>
            <p:cNvSpPr/>
            <p:nvPr/>
          </p:nvSpPr>
          <p:spPr>
            <a:xfrm>
              <a:off x="2938034" y="1607237"/>
              <a:ext cx="435609" cy="551815"/>
            </a:xfrm>
            <a:custGeom>
              <a:avLst/>
              <a:gdLst/>
              <a:ahLst/>
              <a:cxnLst/>
              <a:rect l="l" t="t" r="r" b="b"/>
              <a:pathLst>
                <a:path w="435610" h="551814">
                  <a:moveTo>
                    <a:pt x="62458" y="0"/>
                  </a:moveTo>
                  <a:lnTo>
                    <a:pt x="339503" y="0"/>
                  </a:lnTo>
                  <a:lnTo>
                    <a:pt x="339503" y="183118"/>
                  </a:lnTo>
                  <a:lnTo>
                    <a:pt x="62458" y="183118"/>
                  </a:lnTo>
                  <a:lnTo>
                    <a:pt x="62458" y="0"/>
                  </a:lnTo>
                  <a:close/>
                </a:path>
                <a:path w="435610" h="551814">
                  <a:moveTo>
                    <a:pt x="0" y="368093"/>
                  </a:moveTo>
                  <a:lnTo>
                    <a:pt x="204072" y="368093"/>
                  </a:lnTo>
                  <a:lnTo>
                    <a:pt x="204072" y="551212"/>
                  </a:lnTo>
                  <a:lnTo>
                    <a:pt x="0" y="551212"/>
                  </a:lnTo>
                  <a:lnTo>
                    <a:pt x="0" y="368093"/>
                  </a:lnTo>
                  <a:close/>
                </a:path>
                <a:path w="435610" h="551814">
                  <a:moveTo>
                    <a:pt x="231282" y="368093"/>
                  </a:moveTo>
                  <a:lnTo>
                    <a:pt x="435356" y="368093"/>
                  </a:lnTo>
                  <a:lnTo>
                    <a:pt x="435356" y="551212"/>
                  </a:lnTo>
                  <a:lnTo>
                    <a:pt x="231282" y="551212"/>
                  </a:lnTo>
                  <a:lnTo>
                    <a:pt x="231282" y="368093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73794" y="1206974"/>
              <a:ext cx="255904" cy="269240"/>
            </a:xfrm>
            <a:custGeom>
              <a:avLst/>
              <a:gdLst/>
              <a:ahLst/>
              <a:cxnLst/>
              <a:rect l="l" t="t" r="r" b="b"/>
              <a:pathLst>
                <a:path w="255905" h="269240">
                  <a:moveTo>
                    <a:pt x="0" y="0"/>
                  </a:moveTo>
                  <a:lnTo>
                    <a:pt x="255400" y="269109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44691" y="1837275"/>
              <a:ext cx="508000" cy="283210"/>
            </a:xfrm>
            <a:custGeom>
              <a:avLst/>
              <a:gdLst/>
              <a:ahLst/>
              <a:cxnLst/>
              <a:rect l="l" t="t" r="r" b="b"/>
              <a:pathLst>
                <a:path w="508000" h="283210">
                  <a:moveTo>
                    <a:pt x="56159" y="44615"/>
                  </a:moveTo>
                  <a:lnTo>
                    <a:pt x="11976" y="0"/>
                  </a:lnTo>
                  <a:lnTo>
                    <a:pt x="0" y="29451"/>
                  </a:lnTo>
                  <a:lnTo>
                    <a:pt x="56159" y="44615"/>
                  </a:lnTo>
                  <a:close/>
                </a:path>
                <a:path w="508000" h="283210">
                  <a:moveTo>
                    <a:pt x="318236" y="63360"/>
                  </a:moveTo>
                  <a:lnTo>
                    <a:pt x="270306" y="23202"/>
                  </a:lnTo>
                  <a:lnTo>
                    <a:pt x="259829" y="55321"/>
                  </a:lnTo>
                  <a:lnTo>
                    <a:pt x="318236" y="63360"/>
                  </a:lnTo>
                  <a:close/>
                </a:path>
                <a:path w="508000" h="283210">
                  <a:moveTo>
                    <a:pt x="507669" y="255206"/>
                  </a:moveTo>
                  <a:lnTo>
                    <a:pt x="454507" y="230212"/>
                  </a:lnTo>
                  <a:lnTo>
                    <a:pt x="491197" y="282867"/>
                  </a:lnTo>
                  <a:lnTo>
                    <a:pt x="507669" y="255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78730" y="1867754"/>
              <a:ext cx="170180" cy="37465"/>
            </a:xfrm>
            <a:custGeom>
              <a:avLst/>
              <a:gdLst/>
              <a:ahLst/>
              <a:cxnLst/>
              <a:rect l="l" t="t" r="r" b="b"/>
              <a:pathLst>
                <a:path w="170180" h="37464">
                  <a:moveTo>
                    <a:pt x="0" y="37330"/>
                  </a:moveTo>
                  <a:lnTo>
                    <a:pt x="9876" y="26467"/>
                  </a:lnTo>
                  <a:lnTo>
                    <a:pt x="40501" y="7308"/>
                  </a:lnTo>
                  <a:lnTo>
                    <a:pt x="93368" y="0"/>
                  </a:lnTo>
                  <a:lnTo>
                    <a:pt x="169972" y="24689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82473" y="1860478"/>
              <a:ext cx="527685" cy="428625"/>
            </a:xfrm>
            <a:custGeom>
              <a:avLst/>
              <a:gdLst/>
              <a:ahLst/>
              <a:cxnLst/>
              <a:rect l="l" t="t" r="r" b="b"/>
              <a:pathLst>
                <a:path w="527685" h="428625">
                  <a:moveTo>
                    <a:pt x="44170" y="250736"/>
                  </a:moveTo>
                  <a:lnTo>
                    <a:pt x="0" y="207010"/>
                  </a:lnTo>
                  <a:lnTo>
                    <a:pt x="19469" y="272148"/>
                  </a:lnTo>
                  <a:lnTo>
                    <a:pt x="44170" y="250736"/>
                  </a:lnTo>
                  <a:close/>
                </a:path>
                <a:path w="527685" h="428625">
                  <a:moveTo>
                    <a:pt x="461238" y="428307"/>
                  </a:moveTo>
                  <a:lnTo>
                    <a:pt x="411822" y="392620"/>
                  </a:lnTo>
                  <a:lnTo>
                    <a:pt x="402844" y="425627"/>
                  </a:lnTo>
                  <a:lnTo>
                    <a:pt x="461238" y="428307"/>
                  </a:lnTo>
                  <a:close/>
                </a:path>
                <a:path w="527685" h="428625">
                  <a:moveTo>
                    <a:pt x="527138" y="40157"/>
                  </a:moveTo>
                  <a:lnTo>
                    <a:pt x="479209" y="0"/>
                  </a:lnTo>
                  <a:lnTo>
                    <a:pt x="468731" y="32118"/>
                  </a:lnTo>
                  <a:lnTo>
                    <a:pt x="527138" y="40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09918" y="1840982"/>
              <a:ext cx="785495" cy="522605"/>
            </a:xfrm>
            <a:custGeom>
              <a:avLst/>
              <a:gdLst/>
              <a:ahLst/>
              <a:cxnLst/>
              <a:rect l="l" t="t" r="r" b="b"/>
              <a:pathLst>
                <a:path w="785494" h="522605">
                  <a:moveTo>
                    <a:pt x="592285" y="64103"/>
                  </a:moveTo>
                  <a:lnTo>
                    <a:pt x="605772" y="53239"/>
                  </a:lnTo>
                  <a:lnTo>
                    <a:pt x="644348" y="34080"/>
                  </a:lnTo>
                  <a:lnTo>
                    <a:pt x="705189" y="26772"/>
                  </a:lnTo>
                  <a:lnTo>
                    <a:pt x="785470" y="51462"/>
                  </a:lnTo>
                </a:path>
                <a:path w="785494" h="522605">
                  <a:moveTo>
                    <a:pt x="0" y="36441"/>
                  </a:moveTo>
                  <a:lnTo>
                    <a:pt x="9876" y="25611"/>
                  </a:lnTo>
                  <a:lnTo>
                    <a:pt x="40501" y="6682"/>
                  </a:lnTo>
                  <a:lnTo>
                    <a:pt x="93369" y="0"/>
                  </a:lnTo>
                  <a:lnTo>
                    <a:pt x="169973" y="25907"/>
                  </a:lnTo>
                </a:path>
                <a:path w="785494" h="522605">
                  <a:moveTo>
                    <a:pt x="476224" y="237212"/>
                  </a:moveTo>
                  <a:lnTo>
                    <a:pt x="482987" y="257792"/>
                  </a:lnTo>
                  <a:lnTo>
                    <a:pt x="513103" y="308748"/>
                  </a:lnTo>
                  <a:lnTo>
                    <a:pt x="581312" y="373906"/>
                  </a:lnTo>
                  <a:lnTo>
                    <a:pt x="702356" y="437091"/>
                  </a:lnTo>
                </a:path>
                <a:path w="785494" h="522605">
                  <a:moveTo>
                    <a:pt x="283039" y="245243"/>
                  </a:moveTo>
                  <a:lnTo>
                    <a:pt x="316122" y="303697"/>
                  </a:lnTo>
                  <a:lnTo>
                    <a:pt x="410947" y="423765"/>
                  </a:lnTo>
                  <a:lnTo>
                    <a:pt x="560873" y="522504"/>
                  </a:lnTo>
                  <a:lnTo>
                    <a:pt x="759263" y="516975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014857" y="2246635"/>
            <a:ext cx="1320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latin typeface="Arial"/>
                <a:cs typeface="Arial"/>
              </a:rPr>
              <a:t>Disp</a:t>
            </a:r>
            <a:endParaRPr sz="4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99023" y="1931647"/>
            <a:ext cx="494030" cy="338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14"/>
              </a:spcBef>
              <a:tabLst>
                <a:tab pos="372745" algn="l"/>
              </a:tabLst>
            </a:pPr>
            <a:r>
              <a:rPr sz="450" spc="-20" dirty="0">
                <a:latin typeface="Arial"/>
                <a:cs typeface="Arial"/>
              </a:rPr>
              <a:t>Init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0" dirty="0">
                <a:latin typeface="Arial"/>
                <a:cs typeface="Arial"/>
              </a:rPr>
              <a:t>Wait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Arial"/>
              <a:cs typeface="Arial"/>
            </a:endParaRPr>
          </a:p>
          <a:p>
            <a:pPr marR="218440" indent="60960">
              <a:lnSpc>
                <a:spcPts val="590"/>
              </a:lnSpc>
              <a:spcBef>
                <a:spcPts val="5"/>
              </a:spcBef>
            </a:pPr>
            <a:r>
              <a:rPr sz="550" spc="-25" dirty="0">
                <a:latin typeface="Arial"/>
                <a:cs typeface="Arial"/>
              </a:rPr>
              <a:t>d=0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0078C1"/>
                </a:solidFill>
                <a:latin typeface="Arial"/>
                <a:cs typeface="Arial"/>
              </a:rPr>
              <a:t>tot_clr=1</a:t>
            </a:r>
            <a:endParaRPr sz="5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818676" y="1985394"/>
            <a:ext cx="93345" cy="124460"/>
          </a:xfrm>
          <a:custGeom>
            <a:avLst/>
            <a:gdLst/>
            <a:ahLst/>
            <a:cxnLst/>
            <a:rect l="l" t="t" r="r" b="b"/>
            <a:pathLst>
              <a:path w="93344" h="124460">
                <a:moveTo>
                  <a:pt x="28301" y="0"/>
                </a:moveTo>
                <a:lnTo>
                  <a:pt x="42424" y="4145"/>
                </a:lnTo>
                <a:lnTo>
                  <a:pt x="70975" y="18952"/>
                </a:lnTo>
                <a:lnTo>
                  <a:pt x="93224" y="47973"/>
                </a:lnTo>
                <a:lnTo>
                  <a:pt x="88442" y="94763"/>
                </a:lnTo>
                <a:lnTo>
                  <a:pt x="82832" y="103746"/>
                </a:lnTo>
                <a:lnTo>
                  <a:pt x="66111" y="119244"/>
                </a:lnTo>
                <a:lnTo>
                  <a:pt x="38445" y="124081"/>
                </a:lnTo>
                <a:lnTo>
                  <a:pt x="0" y="101081"/>
                </a:lnTo>
              </a:path>
            </a:pathLst>
          </a:custGeom>
          <a:ln w="6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 rot="2160000">
            <a:off x="1607080" y="2211236"/>
            <a:ext cx="250064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"/>
              </a:lnSpc>
            </a:pPr>
            <a:r>
              <a:rPr sz="525" baseline="-31746" dirty="0">
                <a:latin typeface="Arial"/>
                <a:cs typeface="Arial"/>
              </a:rPr>
              <a:t>c’*</a:t>
            </a:r>
            <a:r>
              <a:rPr sz="525" spc="120" baseline="-31746" dirty="0">
                <a:latin typeface="Arial"/>
                <a:cs typeface="Arial"/>
              </a:rPr>
              <a:t> </a:t>
            </a:r>
            <a:r>
              <a:rPr sz="350" spc="-10" dirty="0">
                <a:solidFill>
                  <a:srgbClr val="0078C1"/>
                </a:solidFill>
                <a:latin typeface="Arial"/>
                <a:cs typeface="Arial"/>
              </a:rPr>
              <a:t>tot_lt_s’</a:t>
            </a:r>
            <a:endParaRPr sz="3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15606" y="2395651"/>
            <a:ext cx="11366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d=1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06922" y="1519282"/>
            <a:ext cx="728345" cy="34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160">
              <a:lnSpc>
                <a:spcPct val="110600"/>
              </a:lnSpc>
              <a:spcBef>
                <a:spcPts val="95"/>
              </a:spcBef>
            </a:pPr>
            <a:r>
              <a:rPr sz="450" spc="-25" dirty="0">
                <a:latin typeface="Arial"/>
                <a:cs typeface="Arial"/>
              </a:rPr>
              <a:t>Inputs::c,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solidFill>
                  <a:srgbClr val="0078C1"/>
                </a:solidFill>
                <a:latin typeface="Arial"/>
                <a:cs typeface="Arial"/>
              </a:rPr>
              <a:t>tot_lt_s</a:t>
            </a:r>
            <a:r>
              <a:rPr sz="450" spc="-5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(bit)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Outputs:d,</a:t>
            </a:r>
            <a:r>
              <a:rPr sz="450" spc="-30" dirty="0">
                <a:latin typeface="Arial"/>
                <a:cs typeface="Arial"/>
              </a:rPr>
              <a:t> </a:t>
            </a:r>
            <a:r>
              <a:rPr sz="450" dirty="0">
                <a:solidFill>
                  <a:srgbClr val="0078C1"/>
                </a:solidFill>
                <a:latin typeface="Arial"/>
                <a:cs typeface="Arial"/>
              </a:rPr>
              <a:t>tot_ld</a:t>
            </a:r>
            <a:r>
              <a:rPr sz="450" dirty="0">
                <a:latin typeface="Arial"/>
                <a:cs typeface="Arial"/>
              </a:rPr>
              <a:t>,</a:t>
            </a:r>
            <a:r>
              <a:rPr sz="450" spc="-30" dirty="0">
                <a:latin typeface="Arial"/>
                <a:cs typeface="Arial"/>
              </a:rPr>
              <a:t> </a:t>
            </a:r>
            <a:r>
              <a:rPr sz="450" dirty="0">
                <a:solidFill>
                  <a:srgbClr val="0078C1"/>
                </a:solidFill>
                <a:latin typeface="Arial"/>
                <a:cs typeface="Arial"/>
              </a:rPr>
              <a:t>tot_clr</a:t>
            </a:r>
            <a:r>
              <a:rPr sz="450" spc="-1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(bit)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5" dirty="0"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289370" y="1883232"/>
            <a:ext cx="892810" cy="514984"/>
            <a:chOff x="1289370" y="1883232"/>
            <a:chExt cx="892810" cy="514984"/>
          </a:xfrm>
        </p:grpSpPr>
        <p:pic>
          <p:nvPicPr>
            <p:cNvPr id="89" name="object 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9370" y="1883290"/>
              <a:ext cx="237948" cy="20331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613511" y="1885455"/>
              <a:ext cx="233679" cy="199390"/>
            </a:xfrm>
            <a:custGeom>
              <a:avLst/>
              <a:gdLst/>
              <a:ahLst/>
              <a:cxnLst/>
              <a:rect l="l" t="t" r="r" b="b"/>
              <a:pathLst>
                <a:path w="233680" h="199389">
                  <a:moveTo>
                    <a:pt x="0" y="99493"/>
                  </a:moveTo>
                  <a:lnTo>
                    <a:pt x="9179" y="60765"/>
                  </a:lnTo>
                  <a:lnTo>
                    <a:pt x="34212" y="29140"/>
                  </a:lnTo>
                  <a:lnTo>
                    <a:pt x="71341" y="7818"/>
                  </a:lnTo>
                  <a:lnTo>
                    <a:pt x="116809" y="0"/>
                  </a:lnTo>
                  <a:lnTo>
                    <a:pt x="162276" y="7818"/>
                  </a:lnTo>
                  <a:lnTo>
                    <a:pt x="199406" y="29140"/>
                  </a:lnTo>
                  <a:lnTo>
                    <a:pt x="224439" y="60765"/>
                  </a:lnTo>
                  <a:lnTo>
                    <a:pt x="233618" y="99493"/>
                  </a:lnTo>
                  <a:lnTo>
                    <a:pt x="224439" y="138220"/>
                  </a:lnTo>
                  <a:lnTo>
                    <a:pt x="199406" y="169845"/>
                  </a:lnTo>
                  <a:lnTo>
                    <a:pt x="162276" y="191167"/>
                  </a:lnTo>
                  <a:lnTo>
                    <a:pt x="116809" y="198986"/>
                  </a:lnTo>
                  <a:lnTo>
                    <a:pt x="71341" y="191167"/>
                  </a:lnTo>
                  <a:lnTo>
                    <a:pt x="34212" y="169845"/>
                  </a:lnTo>
                  <a:lnTo>
                    <a:pt x="9179" y="138220"/>
                  </a:lnTo>
                  <a:lnTo>
                    <a:pt x="0" y="99493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3804" y="2195600"/>
              <a:ext cx="237949" cy="202423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1884627" y="1937776"/>
            <a:ext cx="3892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 indent="111760">
              <a:lnSpc>
                <a:spcPct val="156100"/>
              </a:lnSpc>
              <a:spcBef>
                <a:spcPts val="95"/>
              </a:spcBef>
            </a:pPr>
            <a:r>
              <a:rPr sz="450" spc="-10" dirty="0">
                <a:solidFill>
                  <a:srgbClr val="0078C1"/>
                </a:solidFill>
                <a:latin typeface="Arial"/>
                <a:cs typeface="Arial"/>
              </a:rPr>
              <a:t>tot_ld=1</a:t>
            </a:r>
            <a:r>
              <a:rPr sz="450" spc="20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c’</a:t>
            </a:r>
            <a:r>
              <a:rPr sz="675" spc="-15" baseline="18518" dirty="0">
                <a:latin typeface="Arial"/>
                <a:cs typeface="Arial"/>
              </a:rPr>
              <a:t>*</a:t>
            </a:r>
            <a:r>
              <a:rPr sz="450" spc="-10" dirty="0">
                <a:solidFill>
                  <a:srgbClr val="0078C1"/>
                </a:solidFill>
                <a:latin typeface="Arial"/>
                <a:cs typeface="Arial"/>
              </a:rPr>
              <a:t>tot_lt_s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008316" y="1476336"/>
            <a:ext cx="1430655" cy="1057910"/>
            <a:chOff x="1008316" y="1476336"/>
            <a:chExt cx="1430655" cy="1057910"/>
          </a:xfrm>
        </p:grpSpPr>
        <p:sp>
          <p:nvSpPr>
            <p:cNvPr id="94" name="object 94"/>
            <p:cNvSpPr/>
            <p:nvPr/>
          </p:nvSpPr>
          <p:spPr>
            <a:xfrm>
              <a:off x="1161996" y="1478559"/>
              <a:ext cx="1123315" cy="1053465"/>
            </a:xfrm>
            <a:custGeom>
              <a:avLst/>
              <a:gdLst/>
              <a:ahLst/>
              <a:cxnLst/>
              <a:rect l="l" t="t" r="r" b="b"/>
              <a:pathLst>
                <a:path w="1123314" h="1053464">
                  <a:moveTo>
                    <a:pt x="0" y="0"/>
                  </a:moveTo>
                  <a:lnTo>
                    <a:pt x="1123170" y="0"/>
                  </a:lnTo>
                  <a:lnTo>
                    <a:pt x="1123170" y="1052932"/>
                  </a:lnTo>
                  <a:lnTo>
                    <a:pt x="0" y="1052932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59413" y="1962194"/>
              <a:ext cx="101600" cy="1270"/>
            </a:xfrm>
            <a:custGeom>
              <a:avLst/>
              <a:gdLst/>
              <a:ahLst/>
              <a:cxnLst/>
              <a:rect l="l" t="t" r="r" b="b"/>
              <a:pathLst>
                <a:path w="101600" h="1269">
                  <a:moveTo>
                    <a:pt x="101085" y="0"/>
                  </a:moveTo>
                  <a:lnTo>
                    <a:pt x="0" y="892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08496" y="1945240"/>
              <a:ext cx="56515" cy="33020"/>
            </a:xfrm>
            <a:custGeom>
              <a:avLst/>
              <a:gdLst/>
              <a:ahLst/>
              <a:cxnLst/>
              <a:rect l="l" t="t" r="r" b="b"/>
              <a:pathLst>
                <a:path w="56515" h="33019">
                  <a:moveTo>
                    <a:pt x="56158" y="0"/>
                  </a:moveTo>
                  <a:lnTo>
                    <a:pt x="0" y="16954"/>
                  </a:lnTo>
                  <a:lnTo>
                    <a:pt x="56158" y="33016"/>
                  </a:lnTo>
                  <a:lnTo>
                    <a:pt x="56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883821" y="1940778"/>
              <a:ext cx="147320" cy="1270"/>
            </a:xfrm>
            <a:custGeom>
              <a:avLst/>
              <a:gdLst/>
              <a:ahLst/>
              <a:cxnLst/>
              <a:rect l="l" t="t" r="r" b="b"/>
              <a:pathLst>
                <a:path w="147319" h="1269">
                  <a:moveTo>
                    <a:pt x="146760" y="0"/>
                  </a:moveTo>
                  <a:lnTo>
                    <a:pt x="0" y="892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834400" y="1923824"/>
              <a:ext cx="57150" cy="34290"/>
            </a:xfrm>
            <a:custGeom>
              <a:avLst/>
              <a:gdLst/>
              <a:ahLst/>
              <a:cxnLst/>
              <a:rect l="l" t="t" r="r" b="b"/>
              <a:pathLst>
                <a:path w="57150" h="34289">
                  <a:moveTo>
                    <a:pt x="56907" y="0"/>
                  </a:moveTo>
                  <a:lnTo>
                    <a:pt x="0" y="16954"/>
                  </a:lnTo>
                  <a:lnTo>
                    <a:pt x="56907" y="33909"/>
                  </a:lnTo>
                  <a:lnTo>
                    <a:pt x="56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11491" y="1814069"/>
              <a:ext cx="101600" cy="1270"/>
            </a:xfrm>
            <a:custGeom>
              <a:avLst/>
              <a:gdLst/>
              <a:ahLst/>
              <a:cxnLst/>
              <a:rect l="l" t="t" r="r" b="b"/>
              <a:pathLst>
                <a:path w="101600" h="1269">
                  <a:moveTo>
                    <a:pt x="0" y="0"/>
                  </a:moveTo>
                  <a:lnTo>
                    <a:pt x="101085" y="892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02094" y="1797116"/>
              <a:ext cx="56515" cy="34290"/>
            </a:xfrm>
            <a:custGeom>
              <a:avLst/>
              <a:gdLst/>
              <a:ahLst/>
              <a:cxnLst/>
              <a:rect l="l" t="t" r="r" b="b"/>
              <a:pathLst>
                <a:path w="56515" h="34289">
                  <a:moveTo>
                    <a:pt x="0" y="0"/>
                  </a:moveTo>
                  <a:lnTo>
                    <a:pt x="0" y="33907"/>
                  </a:lnTo>
                  <a:lnTo>
                    <a:pt x="56158" y="16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83669" y="1814069"/>
              <a:ext cx="101600" cy="1270"/>
            </a:xfrm>
            <a:custGeom>
              <a:avLst/>
              <a:gdLst/>
              <a:ahLst/>
              <a:cxnLst/>
              <a:rect l="l" t="t" r="r" b="b"/>
              <a:pathLst>
                <a:path w="101600" h="1269">
                  <a:moveTo>
                    <a:pt x="0" y="0"/>
                  </a:moveTo>
                  <a:lnTo>
                    <a:pt x="101085" y="892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74272" y="1797116"/>
              <a:ext cx="56515" cy="34290"/>
            </a:xfrm>
            <a:custGeom>
              <a:avLst/>
              <a:gdLst/>
              <a:ahLst/>
              <a:cxnLst/>
              <a:rect l="l" t="t" r="r" b="b"/>
              <a:pathLst>
                <a:path w="56514" h="34289">
                  <a:moveTo>
                    <a:pt x="0" y="0"/>
                  </a:moveTo>
                  <a:lnTo>
                    <a:pt x="0" y="33907"/>
                  </a:lnTo>
                  <a:lnTo>
                    <a:pt x="56158" y="16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82172" y="1962194"/>
              <a:ext cx="100965" cy="1270"/>
            </a:xfrm>
            <a:custGeom>
              <a:avLst/>
              <a:gdLst/>
              <a:ahLst/>
              <a:cxnLst/>
              <a:rect l="l" t="t" r="r" b="b"/>
              <a:pathLst>
                <a:path w="100964" h="1269">
                  <a:moveTo>
                    <a:pt x="0" y="0"/>
                  </a:moveTo>
                  <a:lnTo>
                    <a:pt x="100336" y="892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77267" y="1945240"/>
              <a:ext cx="57150" cy="33020"/>
            </a:xfrm>
            <a:custGeom>
              <a:avLst/>
              <a:gdLst/>
              <a:ahLst/>
              <a:cxnLst/>
              <a:rect l="l" t="t" r="r" b="b"/>
              <a:pathLst>
                <a:path w="57150" h="33019">
                  <a:moveTo>
                    <a:pt x="0" y="0"/>
                  </a:moveTo>
                  <a:lnTo>
                    <a:pt x="0" y="33016"/>
                  </a:lnTo>
                  <a:lnTo>
                    <a:pt x="56907" y="1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335335" y="2113887"/>
              <a:ext cx="100330" cy="1270"/>
            </a:xfrm>
            <a:custGeom>
              <a:avLst/>
              <a:gdLst/>
              <a:ahLst/>
              <a:cxnLst/>
              <a:rect l="l" t="t" r="r" b="b"/>
              <a:pathLst>
                <a:path w="100330" h="1269">
                  <a:moveTo>
                    <a:pt x="100335" y="0"/>
                  </a:moveTo>
                  <a:lnTo>
                    <a:pt x="0" y="892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85166" y="2096933"/>
              <a:ext cx="57150" cy="34290"/>
            </a:xfrm>
            <a:custGeom>
              <a:avLst/>
              <a:gdLst/>
              <a:ahLst/>
              <a:cxnLst/>
              <a:rect l="l" t="t" r="r" b="b"/>
              <a:pathLst>
                <a:path w="57150" h="34289">
                  <a:moveTo>
                    <a:pt x="56907" y="0"/>
                  </a:moveTo>
                  <a:lnTo>
                    <a:pt x="0" y="16953"/>
                  </a:lnTo>
                  <a:lnTo>
                    <a:pt x="56907" y="33907"/>
                  </a:lnTo>
                  <a:lnTo>
                    <a:pt x="56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957609" y="1753184"/>
            <a:ext cx="6032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c</a:t>
            </a:r>
            <a:endParaRPr sz="5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53865" y="1907555"/>
            <a:ext cx="6413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293433" y="1692507"/>
            <a:ext cx="17081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tot_ld</a:t>
            </a:r>
            <a:endParaRPr sz="4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293433" y="1844201"/>
            <a:ext cx="21462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tot_clr</a:t>
            </a:r>
            <a:endParaRPr sz="5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94181" y="2000355"/>
            <a:ext cx="24892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tot_lt_s</a:t>
            </a:r>
            <a:endParaRPr sz="5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18902" y="2425098"/>
            <a:ext cx="3130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Controller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801275" y="1858685"/>
            <a:ext cx="208915" cy="46990"/>
            <a:chOff x="1801275" y="1858685"/>
            <a:chExt cx="208915" cy="46990"/>
          </a:xfrm>
        </p:grpSpPr>
        <p:sp>
          <p:nvSpPr>
            <p:cNvPr id="114" name="object 114"/>
            <p:cNvSpPr/>
            <p:nvPr/>
          </p:nvSpPr>
          <p:spPr>
            <a:xfrm>
              <a:off x="1952708" y="1858685"/>
              <a:ext cx="57150" cy="40640"/>
            </a:xfrm>
            <a:custGeom>
              <a:avLst/>
              <a:gdLst/>
              <a:ahLst/>
              <a:cxnLst/>
              <a:rect l="l" t="t" r="r" b="b"/>
              <a:pathLst>
                <a:path w="57150" h="40639">
                  <a:moveTo>
                    <a:pt x="8985" y="0"/>
                  </a:moveTo>
                  <a:lnTo>
                    <a:pt x="0" y="31230"/>
                  </a:lnTo>
                  <a:lnTo>
                    <a:pt x="56907" y="40153"/>
                  </a:lnTo>
                  <a:lnTo>
                    <a:pt x="8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04450" y="1865966"/>
              <a:ext cx="191135" cy="36830"/>
            </a:xfrm>
            <a:custGeom>
              <a:avLst/>
              <a:gdLst/>
              <a:ahLst/>
              <a:cxnLst/>
              <a:rect l="l" t="t" r="r" b="b"/>
              <a:pathLst>
                <a:path w="191135" h="36830">
                  <a:moveTo>
                    <a:pt x="0" y="36441"/>
                  </a:moveTo>
                  <a:lnTo>
                    <a:pt x="13425" y="25611"/>
                  </a:lnTo>
                  <a:lnTo>
                    <a:pt x="51712" y="6682"/>
                  </a:lnTo>
                  <a:lnTo>
                    <a:pt x="111878" y="0"/>
                  </a:lnTo>
                  <a:lnTo>
                    <a:pt x="190938" y="25907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071765" y="1831708"/>
            <a:ext cx="1187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Add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118" name="object 118"/>
            <p:cNvSpPr/>
            <p:nvPr/>
          </p:nvSpPr>
          <p:spPr>
            <a:xfrm>
              <a:off x="2009615" y="1780161"/>
              <a:ext cx="233679" cy="198120"/>
            </a:xfrm>
            <a:custGeom>
              <a:avLst/>
              <a:gdLst/>
              <a:ahLst/>
              <a:cxnLst/>
              <a:rect l="l" t="t" r="r" b="b"/>
              <a:pathLst>
                <a:path w="233680" h="198119">
                  <a:moveTo>
                    <a:pt x="0" y="99046"/>
                  </a:moveTo>
                  <a:lnTo>
                    <a:pt x="9179" y="60493"/>
                  </a:lnTo>
                  <a:lnTo>
                    <a:pt x="34212" y="29010"/>
                  </a:lnTo>
                  <a:lnTo>
                    <a:pt x="71342" y="7783"/>
                  </a:lnTo>
                  <a:lnTo>
                    <a:pt x="116809" y="0"/>
                  </a:lnTo>
                  <a:lnTo>
                    <a:pt x="162277" y="7783"/>
                  </a:lnTo>
                  <a:lnTo>
                    <a:pt x="199407" y="29010"/>
                  </a:lnTo>
                  <a:lnTo>
                    <a:pt x="224440" y="60493"/>
                  </a:lnTo>
                  <a:lnTo>
                    <a:pt x="233619" y="99046"/>
                  </a:lnTo>
                  <a:lnTo>
                    <a:pt x="224440" y="137600"/>
                  </a:lnTo>
                  <a:lnTo>
                    <a:pt x="199407" y="169083"/>
                  </a:lnTo>
                  <a:lnTo>
                    <a:pt x="162277" y="190310"/>
                  </a:lnTo>
                  <a:lnTo>
                    <a:pt x="116809" y="198093"/>
                  </a:lnTo>
                  <a:lnTo>
                    <a:pt x="71342" y="190310"/>
                  </a:lnTo>
                  <a:lnTo>
                    <a:pt x="34212" y="169083"/>
                  </a:lnTo>
                  <a:lnTo>
                    <a:pt x="9179" y="137600"/>
                  </a:lnTo>
                  <a:lnTo>
                    <a:pt x="0" y="99046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RTL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153" y="226304"/>
            <a:ext cx="1981200" cy="1019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Preview</a:t>
            </a:r>
            <a:r>
              <a:rPr sz="95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Completing</a:t>
            </a:r>
            <a:r>
              <a:rPr sz="800" i="1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the</a:t>
            </a:r>
            <a:r>
              <a:rPr sz="800" i="1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ahoma"/>
              <a:cs typeface="Tahoma"/>
            </a:endParaRPr>
          </a:p>
          <a:p>
            <a:pPr marL="148590" marR="641985" indent="-133985">
              <a:lnSpc>
                <a:spcPct val="104600"/>
              </a:lnSpc>
              <a:buClr>
                <a:srgbClr val="0000FF"/>
              </a:buClr>
              <a:buSzPct val="72222"/>
              <a:buFont typeface="Wingdings"/>
              <a:buChar char=""/>
              <a:tabLst>
                <a:tab pos="149225" algn="l"/>
              </a:tabLst>
            </a:pPr>
            <a:r>
              <a:rPr sz="900" dirty="0">
                <a:latin typeface="Tahoma"/>
                <a:cs typeface="Tahoma"/>
              </a:rPr>
              <a:t>Implement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FSM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as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state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register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and </a:t>
            </a:r>
            <a:r>
              <a:rPr sz="900" spc="-10" dirty="0">
                <a:latin typeface="Tahoma"/>
                <a:cs typeface="Tahoma"/>
              </a:rPr>
              <a:t>logic</a:t>
            </a:r>
            <a:endParaRPr sz="900">
              <a:latin typeface="Tahoma"/>
              <a:cs typeface="Tahoma"/>
            </a:endParaRPr>
          </a:p>
          <a:p>
            <a:pPr marL="304800" lvl="1" indent="-11239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5435" algn="l"/>
              </a:tabLst>
            </a:pPr>
            <a:r>
              <a:rPr sz="750" dirty="0">
                <a:latin typeface="Tahoma"/>
                <a:cs typeface="Tahoma"/>
              </a:rPr>
              <a:t>As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Ch3</a:t>
            </a:r>
            <a:endParaRPr sz="750">
              <a:latin typeface="Tahoma"/>
              <a:cs typeface="Tahoma"/>
            </a:endParaRPr>
          </a:p>
          <a:p>
            <a:pPr marL="304800" lvl="1" indent="-11239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5435" algn="l"/>
              </a:tabLst>
            </a:pPr>
            <a:r>
              <a:rPr sz="750" dirty="0">
                <a:latin typeface="Tahoma"/>
                <a:cs typeface="Tahoma"/>
              </a:rPr>
              <a:t>Table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shown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right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287" y="722920"/>
            <a:ext cx="3095625" cy="1431290"/>
            <a:chOff x="315287" y="722920"/>
            <a:chExt cx="3095625" cy="143129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186" y="722920"/>
              <a:ext cx="1567511" cy="14250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4768" y="1641322"/>
              <a:ext cx="513715" cy="274320"/>
            </a:xfrm>
            <a:custGeom>
              <a:avLst/>
              <a:gdLst/>
              <a:ahLst/>
              <a:cxnLst/>
              <a:rect l="l" t="t" r="r" b="b"/>
              <a:pathLst>
                <a:path w="513715" h="274319">
                  <a:moveTo>
                    <a:pt x="56794" y="43180"/>
                  </a:moveTo>
                  <a:lnTo>
                    <a:pt x="12115" y="0"/>
                  </a:lnTo>
                  <a:lnTo>
                    <a:pt x="0" y="28498"/>
                  </a:lnTo>
                  <a:lnTo>
                    <a:pt x="56794" y="43180"/>
                  </a:lnTo>
                  <a:close/>
                </a:path>
                <a:path w="513715" h="274319">
                  <a:moveTo>
                    <a:pt x="321830" y="61315"/>
                  </a:moveTo>
                  <a:lnTo>
                    <a:pt x="273367" y="22453"/>
                  </a:lnTo>
                  <a:lnTo>
                    <a:pt x="262763" y="53543"/>
                  </a:lnTo>
                  <a:lnTo>
                    <a:pt x="321830" y="61315"/>
                  </a:lnTo>
                  <a:close/>
                </a:path>
                <a:path w="513715" h="274319">
                  <a:moveTo>
                    <a:pt x="513422" y="246964"/>
                  </a:moveTo>
                  <a:lnTo>
                    <a:pt x="459651" y="222783"/>
                  </a:lnTo>
                  <a:lnTo>
                    <a:pt x="496760" y="273723"/>
                  </a:lnTo>
                  <a:lnTo>
                    <a:pt x="513422" y="246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318" y="1670822"/>
              <a:ext cx="172085" cy="36195"/>
            </a:xfrm>
            <a:custGeom>
              <a:avLst/>
              <a:gdLst/>
              <a:ahLst/>
              <a:cxnLst/>
              <a:rect l="l" t="t" r="r" b="b"/>
              <a:pathLst>
                <a:path w="172084" h="36194">
                  <a:moveTo>
                    <a:pt x="0" y="36124"/>
                  </a:moveTo>
                  <a:lnTo>
                    <a:pt x="9988" y="25612"/>
                  </a:lnTo>
                  <a:lnTo>
                    <a:pt x="40960" y="7071"/>
                  </a:lnTo>
                  <a:lnTo>
                    <a:pt x="94426" y="0"/>
                  </a:lnTo>
                  <a:lnTo>
                    <a:pt x="171897" y="23891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100" y="1663776"/>
              <a:ext cx="533400" cy="414655"/>
            </a:xfrm>
            <a:custGeom>
              <a:avLst/>
              <a:gdLst/>
              <a:ahLst/>
              <a:cxnLst/>
              <a:rect l="l" t="t" r="r" b="b"/>
              <a:pathLst>
                <a:path w="533400" h="414655">
                  <a:moveTo>
                    <a:pt x="44678" y="242633"/>
                  </a:moveTo>
                  <a:lnTo>
                    <a:pt x="0" y="200329"/>
                  </a:lnTo>
                  <a:lnTo>
                    <a:pt x="19685" y="263359"/>
                  </a:lnTo>
                  <a:lnTo>
                    <a:pt x="44678" y="242633"/>
                  </a:lnTo>
                  <a:close/>
                </a:path>
                <a:path w="533400" h="414655">
                  <a:moveTo>
                    <a:pt x="466471" y="414477"/>
                  </a:moveTo>
                  <a:lnTo>
                    <a:pt x="416496" y="379933"/>
                  </a:lnTo>
                  <a:lnTo>
                    <a:pt x="407403" y="411886"/>
                  </a:lnTo>
                  <a:lnTo>
                    <a:pt x="466471" y="414477"/>
                  </a:lnTo>
                  <a:close/>
                </a:path>
                <a:path w="533400" h="414655">
                  <a:moveTo>
                    <a:pt x="533107" y="38862"/>
                  </a:moveTo>
                  <a:lnTo>
                    <a:pt x="484644" y="0"/>
                  </a:lnTo>
                  <a:lnTo>
                    <a:pt x="474040" y="31089"/>
                  </a:lnTo>
                  <a:lnTo>
                    <a:pt x="53310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462" y="1644914"/>
              <a:ext cx="794385" cy="506095"/>
            </a:xfrm>
            <a:custGeom>
              <a:avLst/>
              <a:gdLst/>
              <a:ahLst/>
              <a:cxnLst/>
              <a:rect l="l" t="t" r="r" b="b"/>
              <a:pathLst>
                <a:path w="794385" h="506094">
                  <a:moveTo>
                    <a:pt x="598991" y="62032"/>
                  </a:moveTo>
                  <a:lnTo>
                    <a:pt x="612631" y="51519"/>
                  </a:lnTo>
                  <a:lnTo>
                    <a:pt x="651644" y="32979"/>
                  </a:lnTo>
                  <a:lnTo>
                    <a:pt x="713174" y="25907"/>
                  </a:lnTo>
                  <a:lnTo>
                    <a:pt x="794364" y="49799"/>
                  </a:lnTo>
                </a:path>
                <a:path w="794385" h="506094">
                  <a:moveTo>
                    <a:pt x="0" y="35264"/>
                  </a:moveTo>
                  <a:lnTo>
                    <a:pt x="9988" y="24784"/>
                  </a:lnTo>
                  <a:lnTo>
                    <a:pt x="40960" y="6466"/>
                  </a:lnTo>
                  <a:lnTo>
                    <a:pt x="94426" y="0"/>
                  </a:lnTo>
                  <a:lnTo>
                    <a:pt x="171897" y="25070"/>
                  </a:lnTo>
                </a:path>
                <a:path w="794385" h="506094">
                  <a:moveTo>
                    <a:pt x="481616" y="229547"/>
                  </a:moveTo>
                  <a:lnTo>
                    <a:pt x="488456" y="249461"/>
                  </a:lnTo>
                  <a:lnTo>
                    <a:pt x="518913" y="298771"/>
                  </a:lnTo>
                  <a:lnTo>
                    <a:pt x="587895" y="361823"/>
                  </a:lnTo>
                  <a:lnTo>
                    <a:pt x="710309" y="422966"/>
                  </a:lnTo>
                </a:path>
                <a:path w="794385" h="506094">
                  <a:moveTo>
                    <a:pt x="286243" y="237318"/>
                  </a:moveTo>
                  <a:lnTo>
                    <a:pt x="319701" y="293883"/>
                  </a:lnTo>
                  <a:lnTo>
                    <a:pt x="415600" y="410071"/>
                  </a:lnTo>
                  <a:lnTo>
                    <a:pt x="567224" y="505620"/>
                  </a:lnTo>
                  <a:lnTo>
                    <a:pt x="767860" y="500269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2516" y="2037048"/>
            <a:ext cx="1320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latin typeface="Arial"/>
                <a:cs typeface="Arial"/>
              </a:rPr>
              <a:t>Disp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576" y="1732239"/>
            <a:ext cx="499109" cy="330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  <a:tabLst>
                <a:tab pos="376555" algn="l"/>
              </a:tabLst>
            </a:pPr>
            <a:r>
              <a:rPr sz="450" spc="-20" dirty="0">
                <a:latin typeface="Arial"/>
                <a:cs typeface="Arial"/>
              </a:rPr>
              <a:t>Init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0" dirty="0">
                <a:latin typeface="Arial"/>
                <a:cs typeface="Arial"/>
              </a:rPr>
              <a:t>Wait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R="222885" indent="61594">
              <a:lnSpc>
                <a:spcPts val="570"/>
              </a:lnSpc>
            </a:pPr>
            <a:r>
              <a:rPr sz="550" spc="-25" dirty="0">
                <a:latin typeface="Arial"/>
                <a:cs typeface="Arial"/>
              </a:rPr>
              <a:t>d=0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0078C1"/>
                </a:solidFill>
                <a:latin typeface="Arial"/>
                <a:cs typeface="Arial"/>
              </a:rPr>
              <a:t>tot_clr=1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114" y="1784660"/>
            <a:ext cx="94615" cy="120650"/>
          </a:xfrm>
          <a:custGeom>
            <a:avLst/>
            <a:gdLst/>
            <a:ahLst/>
            <a:cxnLst/>
            <a:rect l="l" t="t" r="r" b="b"/>
            <a:pathLst>
              <a:path w="94615" h="120650">
                <a:moveTo>
                  <a:pt x="28622" y="0"/>
                </a:moveTo>
                <a:lnTo>
                  <a:pt x="42905" y="4011"/>
                </a:lnTo>
                <a:lnTo>
                  <a:pt x="71779" y="18340"/>
                </a:lnTo>
                <a:lnTo>
                  <a:pt x="94279" y="46423"/>
                </a:lnTo>
                <a:lnTo>
                  <a:pt x="89444" y="91701"/>
                </a:lnTo>
                <a:lnTo>
                  <a:pt x="83770" y="100393"/>
                </a:lnTo>
                <a:lnTo>
                  <a:pt x="66859" y="115390"/>
                </a:lnTo>
                <a:lnTo>
                  <a:pt x="38880" y="120071"/>
                </a:lnTo>
                <a:lnTo>
                  <a:pt x="0" y="97814"/>
                </a:lnTo>
              </a:path>
            </a:pathLst>
          </a:custGeom>
          <a:ln w="6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2160000">
            <a:off x="721156" y="2003034"/>
            <a:ext cx="251309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525" baseline="-23809" dirty="0">
                <a:latin typeface="Arial"/>
                <a:cs typeface="Arial"/>
              </a:rPr>
              <a:t>c’*</a:t>
            </a:r>
            <a:r>
              <a:rPr sz="525" spc="135" baseline="-23809" dirty="0">
                <a:latin typeface="Arial"/>
                <a:cs typeface="Arial"/>
              </a:rPr>
              <a:t> </a:t>
            </a:r>
            <a:r>
              <a:rPr sz="350" spc="-10" dirty="0">
                <a:solidFill>
                  <a:srgbClr val="0078C1"/>
                </a:solidFill>
                <a:latin typeface="Arial"/>
                <a:cs typeface="Arial"/>
              </a:rPr>
              <a:t>tot_lt_s’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273" y="2181249"/>
            <a:ext cx="11366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d=1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433" y="1337629"/>
            <a:ext cx="736600" cy="3308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11430">
              <a:lnSpc>
                <a:spcPct val="107000"/>
              </a:lnSpc>
              <a:spcBef>
                <a:spcPts val="80"/>
              </a:spcBef>
            </a:pPr>
            <a:r>
              <a:rPr sz="450" spc="-20" dirty="0">
                <a:latin typeface="Arial"/>
                <a:cs typeface="Arial"/>
              </a:rPr>
              <a:t>Inputs::c,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dirty="0">
                <a:solidFill>
                  <a:srgbClr val="0078C1"/>
                </a:solidFill>
                <a:latin typeface="Arial"/>
                <a:cs typeface="Arial"/>
              </a:rPr>
              <a:t>tot_lt_s</a:t>
            </a:r>
            <a:r>
              <a:rPr sz="450" spc="-3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(bit)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Outputs:d,</a:t>
            </a:r>
            <a:r>
              <a:rPr sz="450" spc="-45" dirty="0">
                <a:latin typeface="Arial"/>
                <a:cs typeface="Arial"/>
              </a:rPr>
              <a:t> </a:t>
            </a:r>
            <a:r>
              <a:rPr sz="450" dirty="0">
                <a:solidFill>
                  <a:srgbClr val="0078C1"/>
                </a:solidFill>
                <a:latin typeface="Arial"/>
                <a:cs typeface="Arial"/>
              </a:rPr>
              <a:t>tot_ld</a:t>
            </a:r>
            <a:r>
              <a:rPr sz="450" dirty="0">
                <a:latin typeface="Arial"/>
                <a:cs typeface="Arial"/>
              </a:rPr>
              <a:t>,</a:t>
            </a:r>
            <a:r>
              <a:rPr sz="450" spc="-45" dirty="0">
                <a:latin typeface="Arial"/>
                <a:cs typeface="Arial"/>
              </a:rPr>
              <a:t> </a:t>
            </a:r>
            <a:r>
              <a:rPr sz="450" dirty="0">
                <a:solidFill>
                  <a:srgbClr val="0078C1"/>
                </a:solidFill>
                <a:latin typeface="Arial"/>
                <a:cs typeface="Arial"/>
              </a:rPr>
              <a:t>tot_clr</a:t>
            </a:r>
            <a:r>
              <a:rPr sz="450" spc="-25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(bit)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8838" y="1685728"/>
            <a:ext cx="902969" cy="498475"/>
            <a:chOff x="398838" y="1685728"/>
            <a:chExt cx="902969" cy="49847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838" y="1685785"/>
              <a:ext cx="240594" cy="19688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6625" y="1687950"/>
              <a:ext cx="236854" cy="193040"/>
            </a:xfrm>
            <a:custGeom>
              <a:avLst/>
              <a:gdLst/>
              <a:ahLst/>
              <a:cxnLst/>
              <a:rect l="l" t="t" r="r" b="b"/>
              <a:pathLst>
                <a:path w="236855" h="193039">
                  <a:moveTo>
                    <a:pt x="0" y="96278"/>
                  </a:moveTo>
                  <a:lnTo>
                    <a:pt x="9283" y="58802"/>
                  </a:lnTo>
                  <a:lnTo>
                    <a:pt x="34600" y="28199"/>
                  </a:lnTo>
                  <a:lnTo>
                    <a:pt x="72149" y="7566"/>
                  </a:lnTo>
                  <a:lnTo>
                    <a:pt x="118132" y="0"/>
                  </a:lnTo>
                  <a:lnTo>
                    <a:pt x="164114" y="7566"/>
                  </a:lnTo>
                  <a:lnTo>
                    <a:pt x="201664" y="28199"/>
                  </a:lnTo>
                  <a:lnTo>
                    <a:pt x="226981" y="58802"/>
                  </a:lnTo>
                  <a:lnTo>
                    <a:pt x="236264" y="96278"/>
                  </a:lnTo>
                  <a:lnTo>
                    <a:pt x="226981" y="133753"/>
                  </a:lnTo>
                  <a:lnTo>
                    <a:pt x="201664" y="164356"/>
                  </a:lnTo>
                  <a:lnTo>
                    <a:pt x="164114" y="184989"/>
                  </a:lnTo>
                  <a:lnTo>
                    <a:pt x="118132" y="192555"/>
                  </a:lnTo>
                  <a:lnTo>
                    <a:pt x="72149" y="184989"/>
                  </a:lnTo>
                  <a:lnTo>
                    <a:pt x="34600" y="164356"/>
                  </a:lnTo>
                  <a:lnTo>
                    <a:pt x="9283" y="133753"/>
                  </a:lnTo>
                  <a:lnTo>
                    <a:pt x="0" y="96278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683" y="1988003"/>
              <a:ext cx="240594" cy="19602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01099" y="1740475"/>
            <a:ext cx="390525" cy="23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 indent="113030">
              <a:lnSpc>
                <a:spcPct val="151100"/>
              </a:lnSpc>
              <a:spcBef>
                <a:spcPts val="95"/>
              </a:spcBef>
            </a:pPr>
            <a:r>
              <a:rPr sz="450" spc="-10" dirty="0">
                <a:solidFill>
                  <a:srgbClr val="0078C1"/>
                </a:solidFill>
                <a:latin typeface="Arial"/>
                <a:cs typeface="Arial"/>
              </a:rPr>
              <a:t>tot_ld=1</a:t>
            </a:r>
            <a:r>
              <a:rPr sz="450" spc="200" dirty="0">
                <a:solidFill>
                  <a:srgbClr val="0078C1"/>
                </a:solidFill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c’</a:t>
            </a:r>
            <a:r>
              <a:rPr sz="675" spc="-15" baseline="18518" dirty="0">
                <a:latin typeface="Arial"/>
                <a:cs typeface="Arial"/>
              </a:rPr>
              <a:t>*</a:t>
            </a:r>
            <a:r>
              <a:rPr sz="450" spc="-10" dirty="0">
                <a:solidFill>
                  <a:srgbClr val="0078C1"/>
                </a:solidFill>
                <a:latin typeface="Arial"/>
                <a:cs typeface="Arial"/>
              </a:rPr>
              <a:t>tot_lt_s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4613" y="1291980"/>
            <a:ext cx="1447165" cy="1023619"/>
            <a:chOff x="114613" y="1291980"/>
            <a:chExt cx="1447165" cy="1023619"/>
          </a:xfrm>
        </p:grpSpPr>
        <p:sp>
          <p:nvSpPr>
            <p:cNvPr id="29" name="object 29"/>
            <p:cNvSpPr/>
            <p:nvPr/>
          </p:nvSpPr>
          <p:spPr>
            <a:xfrm>
              <a:off x="269997" y="1294203"/>
              <a:ext cx="1136015" cy="1019175"/>
            </a:xfrm>
            <a:custGeom>
              <a:avLst/>
              <a:gdLst/>
              <a:ahLst/>
              <a:cxnLst/>
              <a:rect l="l" t="t" r="r" b="b"/>
              <a:pathLst>
                <a:path w="1136015" h="1019175">
                  <a:moveTo>
                    <a:pt x="0" y="0"/>
                  </a:moveTo>
                  <a:lnTo>
                    <a:pt x="1135888" y="0"/>
                  </a:lnTo>
                  <a:lnTo>
                    <a:pt x="1135888" y="1018906"/>
                  </a:lnTo>
                  <a:lnTo>
                    <a:pt x="0" y="1018906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253" y="1762209"/>
              <a:ext cx="102235" cy="1270"/>
            </a:xfrm>
            <a:custGeom>
              <a:avLst/>
              <a:gdLst/>
              <a:ahLst/>
              <a:cxnLst/>
              <a:rect l="l" t="t" r="r" b="b"/>
              <a:pathLst>
                <a:path w="102235" h="1269">
                  <a:moveTo>
                    <a:pt x="102230" y="0"/>
                  </a:moveTo>
                  <a:lnTo>
                    <a:pt x="0" y="863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760" y="1745803"/>
              <a:ext cx="57150" cy="32384"/>
            </a:xfrm>
            <a:custGeom>
              <a:avLst/>
              <a:gdLst/>
              <a:ahLst/>
              <a:cxnLst/>
              <a:rect l="l" t="t" r="r" b="b"/>
              <a:pathLst>
                <a:path w="57150" h="32385">
                  <a:moveTo>
                    <a:pt x="56794" y="0"/>
                  </a:moveTo>
                  <a:lnTo>
                    <a:pt x="0" y="16405"/>
                  </a:lnTo>
                  <a:lnTo>
                    <a:pt x="56794" y="31949"/>
                  </a:lnTo>
                  <a:lnTo>
                    <a:pt x="56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9995" y="1741486"/>
              <a:ext cx="148590" cy="1270"/>
            </a:xfrm>
            <a:custGeom>
              <a:avLst/>
              <a:gdLst/>
              <a:ahLst/>
              <a:cxnLst/>
              <a:rect l="l" t="t" r="r" b="b"/>
              <a:pathLst>
                <a:path w="148590" h="1269">
                  <a:moveTo>
                    <a:pt x="148422" y="0"/>
                  </a:moveTo>
                  <a:lnTo>
                    <a:pt x="0" y="863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0016" y="1725079"/>
              <a:ext cx="57785" cy="33020"/>
            </a:xfrm>
            <a:custGeom>
              <a:avLst/>
              <a:gdLst/>
              <a:ahLst/>
              <a:cxnLst/>
              <a:rect l="l" t="t" r="r" b="b"/>
              <a:pathLst>
                <a:path w="57784" h="33019">
                  <a:moveTo>
                    <a:pt x="57552" y="0"/>
                  </a:moveTo>
                  <a:lnTo>
                    <a:pt x="0" y="16405"/>
                  </a:lnTo>
                  <a:lnTo>
                    <a:pt x="57552" y="32811"/>
                  </a:lnTo>
                  <a:lnTo>
                    <a:pt x="57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88" y="1618872"/>
              <a:ext cx="102235" cy="1270"/>
            </a:xfrm>
            <a:custGeom>
              <a:avLst/>
              <a:gdLst/>
              <a:ahLst/>
              <a:cxnLst/>
              <a:rect l="l" t="t" r="r" b="b"/>
              <a:pathLst>
                <a:path w="102235" h="1269">
                  <a:moveTo>
                    <a:pt x="0" y="0"/>
                  </a:moveTo>
                  <a:lnTo>
                    <a:pt x="102229" y="863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417" y="1602465"/>
              <a:ext cx="57150" cy="33020"/>
            </a:xfrm>
            <a:custGeom>
              <a:avLst/>
              <a:gdLst/>
              <a:ahLst/>
              <a:cxnLst/>
              <a:rect l="l" t="t" r="r" b="b"/>
              <a:pathLst>
                <a:path w="57150" h="33019">
                  <a:moveTo>
                    <a:pt x="0" y="0"/>
                  </a:moveTo>
                  <a:lnTo>
                    <a:pt x="0" y="32811"/>
                  </a:lnTo>
                  <a:lnTo>
                    <a:pt x="56794" y="16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04371" y="1618872"/>
              <a:ext cx="102235" cy="1270"/>
            </a:xfrm>
            <a:custGeom>
              <a:avLst/>
              <a:gdLst/>
              <a:ahLst/>
              <a:cxnLst/>
              <a:rect l="l" t="t" r="r" b="b"/>
              <a:pathLst>
                <a:path w="102234" h="1269">
                  <a:moveTo>
                    <a:pt x="0" y="0"/>
                  </a:moveTo>
                  <a:lnTo>
                    <a:pt x="102229" y="863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6000" y="1602465"/>
              <a:ext cx="57150" cy="33020"/>
            </a:xfrm>
            <a:custGeom>
              <a:avLst/>
              <a:gdLst/>
              <a:ahLst/>
              <a:cxnLst/>
              <a:rect l="l" t="t" r="r" b="b"/>
              <a:pathLst>
                <a:path w="57150" h="33019">
                  <a:moveTo>
                    <a:pt x="0" y="0"/>
                  </a:moveTo>
                  <a:lnTo>
                    <a:pt x="0" y="32811"/>
                  </a:lnTo>
                  <a:lnTo>
                    <a:pt x="56794" y="16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02857" y="1762209"/>
              <a:ext cx="101600" cy="1270"/>
            </a:xfrm>
            <a:custGeom>
              <a:avLst/>
              <a:gdLst/>
              <a:ahLst/>
              <a:cxnLst/>
              <a:rect l="l" t="t" r="r" b="b"/>
              <a:pathLst>
                <a:path w="101600" h="1269">
                  <a:moveTo>
                    <a:pt x="0" y="0"/>
                  </a:moveTo>
                  <a:lnTo>
                    <a:pt x="101472" y="863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99029" y="1745803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4" h="32385">
                  <a:moveTo>
                    <a:pt x="0" y="0"/>
                  </a:moveTo>
                  <a:lnTo>
                    <a:pt x="0" y="31949"/>
                  </a:lnTo>
                  <a:lnTo>
                    <a:pt x="57551" y="16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56622" y="1909001"/>
              <a:ext cx="101600" cy="1270"/>
            </a:xfrm>
            <a:custGeom>
              <a:avLst/>
              <a:gdLst/>
              <a:ahLst/>
              <a:cxnLst/>
              <a:rect l="l" t="t" r="r" b="b"/>
              <a:pathLst>
                <a:path w="101600" h="1269">
                  <a:moveTo>
                    <a:pt x="101472" y="0"/>
                  </a:moveTo>
                  <a:lnTo>
                    <a:pt x="0" y="863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5886" y="1892594"/>
              <a:ext cx="57785" cy="33020"/>
            </a:xfrm>
            <a:custGeom>
              <a:avLst/>
              <a:gdLst/>
              <a:ahLst/>
              <a:cxnLst/>
              <a:rect l="l" t="t" r="r" b="b"/>
              <a:pathLst>
                <a:path w="57784" h="33019">
                  <a:moveTo>
                    <a:pt x="57551" y="0"/>
                  </a:moveTo>
                  <a:lnTo>
                    <a:pt x="0" y="16405"/>
                  </a:lnTo>
                  <a:lnTo>
                    <a:pt x="57551" y="32811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439" y="1559543"/>
            <a:ext cx="6032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c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653" y="1708926"/>
            <a:ext cx="6413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14389" y="1500827"/>
            <a:ext cx="17081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tot_ld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4389" y="1647618"/>
            <a:ext cx="214629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tot_clr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13632" y="1798727"/>
            <a:ext cx="24892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tot_lt_s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550" y="2209744"/>
            <a:ext cx="3130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Controller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16551" y="1662045"/>
            <a:ext cx="210820" cy="45720"/>
            <a:chOff x="916551" y="1662045"/>
            <a:chExt cx="210820" cy="45720"/>
          </a:xfrm>
        </p:grpSpPr>
        <p:sp>
          <p:nvSpPr>
            <p:cNvPr id="49" name="object 49"/>
            <p:cNvSpPr/>
            <p:nvPr/>
          </p:nvSpPr>
          <p:spPr>
            <a:xfrm>
              <a:off x="1069663" y="1662045"/>
              <a:ext cx="57785" cy="39370"/>
            </a:xfrm>
            <a:custGeom>
              <a:avLst/>
              <a:gdLst/>
              <a:ahLst/>
              <a:cxnLst/>
              <a:rect l="l" t="t" r="r" b="b"/>
              <a:pathLst>
                <a:path w="57784" h="39369">
                  <a:moveTo>
                    <a:pt x="9088" y="0"/>
                  </a:moveTo>
                  <a:lnTo>
                    <a:pt x="0" y="30222"/>
                  </a:lnTo>
                  <a:lnTo>
                    <a:pt x="57552" y="38856"/>
                  </a:lnTo>
                  <a:lnTo>
                    <a:pt x="9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19726" y="1669092"/>
              <a:ext cx="193675" cy="35560"/>
            </a:xfrm>
            <a:custGeom>
              <a:avLst/>
              <a:gdLst/>
              <a:ahLst/>
              <a:cxnLst/>
              <a:rect l="l" t="t" r="r" b="b"/>
              <a:pathLst>
                <a:path w="193675" h="35560">
                  <a:moveTo>
                    <a:pt x="0" y="35264"/>
                  </a:moveTo>
                  <a:lnTo>
                    <a:pt x="13577" y="24784"/>
                  </a:lnTo>
                  <a:lnTo>
                    <a:pt x="52298" y="6466"/>
                  </a:lnTo>
                  <a:lnTo>
                    <a:pt x="113145" y="0"/>
                  </a:lnTo>
                  <a:lnTo>
                    <a:pt x="193101" y="25070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190068" y="1635530"/>
            <a:ext cx="1187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Add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53" name="object 53"/>
            <p:cNvSpPr/>
            <p:nvPr/>
          </p:nvSpPr>
          <p:spPr>
            <a:xfrm>
              <a:off x="1127215" y="1586059"/>
              <a:ext cx="236854" cy="191770"/>
            </a:xfrm>
            <a:custGeom>
              <a:avLst/>
              <a:gdLst/>
              <a:ahLst/>
              <a:cxnLst/>
              <a:rect l="l" t="t" r="r" b="b"/>
              <a:pathLst>
                <a:path w="236855" h="191769">
                  <a:moveTo>
                    <a:pt x="0" y="95846"/>
                  </a:moveTo>
                  <a:lnTo>
                    <a:pt x="9283" y="58538"/>
                  </a:lnTo>
                  <a:lnTo>
                    <a:pt x="34600" y="28072"/>
                  </a:lnTo>
                  <a:lnTo>
                    <a:pt x="72149" y="7532"/>
                  </a:lnTo>
                  <a:lnTo>
                    <a:pt x="118132" y="0"/>
                  </a:lnTo>
                  <a:lnTo>
                    <a:pt x="164114" y="7532"/>
                  </a:lnTo>
                  <a:lnTo>
                    <a:pt x="201664" y="28072"/>
                  </a:lnTo>
                  <a:lnTo>
                    <a:pt x="226981" y="58538"/>
                  </a:lnTo>
                  <a:lnTo>
                    <a:pt x="236264" y="95846"/>
                  </a:lnTo>
                  <a:lnTo>
                    <a:pt x="226981" y="133154"/>
                  </a:lnTo>
                  <a:lnTo>
                    <a:pt x="201664" y="163619"/>
                  </a:lnTo>
                  <a:lnTo>
                    <a:pt x="164114" y="184160"/>
                  </a:lnTo>
                  <a:lnTo>
                    <a:pt x="118132" y="191692"/>
                  </a:lnTo>
                  <a:lnTo>
                    <a:pt x="72149" y="184160"/>
                  </a:lnTo>
                  <a:lnTo>
                    <a:pt x="34600" y="163619"/>
                  </a:lnTo>
                  <a:lnTo>
                    <a:pt x="9283" y="133154"/>
                  </a:lnTo>
                  <a:lnTo>
                    <a:pt x="0" y="95846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3088</Words>
  <Application>Microsoft Office PowerPoint</Application>
  <PresentationFormat>自定义</PresentationFormat>
  <Paragraphs>721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MS PGothic</vt:lpstr>
      <vt:lpstr>等线</vt:lpstr>
      <vt:lpstr>Arial</vt:lpstr>
      <vt:lpstr>Arial Narrow</vt:lpstr>
      <vt:lpstr>Symbol</vt:lpstr>
      <vt:lpstr>Tahoma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RTL Design</vt:lpstr>
      <vt:lpstr>RTL Design</vt:lpstr>
      <vt:lpstr>RTL Design</vt:lpstr>
      <vt:lpstr>RTL Design</vt:lpstr>
      <vt:lpstr>RTL Design</vt:lpstr>
      <vt:lpstr>RTL Design</vt:lpstr>
      <vt:lpstr>RTL Design</vt:lpstr>
      <vt:lpstr>RTL Design Step 1 Example: Laser-Based Distance Measurer</vt:lpstr>
      <vt:lpstr>RTL Design</vt:lpstr>
      <vt:lpstr>RTL Design Step 1 Example: Laser-Based Distance Measurer</vt:lpstr>
      <vt:lpstr>RTL Design Step 1 Example: Laser-Based Distance Measurer</vt:lpstr>
      <vt:lpstr>RTL Design Step 1 Example: Laser-Based Distance Measurer</vt:lpstr>
      <vt:lpstr>RTL Design</vt:lpstr>
      <vt:lpstr>RTL Design Step 1 Example: Laser-Based Distance Measurer</vt:lpstr>
      <vt:lpstr>RTL Design</vt:lpstr>
      <vt:lpstr>RTL Design Step 2 Example: Laser-Based Distance Measurer</vt:lpstr>
      <vt:lpstr>RTL Design Step 2 Example: Laser-Based Distance Measurer</vt:lpstr>
      <vt:lpstr>RTL Design Step 2 Example Showing Mux Use</vt:lpstr>
      <vt:lpstr>RTL Design Step 3: Connecting the Datapath to a Controller</vt:lpstr>
      <vt:lpstr>RTL Design</vt:lpstr>
      <vt:lpstr>RTL Design Step 4: Deriving the Controller’s FSM</vt:lpstr>
      <vt:lpstr>RTL Design Step 4: Deriving the Controller’s FSM</vt:lpstr>
      <vt:lpstr>RTL Design                          Design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wu yunxia</cp:lastModifiedBy>
  <cp:revision>6</cp:revision>
  <dcterms:created xsi:type="dcterms:W3CDTF">2022-03-01T02:12:12Z</dcterms:created>
  <dcterms:modified xsi:type="dcterms:W3CDTF">2022-04-17T06:54:47Z</dcterms:modified>
</cp:coreProperties>
</file>