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1" r:id="rId11"/>
    <p:sldId id="267" r:id="rId12"/>
    <p:sldId id="268" r:id="rId13"/>
    <p:sldId id="269" r:id="rId14"/>
    <p:sldId id="270" r:id="rId15"/>
  </p:sldIdLst>
  <p:sldSz cx="3556000" cy="2673350"/>
  <p:notesSz cx="3556000" cy="2673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79" d="100"/>
          <a:sy n="279" d="100"/>
        </p:scale>
        <p:origin x="675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541463" cy="133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014538" y="0"/>
            <a:ext cx="1539875" cy="133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A7DA9F-9D42-4400-861C-DD8F34332151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334963"/>
            <a:ext cx="1200150" cy="901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355600" y="1285875"/>
            <a:ext cx="2844800" cy="1054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2540000"/>
            <a:ext cx="1541463" cy="133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014538" y="2540000"/>
            <a:ext cx="1539875" cy="133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D77E1-C43B-4C8E-8E8C-BE5624C1A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91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3D77E1-C43B-4C8E-8E8C-BE5624C1A9F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539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7176" y="828738"/>
            <a:ext cx="3027997" cy="5614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4352" y="1497076"/>
            <a:ext cx="2493645" cy="668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00336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00336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8117" y="614870"/>
            <a:ext cx="1549622" cy="17644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4610" y="614870"/>
            <a:ext cx="1549622" cy="17644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00336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196610" cy="267254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153" y="66833"/>
            <a:ext cx="817880" cy="21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00336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878" y="508693"/>
            <a:ext cx="3344593" cy="1851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11199" y="2486215"/>
            <a:ext cx="1139952" cy="1336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8117" y="2486215"/>
            <a:ext cx="819340" cy="1336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4892" y="2486215"/>
            <a:ext cx="819340" cy="1336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193290" cy="2672715"/>
            <a:chOff x="0" y="0"/>
            <a:chExt cx="219329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92249" cy="267254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74389" y="237558"/>
              <a:ext cx="2018664" cy="742950"/>
            </a:xfrm>
            <a:custGeom>
              <a:avLst/>
              <a:gdLst/>
              <a:ahLst/>
              <a:cxnLst/>
              <a:rect l="l" t="t" r="r" b="b"/>
              <a:pathLst>
                <a:path w="2018664" h="742950">
                  <a:moveTo>
                    <a:pt x="1647427" y="0"/>
                  </a:moveTo>
                  <a:lnTo>
                    <a:pt x="371041" y="0"/>
                  </a:lnTo>
                  <a:lnTo>
                    <a:pt x="324498" y="2892"/>
                  </a:lnTo>
                  <a:lnTo>
                    <a:pt x="279681" y="11336"/>
                  </a:lnTo>
                  <a:lnTo>
                    <a:pt x="236936" y="24985"/>
                  </a:lnTo>
                  <a:lnTo>
                    <a:pt x="196612" y="43490"/>
                  </a:lnTo>
                  <a:lnTo>
                    <a:pt x="159057" y="66504"/>
                  </a:lnTo>
                  <a:lnTo>
                    <a:pt x="124617" y="93679"/>
                  </a:lnTo>
                  <a:lnTo>
                    <a:pt x="93642" y="124666"/>
                  </a:lnTo>
                  <a:lnTo>
                    <a:pt x="66478" y="159119"/>
                  </a:lnTo>
                  <a:lnTo>
                    <a:pt x="43473" y="196689"/>
                  </a:lnTo>
                  <a:lnTo>
                    <a:pt x="24975" y="237029"/>
                  </a:lnTo>
                  <a:lnTo>
                    <a:pt x="11331" y="279790"/>
                  </a:lnTo>
                  <a:lnTo>
                    <a:pt x="2890" y="324625"/>
                  </a:lnTo>
                  <a:lnTo>
                    <a:pt x="0" y="371186"/>
                  </a:lnTo>
                  <a:lnTo>
                    <a:pt x="2890" y="417747"/>
                  </a:lnTo>
                  <a:lnTo>
                    <a:pt x="11331" y="462582"/>
                  </a:lnTo>
                  <a:lnTo>
                    <a:pt x="24975" y="505343"/>
                  </a:lnTo>
                  <a:lnTo>
                    <a:pt x="43473" y="545683"/>
                  </a:lnTo>
                  <a:lnTo>
                    <a:pt x="66478" y="583253"/>
                  </a:lnTo>
                  <a:lnTo>
                    <a:pt x="93642" y="617706"/>
                  </a:lnTo>
                  <a:lnTo>
                    <a:pt x="124617" y="648694"/>
                  </a:lnTo>
                  <a:lnTo>
                    <a:pt x="159057" y="675869"/>
                  </a:lnTo>
                  <a:lnTo>
                    <a:pt x="196612" y="698883"/>
                  </a:lnTo>
                  <a:lnTo>
                    <a:pt x="236936" y="717388"/>
                  </a:lnTo>
                  <a:lnTo>
                    <a:pt x="279681" y="731037"/>
                  </a:lnTo>
                  <a:lnTo>
                    <a:pt x="324498" y="739481"/>
                  </a:lnTo>
                  <a:lnTo>
                    <a:pt x="371041" y="742373"/>
                  </a:lnTo>
                  <a:lnTo>
                    <a:pt x="1647427" y="742373"/>
                  </a:lnTo>
                  <a:lnTo>
                    <a:pt x="1693969" y="739481"/>
                  </a:lnTo>
                  <a:lnTo>
                    <a:pt x="1738787" y="731037"/>
                  </a:lnTo>
                  <a:lnTo>
                    <a:pt x="1781531" y="717388"/>
                  </a:lnTo>
                  <a:lnTo>
                    <a:pt x="1821855" y="698883"/>
                  </a:lnTo>
                  <a:lnTo>
                    <a:pt x="1859411" y="675869"/>
                  </a:lnTo>
                  <a:lnTo>
                    <a:pt x="1893850" y="648694"/>
                  </a:lnTo>
                  <a:lnTo>
                    <a:pt x="1924826" y="617706"/>
                  </a:lnTo>
                  <a:lnTo>
                    <a:pt x="1951990" y="583253"/>
                  </a:lnTo>
                  <a:lnTo>
                    <a:pt x="1974995" y="545683"/>
                  </a:lnTo>
                  <a:lnTo>
                    <a:pt x="1993493" y="505343"/>
                  </a:lnTo>
                  <a:lnTo>
                    <a:pt x="2007137" y="462582"/>
                  </a:lnTo>
                  <a:lnTo>
                    <a:pt x="2015578" y="417747"/>
                  </a:lnTo>
                  <a:lnTo>
                    <a:pt x="2018469" y="371186"/>
                  </a:lnTo>
                  <a:lnTo>
                    <a:pt x="2015578" y="324625"/>
                  </a:lnTo>
                  <a:lnTo>
                    <a:pt x="2007137" y="279790"/>
                  </a:lnTo>
                  <a:lnTo>
                    <a:pt x="1993493" y="237029"/>
                  </a:lnTo>
                  <a:lnTo>
                    <a:pt x="1974995" y="196689"/>
                  </a:lnTo>
                  <a:lnTo>
                    <a:pt x="1951990" y="159119"/>
                  </a:lnTo>
                  <a:lnTo>
                    <a:pt x="1924826" y="124666"/>
                  </a:lnTo>
                  <a:lnTo>
                    <a:pt x="1893850" y="93679"/>
                  </a:lnTo>
                  <a:lnTo>
                    <a:pt x="1859411" y="66504"/>
                  </a:lnTo>
                  <a:lnTo>
                    <a:pt x="1821855" y="43490"/>
                  </a:lnTo>
                  <a:lnTo>
                    <a:pt x="1781531" y="24985"/>
                  </a:lnTo>
                  <a:lnTo>
                    <a:pt x="1738787" y="11336"/>
                  </a:lnTo>
                  <a:lnTo>
                    <a:pt x="1693969" y="2892"/>
                  </a:lnTo>
                  <a:lnTo>
                    <a:pt x="16474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755" y="2175151"/>
            <a:ext cx="1501482" cy="42686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779759" y="2175154"/>
            <a:ext cx="1620520" cy="43180"/>
          </a:xfrm>
          <a:custGeom>
            <a:avLst/>
            <a:gdLst/>
            <a:ahLst/>
            <a:cxnLst/>
            <a:rect l="l" t="t" r="r" b="b"/>
            <a:pathLst>
              <a:path w="1620520" h="43180">
                <a:moveTo>
                  <a:pt x="1620215" y="21348"/>
                </a:moveTo>
                <a:lnTo>
                  <a:pt x="1618538" y="13042"/>
                </a:lnTo>
                <a:lnTo>
                  <a:pt x="1613966" y="6261"/>
                </a:lnTo>
                <a:lnTo>
                  <a:pt x="1607185" y="1676"/>
                </a:lnTo>
                <a:lnTo>
                  <a:pt x="1598879" y="0"/>
                </a:lnTo>
                <a:lnTo>
                  <a:pt x="1583105" y="0"/>
                </a:lnTo>
                <a:lnTo>
                  <a:pt x="1577543" y="0"/>
                </a:lnTo>
                <a:lnTo>
                  <a:pt x="0" y="0"/>
                </a:lnTo>
                <a:lnTo>
                  <a:pt x="0" y="42684"/>
                </a:lnTo>
                <a:lnTo>
                  <a:pt x="1577543" y="42684"/>
                </a:lnTo>
                <a:lnTo>
                  <a:pt x="1583105" y="42684"/>
                </a:lnTo>
                <a:lnTo>
                  <a:pt x="1598879" y="42684"/>
                </a:lnTo>
                <a:lnTo>
                  <a:pt x="1607185" y="41008"/>
                </a:lnTo>
                <a:lnTo>
                  <a:pt x="1613966" y="36436"/>
                </a:lnTo>
                <a:lnTo>
                  <a:pt x="1618538" y="29654"/>
                </a:lnTo>
                <a:lnTo>
                  <a:pt x="1620215" y="21348"/>
                </a:lnTo>
                <a:close/>
              </a:path>
            </a:pathLst>
          </a:custGeom>
          <a:solidFill>
            <a:srgbClr val="0044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61750" y="493102"/>
            <a:ext cx="1838960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"/>
              </a:spcBef>
            </a:pPr>
            <a:endParaRPr sz="12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003366"/>
                </a:solidFill>
                <a:latin typeface="Tahoma"/>
                <a:cs typeface="Tahoma"/>
              </a:rPr>
              <a:t>RTL</a:t>
            </a:r>
            <a:r>
              <a:rPr sz="1100" spc="-3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03366"/>
                </a:solidFill>
                <a:latin typeface="Tahoma"/>
                <a:cs typeface="Tahoma"/>
              </a:rPr>
              <a:t>Design</a:t>
            </a:r>
            <a:r>
              <a:rPr sz="1100" spc="-3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003366"/>
                </a:solidFill>
                <a:latin typeface="Tahoma"/>
                <a:cs typeface="Tahoma"/>
              </a:rPr>
              <a:t>Method</a:t>
            </a:r>
            <a:r>
              <a:rPr sz="1100" spc="-3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003366"/>
                </a:solidFill>
                <a:latin typeface="Tahoma"/>
                <a:cs typeface="Tahoma"/>
              </a:rPr>
              <a:t>Examples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78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A08E1BC-9B9A-4780-8719-FA73E18A7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00" y="477551"/>
            <a:ext cx="3127519" cy="3048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69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32" y="2605735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98162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13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3061" y="65595"/>
            <a:ext cx="1354455" cy="346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40"/>
              </a:lnSpc>
              <a:spcBef>
                <a:spcPts val="95"/>
              </a:spcBef>
            </a:pPr>
            <a:r>
              <a:rPr dirty="0"/>
              <a:t>RTL</a:t>
            </a:r>
            <a:r>
              <a:rPr spc="-30" dirty="0"/>
              <a:t> </a:t>
            </a:r>
            <a:r>
              <a:rPr spc="-10" dirty="0"/>
              <a:t>Design</a:t>
            </a:r>
          </a:p>
          <a:p>
            <a:pPr marL="12700">
              <a:lnSpc>
                <a:spcPts val="1080"/>
              </a:lnSpc>
            </a:pPr>
            <a:r>
              <a:rPr sz="950" i="1" dirty="0">
                <a:latin typeface="Tahoma"/>
                <a:cs typeface="Tahoma"/>
              </a:rPr>
              <a:t>Pitfalls</a:t>
            </a:r>
            <a:r>
              <a:rPr sz="950" i="1" spc="-50" dirty="0">
                <a:latin typeface="Tahoma"/>
                <a:cs typeface="Tahoma"/>
              </a:rPr>
              <a:t> </a:t>
            </a:r>
            <a:r>
              <a:rPr sz="950" i="1" dirty="0">
                <a:latin typeface="Tahoma"/>
                <a:cs typeface="Tahoma"/>
              </a:rPr>
              <a:t>and</a:t>
            </a:r>
            <a:r>
              <a:rPr sz="950" i="1" spc="-50" dirty="0">
                <a:latin typeface="Tahoma"/>
                <a:cs typeface="Tahoma"/>
              </a:rPr>
              <a:t> </a:t>
            </a:r>
            <a:r>
              <a:rPr sz="950" i="1" dirty="0">
                <a:latin typeface="Tahoma"/>
                <a:cs typeface="Tahoma"/>
              </a:rPr>
              <a:t>Good</a:t>
            </a:r>
            <a:r>
              <a:rPr sz="950" i="1" spc="-45" dirty="0">
                <a:latin typeface="Tahoma"/>
                <a:cs typeface="Tahoma"/>
              </a:rPr>
              <a:t> </a:t>
            </a:r>
            <a:r>
              <a:rPr sz="950" i="1" spc="-10" dirty="0">
                <a:latin typeface="Tahoma"/>
                <a:cs typeface="Tahoma"/>
              </a:rPr>
              <a:t>Practice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233500" y="2094476"/>
            <a:ext cx="585470" cy="35560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545"/>
              </a:spcBef>
              <a:tabLst>
                <a:tab pos="415290" algn="l"/>
              </a:tabLst>
            </a:pPr>
            <a:r>
              <a:rPr sz="600" spc="-50" dirty="0">
                <a:latin typeface="Arial"/>
                <a:cs typeface="Arial"/>
              </a:rPr>
              <a:t>A</a:t>
            </a:r>
            <a:r>
              <a:rPr sz="600" dirty="0">
                <a:latin typeface="Arial"/>
                <a:cs typeface="Arial"/>
              </a:rPr>
              <a:t>	</a:t>
            </a:r>
            <a:r>
              <a:rPr sz="600" spc="-50" dirty="0">
                <a:latin typeface="Arial"/>
                <a:cs typeface="Arial"/>
              </a:rPr>
              <a:t>B</a:t>
            </a:r>
            <a:endParaRPr sz="600">
              <a:latin typeface="Arial"/>
              <a:cs typeface="Arial"/>
            </a:endParaRPr>
          </a:p>
          <a:p>
            <a:pPr marL="366395" marR="5080" indent="-354330">
              <a:lnSpc>
                <a:spcPct val="100000"/>
              </a:lnSpc>
              <a:spcBef>
                <a:spcPts val="340"/>
              </a:spcBef>
              <a:tabLst>
                <a:tab pos="318135" algn="l"/>
              </a:tabLst>
            </a:pPr>
            <a:r>
              <a:rPr sz="450" dirty="0">
                <a:latin typeface="Arial"/>
                <a:cs typeface="Arial"/>
              </a:rPr>
              <a:t>R</a:t>
            </a:r>
            <a:r>
              <a:rPr sz="450" spc="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=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spc="-25" dirty="0">
                <a:latin typeface="Arial"/>
                <a:cs typeface="Arial"/>
              </a:rPr>
              <a:t>10</a:t>
            </a:r>
            <a:r>
              <a:rPr sz="450" dirty="0">
                <a:latin typeface="Arial"/>
                <a:cs typeface="Arial"/>
              </a:rPr>
              <a:t>	R</a:t>
            </a:r>
            <a:r>
              <a:rPr sz="450" spc="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=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R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+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spc="-50" dirty="0">
                <a:latin typeface="Arial"/>
                <a:cs typeface="Arial"/>
              </a:rPr>
              <a:t>1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Q</a:t>
            </a:r>
            <a:r>
              <a:rPr sz="450" spc="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=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spc="-50" dirty="0">
                <a:latin typeface="Arial"/>
                <a:cs typeface="Arial"/>
              </a:rPr>
              <a:t>R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146" name="object 146"/>
          <p:cNvGrpSpPr/>
          <p:nvPr/>
        </p:nvGrpSpPr>
        <p:grpSpPr>
          <a:xfrm>
            <a:off x="584570" y="2111562"/>
            <a:ext cx="336550" cy="177165"/>
            <a:chOff x="584570" y="2111562"/>
            <a:chExt cx="336550" cy="177165"/>
          </a:xfrm>
        </p:grpSpPr>
        <p:sp>
          <p:nvSpPr>
            <p:cNvPr id="147" name="object 147"/>
            <p:cNvSpPr/>
            <p:nvPr/>
          </p:nvSpPr>
          <p:spPr>
            <a:xfrm>
              <a:off x="586792" y="2113784"/>
              <a:ext cx="177165" cy="172720"/>
            </a:xfrm>
            <a:custGeom>
              <a:avLst/>
              <a:gdLst/>
              <a:ahLst/>
              <a:cxnLst/>
              <a:rect l="l" t="t" r="r" b="b"/>
              <a:pathLst>
                <a:path w="177165" h="172719">
                  <a:moveTo>
                    <a:pt x="0" y="86344"/>
                  </a:moveTo>
                  <a:lnTo>
                    <a:pt x="6956" y="52735"/>
                  </a:lnTo>
                  <a:lnTo>
                    <a:pt x="25925" y="25289"/>
                  </a:lnTo>
                  <a:lnTo>
                    <a:pt x="54061" y="6785"/>
                  </a:lnTo>
                  <a:lnTo>
                    <a:pt x="88516" y="0"/>
                  </a:lnTo>
                  <a:lnTo>
                    <a:pt x="122970" y="6785"/>
                  </a:lnTo>
                  <a:lnTo>
                    <a:pt x="151106" y="25289"/>
                  </a:lnTo>
                  <a:lnTo>
                    <a:pt x="170076" y="52735"/>
                  </a:lnTo>
                  <a:lnTo>
                    <a:pt x="177032" y="86344"/>
                  </a:lnTo>
                  <a:lnTo>
                    <a:pt x="170076" y="119953"/>
                  </a:lnTo>
                  <a:lnTo>
                    <a:pt x="151106" y="147398"/>
                  </a:lnTo>
                  <a:lnTo>
                    <a:pt x="122970" y="165903"/>
                  </a:lnTo>
                  <a:lnTo>
                    <a:pt x="88516" y="172688"/>
                  </a:lnTo>
                  <a:lnTo>
                    <a:pt x="54061" y="165903"/>
                  </a:lnTo>
                  <a:lnTo>
                    <a:pt x="25925" y="147398"/>
                  </a:lnTo>
                  <a:lnTo>
                    <a:pt x="6956" y="119953"/>
                  </a:lnTo>
                  <a:lnTo>
                    <a:pt x="0" y="86344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63587" y="2199543"/>
              <a:ext cx="147320" cy="0"/>
            </a:xfrm>
            <a:custGeom>
              <a:avLst/>
              <a:gdLst/>
              <a:ahLst/>
              <a:cxnLst/>
              <a:rect l="l" t="t" r="r" b="b"/>
              <a:pathLst>
                <a:path w="147319">
                  <a:moveTo>
                    <a:pt x="0" y="0"/>
                  </a:moveTo>
                  <a:lnTo>
                    <a:pt x="147268" y="0"/>
                  </a:lnTo>
                </a:path>
              </a:pathLst>
            </a:custGeom>
            <a:ln w="8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91066" y="218469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0" y="0"/>
                  </a:moveTo>
                  <a:lnTo>
                    <a:pt x="0" y="29695"/>
                  </a:lnTo>
                  <a:lnTo>
                    <a:pt x="29682" y="14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0" name="object 150"/>
          <p:cNvSpPr txBox="1"/>
          <p:nvPr/>
        </p:nvSpPr>
        <p:spPr>
          <a:xfrm>
            <a:off x="885411" y="2094476"/>
            <a:ext cx="283210" cy="35560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R="11430" algn="ctr">
              <a:lnSpc>
                <a:spcPct val="100000"/>
              </a:lnSpc>
              <a:spcBef>
                <a:spcPts val="545"/>
              </a:spcBef>
            </a:pPr>
            <a:r>
              <a:rPr sz="600" spc="15" dirty="0">
                <a:latin typeface="Arial"/>
                <a:cs typeface="Arial"/>
              </a:rPr>
              <a:t>C</a:t>
            </a:r>
            <a:endParaRPr sz="600">
              <a:latin typeface="Arial"/>
              <a:cs typeface="Arial"/>
            </a:endParaRPr>
          </a:p>
          <a:p>
            <a:pPr marL="12700" marR="5080" indent="40005">
              <a:lnSpc>
                <a:spcPct val="100000"/>
              </a:lnSpc>
              <a:spcBef>
                <a:spcPts val="340"/>
              </a:spcBef>
            </a:pPr>
            <a:r>
              <a:rPr sz="450" dirty="0">
                <a:latin typeface="Arial"/>
                <a:cs typeface="Arial"/>
              </a:rPr>
              <a:t>R</a:t>
            </a:r>
            <a:r>
              <a:rPr sz="450" spc="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=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spc="-25" dirty="0">
                <a:latin typeface="Arial"/>
                <a:cs typeface="Arial"/>
              </a:rPr>
              <a:t>20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D</a:t>
            </a:r>
            <a:r>
              <a:rPr sz="450" spc="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=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Q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+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spc="-50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151" name="object 151"/>
          <p:cNvGrpSpPr/>
          <p:nvPr/>
        </p:nvGrpSpPr>
        <p:grpSpPr>
          <a:xfrm>
            <a:off x="925924" y="2053907"/>
            <a:ext cx="566420" cy="300990"/>
            <a:chOff x="925924" y="2053907"/>
            <a:chExt cx="566420" cy="300990"/>
          </a:xfrm>
        </p:grpSpPr>
        <p:sp>
          <p:nvSpPr>
            <p:cNvPr id="152" name="object 152"/>
            <p:cNvSpPr/>
            <p:nvPr/>
          </p:nvSpPr>
          <p:spPr>
            <a:xfrm>
              <a:off x="928146" y="2113784"/>
              <a:ext cx="177165" cy="172720"/>
            </a:xfrm>
            <a:custGeom>
              <a:avLst/>
              <a:gdLst/>
              <a:ahLst/>
              <a:cxnLst/>
              <a:rect l="l" t="t" r="r" b="b"/>
              <a:pathLst>
                <a:path w="177165" h="172719">
                  <a:moveTo>
                    <a:pt x="0" y="86344"/>
                  </a:moveTo>
                  <a:lnTo>
                    <a:pt x="6956" y="52735"/>
                  </a:lnTo>
                  <a:lnTo>
                    <a:pt x="25925" y="25289"/>
                  </a:lnTo>
                  <a:lnTo>
                    <a:pt x="54061" y="6785"/>
                  </a:lnTo>
                  <a:lnTo>
                    <a:pt x="88516" y="0"/>
                  </a:lnTo>
                  <a:lnTo>
                    <a:pt x="122970" y="6785"/>
                  </a:lnTo>
                  <a:lnTo>
                    <a:pt x="151106" y="25289"/>
                  </a:lnTo>
                  <a:lnTo>
                    <a:pt x="170076" y="52735"/>
                  </a:lnTo>
                  <a:lnTo>
                    <a:pt x="177032" y="86344"/>
                  </a:lnTo>
                  <a:lnTo>
                    <a:pt x="170076" y="119953"/>
                  </a:lnTo>
                  <a:lnTo>
                    <a:pt x="151106" y="147398"/>
                  </a:lnTo>
                  <a:lnTo>
                    <a:pt x="122970" y="165903"/>
                  </a:lnTo>
                  <a:lnTo>
                    <a:pt x="88516" y="172688"/>
                  </a:lnTo>
                  <a:lnTo>
                    <a:pt x="54061" y="165903"/>
                  </a:lnTo>
                  <a:lnTo>
                    <a:pt x="25925" y="147398"/>
                  </a:lnTo>
                  <a:lnTo>
                    <a:pt x="6955" y="119953"/>
                  </a:lnTo>
                  <a:lnTo>
                    <a:pt x="0" y="86344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110456" y="2060876"/>
              <a:ext cx="372745" cy="287655"/>
            </a:xfrm>
            <a:custGeom>
              <a:avLst/>
              <a:gdLst/>
              <a:ahLst/>
              <a:cxnLst/>
              <a:rect l="l" t="t" r="r" b="b"/>
              <a:pathLst>
                <a:path w="372744" h="287655">
                  <a:moveTo>
                    <a:pt x="372597" y="287473"/>
                  </a:moveTo>
                  <a:lnTo>
                    <a:pt x="0" y="139460"/>
                  </a:lnTo>
                  <a:lnTo>
                    <a:pt x="372526" y="0"/>
                  </a:lnTo>
                </a:path>
              </a:pathLst>
            </a:custGeom>
            <a:ln w="83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459173" y="2053907"/>
              <a:ext cx="33655" cy="300990"/>
            </a:xfrm>
            <a:custGeom>
              <a:avLst/>
              <a:gdLst/>
              <a:ahLst/>
              <a:cxnLst/>
              <a:rect l="l" t="t" r="r" b="b"/>
              <a:pathLst>
                <a:path w="33655" h="300989">
                  <a:moveTo>
                    <a:pt x="33070" y="298094"/>
                  </a:moveTo>
                  <a:lnTo>
                    <a:pt x="10960" y="273342"/>
                  </a:lnTo>
                  <a:lnTo>
                    <a:pt x="0" y="300939"/>
                  </a:lnTo>
                  <a:lnTo>
                    <a:pt x="33070" y="298094"/>
                  </a:lnTo>
                  <a:close/>
                </a:path>
                <a:path w="33655" h="300989">
                  <a:moveTo>
                    <a:pt x="33070" y="3505"/>
                  </a:moveTo>
                  <a:lnTo>
                    <a:pt x="63" y="0"/>
                  </a:lnTo>
                  <a:lnTo>
                    <a:pt x="10477" y="27813"/>
                  </a:lnTo>
                  <a:lnTo>
                    <a:pt x="33070" y="3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5" name="object 155"/>
          <p:cNvSpPr txBox="1"/>
          <p:nvPr/>
        </p:nvSpPr>
        <p:spPr>
          <a:xfrm>
            <a:off x="1458454" y="1927848"/>
            <a:ext cx="280035" cy="26289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R="24765" algn="ctr">
              <a:lnSpc>
                <a:spcPct val="100000"/>
              </a:lnSpc>
              <a:spcBef>
                <a:spcPts val="440"/>
              </a:spcBef>
            </a:pPr>
            <a:r>
              <a:rPr sz="600" spc="15" dirty="0">
                <a:latin typeface="Arial"/>
                <a:cs typeface="Arial"/>
              </a:rPr>
              <a:t>D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450" dirty="0">
                <a:latin typeface="Arial"/>
                <a:cs typeface="Arial"/>
              </a:rPr>
              <a:t>D</a:t>
            </a:r>
            <a:r>
              <a:rPr sz="450" spc="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=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D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+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spc="-50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1492833" y="1933824"/>
            <a:ext cx="177165" cy="172720"/>
          </a:xfrm>
          <a:custGeom>
            <a:avLst/>
            <a:gdLst/>
            <a:ahLst/>
            <a:cxnLst/>
            <a:rect l="l" t="t" r="r" b="b"/>
            <a:pathLst>
              <a:path w="177164" h="172719">
                <a:moveTo>
                  <a:pt x="0" y="86344"/>
                </a:moveTo>
                <a:lnTo>
                  <a:pt x="6956" y="52735"/>
                </a:lnTo>
                <a:lnTo>
                  <a:pt x="25925" y="25289"/>
                </a:lnTo>
                <a:lnTo>
                  <a:pt x="54061" y="6785"/>
                </a:lnTo>
                <a:lnTo>
                  <a:pt x="88516" y="0"/>
                </a:lnTo>
                <a:lnTo>
                  <a:pt x="122970" y="6785"/>
                </a:lnTo>
                <a:lnTo>
                  <a:pt x="151106" y="25289"/>
                </a:lnTo>
                <a:lnTo>
                  <a:pt x="170075" y="52735"/>
                </a:lnTo>
                <a:lnTo>
                  <a:pt x="177031" y="86344"/>
                </a:lnTo>
                <a:lnTo>
                  <a:pt x="170075" y="119953"/>
                </a:lnTo>
                <a:lnTo>
                  <a:pt x="151106" y="147398"/>
                </a:lnTo>
                <a:lnTo>
                  <a:pt x="122970" y="165903"/>
                </a:lnTo>
                <a:lnTo>
                  <a:pt x="88516" y="172688"/>
                </a:lnTo>
                <a:lnTo>
                  <a:pt x="54061" y="165903"/>
                </a:lnTo>
                <a:lnTo>
                  <a:pt x="25925" y="147398"/>
                </a:lnTo>
                <a:lnTo>
                  <a:pt x="6955" y="119953"/>
                </a:lnTo>
                <a:lnTo>
                  <a:pt x="0" y="86344"/>
                </a:lnTo>
                <a:close/>
              </a:path>
            </a:pathLst>
          </a:custGeom>
          <a:ln w="4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1496331" y="2286558"/>
            <a:ext cx="179070" cy="26479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450"/>
              </a:spcBef>
            </a:pPr>
            <a:r>
              <a:rPr sz="600" spc="15" dirty="0">
                <a:latin typeface="Arial"/>
                <a:cs typeface="Arial"/>
              </a:rPr>
              <a:t>E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450" dirty="0">
                <a:latin typeface="Arial"/>
                <a:cs typeface="Arial"/>
              </a:rPr>
              <a:t>D</a:t>
            </a:r>
            <a:r>
              <a:rPr sz="450" spc="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=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spc="-50" dirty="0">
                <a:latin typeface="Arial"/>
                <a:cs typeface="Arial"/>
              </a:rPr>
              <a:t>R</a:t>
            </a:r>
            <a:endParaRPr sz="45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1492833" y="2293744"/>
            <a:ext cx="177165" cy="172720"/>
          </a:xfrm>
          <a:custGeom>
            <a:avLst/>
            <a:gdLst/>
            <a:ahLst/>
            <a:cxnLst/>
            <a:rect l="l" t="t" r="r" b="b"/>
            <a:pathLst>
              <a:path w="177164" h="172719">
                <a:moveTo>
                  <a:pt x="0" y="86343"/>
                </a:moveTo>
                <a:lnTo>
                  <a:pt x="6956" y="52734"/>
                </a:lnTo>
                <a:lnTo>
                  <a:pt x="25925" y="25289"/>
                </a:lnTo>
                <a:lnTo>
                  <a:pt x="54061" y="6785"/>
                </a:lnTo>
                <a:lnTo>
                  <a:pt x="88516" y="0"/>
                </a:lnTo>
                <a:lnTo>
                  <a:pt x="122970" y="6785"/>
                </a:lnTo>
                <a:lnTo>
                  <a:pt x="151106" y="25289"/>
                </a:lnTo>
                <a:lnTo>
                  <a:pt x="170075" y="52734"/>
                </a:lnTo>
                <a:lnTo>
                  <a:pt x="177031" y="86343"/>
                </a:lnTo>
                <a:lnTo>
                  <a:pt x="170075" y="119953"/>
                </a:lnTo>
                <a:lnTo>
                  <a:pt x="151106" y="147398"/>
                </a:lnTo>
                <a:lnTo>
                  <a:pt x="122970" y="165903"/>
                </a:lnTo>
                <a:lnTo>
                  <a:pt x="88516" y="172688"/>
                </a:lnTo>
                <a:lnTo>
                  <a:pt x="54061" y="165903"/>
                </a:lnTo>
                <a:lnTo>
                  <a:pt x="25925" y="147398"/>
                </a:lnTo>
                <a:lnTo>
                  <a:pt x="6955" y="119953"/>
                </a:lnTo>
                <a:lnTo>
                  <a:pt x="0" y="86343"/>
                </a:lnTo>
                <a:close/>
              </a:path>
            </a:pathLst>
          </a:custGeom>
          <a:ln w="4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1216377" y="1983837"/>
            <a:ext cx="20002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dirty="0">
                <a:latin typeface="Arial"/>
                <a:cs typeface="Arial"/>
              </a:rPr>
              <a:t>R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≤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spc="-25" dirty="0">
                <a:latin typeface="Arial"/>
                <a:cs typeface="Arial"/>
              </a:rPr>
              <a:t>17</a:t>
            </a:r>
            <a:endParaRPr sz="45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1211073" y="2321943"/>
            <a:ext cx="21082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dirty="0">
                <a:latin typeface="Arial"/>
                <a:cs typeface="Arial"/>
              </a:rPr>
              <a:t>R</a:t>
            </a:r>
            <a:r>
              <a:rPr sz="450" spc="5" dirty="0">
                <a:latin typeface="Arial"/>
                <a:cs typeface="Arial"/>
              </a:rPr>
              <a:t> </a:t>
            </a:r>
            <a:r>
              <a:rPr sz="450" dirty="0">
                <a:latin typeface="Tahoma"/>
                <a:cs typeface="Tahoma"/>
              </a:rPr>
              <a:t>&gt;</a:t>
            </a:r>
            <a:r>
              <a:rPr sz="450" spc="-5" dirty="0">
                <a:latin typeface="Tahoma"/>
                <a:cs typeface="Tahoma"/>
              </a:rPr>
              <a:t> </a:t>
            </a:r>
            <a:r>
              <a:rPr sz="450" spc="-25" dirty="0">
                <a:latin typeface="Arial"/>
                <a:cs typeface="Arial"/>
              </a:rPr>
              <a:t>17</a:t>
            </a:r>
            <a:endParaRPr sz="45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180990" y="1831143"/>
            <a:ext cx="791210" cy="244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10" dirty="0">
                <a:latin typeface="Arial"/>
                <a:cs typeface="Arial"/>
              </a:rPr>
              <a:t>Inputs:</a:t>
            </a:r>
            <a:endParaRPr sz="450">
              <a:latin typeface="Arial"/>
              <a:cs typeface="Arial"/>
            </a:endParaRPr>
          </a:p>
          <a:p>
            <a:pPr marL="12700" marR="5080">
              <a:lnSpc>
                <a:spcPct val="107300"/>
              </a:lnSpc>
            </a:pPr>
            <a:r>
              <a:rPr sz="450" dirty="0">
                <a:latin typeface="Arial"/>
                <a:cs typeface="Arial"/>
              </a:rPr>
              <a:t>Outputs:</a:t>
            </a:r>
            <a:r>
              <a:rPr sz="450" spc="3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D</a:t>
            </a:r>
            <a:r>
              <a:rPr sz="450" spc="3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(8-bits),</a:t>
            </a:r>
            <a:r>
              <a:rPr sz="450" spc="3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Q</a:t>
            </a:r>
            <a:r>
              <a:rPr sz="450" spc="3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(8-</a:t>
            </a:r>
            <a:r>
              <a:rPr sz="450" spc="-10" dirty="0">
                <a:latin typeface="Arial"/>
                <a:cs typeface="Arial"/>
              </a:rPr>
              <a:t>bits)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Local</a:t>
            </a:r>
            <a:r>
              <a:rPr sz="450" spc="3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Registers:</a:t>
            </a:r>
            <a:r>
              <a:rPr sz="450" spc="4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R</a:t>
            </a:r>
            <a:r>
              <a:rPr sz="450" spc="3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(8-</a:t>
            </a:r>
            <a:r>
              <a:rPr sz="450" spc="-10" dirty="0">
                <a:latin typeface="Arial"/>
                <a:cs typeface="Arial"/>
              </a:rPr>
              <a:t>bits)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162" name="object 162"/>
          <p:cNvGrpSpPr/>
          <p:nvPr/>
        </p:nvGrpSpPr>
        <p:grpSpPr>
          <a:xfrm>
            <a:off x="138429" y="2055343"/>
            <a:ext cx="1911350" cy="240029"/>
            <a:chOff x="138429" y="2055343"/>
            <a:chExt cx="1911350" cy="240029"/>
          </a:xfrm>
        </p:grpSpPr>
        <p:sp>
          <p:nvSpPr>
            <p:cNvPr id="163" name="object 163"/>
            <p:cNvSpPr/>
            <p:nvPr/>
          </p:nvSpPr>
          <p:spPr>
            <a:xfrm>
              <a:off x="142874" y="2124901"/>
              <a:ext cx="114935" cy="23495"/>
            </a:xfrm>
            <a:custGeom>
              <a:avLst/>
              <a:gdLst/>
              <a:ahLst/>
              <a:cxnLst/>
              <a:rect l="l" t="t" r="r" b="b"/>
              <a:pathLst>
                <a:path w="114935" h="23494">
                  <a:moveTo>
                    <a:pt x="0" y="0"/>
                  </a:moveTo>
                  <a:lnTo>
                    <a:pt x="114923" y="23432"/>
                  </a:lnTo>
                </a:path>
              </a:pathLst>
            </a:custGeom>
            <a:ln w="8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35444" y="2129832"/>
              <a:ext cx="32384" cy="29209"/>
            </a:xfrm>
            <a:custGeom>
              <a:avLst/>
              <a:gdLst/>
              <a:ahLst/>
              <a:cxnLst/>
              <a:rect l="l" t="t" r="r" b="b"/>
              <a:pathLst>
                <a:path w="32385" h="29210">
                  <a:moveTo>
                    <a:pt x="5928" y="0"/>
                  </a:moveTo>
                  <a:lnTo>
                    <a:pt x="0" y="29096"/>
                  </a:lnTo>
                  <a:lnTo>
                    <a:pt x="32049" y="20478"/>
                  </a:lnTo>
                  <a:lnTo>
                    <a:pt x="59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664493" y="2059788"/>
              <a:ext cx="211454" cy="95250"/>
            </a:xfrm>
            <a:custGeom>
              <a:avLst/>
              <a:gdLst/>
              <a:ahLst/>
              <a:cxnLst/>
              <a:rect l="l" t="t" r="r" b="b"/>
              <a:pathLst>
                <a:path w="211455" h="95250">
                  <a:moveTo>
                    <a:pt x="0" y="0"/>
                  </a:moveTo>
                  <a:lnTo>
                    <a:pt x="210850" y="95185"/>
                  </a:lnTo>
                </a:path>
              </a:pathLst>
            </a:custGeom>
            <a:ln w="8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851202" y="2133298"/>
              <a:ext cx="33655" cy="27305"/>
            </a:xfrm>
            <a:custGeom>
              <a:avLst/>
              <a:gdLst/>
              <a:ahLst/>
              <a:cxnLst/>
              <a:rect l="l" t="t" r="r" b="b"/>
              <a:pathLst>
                <a:path w="33655" h="27305">
                  <a:moveTo>
                    <a:pt x="12208" y="0"/>
                  </a:moveTo>
                  <a:lnTo>
                    <a:pt x="0" y="27066"/>
                  </a:lnTo>
                  <a:lnTo>
                    <a:pt x="33160" y="25747"/>
                  </a:lnTo>
                  <a:lnTo>
                    <a:pt x="122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870501" y="2120146"/>
              <a:ext cx="177165" cy="172720"/>
            </a:xfrm>
            <a:custGeom>
              <a:avLst/>
              <a:gdLst/>
              <a:ahLst/>
              <a:cxnLst/>
              <a:rect l="l" t="t" r="r" b="b"/>
              <a:pathLst>
                <a:path w="177164" h="172719">
                  <a:moveTo>
                    <a:pt x="0" y="86344"/>
                  </a:moveTo>
                  <a:lnTo>
                    <a:pt x="6955" y="52735"/>
                  </a:lnTo>
                  <a:lnTo>
                    <a:pt x="25925" y="25289"/>
                  </a:lnTo>
                  <a:lnTo>
                    <a:pt x="54061" y="6785"/>
                  </a:lnTo>
                  <a:lnTo>
                    <a:pt x="88516" y="0"/>
                  </a:lnTo>
                  <a:lnTo>
                    <a:pt x="122970" y="6785"/>
                  </a:lnTo>
                  <a:lnTo>
                    <a:pt x="151106" y="25289"/>
                  </a:lnTo>
                  <a:lnTo>
                    <a:pt x="170076" y="52735"/>
                  </a:lnTo>
                  <a:lnTo>
                    <a:pt x="177032" y="86344"/>
                  </a:lnTo>
                  <a:lnTo>
                    <a:pt x="170076" y="119953"/>
                  </a:lnTo>
                  <a:lnTo>
                    <a:pt x="151106" y="147399"/>
                  </a:lnTo>
                  <a:lnTo>
                    <a:pt x="122970" y="165903"/>
                  </a:lnTo>
                  <a:lnTo>
                    <a:pt x="88516" y="172688"/>
                  </a:lnTo>
                  <a:lnTo>
                    <a:pt x="54061" y="165903"/>
                  </a:lnTo>
                  <a:lnTo>
                    <a:pt x="25925" y="147399"/>
                  </a:lnTo>
                  <a:lnTo>
                    <a:pt x="6955" y="119953"/>
                  </a:lnTo>
                  <a:lnTo>
                    <a:pt x="0" y="86344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8" name="object 168"/>
          <p:cNvSpPr txBox="1"/>
          <p:nvPr/>
        </p:nvSpPr>
        <p:spPr>
          <a:xfrm>
            <a:off x="1922622" y="2155617"/>
            <a:ext cx="74295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10" dirty="0">
                <a:latin typeface="Arial"/>
                <a:cs typeface="Arial"/>
              </a:rPr>
              <a:t>F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69" name="object 169"/>
          <p:cNvGrpSpPr/>
          <p:nvPr/>
        </p:nvGrpSpPr>
        <p:grpSpPr>
          <a:xfrm>
            <a:off x="1665604" y="2249837"/>
            <a:ext cx="224790" cy="105410"/>
            <a:chOff x="1665604" y="2249837"/>
            <a:chExt cx="224790" cy="105410"/>
          </a:xfrm>
        </p:grpSpPr>
        <p:sp>
          <p:nvSpPr>
            <p:cNvPr id="170" name="object 170"/>
            <p:cNvSpPr/>
            <p:nvPr/>
          </p:nvSpPr>
          <p:spPr>
            <a:xfrm>
              <a:off x="1670049" y="2255228"/>
              <a:ext cx="211454" cy="95250"/>
            </a:xfrm>
            <a:custGeom>
              <a:avLst/>
              <a:gdLst/>
              <a:ahLst/>
              <a:cxnLst/>
              <a:rect l="l" t="t" r="r" b="b"/>
              <a:pathLst>
                <a:path w="211455" h="95250">
                  <a:moveTo>
                    <a:pt x="0" y="95186"/>
                  </a:moveTo>
                  <a:lnTo>
                    <a:pt x="210850" y="0"/>
                  </a:lnTo>
                </a:path>
              </a:pathLst>
            </a:custGeom>
            <a:ln w="8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856758" y="2249837"/>
              <a:ext cx="33655" cy="27305"/>
            </a:xfrm>
            <a:custGeom>
              <a:avLst/>
              <a:gdLst/>
              <a:ahLst/>
              <a:cxnLst/>
              <a:rect l="l" t="t" r="r" b="b"/>
              <a:pathLst>
                <a:path w="33655" h="27305">
                  <a:moveTo>
                    <a:pt x="0" y="0"/>
                  </a:moveTo>
                  <a:lnTo>
                    <a:pt x="12208" y="27067"/>
                  </a:lnTo>
                  <a:lnTo>
                    <a:pt x="33159" y="1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2" name="object 172"/>
          <p:cNvSpPr txBox="1"/>
          <p:nvPr/>
        </p:nvSpPr>
        <p:spPr>
          <a:xfrm>
            <a:off x="174428" y="534058"/>
            <a:ext cx="1633220" cy="1143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50" marR="5080" indent="-133985">
              <a:lnSpc>
                <a:spcPct val="103899"/>
              </a:lnSpc>
              <a:spcBef>
                <a:spcPts val="95"/>
              </a:spcBef>
              <a:buClr>
                <a:srgbClr val="0000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Considering</a:t>
            </a:r>
            <a:r>
              <a:rPr sz="750" spc="8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8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high-level</a:t>
            </a:r>
            <a:r>
              <a:rPr sz="750" spc="8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state </a:t>
            </a:r>
            <a:r>
              <a:rPr sz="750" dirty="0">
                <a:latin typeface="Tahoma"/>
                <a:cs typeface="Tahoma"/>
              </a:rPr>
              <a:t>machine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shown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to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right,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spc="-20" dirty="0">
                <a:latin typeface="Tahoma"/>
                <a:cs typeface="Tahoma"/>
              </a:rPr>
              <a:t>what </a:t>
            </a:r>
            <a:r>
              <a:rPr sz="750" dirty="0">
                <a:latin typeface="Tahoma"/>
                <a:cs typeface="Tahoma"/>
              </a:rPr>
              <a:t>is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final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value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of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in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state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F?</a:t>
            </a:r>
            <a:endParaRPr sz="75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620"/>
              </a:spcBef>
            </a:pPr>
            <a:r>
              <a:rPr sz="550" dirty="0">
                <a:solidFill>
                  <a:srgbClr val="0000FF"/>
                </a:solidFill>
                <a:latin typeface="Tahoma"/>
                <a:cs typeface="Tahoma"/>
              </a:rPr>
              <a:t>1.</a:t>
            </a:r>
            <a:r>
              <a:rPr sz="550" spc="290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750" spc="-25" dirty="0">
                <a:latin typeface="Tahoma"/>
                <a:cs typeface="Tahoma"/>
              </a:rPr>
              <a:t>10</a:t>
            </a:r>
            <a:endParaRPr sz="75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220"/>
              </a:spcBef>
            </a:pPr>
            <a:r>
              <a:rPr sz="550" dirty="0">
                <a:solidFill>
                  <a:srgbClr val="0000FF"/>
                </a:solidFill>
                <a:latin typeface="Tahoma"/>
                <a:cs typeface="Tahoma"/>
              </a:rPr>
              <a:t>2.</a:t>
            </a:r>
            <a:r>
              <a:rPr sz="550" spc="290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750" spc="-25" dirty="0">
                <a:latin typeface="Tahoma"/>
                <a:cs typeface="Tahoma"/>
              </a:rPr>
              <a:t>11</a:t>
            </a:r>
            <a:endParaRPr sz="75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229"/>
              </a:spcBef>
            </a:pPr>
            <a:r>
              <a:rPr sz="550" dirty="0">
                <a:solidFill>
                  <a:srgbClr val="0000FF"/>
                </a:solidFill>
                <a:latin typeface="Tahoma"/>
                <a:cs typeface="Tahoma"/>
              </a:rPr>
              <a:t>3.</a:t>
            </a:r>
            <a:r>
              <a:rPr sz="550" spc="290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750" spc="-25" dirty="0">
                <a:latin typeface="Tahoma"/>
                <a:cs typeface="Tahoma"/>
              </a:rPr>
              <a:t>12</a:t>
            </a:r>
            <a:endParaRPr sz="75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229"/>
              </a:spcBef>
            </a:pPr>
            <a:r>
              <a:rPr sz="550" dirty="0">
                <a:solidFill>
                  <a:srgbClr val="0000FF"/>
                </a:solidFill>
                <a:latin typeface="Tahoma"/>
                <a:cs typeface="Tahoma"/>
              </a:rPr>
              <a:t>4.</a:t>
            </a:r>
            <a:r>
              <a:rPr sz="550" spc="295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750" spc="-25" dirty="0">
                <a:latin typeface="Tahoma"/>
                <a:cs typeface="Tahoma"/>
              </a:rPr>
              <a:t>17</a:t>
            </a:r>
            <a:endParaRPr sz="75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190"/>
              </a:spcBef>
            </a:pPr>
            <a:r>
              <a:rPr sz="550" dirty="0">
                <a:solidFill>
                  <a:srgbClr val="0000FF"/>
                </a:solidFill>
                <a:latin typeface="Tahoma"/>
                <a:cs typeface="Tahoma"/>
              </a:rPr>
              <a:t>5.</a:t>
            </a:r>
            <a:r>
              <a:rPr sz="550" spc="290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750" spc="-25" dirty="0">
                <a:latin typeface="Tahoma"/>
                <a:cs typeface="Tahoma"/>
              </a:rPr>
              <a:t>20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2078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7" name="图片 176">
            <a:extLst>
              <a:ext uri="{FF2B5EF4-FFF2-40B4-BE49-F238E27FC236}">
                <a16:creationId xmlns:a16="http://schemas.microsoft.com/office/drawing/2014/main" id="{9C3DD8F7-829B-400C-B3F8-51755F4C5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61" y="1732411"/>
            <a:ext cx="1974599" cy="89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0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78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20" y="2605722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98161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12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RTL</a:t>
            </a:r>
            <a:r>
              <a:rPr spc="-30" dirty="0"/>
              <a:t> </a:t>
            </a:r>
            <a:r>
              <a:rPr spc="-10" dirty="0"/>
              <a:t>Design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6154" y="240360"/>
            <a:ext cx="1630045" cy="21005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i="1" dirty="0">
                <a:solidFill>
                  <a:srgbClr val="003366"/>
                </a:solidFill>
                <a:latin typeface="Tahoma"/>
                <a:cs typeface="Tahoma"/>
              </a:rPr>
              <a:t>Pitfalls</a:t>
            </a:r>
            <a:r>
              <a:rPr sz="950" i="1" spc="-5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50" i="1" dirty="0">
                <a:solidFill>
                  <a:srgbClr val="003366"/>
                </a:solidFill>
                <a:latin typeface="Tahoma"/>
                <a:cs typeface="Tahoma"/>
              </a:rPr>
              <a:t>and</a:t>
            </a:r>
            <a:r>
              <a:rPr sz="950" i="1" spc="-5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50" i="1" dirty="0">
                <a:solidFill>
                  <a:srgbClr val="003366"/>
                </a:solidFill>
                <a:latin typeface="Tahoma"/>
                <a:cs typeface="Tahoma"/>
              </a:rPr>
              <a:t>Good</a:t>
            </a:r>
            <a:r>
              <a:rPr sz="950" i="1" spc="-4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50" i="1" spc="-10" dirty="0">
                <a:solidFill>
                  <a:srgbClr val="003366"/>
                </a:solidFill>
                <a:latin typeface="Tahoma"/>
                <a:cs typeface="Tahoma"/>
              </a:rPr>
              <a:t>Practice</a:t>
            </a:r>
            <a:endParaRPr sz="950">
              <a:latin typeface="Tahoma"/>
              <a:cs typeface="Tahoma"/>
            </a:endParaRPr>
          </a:p>
          <a:p>
            <a:pPr marL="148590" marR="36195" indent="-133985">
              <a:lnSpc>
                <a:spcPts val="740"/>
              </a:lnSpc>
              <a:spcBef>
                <a:spcPts val="990"/>
              </a:spcBef>
              <a:buClr>
                <a:srgbClr val="0000FF"/>
              </a:buClr>
              <a:buSzPct val="73333"/>
              <a:buFont typeface="Wingdings"/>
              <a:buChar char=""/>
              <a:tabLst>
                <a:tab pos="149225" algn="l"/>
              </a:tabLst>
            </a:pPr>
            <a:r>
              <a:rPr sz="750" dirty="0">
                <a:latin typeface="Tahoma"/>
                <a:cs typeface="Tahoma"/>
              </a:rPr>
              <a:t>Common</a:t>
            </a:r>
            <a:r>
              <a:rPr sz="750" spc="7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pitfall:</a:t>
            </a:r>
            <a:r>
              <a:rPr sz="750" spc="8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Assuming</a:t>
            </a:r>
            <a:r>
              <a:rPr sz="750" spc="20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register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is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update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in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state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spc="-20" dirty="0">
                <a:latin typeface="Tahoma"/>
                <a:cs typeface="Tahoma"/>
              </a:rPr>
              <a:t>it’s </a:t>
            </a:r>
            <a:r>
              <a:rPr sz="750" spc="-10" dirty="0">
                <a:latin typeface="Tahoma"/>
                <a:cs typeface="Tahoma"/>
              </a:rPr>
              <a:t>written</a:t>
            </a:r>
            <a:endParaRPr sz="750">
              <a:latin typeface="Tahoma"/>
              <a:cs typeface="Tahoma"/>
            </a:endParaRPr>
          </a:p>
          <a:p>
            <a:pPr marL="306705" marR="38735" lvl="1" indent="-114300">
              <a:lnSpc>
                <a:spcPct val="77400"/>
              </a:lnSpc>
              <a:spcBef>
                <a:spcPts val="225"/>
              </a:spcBef>
              <a:buClr>
                <a:srgbClr val="FF0000"/>
              </a:buClr>
              <a:buSzPct val="71428"/>
              <a:buFont typeface="Wingdings"/>
              <a:buChar char=""/>
              <a:tabLst>
                <a:tab pos="305435" algn="l"/>
              </a:tabLst>
            </a:pPr>
            <a:r>
              <a:rPr sz="700" dirty="0">
                <a:latin typeface="Tahoma"/>
                <a:cs typeface="Tahoma"/>
              </a:rPr>
              <a:t>All</a:t>
            </a:r>
            <a:r>
              <a:rPr sz="700" spc="-1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registers updates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in </a:t>
            </a:r>
            <a:r>
              <a:rPr sz="700" spc="-20" dirty="0">
                <a:latin typeface="Tahoma"/>
                <a:cs typeface="Tahoma"/>
              </a:rPr>
              <a:t>each</a:t>
            </a:r>
            <a:r>
              <a:rPr sz="700" dirty="0">
                <a:latin typeface="Tahoma"/>
                <a:cs typeface="Tahoma"/>
              </a:rPr>
              <a:t> state will happen </a:t>
            </a:r>
            <a:r>
              <a:rPr sz="700" spc="-10" dirty="0">
                <a:latin typeface="Tahoma"/>
                <a:cs typeface="Tahoma"/>
              </a:rPr>
              <a:t>simultaneously</a:t>
            </a:r>
            <a:endParaRPr sz="700">
              <a:latin typeface="Tahoma"/>
              <a:cs typeface="Tahoma"/>
            </a:endParaRPr>
          </a:p>
          <a:p>
            <a:pPr marL="460375" lvl="2" indent="-89535">
              <a:lnSpc>
                <a:spcPct val="100000"/>
              </a:lnSpc>
              <a:spcBef>
                <a:spcPts val="10"/>
              </a:spcBef>
              <a:buClr>
                <a:srgbClr val="008080"/>
              </a:buClr>
              <a:buSzPct val="66666"/>
              <a:buFont typeface="Wingdings"/>
              <a:buChar char=""/>
              <a:tabLst>
                <a:tab pos="461009" algn="l"/>
              </a:tabLst>
            </a:pPr>
            <a:r>
              <a:rPr sz="600" dirty="0">
                <a:latin typeface="Tahoma"/>
                <a:cs typeface="Tahoma"/>
              </a:rPr>
              <a:t>On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the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next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rising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clock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spc="-20" dirty="0">
                <a:latin typeface="Tahoma"/>
                <a:cs typeface="Tahoma"/>
              </a:rPr>
              <a:t>edge</a:t>
            </a:r>
            <a:endParaRPr sz="600">
              <a:latin typeface="Tahoma"/>
              <a:cs typeface="Tahoma"/>
            </a:endParaRPr>
          </a:p>
          <a:p>
            <a:pPr marL="148590" indent="-133985">
              <a:lnSpc>
                <a:spcPct val="100000"/>
              </a:lnSpc>
              <a:spcBef>
                <a:spcPts val="70"/>
              </a:spcBef>
              <a:buClr>
                <a:srgbClr val="0000FF"/>
              </a:buClr>
              <a:buSzPct val="73333"/>
              <a:buFont typeface="Wingdings"/>
              <a:buChar char=""/>
              <a:tabLst>
                <a:tab pos="149225" algn="l"/>
              </a:tabLst>
            </a:pPr>
            <a:r>
              <a:rPr sz="750" dirty="0">
                <a:latin typeface="Tahoma"/>
                <a:cs typeface="Tahoma"/>
              </a:rPr>
              <a:t>Consider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FSM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to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right:</a:t>
            </a:r>
            <a:endParaRPr sz="750">
              <a:latin typeface="Tahoma"/>
              <a:cs typeface="Tahoma"/>
            </a:endParaRPr>
          </a:p>
          <a:p>
            <a:pPr marL="304800" lvl="1" indent="-112395">
              <a:lnSpc>
                <a:spcPts val="830"/>
              </a:lnSpc>
              <a:spcBef>
                <a:spcPts val="5"/>
              </a:spcBef>
              <a:buClr>
                <a:srgbClr val="FF0000"/>
              </a:buClr>
              <a:buSzPct val="71428"/>
              <a:buFont typeface="Wingdings"/>
              <a:buChar char=""/>
              <a:tabLst>
                <a:tab pos="305435" algn="l"/>
              </a:tabLst>
            </a:pPr>
            <a:r>
              <a:rPr sz="700" dirty="0">
                <a:latin typeface="Tahoma"/>
                <a:cs typeface="Tahoma"/>
              </a:rPr>
              <a:t>What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is the final value of </a:t>
            </a:r>
            <a:r>
              <a:rPr sz="700" i="1" spc="-25" dirty="0">
                <a:latin typeface="Tahoma"/>
                <a:cs typeface="Tahoma"/>
              </a:rPr>
              <a:t>Q</a:t>
            </a:r>
            <a:r>
              <a:rPr sz="700" spc="-25" dirty="0">
                <a:latin typeface="Tahoma"/>
                <a:cs typeface="Tahoma"/>
              </a:rPr>
              <a:t>?</a:t>
            </a:r>
            <a:endParaRPr sz="700">
              <a:latin typeface="Tahoma"/>
              <a:cs typeface="Tahoma"/>
            </a:endParaRPr>
          </a:p>
          <a:p>
            <a:pPr marL="304800" lvl="1" indent="-112395">
              <a:lnSpc>
                <a:spcPts val="830"/>
              </a:lnSpc>
              <a:buClr>
                <a:srgbClr val="FF0000"/>
              </a:buClr>
              <a:buSzPct val="71428"/>
              <a:buFont typeface="Wingdings"/>
              <a:buChar char=""/>
              <a:tabLst>
                <a:tab pos="305435" algn="l"/>
              </a:tabLst>
            </a:pPr>
            <a:r>
              <a:rPr sz="700" dirty="0">
                <a:latin typeface="Tahoma"/>
                <a:cs typeface="Tahoma"/>
              </a:rPr>
              <a:t>What is the final </a:t>
            </a:r>
            <a:r>
              <a:rPr sz="700" spc="-10" dirty="0">
                <a:latin typeface="Tahoma"/>
                <a:cs typeface="Tahoma"/>
              </a:rPr>
              <a:t>state?</a:t>
            </a:r>
            <a:endParaRPr sz="700">
              <a:latin typeface="Tahoma"/>
              <a:cs typeface="Tahoma"/>
            </a:endParaRPr>
          </a:p>
          <a:p>
            <a:pPr marL="304800" lvl="1" indent="-112395">
              <a:lnSpc>
                <a:spcPts val="815"/>
              </a:lnSpc>
              <a:spcBef>
                <a:spcPts val="20"/>
              </a:spcBef>
              <a:buClr>
                <a:srgbClr val="FF0000"/>
              </a:buClr>
              <a:buSzPct val="71428"/>
              <a:buFont typeface="Wingdings"/>
              <a:buChar char=""/>
              <a:tabLst>
                <a:tab pos="305435" algn="l"/>
              </a:tabLst>
            </a:pPr>
            <a:r>
              <a:rPr sz="700" spc="-10" dirty="0">
                <a:latin typeface="Tahoma"/>
                <a:cs typeface="Tahoma"/>
              </a:rPr>
              <a:t>Answer:</a:t>
            </a:r>
            <a:endParaRPr sz="700">
              <a:latin typeface="Tahoma"/>
              <a:cs typeface="Tahoma"/>
            </a:endParaRPr>
          </a:p>
          <a:p>
            <a:pPr marL="460375" lvl="2" indent="-89535">
              <a:lnSpc>
                <a:spcPts val="755"/>
              </a:lnSpc>
              <a:buClr>
                <a:srgbClr val="008080"/>
              </a:buClr>
              <a:buSzPct val="66666"/>
              <a:buFont typeface="Wingdings"/>
              <a:buChar char=""/>
              <a:tabLst>
                <a:tab pos="461009" algn="l"/>
              </a:tabLst>
            </a:pPr>
            <a:r>
              <a:rPr sz="600" dirty="0">
                <a:latin typeface="Tahoma"/>
                <a:cs typeface="Tahoma"/>
              </a:rPr>
              <a:t>Value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of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50" i="1" dirty="0">
                <a:latin typeface="Tahoma"/>
                <a:cs typeface="Tahoma"/>
              </a:rPr>
              <a:t>Q</a:t>
            </a:r>
            <a:r>
              <a:rPr sz="650" i="1" spc="5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unknown</a:t>
            </a:r>
            <a:endParaRPr sz="600">
              <a:latin typeface="Tahoma"/>
              <a:cs typeface="Tahoma"/>
            </a:endParaRPr>
          </a:p>
          <a:p>
            <a:pPr marL="460375" lvl="2" indent="-89535">
              <a:lnSpc>
                <a:spcPct val="100000"/>
              </a:lnSpc>
              <a:spcBef>
                <a:spcPts val="50"/>
              </a:spcBef>
              <a:buClr>
                <a:srgbClr val="008080"/>
              </a:buClr>
              <a:buSzPct val="66666"/>
              <a:buFont typeface="Wingdings"/>
              <a:buChar char=""/>
              <a:tabLst>
                <a:tab pos="461009" algn="l"/>
              </a:tabLst>
            </a:pPr>
            <a:r>
              <a:rPr sz="600" dirty="0">
                <a:latin typeface="Tahoma"/>
                <a:cs typeface="Tahoma"/>
              </a:rPr>
              <a:t>Final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state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is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C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(not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spc="-25" dirty="0">
                <a:latin typeface="Tahoma"/>
                <a:cs typeface="Tahoma"/>
              </a:rPr>
              <a:t>D)</a:t>
            </a:r>
            <a:endParaRPr sz="600">
              <a:latin typeface="Tahoma"/>
              <a:cs typeface="Tahoma"/>
            </a:endParaRPr>
          </a:p>
          <a:p>
            <a:pPr marL="304800" lvl="1" indent="-112395">
              <a:lnSpc>
                <a:spcPts val="815"/>
              </a:lnSpc>
              <a:buClr>
                <a:srgbClr val="FF0000"/>
              </a:buClr>
              <a:buSzPct val="71428"/>
              <a:buFont typeface="Wingdings"/>
              <a:buChar char=""/>
              <a:tabLst>
                <a:tab pos="305435" algn="l"/>
              </a:tabLst>
            </a:pPr>
            <a:r>
              <a:rPr sz="700" spc="-20" dirty="0">
                <a:latin typeface="Tahoma"/>
                <a:cs typeface="Tahoma"/>
              </a:rPr>
              <a:t>Why?</a:t>
            </a:r>
            <a:endParaRPr sz="700">
              <a:latin typeface="Tahoma"/>
              <a:cs typeface="Tahoma"/>
            </a:endParaRPr>
          </a:p>
          <a:p>
            <a:pPr marL="460375" marR="30480" lvl="2" indent="-89535">
              <a:lnSpc>
                <a:spcPts val="630"/>
              </a:lnSpc>
              <a:spcBef>
                <a:spcPts val="120"/>
              </a:spcBef>
              <a:buClr>
                <a:srgbClr val="008080"/>
              </a:buClr>
              <a:buSzPct val="66666"/>
              <a:buFont typeface="Wingdings"/>
              <a:buChar char=""/>
              <a:tabLst>
                <a:tab pos="461009" algn="l"/>
              </a:tabLst>
            </a:pPr>
            <a:r>
              <a:rPr sz="600" dirty="0">
                <a:latin typeface="Tahoma"/>
                <a:cs typeface="Tahoma"/>
              </a:rPr>
              <a:t>State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00" b="1" dirty="0">
                <a:latin typeface="Tahoma"/>
                <a:cs typeface="Tahoma"/>
              </a:rPr>
              <a:t>A</a:t>
            </a:r>
            <a:r>
              <a:rPr sz="600" dirty="0">
                <a:latin typeface="Tahoma"/>
                <a:cs typeface="Tahoma"/>
              </a:rPr>
              <a:t>: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50" i="1" spc="-20" dirty="0">
                <a:latin typeface="Tahoma"/>
                <a:cs typeface="Tahoma"/>
              </a:rPr>
              <a:t>R=99</a:t>
            </a:r>
            <a:r>
              <a:rPr sz="650" i="1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and</a:t>
            </a:r>
            <a:r>
              <a:rPr sz="600" spc="15" dirty="0">
                <a:latin typeface="Tahoma"/>
                <a:cs typeface="Tahoma"/>
              </a:rPr>
              <a:t> </a:t>
            </a:r>
            <a:r>
              <a:rPr sz="650" i="1" spc="-20" dirty="0">
                <a:latin typeface="Tahoma"/>
                <a:cs typeface="Tahoma"/>
              </a:rPr>
              <a:t>Q=R</a:t>
            </a:r>
            <a:r>
              <a:rPr sz="650" i="1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happen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simultaneously</a:t>
            </a:r>
            <a:endParaRPr sz="600">
              <a:latin typeface="Tahoma"/>
              <a:cs typeface="Tahoma"/>
            </a:endParaRPr>
          </a:p>
          <a:p>
            <a:pPr marL="460375" marR="5080" lvl="2" indent="-89535">
              <a:lnSpc>
                <a:spcPct val="82900"/>
              </a:lnSpc>
              <a:spcBef>
                <a:spcPts val="90"/>
              </a:spcBef>
              <a:buClr>
                <a:srgbClr val="008080"/>
              </a:buClr>
              <a:buSzPct val="66666"/>
              <a:buFont typeface="Wingdings"/>
              <a:buChar char=""/>
              <a:tabLst>
                <a:tab pos="461009" algn="l"/>
              </a:tabLst>
            </a:pPr>
            <a:r>
              <a:rPr sz="600" dirty="0">
                <a:latin typeface="Tahoma"/>
                <a:cs typeface="Tahoma"/>
              </a:rPr>
              <a:t>State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b="1" dirty="0">
                <a:latin typeface="Tahoma"/>
                <a:cs typeface="Tahoma"/>
              </a:rPr>
              <a:t>B</a:t>
            </a:r>
            <a:r>
              <a:rPr sz="600" dirty="0">
                <a:latin typeface="Tahoma"/>
                <a:cs typeface="Tahoma"/>
              </a:rPr>
              <a:t>: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50" i="1" dirty="0">
                <a:latin typeface="Tahoma"/>
                <a:cs typeface="Tahoma"/>
              </a:rPr>
              <a:t>R</a:t>
            </a:r>
            <a:r>
              <a:rPr sz="650" i="1" spc="1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not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updated</a:t>
            </a:r>
            <a:r>
              <a:rPr sz="600" spc="2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with</a:t>
            </a:r>
            <a:r>
              <a:rPr sz="600" spc="30" dirty="0">
                <a:latin typeface="Tahoma"/>
                <a:cs typeface="Tahoma"/>
              </a:rPr>
              <a:t> </a:t>
            </a:r>
            <a:r>
              <a:rPr sz="650" i="1" spc="-25" dirty="0">
                <a:latin typeface="Tahoma"/>
                <a:cs typeface="Tahoma"/>
              </a:rPr>
              <a:t>R+1</a:t>
            </a:r>
            <a:r>
              <a:rPr sz="650" i="1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until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next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clock</a:t>
            </a:r>
            <a:r>
              <a:rPr sz="600" spc="40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cycle,</a:t>
            </a:r>
            <a:r>
              <a:rPr sz="600" spc="20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simultaneously</a:t>
            </a:r>
            <a:r>
              <a:rPr sz="600" spc="7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with</a:t>
            </a:r>
            <a:r>
              <a:rPr sz="600" spc="80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state</a:t>
            </a:r>
            <a:r>
              <a:rPr sz="600" spc="400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register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dirty="0">
                <a:latin typeface="Tahoma"/>
                <a:cs typeface="Tahoma"/>
              </a:rPr>
              <a:t>being</a:t>
            </a:r>
            <a:r>
              <a:rPr sz="600" spc="35" dirty="0">
                <a:latin typeface="Tahoma"/>
                <a:cs typeface="Tahoma"/>
              </a:rPr>
              <a:t> </a:t>
            </a:r>
            <a:r>
              <a:rPr sz="600" spc="-10" dirty="0">
                <a:latin typeface="Tahoma"/>
                <a:cs typeface="Tahoma"/>
              </a:rPr>
              <a:t>updated</a:t>
            </a:r>
            <a:endParaRPr sz="6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-4156" y="0"/>
            <a:ext cx="3575050" cy="2685415"/>
            <a:chOff x="-4156" y="0"/>
            <a:chExt cx="3575050" cy="268541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8700" y="538228"/>
              <a:ext cx="1502693" cy="162573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077" y="2078"/>
              <a:ext cx="3562350" cy="2672715"/>
            </a:xfrm>
            <a:custGeom>
              <a:avLst/>
              <a:gdLst/>
              <a:ahLst/>
              <a:cxnLst/>
              <a:rect l="l" t="t" r="r" b="b"/>
              <a:pathLst>
                <a:path w="3562350" h="2672715">
                  <a:moveTo>
                    <a:pt x="0" y="0"/>
                  </a:moveTo>
                  <a:lnTo>
                    <a:pt x="3562003" y="0"/>
                  </a:lnTo>
                  <a:lnTo>
                    <a:pt x="3562003" y="2672541"/>
                  </a:lnTo>
                  <a:lnTo>
                    <a:pt x="0" y="2672541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69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32" y="2605735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98162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13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3061" y="65595"/>
            <a:ext cx="1354455" cy="346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40"/>
              </a:lnSpc>
              <a:spcBef>
                <a:spcPts val="95"/>
              </a:spcBef>
            </a:pPr>
            <a:r>
              <a:rPr dirty="0"/>
              <a:t>RTL</a:t>
            </a:r>
            <a:r>
              <a:rPr spc="-30" dirty="0"/>
              <a:t> </a:t>
            </a:r>
            <a:r>
              <a:rPr spc="-10" dirty="0"/>
              <a:t>Design</a:t>
            </a:r>
          </a:p>
          <a:p>
            <a:pPr marL="12700">
              <a:lnSpc>
                <a:spcPts val="1080"/>
              </a:lnSpc>
            </a:pPr>
            <a:r>
              <a:rPr sz="950" i="1" dirty="0">
                <a:latin typeface="Tahoma"/>
                <a:cs typeface="Tahoma"/>
              </a:rPr>
              <a:t>Pitfalls</a:t>
            </a:r>
            <a:r>
              <a:rPr sz="950" i="1" spc="-50" dirty="0">
                <a:latin typeface="Tahoma"/>
                <a:cs typeface="Tahoma"/>
              </a:rPr>
              <a:t> </a:t>
            </a:r>
            <a:r>
              <a:rPr sz="950" i="1" dirty="0">
                <a:latin typeface="Tahoma"/>
                <a:cs typeface="Tahoma"/>
              </a:rPr>
              <a:t>and</a:t>
            </a:r>
            <a:r>
              <a:rPr sz="950" i="1" spc="-50" dirty="0">
                <a:latin typeface="Tahoma"/>
                <a:cs typeface="Tahoma"/>
              </a:rPr>
              <a:t> </a:t>
            </a:r>
            <a:r>
              <a:rPr sz="950" i="1" dirty="0">
                <a:latin typeface="Tahoma"/>
                <a:cs typeface="Tahoma"/>
              </a:rPr>
              <a:t>Good</a:t>
            </a:r>
            <a:r>
              <a:rPr sz="950" i="1" spc="-45" dirty="0">
                <a:latin typeface="Tahoma"/>
                <a:cs typeface="Tahoma"/>
              </a:rPr>
              <a:t> </a:t>
            </a:r>
            <a:r>
              <a:rPr sz="950" i="1" spc="-10" dirty="0">
                <a:latin typeface="Tahoma"/>
                <a:cs typeface="Tahoma"/>
              </a:rPr>
              <a:t>Practice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233500" y="2094476"/>
            <a:ext cx="585470" cy="35560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545"/>
              </a:spcBef>
              <a:tabLst>
                <a:tab pos="415290" algn="l"/>
              </a:tabLst>
            </a:pPr>
            <a:r>
              <a:rPr sz="600" spc="-50" dirty="0">
                <a:latin typeface="Arial"/>
                <a:cs typeface="Arial"/>
              </a:rPr>
              <a:t>A</a:t>
            </a:r>
            <a:r>
              <a:rPr sz="600" dirty="0">
                <a:latin typeface="Arial"/>
                <a:cs typeface="Arial"/>
              </a:rPr>
              <a:t>	</a:t>
            </a:r>
            <a:r>
              <a:rPr sz="600" spc="-50" dirty="0">
                <a:latin typeface="Arial"/>
                <a:cs typeface="Arial"/>
              </a:rPr>
              <a:t>B</a:t>
            </a:r>
            <a:endParaRPr sz="600">
              <a:latin typeface="Arial"/>
              <a:cs typeface="Arial"/>
            </a:endParaRPr>
          </a:p>
          <a:p>
            <a:pPr marL="366395" marR="5080" indent="-354330">
              <a:lnSpc>
                <a:spcPct val="100000"/>
              </a:lnSpc>
              <a:spcBef>
                <a:spcPts val="340"/>
              </a:spcBef>
              <a:tabLst>
                <a:tab pos="318135" algn="l"/>
              </a:tabLst>
            </a:pPr>
            <a:r>
              <a:rPr sz="450" dirty="0">
                <a:latin typeface="Arial"/>
                <a:cs typeface="Arial"/>
              </a:rPr>
              <a:t>R</a:t>
            </a:r>
            <a:r>
              <a:rPr sz="450" spc="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=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spc="-25" dirty="0">
                <a:latin typeface="Arial"/>
                <a:cs typeface="Arial"/>
              </a:rPr>
              <a:t>10</a:t>
            </a:r>
            <a:r>
              <a:rPr sz="450" dirty="0">
                <a:latin typeface="Arial"/>
                <a:cs typeface="Arial"/>
              </a:rPr>
              <a:t>	R</a:t>
            </a:r>
            <a:r>
              <a:rPr sz="450" spc="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=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R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+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spc="-50" dirty="0">
                <a:latin typeface="Arial"/>
                <a:cs typeface="Arial"/>
              </a:rPr>
              <a:t>1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Q</a:t>
            </a:r>
            <a:r>
              <a:rPr sz="450" spc="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=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spc="-50" dirty="0">
                <a:latin typeface="Arial"/>
                <a:cs typeface="Arial"/>
              </a:rPr>
              <a:t>R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146" name="object 146"/>
          <p:cNvGrpSpPr/>
          <p:nvPr/>
        </p:nvGrpSpPr>
        <p:grpSpPr>
          <a:xfrm>
            <a:off x="584570" y="2111562"/>
            <a:ext cx="336550" cy="177165"/>
            <a:chOff x="584570" y="2111562"/>
            <a:chExt cx="336550" cy="177165"/>
          </a:xfrm>
        </p:grpSpPr>
        <p:sp>
          <p:nvSpPr>
            <p:cNvPr id="147" name="object 147"/>
            <p:cNvSpPr/>
            <p:nvPr/>
          </p:nvSpPr>
          <p:spPr>
            <a:xfrm>
              <a:off x="586792" y="2113784"/>
              <a:ext cx="177165" cy="172720"/>
            </a:xfrm>
            <a:custGeom>
              <a:avLst/>
              <a:gdLst/>
              <a:ahLst/>
              <a:cxnLst/>
              <a:rect l="l" t="t" r="r" b="b"/>
              <a:pathLst>
                <a:path w="177165" h="172719">
                  <a:moveTo>
                    <a:pt x="0" y="86344"/>
                  </a:moveTo>
                  <a:lnTo>
                    <a:pt x="6956" y="52735"/>
                  </a:lnTo>
                  <a:lnTo>
                    <a:pt x="25925" y="25289"/>
                  </a:lnTo>
                  <a:lnTo>
                    <a:pt x="54061" y="6785"/>
                  </a:lnTo>
                  <a:lnTo>
                    <a:pt x="88516" y="0"/>
                  </a:lnTo>
                  <a:lnTo>
                    <a:pt x="122970" y="6785"/>
                  </a:lnTo>
                  <a:lnTo>
                    <a:pt x="151106" y="25289"/>
                  </a:lnTo>
                  <a:lnTo>
                    <a:pt x="170076" y="52735"/>
                  </a:lnTo>
                  <a:lnTo>
                    <a:pt x="177032" y="86344"/>
                  </a:lnTo>
                  <a:lnTo>
                    <a:pt x="170076" y="119953"/>
                  </a:lnTo>
                  <a:lnTo>
                    <a:pt x="151106" y="147398"/>
                  </a:lnTo>
                  <a:lnTo>
                    <a:pt x="122970" y="165903"/>
                  </a:lnTo>
                  <a:lnTo>
                    <a:pt x="88516" y="172688"/>
                  </a:lnTo>
                  <a:lnTo>
                    <a:pt x="54061" y="165903"/>
                  </a:lnTo>
                  <a:lnTo>
                    <a:pt x="25925" y="147398"/>
                  </a:lnTo>
                  <a:lnTo>
                    <a:pt x="6956" y="119953"/>
                  </a:lnTo>
                  <a:lnTo>
                    <a:pt x="0" y="86344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63587" y="2199543"/>
              <a:ext cx="147320" cy="0"/>
            </a:xfrm>
            <a:custGeom>
              <a:avLst/>
              <a:gdLst/>
              <a:ahLst/>
              <a:cxnLst/>
              <a:rect l="l" t="t" r="r" b="b"/>
              <a:pathLst>
                <a:path w="147319">
                  <a:moveTo>
                    <a:pt x="0" y="0"/>
                  </a:moveTo>
                  <a:lnTo>
                    <a:pt x="147268" y="0"/>
                  </a:lnTo>
                </a:path>
              </a:pathLst>
            </a:custGeom>
            <a:ln w="8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91066" y="2184694"/>
              <a:ext cx="29845" cy="29845"/>
            </a:xfrm>
            <a:custGeom>
              <a:avLst/>
              <a:gdLst/>
              <a:ahLst/>
              <a:cxnLst/>
              <a:rect l="l" t="t" r="r" b="b"/>
              <a:pathLst>
                <a:path w="29844" h="29844">
                  <a:moveTo>
                    <a:pt x="0" y="0"/>
                  </a:moveTo>
                  <a:lnTo>
                    <a:pt x="0" y="29695"/>
                  </a:lnTo>
                  <a:lnTo>
                    <a:pt x="29682" y="14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0" name="object 150"/>
          <p:cNvSpPr txBox="1"/>
          <p:nvPr/>
        </p:nvSpPr>
        <p:spPr>
          <a:xfrm>
            <a:off x="885411" y="2094476"/>
            <a:ext cx="283210" cy="35560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R="11430" algn="ctr">
              <a:lnSpc>
                <a:spcPct val="100000"/>
              </a:lnSpc>
              <a:spcBef>
                <a:spcPts val="545"/>
              </a:spcBef>
            </a:pPr>
            <a:r>
              <a:rPr sz="600" spc="15" dirty="0">
                <a:latin typeface="Arial"/>
                <a:cs typeface="Arial"/>
              </a:rPr>
              <a:t>C</a:t>
            </a:r>
            <a:endParaRPr sz="600">
              <a:latin typeface="Arial"/>
              <a:cs typeface="Arial"/>
            </a:endParaRPr>
          </a:p>
          <a:p>
            <a:pPr marL="12700" marR="5080" indent="40005">
              <a:lnSpc>
                <a:spcPct val="100000"/>
              </a:lnSpc>
              <a:spcBef>
                <a:spcPts val="340"/>
              </a:spcBef>
            </a:pPr>
            <a:r>
              <a:rPr sz="450" dirty="0">
                <a:latin typeface="Arial"/>
                <a:cs typeface="Arial"/>
              </a:rPr>
              <a:t>R</a:t>
            </a:r>
            <a:r>
              <a:rPr sz="450" spc="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=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spc="-25" dirty="0">
                <a:latin typeface="Arial"/>
                <a:cs typeface="Arial"/>
              </a:rPr>
              <a:t>20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D</a:t>
            </a:r>
            <a:r>
              <a:rPr sz="450" spc="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=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Q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+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spc="-50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151" name="object 151"/>
          <p:cNvGrpSpPr/>
          <p:nvPr/>
        </p:nvGrpSpPr>
        <p:grpSpPr>
          <a:xfrm>
            <a:off x="925924" y="2053907"/>
            <a:ext cx="566420" cy="300990"/>
            <a:chOff x="925924" y="2053907"/>
            <a:chExt cx="566420" cy="300990"/>
          </a:xfrm>
        </p:grpSpPr>
        <p:sp>
          <p:nvSpPr>
            <p:cNvPr id="152" name="object 152"/>
            <p:cNvSpPr/>
            <p:nvPr/>
          </p:nvSpPr>
          <p:spPr>
            <a:xfrm>
              <a:off x="928146" y="2113784"/>
              <a:ext cx="177165" cy="172720"/>
            </a:xfrm>
            <a:custGeom>
              <a:avLst/>
              <a:gdLst/>
              <a:ahLst/>
              <a:cxnLst/>
              <a:rect l="l" t="t" r="r" b="b"/>
              <a:pathLst>
                <a:path w="177165" h="172719">
                  <a:moveTo>
                    <a:pt x="0" y="86344"/>
                  </a:moveTo>
                  <a:lnTo>
                    <a:pt x="6956" y="52735"/>
                  </a:lnTo>
                  <a:lnTo>
                    <a:pt x="25925" y="25289"/>
                  </a:lnTo>
                  <a:lnTo>
                    <a:pt x="54061" y="6785"/>
                  </a:lnTo>
                  <a:lnTo>
                    <a:pt x="88516" y="0"/>
                  </a:lnTo>
                  <a:lnTo>
                    <a:pt x="122970" y="6785"/>
                  </a:lnTo>
                  <a:lnTo>
                    <a:pt x="151106" y="25289"/>
                  </a:lnTo>
                  <a:lnTo>
                    <a:pt x="170076" y="52735"/>
                  </a:lnTo>
                  <a:lnTo>
                    <a:pt x="177032" y="86344"/>
                  </a:lnTo>
                  <a:lnTo>
                    <a:pt x="170076" y="119953"/>
                  </a:lnTo>
                  <a:lnTo>
                    <a:pt x="151106" y="147398"/>
                  </a:lnTo>
                  <a:lnTo>
                    <a:pt x="122970" y="165903"/>
                  </a:lnTo>
                  <a:lnTo>
                    <a:pt x="88516" y="172688"/>
                  </a:lnTo>
                  <a:lnTo>
                    <a:pt x="54061" y="165903"/>
                  </a:lnTo>
                  <a:lnTo>
                    <a:pt x="25925" y="147398"/>
                  </a:lnTo>
                  <a:lnTo>
                    <a:pt x="6955" y="119953"/>
                  </a:lnTo>
                  <a:lnTo>
                    <a:pt x="0" y="86344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110456" y="2060876"/>
              <a:ext cx="372745" cy="287655"/>
            </a:xfrm>
            <a:custGeom>
              <a:avLst/>
              <a:gdLst/>
              <a:ahLst/>
              <a:cxnLst/>
              <a:rect l="l" t="t" r="r" b="b"/>
              <a:pathLst>
                <a:path w="372744" h="287655">
                  <a:moveTo>
                    <a:pt x="372597" y="287473"/>
                  </a:moveTo>
                  <a:lnTo>
                    <a:pt x="0" y="139460"/>
                  </a:lnTo>
                  <a:lnTo>
                    <a:pt x="372526" y="0"/>
                  </a:lnTo>
                </a:path>
              </a:pathLst>
            </a:custGeom>
            <a:ln w="83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459173" y="2053907"/>
              <a:ext cx="33655" cy="300990"/>
            </a:xfrm>
            <a:custGeom>
              <a:avLst/>
              <a:gdLst/>
              <a:ahLst/>
              <a:cxnLst/>
              <a:rect l="l" t="t" r="r" b="b"/>
              <a:pathLst>
                <a:path w="33655" h="300989">
                  <a:moveTo>
                    <a:pt x="33070" y="298094"/>
                  </a:moveTo>
                  <a:lnTo>
                    <a:pt x="10960" y="273342"/>
                  </a:lnTo>
                  <a:lnTo>
                    <a:pt x="0" y="300939"/>
                  </a:lnTo>
                  <a:lnTo>
                    <a:pt x="33070" y="298094"/>
                  </a:lnTo>
                  <a:close/>
                </a:path>
                <a:path w="33655" h="300989">
                  <a:moveTo>
                    <a:pt x="33070" y="3505"/>
                  </a:moveTo>
                  <a:lnTo>
                    <a:pt x="63" y="0"/>
                  </a:lnTo>
                  <a:lnTo>
                    <a:pt x="10477" y="27813"/>
                  </a:lnTo>
                  <a:lnTo>
                    <a:pt x="33070" y="3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5" name="object 155"/>
          <p:cNvSpPr txBox="1"/>
          <p:nvPr/>
        </p:nvSpPr>
        <p:spPr>
          <a:xfrm>
            <a:off x="1458454" y="1927848"/>
            <a:ext cx="280035" cy="26289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R="24765" algn="ctr">
              <a:lnSpc>
                <a:spcPct val="100000"/>
              </a:lnSpc>
              <a:spcBef>
                <a:spcPts val="440"/>
              </a:spcBef>
            </a:pPr>
            <a:r>
              <a:rPr sz="600" spc="15" dirty="0">
                <a:latin typeface="Arial"/>
                <a:cs typeface="Arial"/>
              </a:rPr>
              <a:t>D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450" dirty="0">
                <a:latin typeface="Arial"/>
                <a:cs typeface="Arial"/>
              </a:rPr>
              <a:t>D</a:t>
            </a:r>
            <a:r>
              <a:rPr sz="450" spc="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=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D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+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spc="-50" dirty="0">
                <a:latin typeface="Arial"/>
                <a:cs typeface="Arial"/>
              </a:rPr>
              <a:t>1</a:t>
            </a:r>
            <a:endParaRPr sz="450">
              <a:latin typeface="Arial"/>
              <a:cs typeface="Aria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1492833" y="1933824"/>
            <a:ext cx="177165" cy="172720"/>
          </a:xfrm>
          <a:custGeom>
            <a:avLst/>
            <a:gdLst/>
            <a:ahLst/>
            <a:cxnLst/>
            <a:rect l="l" t="t" r="r" b="b"/>
            <a:pathLst>
              <a:path w="177164" h="172719">
                <a:moveTo>
                  <a:pt x="0" y="86344"/>
                </a:moveTo>
                <a:lnTo>
                  <a:pt x="6956" y="52735"/>
                </a:lnTo>
                <a:lnTo>
                  <a:pt x="25925" y="25289"/>
                </a:lnTo>
                <a:lnTo>
                  <a:pt x="54061" y="6785"/>
                </a:lnTo>
                <a:lnTo>
                  <a:pt x="88516" y="0"/>
                </a:lnTo>
                <a:lnTo>
                  <a:pt x="122970" y="6785"/>
                </a:lnTo>
                <a:lnTo>
                  <a:pt x="151106" y="25289"/>
                </a:lnTo>
                <a:lnTo>
                  <a:pt x="170075" y="52735"/>
                </a:lnTo>
                <a:lnTo>
                  <a:pt x="177031" y="86344"/>
                </a:lnTo>
                <a:lnTo>
                  <a:pt x="170075" y="119953"/>
                </a:lnTo>
                <a:lnTo>
                  <a:pt x="151106" y="147398"/>
                </a:lnTo>
                <a:lnTo>
                  <a:pt x="122970" y="165903"/>
                </a:lnTo>
                <a:lnTo>
                  <a:pt x="88516" y="172688"/>
                </a:lnTo>
                <a:lnTo>
                  <a:pt x="54061" y="165903"/>
                </a:lnTo>
                <a:lnTo>
                  <a:pt x="25925" y="147398"/>
                </a:lnTo>
                <a:lnTo>
                  <a:pt x="6955" y="119953"/>
                </a:lnTo>
                <a:lnTo>
                  <a:pt x="0" y="86344"/>
                </a:lnTo>
                <a:close/>
              </a:path>
            </a:pathLst>
          </a:custGeom>
          <a:ln w="4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1496331" y="2286558"/>
            <a:ext cx="179070" cy="26479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450"/>
              </a:spcBef>
            </a:pPr>
            <a:r>
              <a:rPr sz="600" spc="15" dirty="0">
                <a:latin typeface="Arial"/>
                <a:cs typeface="Arial"/>
              </a:rPr>
              <a:t>E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450" dirty="0">
                <a:latin typeface="Arial"/>
                <a:cs typeface="Arial"/>
              </a:rPr>
              <a:t>D</a:t>
            </a:r>
            <a:r>
              <a:rPr sz="450" spc="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=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spc="-50" dirty="0">
                <a:latin typeface="Arial"/>
                <a:cs typeface="Arial"/>
              </a:rPr>
              <a:t>R</a:t>
            </a:r>
            <a:endParaRPr sz="45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1492833" y="2293744"/>
            <a:ext cx="177165" cy="172720"/>
          </a:xfrm>
          <a:custGeom>
            <a:avLst/>
            <a:gdLst/>
            <a:ahLst/>
            <a:cxnLst/>
            <a:rect l="l" t="t" r="r" b="b"/>
            <a:pathLst>
              <a:path w="177164" h="172719">
                <a:moveTo>
                  <a:pt x="0" y="86343"/>
                </a:moveTo>
                <a:lnTo>
                  <a:pt x="6956" y="52734"/>
                </a:lnTo>
                <a:lnTo>
                  <a:pt x="25925" y="25289"/>
                </a:lnTo>
                <a:lnTo>
                  <a:pt x="54061" y="6785"/>
                </a:lnTo>
                <a:lnTo>
                  <a:pt x="88516" y="0"/>
                </a:lnTo>
                <a:lnTo>
                  <a:pt x="122970" y="6785"/>
                </a:lnTo>
                <a:lnTo>
                  <a:pt x="151106" y="25289"/>
                </a:lnTo>
                <a:lnTo>
                  <a:pt x="170075" y="52734"/>
                </a:lnTo>
                <a:lnTo>
                  <a:pt x="177031" y="86343"/>
                </a:lnTo>
                <a:lnTo>
                  <a:pt x="170075" y="119953"/>
                </a:lnTo>
                <a:lnTo>
                  <a:pt x="151106" y="147398"/>
                </a:lnTo>
                <a:lnTo>
                  <a:pt x="122970" y="165903"/>
                </a:lnTo>
                <a:lnTo>
                  <a:pt x="88516" y="172688"/>
                </a:lnTo>
                <a:lnTo>
                  <a:pt x="54061" y="165903"/>
                </a:lnTo>
                <a:lnTo>
                  <a:pt x="25925" y="147398"/>
                </a:lnTo>
                <a:lnTo>
                  <a:pt x="6955" y="119953"/>
                </a:lnTo>
                <a:lnTo>
                  <a:pt x="0" y="86343"/>
                </a:lnTo>
                <a:close/>
              </a:path>
            </a:pathLst>
          </a:custGeom>
          <a:ln w="41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1216377" y="1983837"/>
            <a:ext cx="20002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dirty="0">
                <a:latin typeface="Arial"/>
                <a:cs typeface="Arial"/>
              </a:rPr>
              <a:t>R</a:t>
            </a:r>
            <a:r>
              <a:rPr sz="450" spc="1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≤</a:t>
            </a:r>
            <a:r>
              <a:rPr sz="450" spc="15" dirty="0">
                <a:latin typeface="Arial"/>
                <a:cs typeface="Arial"/>
              </a:rPr>
              <a:t> </a:t>
            </a:r>
            <a:r>
              <a:rPr sz="450" spc="-25" dirty="0">
                <a:latin typeface="Arial"/>
                <a:cs typeface="Arial"/>
              </a:rPr>
              <a:t>17</a:t>
            </a:r>
            <a:endParaRPr sz="450">
              <a:latin typeface="Arial"/>
              <a:cs typeface="Arial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1211073" y="2321943"/>
            <a:ext cx="210820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dirty="0">
                <a:latin typeface="Arial"/>
                <a:cs typeface="Arial"/>
              </a:rPr>
              <a:t>R</a:t>
            </a:r>
            <a:r>
              <a:rPr sz="450" spc="5" dirty="0">
                <a:latin typeface="Arial"/>
                <a:cs typeface="Arial"/>
              </a:rPr>
              <a:t> </a:t>
            </a:r>
            <a:r>
              <a:rPr sz="450" dirty="0">
                <a:latin typeface="Tahoma"/>
                <a:cs typeface="Tahoma"/>
              </a:rPr>
              <a:t>&gt;</a:t>
            </a:r>
            <a:r>
              <a:rPr sz="450" spc="-5" dirty="0">
                <a:latin typeface="Tahoma"/>
                <a:cs typeface="Tahoma"/>
              </a:rPr>
              <a:t> </a:t>
            </a:r>
            <a:r>
              <a:rPr sz="450" spc="-25" dirty="0">
                <a:latin typeface="Arial"/>
                <a:cs typeface="Arial"/>
              </a:rPr>
              <a:t>17</a:t>
            </a:r>
            <a:endParaRPr sz="450">
              <a:latin typeface="Arial"/>
              <a:cs typeface="Arial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180990" y="1831143"/>
            <a:ext cx="791210" cy="244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10" dirty="0">
                <a:latin typeface="Arial"/>
                <a:cs typeface="Arial"/>
              </a:rPr>
              <a:t>Inputs:</a:t>
            </a:r>
            <a:endParaRPr sz="450">
              <a:latin typeface="Arial"/>
              <a:cs typeface="Arial"/>
            </a:endParaRPr>
          </a:p>
          <a:p>
            <a:pPr marL="12700" marR="5080">
              <a:lnSpc>
                <a:spcPct val="107300"/>
              </a:lnSpc>
            </a:pPr>
            <a:r>
              <a:rPr sz="450" dirty="0">
                <a:latin typeface="Arial"/>
                <a:cs typeface="Arial"/>
              </a:rPr>
              <a:t>Outputs:</a:t>
            </a:r>
            <a:r>
              <a:rPr sz="450" spc="3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D</a:t>
            </a:r>
            <a:r>
              <a:rPr sz="450" spc="3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(8-bits),</a:t>
            </a:r>
            <a:r>
              <a:rPr sz="450" spc="3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Q</a:t>
            </a:r>
            <a:r>
              <a:rPr sz="450" spc="3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(8-</a:t>
            </a:r>
            <a:r>
              <a:rPr sz="450" spc="-10" dirty="0">
                <a:latin typeface="Arial"/>
                <a:cs typeface="Arial"/>
              </a:rPr>
              <a:t>bits)</a:t>
            </a:r>
            <a:r>
              <a:rPr sz="450" spc="20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Local</a:t>
            </a:r>
            <a:r>
              <a:rPr sz="450" spc="3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Registers:</a:t>
            </a:r>
            <a:r>
              <a:rPr sz="450" spc="40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R</a:t>
            </a:r>
            <a:r>
              <a:rPr sz="450" spc="35" dirty="0">
                <a:latin typeface="Arial"/>
                <a:cs typeface="Arial"/>
              </a:rPr>
              <a:t> </a:t>
            </a:r>
            <a:r>
              <a:rPr sz="450" dirty="0">
                <a:latin typeface="Arial"/>
                <a:cs typeface="Arial"/>
              </a:rPr>
              <a:t>(8-</a:t>
            </a:r>
            <a:r>
              <a:rPr sz="450" spc="-10" dirty="0">
                <a:latin typeface="Arial"/>
                <a:cs typeface="Arial"/>
              </a:rPr>
              <a:t>bits)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162" name="object 162"/>
          <p:cNvGrpSpPr/>
          <p:nvPr/>
        </p:nvGrpSpPr>
        <p:grpSpPr>
          <a:xfrm>
            <a:off x="138429" y="2055343"/>
            <a:ext cx="1911350" cy="240029"/>
            <a:chOff x="138429" y="2055343"/>
            <a:chExt cx="1911350" cy="240029"/>
          </a:xfrm>
        </p:grpSpPr>
        <p:sp>
          <p:nvSpPr>
            <p:cNvPr id="163" name="object 163"/>
            <p:cNvSpPr/>
            <p:nvPr/>
          </p:nvSpPr>
          <p:spPr>
            <a:xfrm>
              <a:off x="142874" y="2124901"/>
              <a:ext cx="114935" cy="23495"/>
            </a:xfrm>
            <a:custGeom>
              <a:avLst/>
              <a:gdLst/>
              <a:ahLst/>
              <a:cxnLst/>
              <a:rect l="l" t="t" r="r" b="b"/>
              <a:pathLst>
                <a:path w="114935" h="23494">
                  <a:moveTo>
                    <a:pt x="0" y="0"/>
                  </a:moveTo>
                  <a:lnTo>
                    <a:pt x="114923" y="23432"/>
                  </a:lnTo>
                </a:path>
              </a:pathLst>
            </a:custGeom>
            <a:ln w="8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235444" y="2129832"/>
              <a:ext cx="32384" cy="29209"/>
            </a:xfrm>
            <a:custGeom>
              <a:avLst/>
              <a:gdLst/>
              <a:ahLst/>
              <a:cxnLst/>
              <a:rect l="l" t="t" r="r" b="b"/>
              <a:pathLst>
                <a:path w="32385" h="29210">
                  <a:moveTo>
                    <a:pt x="5928" y="0"/>
                  </a:moveTo>
                  <a:lnTo>
                    <a:pt x="0" y="29096"/>
                  </a:lnTo>
                  <a:lnTo>
                    <a:pt x="32049" y="20478"/>
                  </a:lnTo>
                  <a:lnTo>
                    <a:pt x="59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664493" y="2059788"/>
              <a:ext cx="211454" cy="95250"/>
            </a:xfrm>
            <a:custGeom>
              <a:avLst/>
              <a:gdLst/>
              <a:ahLst/>
              <a:cxnLst/>
              <a:rect l="l" t="t" r="r" b="b"/>
              <a:pathLst>
                <a:path w="211455" h="95250">
                  <a:moveTo>
                    <a:pt x="0" y="0"/>
                  </a:moveTo>
                  <a:lnTo>
                    <a:pt x="210850" y="95185"/>
                  </a:lnTo>
                </a:path>
              </a:pathLst>
            </a:custGeom>
            <a:ln w="8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851202" y="2133298"/>
              <a:ext cx="33655" cy="27305"/>
            </a:xfrm>
            <a:custGeom>
              <a:avLst/>
              <a:gdLst/>
              <a:ahLst/>
              <a:cxnLst/>
              <a:rect l="l" t="t" r="r" b="b"/>
              <a:pathLst>
                <a:path w="33655" h="27305">
                  <a:moveTo>
                    <a:pt x="12208" y="0"/>
                  </a:moveTo>
                  <a:lnTo>
                    <a:pt x="0" y="27066"/>
                  </a:lnTo>
                  <a:lnTo>
                    <a:pt x="33160" y="25747"/>
                  </a:lnTo>
                  <a:lnTo>
                    <a:pt x="122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1870501" y="2120146"/>
              <a:ext cx="177165" cy="172720"/>
            </a:xfrm>
            <a:custGeom>
              <a:avLst/>
              <a:gdLst/>
              <a:ahLst/>
              <a:cxnLst/>
              <a:rect l="l" t="t" r="r" b="b"/>
              <a:pathLst>
                <a:path w="177164" h="172719">
                  <a:moveTo>
                    <a:pt x="0" y="86344"/>
                  </a:moveTo>
                  <a:lnTo>
                    <a:pt x="6955" y="52735"/>
                  </a:lnTo>
                  <a:lnTo>
                    <a:pt x="25925" y="25289"/>
                  </a:lnTo>
                  <a:lnTo>
                    <a:pt x="54061" y="6785"/>
                  </a:lnTo>
                  <a:lnTo>
                    <a:pt x="88516" y="0"/>
                  </a:lnTo>
                  <a:lnTo>
                    <a:pt x="122970" y="6785"/>
                  </a:lnTo>
                  <a:lnTo>
                    <a:pt x="151106" y="25289"/>
                  </a:lnTo>
                  <a:lnTo>
                    <a:pt x="170076" y="52735"/>
                  </a:lnTo>
                  <a:lnTo>
                    <a:pt x="177032" y="86344"/>
                  </a:lnTo>
                  <a:lnTo>
                    <a:pt x="170076" y="119953"/>
                  </a:lnTo>
                  <a:lnTo>
                    <a:pt x="151106" y="147399"/>
                  </a:lnTo>
                  <a:lnTo>
                    <a:pt x="122970" y="165903"/>
                  </a:lnTo>
                  <a:lnTo>
                    <a:pt x="88516" y="172688"/>
                  </a:lnTo>
                  <a:lnTo>
                    <a:pt x="54061" y="165903"/>
                  </a:lnTo>
                  <a:lnTo>
                    <a:pt x="25925" y="147399"/>
                  </a:lnTo>
                  <a:lnTo>
                    <a:pt x="6955" y="119953"/>
                  </a:lnTo>
                  <a:lnTo>
                    <a:pt x="0" y="86344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8" name="object 168"/>
          <p:cNvSpPr txBox="1"/>
          <p:nvPr/>
        </p:nvSpPr>
        <p:spPr>
          <a:xfrm>
            <a:off x="1922622" y="2155617"/>
            <a:ext cx="74295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10" dirty="0">
                <a:latin typeface="Arial"/>
                <a:cs typeface="Arial"/>
              </a:rPr>
              <a:t>F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69" name="object 169"/>
          <p:cNvGrpSpPr/>
          <p:nvPr/>
        </p:nvGrpSpPr>
        <p:grpSpPr>
          <a:xfrm>
            <a:off x="1665604" y="2249837"/>
            <a:ext cx="224790" cy="105410"/>
            <a:chOff x="1665604" y="2249837"/>
            <a:chExt cx="224790" cy="105410"/>
          </a:xfrm>
        </p:grpSpPr>
        <p:sp>
          <p:nvSpPr>
            <p:cNvPr id="170" name="object 170"/>
            <p:cNvSpPr/>
            <p:nvPr/>
          </p:nvSpPr>
          <p:spPr>
            <a:xfrm>
              <a:off x="1670049" y="2255228"/>
              <a:ext cx="211454" cy="95250"/>
            </a:xfrm>
            <a:custGeom>
              <a:avLst/>
              <a:gdLst/>
              <a:ahLst/>
              <a:cxnLst/>
              <a:rect l="l" t="t" r="r" b="b"/>
              <a:pathLst>
                <a:path w="211455" h="95250">
                  <a:moveTo>
                    <a:pt x="0" y="95186"/>
                  </a:moveTo>
                  <a:lnTo>
                    <a:pt x="210850" y="0"/>
                  </a:lnTo>
                </a:path>
              </a:pathLst>
            </a:custGeom>
            <a:ln w="83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856758" y="2249837"/>
              <a:ext cx="33655" cy="27305"/>
            </a:xfrm>
            <a:custGeom>
              <a:avLst/>
              <a:gdLst/>
              <a:ahLst/>
              <a:cxnLst/>
              <a:rect l="l" t="t" r="r" b="b"/>
              <a:pathLst>
                <a:path w="33655" h="27305">
                  <a:moveTo>
                    <a:pt x="0" y="0"/>
                  </a:moveTo>
                  <a:lnTo>
                    <a:pt x="12208" y="27067"/>
                  </a:lnTo>
                  <a:lnTo>
                    <a:pt x="33159" y="13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2" name="object 172"/>
          <p:cNvSpPr txBox="1"/>
          <p:nvPr/>
        </p:nvSpPr>
        <p:spPr>
          <a:xfrm>
            <a:off x="174428" y="534058"/>
            <a:ext cx="1633220" cy="1143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50" marR="5080" indent="-133985">
              <a:lnSpc>
                <a:spcPct val="103899"/>
              </a:lnSpc>
              <a:spcBef>
                <a:spcPts val="95"/>
              </a:spcBef>
              <a:buClr>
                <a:srgbClr val="0000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Considering</a:t>
            </a:r>
            <a:r>
              <a:rPr sz="750" spc="8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8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high-level</a:t>
            </a:r>
            <a:r>
              <a:rPr sz="750" spc="8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state </a:t>
            </a:r>
            <a:r>
              <a:rPr sz="750" dirty="0">
                <a:latin typeface="Tahoma"/>
                <a:cs typeface="Tahoma"/>
              </a:rPr>
              <a:t>machine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shown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to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right,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spc="-20" dirty="0">
                <a:latin typeface="Tahoma"/>
                <a:cs typeface="Tahoma"/>
              </a:rPr>
              <a:t>what </a:t>
            </a:r>
            <a:r>
              <a:rPr sz="750" dirty="0">
                <a:latin typeface="Tahoma"/>
                <a:cs typeface="Tahoma"/>
              </a:rPr>
              <a:t>is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final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value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of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in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state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F?</a:t>
            </a:r>
            <a:endParaRPr sz="75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620"/>
              </a:spcBef>
            </a:pPr>
            <a:r>
              <a:rPr sz="550" dirty="0">
                <a:solidFill>
                  <a:srgbClr val="0000FF"/>
                </a:solidFill>
                <a:latin typeface="Tahoma"/>
                <a:cs typeface="Tahoma"/>
              </a:rPr>
              <a:t>1.</a:t>
            </a:r>
            <a:r>
              <a:rPr sz="550" spc="290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750" spc="-25" dirty="0">
                <a:latin typeface="Tahoma"/>
                <a:cs typeface="Tahoma"/>
              </a:rPr>
              <a:t>10</a:t>
            </a:r>
            <a:endParaRPr sz="75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220"/>
              </a:spcBef>
            </a:pPr>
            <a:r>
              <a:rPr sz="550" dirty="0">
                <a:solidFill>
                  <a:srgbClr val="0000FF"/>
                </a:solidFill>
                <a:latin typeface="Tahoma"/>
                <a:cs typeface="Tahoma"/>
              </a:rPr>
              <a:t>2.</a:t>
            </a:r>
            <a:r>
              <a:rPr sz="550" spc="290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750" spc="-25" dirty="0">
                <a:latin typeface="Tahoma"/>
                <a:cs typeface="Tahoma"/>
              </a:rPr>
              <a:t>11</a:t>
            </a:r>
            <a:endParaRPr sz="75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229"/>
              </a:spcBef>
            </a:pPr>
            <a:r>
              <a:rPr sz="550" dirty="0">
                <a:solidFill>
                  <a:srgbClr val="0000FF"/>
                </a:solidFill>
                <a:latin typeface="Tahoma"/>
                <a:cs typeface="Tahoma"/>
              </a:rPr>
              <a:t>3.</a:t>
            </a:r>
            <a:r>
              <a:rPr sz="550" spc="290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750" spc="-25" dirty="0">
                <a:latin typeface="Tahoma"/>
                <a:cs typeface="Tahoma"/>
              </a:rPr>
              <a:t>12</a:t>
            </a:r>
            <a:endParaRPr sz="75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229"/>
              </a:spcBef>
            </a:pPr>
            <a:r>
              <a:rPr sz="550" dirty="0">
                <a:solidFill>
                  <a:srgbClr val="0000FF"/>
                </a:solidFill>
                <a:latin typeface="Tahoma"/>
                <a:cs typeface="Tahoma"/>
              </a:rPr>
              <a:t>4.</a:t>
            </a:r>
            <a:r>
              <a:rPr sz="550" spc="295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750" spc="-25" dirty="0">
                <a:latin typeface="Tahoma"/>
                <a:cs typeface="Tahoma"/>
              </a:rPr>
              <a:t>17</a:t>
            </a:r>
            <a:endParaRPr sz="750">
              <a:latin typeface="Tahoma"/>
              <a:cs typeface="Tahoma"/>
            </a:endParaRPr>
          </a:p>
          <a:p>
            <a:pPr marL="201930">
              <a:lnSpc>
                <a:spcPct val="100000"/>
              </a:lnSpc>
              <a:spcBef>
                <a:spcPts val="190"/>
              </a:spcBef>
            </a:pPr>
            <a:r>
              <a:rPr sz="550" dirty="0">
                <a:solidFill>
                  <a:srgbClr val="0000FF"/>
                </a:solidFill>
                <a:latin typeface="Tahoma"/>
                <a:cs typeface="Tahoma"/>
              </a:rPr>
              <a:t>5.</a:t>
            </a:r>
            <a:r>
              <a:rPr sz="550" spc="290" dirty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750" spc="-25" dirty="0">
                <a:latin typeface="Tahoma"/>
                <a:cs typeface="Tahoma"/>
              </a:rPr>
              <a:t>20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73" name="object 173"/>
          <p:cNvSpPr/>
          <p:nvPr/>
        </p:nvSpPr>
        <p:spPr>
          <a:xfrm>
            <a:off x="2078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7" name="图片 176">
            <a:extLst>
              <a:ext uri="{FF2B5EF4-FFF2-40B4-BE49-F238E27FC236}">
                <a16:creationId xmlns:a16="http://schemas.microsoft.com/office/drawing/2014/main" id="{9C3DD8F7-829B-400C-B3F8-51755F4C5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61" y="1732411"/>
            <a:ext cx="1974599" cy="8980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78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20" y="2605735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98161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14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RTL</a:t>
            </a:r>
            <a:r>
              <a:rPr spc="-30" dirty="0"/>
              <a:t> </a:t>
            </a:r>
            <a:r>
              <a:rPr spc="-10" dirty="0"/>
              <a:t>Design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6154" y="240359"/>
            <a:ext cx="135445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i="1" dirty="0">
                <a:solidFill>
                  <a:srgbClr val="003366"/>
                </a:solidFill>
                <a:latin typeface="Tahoma"/>
                <a:cs typeface="Tahoma"/>
              </a:rPr>
              <a:t>Pitfalls</a:t>
            </a:r>
            <a:r>
              <a:rPr sz="950" i="1" spc="-5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50" i="1" dirty="0">
                <a:solidFill>
                  <a:srgbClr val="003366"/>
                </a:solidFill>
                <a:latin typeface="Tahoma"/>
                <a:cs typeface="Tahoma"/>
              </a:rPr>
              <a:t>and</a:t>
            </a:r>
            <a:r>
              <a:rPr sz="950" i="1" spc="-5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50" i="1" dirty="0">
                <a:solidFill>
                  <a:srgbClr val="003366"/>
                </a:solidFill>
                <a:latin typeface="Tahoma"/>
                <a:cs typeface="Tahoma"/>
              </a:rPr>
              <a:t>Good</a:t>
            </a:r>
            <a:r>
              <a:rPr sz="950" i="1" spc="-4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50" i="1" spc="-10" dirty="0">
                <a:solidFill>
                  <a:srgbClr val="003366"/>
                </a:solidFill>
                <a:latin typeface="Tahoma"/>
                <a:cs typeface="Tahoma"/>
              </a:rPr>
              <a:t>Practice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878" y="508692"/>
            <a:ext cx="1326515" cy="10699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46050" marR="316865" indent="-133985">
              <a:lnSpc>
                <a:spcPct val="104600"/>
              </a:lnSpc>
              <a:spcBef>
                <a:spcPts val="85"/>
              </a:spcBef>
              <a:buClr>
                <a:srgbClr val="0000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Common</a:t>
            </a:r>
            <a:r>
              <a:rPr sz="900" spc="11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pitfall: </a:t>
            </a:r>
            <a:r>
              <a:rPr sz="900" dirty="0">
                <a:latin typeface="Tahoma"/>
                <a:cs typeface="Tahoma"/>
              </a:rPr>
              <a:t>Reading</a:t>
            </a:r>
            <a:r>
              <a:rPr sz="900" spc="10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outputs</a:t>
            </a:r>
            <a:endParaRPr sz="900">
              <a:latin typeface="Tahoma"/>
              <a:cs typeface="Tahoma"/>
            </a:endParaRPr>
          </a:p>
          <a:p>
            <a:pPr marL="304165" marR="5080" lvl="1" indent="-114300">
              <a:lnSpc>
                <a:spcPct val="100000"/>
              </a:lnSpc>
              <a:spcBef>
                <a:spcPts val="229"/>
              </a:spcBef>
              <a:buClr>
                <a:srgbClr val="FF00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Outputs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should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only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be </a:t>
            </a:r>
            <a:r>
              <a:rPr sz="750" spc="-10" dirty="0">
                <a:latin typeface="Tahoma"/>
                <a:cs typeface="Tahoma"/>
              </a:rPr>
              <a:t>written</a:t>
            </a:r>
            <a:endParaRPr sz="750">
              <a:latin typeface="Tahoma"/>
              <a:cs typeface="Tahoma"/>
            </a:endParaRPr>
          </a:p>
          <a:p>
            <a:pPr marL="304165" marR="104775" lvl="1" indent="-114300">
              <a:lnSpc>
                <a:spcPct val="104200"/>
              </a:lnSpc>
              <a:spcBef>
                <a:spcPts val="190"/>
              </a:spcBef>
              <a:buClr>
                <a:srgbClr val="FF00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Solution:</a:t>
            </a:r>
            <a:r>
              <a:rPr sz="750" spc="8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Introduce </a:t>
            </a:r>
            <a:r>
              <a:rPr sz="750" dirty="0">
                <a:latin typeface="Tahoma"/>
                <a:cs typeface="Tahoma"/>
              </a:rPr>
              <a:t>additional</a:t>
            </a:r>
            <a:r>
              <a:rPr sz="750" spc="9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register, </a:t>
            </a:r>
            <a:r>
              <a:rPr sz="750" dirty="0">
                <a:latin typeface="Tahoma"/>
                <a:cs typeface="Tahoma"/>
              </a:rPr>
              <a:t>which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can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be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written </a:t>
            </a:r>
            <a:r>
              <a:rPr sz="750" dirty="0">
                <a:latin typeface="Tahoma"/>
                <a:cs typeface="Tahoma"/>
              </a:rPr>
              <a:t>and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spc="-20" dirty="0">
                <a:latin typeface="Tahoma"/>
                <a:cs typeface="Tahoma"/>
              </a:rPr>
              <a:t>read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98710" y="1066833"/>
            <a:ext cx="7683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Arial"/>
                <a:cs typeface="Arial"/>
              </a:rPr>
              <a:t>T</a:t>
            </a:r>
            <a:endParaRPr sz="6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87111" y="998492"/>
            <a:ext cx="282575" cy="260350"/>
          </a:xfrm>
          <a:custGeom>
            <a:avLst/>
            <a:gdLst/>
            <a:ahLst/>
            <a:cxnLst/>
            <a:rect l="l" t="t" r="r" b="b"/>
            <a:pathLst>
              <a:path w="282575" h="260350">
                <a:moveTo>
                  <a:pt x="0" y="129914"/>
                </a:moveTo>
                <a:lnTo>
                  <a:pt x="7188" y="88851"/>
                </a:lnTo>
                <a:lnTo>
                  <a:pt x="27204" y="53188"/>
                </a:lnTo>
                <a:lnTo>
                  <a:pt x="57725" y="25065"/>
                </a:lnTo>
                <a:lnTo>
                  <a:pt x="96430" y="6623"/>
                </a:lnTo>
                <a:lnTo>
                  <a:pt x="140995" y="0"/>
                </a:lnTo>
                <a:lnTo>
                  <a:pt x="185561" y="6623"/>
                </a:lnTo>
                <a:lnTo>
                  <a:pt x="224266" y="25065"/>
                </a:lnTo>
                <a:lnTo>
                  <a:pt x="254788" y="53188"/>
                </a:lnTo>
                <a:lnTo>
                  <a:pt x="274803" y="88851"/>
                </a:lnTo>
                <a:lnTo>
                  <a:pt x="281991" y="129914"/>
                </a:lnTo>
                <a:lnTo>
                  <a:pt x="274803" y="170978"/>
                </a:lnTo>
                <a:lnTo>
                  <a:pt x="254788" y="206641"/>
                </a:lnTo>
                <a:lnTo>
                  <a:pt x="224266" y="234763"/>
                </a:lnTo>
                <a:lnTo>
                  <a:pt x="185561" y="253206"/>
                </a:lnTo>
                <a:lnTo>
                  <a:pt x="140995" y="259830"/>
                </a:lnTo>
                <a:lnTo>
                  <a:pt x="96430" y="253206"/>
                </a:lnTo>
                <a:lnTo>
                  <a:pt x="57725" y="234763"/>
                </a:lnTo>
                <a:lnTo>
                  <a:pt x="27204" y="206641"/>
                </a:lnTo>
                <a:lnTo>
                  <a:pt x="7188" y="170978"/>
                </a:lnTo>
                <a:lnTo>
                  <a:pt x="0" y="129914"/>
                </a:lnTo>
                <a:close/>
              </a:path>
            </a:pathLst>
          </a:custGeom>
          <a:ln w="6185">
            <a:solidFill>
              <a:srgbClr val="008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44183" y="1060647"/>
            <a:ext cx="8191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Arial"/>
                <a:cs typeface="Arial"/>
              </a:rPr>
              <a:t>S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453449" y="995317"/>
            <a:ext cx="629920" cy="266700"/>
            <a:chOff x="1453449" y="995317"/>
            <a:chExt cx="629920" cy="266700"/>
          </a:xfrm>
        </p:grpSpPr>
        <p:sp>
          <p:nvSpPr>
            <p:cNvPr id="17" name="object 17"/>
            <p:cNvSpPr/>
            <p:nvPr/>
          </p:nvSpPr>
          <p:spPr>
            <a:xfrm>
              <a:off x="1632584" y="998492"/>
              <a:ext cx="282575" cy="260350"/>
            </a:xfrm>
            <a:custGeom>
              <a:avLst/>
              <a:gdLst/>
              <a:ahLst/>
              <a:cxnLst/>
              <a:rect l="l" t="t" r="r" b="b"/>
              <a:pathLst>
                <a:path w="282575" h="260350">
                  <a:moveTo>
                    <a:pt x="0" y="129914"/>
                  </a:moveTo>
                  <a:lnTo>
                    <a:pt x="7188" y="88851"/>
                  </a:lnTo>
                  <a:lnTo>
                    <a:pt x="27204" y="53188"/>
                  </a:lnTo>
                  <a:lnTo>
                    <a:pt x="57725" y="25065"/>
                  </a:lnTo>
                  <a:lnTo>
                    <a:pt x="96430" y="6623"/>
                  </a:lnTo>
                  <a:lnTo>
                    <a:pt x="140996" y="0"/>
                  </a:lnTo>
                  <a:lnTo>
                    <a:pt x="185561" y="6623"/>
                  </a:lnTo>
                  <a:lnTo>
                    <a:pt x="224266" y="25065"/>
                  </a:lnTo>
                  <a:lnTo>
                    <a:pt x="254788" y="53188"/>
                  </a:lnTo>
                  <a:lnTo>
                    <a:pt x="274804" y="88851"/>
                  </a:lnTo>
                  <a:lnTo>
                    <a:pt x="281992" y="129914"/>
                  </a:lnTo>
                  <a:lnTo>
                    <a:pt x="274804" y="170978"/>
                  </a:lnTo>
                  <a:lnTo>
                    <a:pt x="254788" y="206641"/>
                  </a:lnTo>
                  <a:lnTo>
                    <a:pt x="224266" y="234763"/>
                  </a:lnTo>
                  <a:lnTo>
                    <a:pt x="185561" y="253206"/>
                  </a:lnTo>
                  <a:lnTo>
                    <a:pt x="140996" y="259830"/>
                  </a:lnTo>
                  <a:lnTo>
                    <a:pt x="96430" y="253206"/>
                  </a:lnTo>
                  <a:lnTo>
                    <a:pt x="57725" y="234763"/>
                  </a:lnTo>
                  <a:lnTo>
                    <a:pt x="27204" y="206641"/>
                  </a:lnTo>
                  <a:lnTo>
                    <a:pt x="7188" y="170978"/>
                  </a:lnTo>
                  <a:lnTo>
                    <a:pt x="0" y="129914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14576" y="1133356"/>
              <a:ext cx="107314" cy="635"/>
            </a:xfrm>
            <a:custGeom>
              <a:avLst/>
              <a:gdLst/>
              <a:ahLst/>
              <a:cxnLst/>
              <a:rect l="l" t="t" r="r" b="b"/>
              <a:pathLst>
                <a:path w="107314" h="634">
                  <a:moveTo>
                    <a:pt x="0" y="0"/>
                  </a:moveTo>
                  <a:lnTo>
                    <a:pt x="106983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06719" y="1108609"/>
              <a:ext cx="76200" cy="48895"/>
            </a:xfrm>
            <a:custGeom>
              <a:avLst/>
              <a:gdLst/>
              <a:ahLst/>
              <a:cxnLst/>
              <a:rect l="l" t="t" r="r" b="b"/>
              <a:pathLst>
                <a:path w="76200" h="48894">
                  <a:moveTo>
                    <a:pt x="0" y="0"/>
                  </a:moveTo>
                  <a:lnTo>
                    <a:pt x="0" y="48873"/>
                  </a:lnTo>
                  <a:lnTo>
                    <a:pt x="76064" y="24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57576" y="1133356"/>
              <a:ext cx="106680" cy="635"/>
            </a:xfrm>
            <a:custGeom>
              <a:avLst/>
              <a:gdLst/>
              <a:ahLst/>
              <a:cxnLst/>
              <a:rect l="l" t="t" r="r" b="b"/>
              <a:pathLst>
                <a:path w="106680" h="634">
                  <a:moveTo>
                    <a:pt x="0" y="0"/>
                  </a:moveTo>
                  <a:lnTo>
                    <a:pt x="106365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9718" y="1108609"/>
              <a:ext cx="76200" cy="48895"/>
            </a:xfrm>
            <a:custGeom>
              <a:avLst/>
              <a:gdLst/>
              <a:ahLst/>
              <a:cxnLst/>
              <a:rect l="l" t="t" r="r" b="b"/>
              <a:pathLst>
                <a:path w="76200" h="48894">
                  <a:moveTo>
                    <a:pt x="0" y="0"/>
                  </a:moveTo>
                  <a:lnTo>
                    <a:pt x="0" y="48873"/>
                  </a:lnTo>
                  <a:lnTo>
                    <a:pt x="76064" y="24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113989" y="1325426"/>
            <a:ext cx="29210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10" dirty="0">
                <a:latin typeface="Arial"/>
                <a:cs typeface="Arial"/>
              </a:rPr>
              <a:t>P=P+B</a:t>
            </a:r>
            <a:endParaRPr sz="6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97186" y="1325426"/>
            <a:ext cx="18732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25" dirty="0">
                <a:latin typeface="Arial"/>
                <a:cs typeface="Arial"/>
              </a:rPr>
              <a:t>P=A</a:t>
            </a:r>
            <a:endParaRPr sz="6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59824" y="1600723"/>
            <a:ext cx="11239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25" dirty="0">
                <a:latin typeface="Arial"/>
                <a:cs typeface="Arial"/>
              </a:rPr>
              <a:t>(a)</a:t>
            </a:r>
            <a:endParaRPr sz="6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45495" y="507084"/>
            <a:ext cx="735965" cy="259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95"/>
              </a:spcBef>
            </a:pPr>
            <a:r>
              <a:rPr sz="650" dirty="0">
                <a:latin typeface="Arial"/>
                <a:cs typeface="Arial"/>
              </a:rPr>
              <a:t>Inputs:</a:t>
            </a:r>
            <a:r>
              <a:rPr sz="650" spc="-3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A,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B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(8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spc="-10" dirty="0">
                <a:latin typeface="Arial"/>
                <a:cs typeface="Arial"/>
              </a:rPr>
              <a:t>bits)</a:t>
            </a:r>
            <a:r>
              <a:rPr sz="650" spc="20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Outputs: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P (8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spc="-10" dirty="0">
                <a:latin typeface="Arial"/>
                <a:cs typeface="Arial"/>
              </a:rPr>
              <a:t>bits)</a:t>
            </a:r>
            <a:endParaRPr sz="6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68335" y="507084"/>
            <a:ext cx="918210" cy="374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105"/>
              </a:spcBef>
            </a:pPr>
            <a:r>
              <a:rPr sz="650" dirty="0">
                <a:latin typeface="Arial"/>
                <a:cs typeface="Arial"/>
              </a:rPr>
              <a:t>Inputs:</a:t>
            </a:r>
            <a:r>
              <a:rPr sz="650" spc="-3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A,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B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(8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spc="-10" dirty="0">
                <a:latin typeface="Arial"/>
                <a:cs typeface="Arial"/>
              </a:rPr>
              <a:t>bits)</a:t>
            </a:r>
            <a:r>
              <a:rPr sz="650" spc="20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Outputs: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P (8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spc="-10" dirty="0">
                <a:latin typeface="Arial"/>
                <a:cs typeface="Arial"/>
              </a:rPr>
              <a:t>bits)</a:t>
            </a:r>
            <a:r>
              <a:rPr sz="650" spc="400" dirty="0">
                <a:latin typeface="Arial"/>
                <a:cs typeface="Arial"/>
              </a:rPr>
              <a:t> </a:t>
            </a:r>
            <a:r>
              <a:rPr sz="650" dirty="0">
                <a:solidFill>
                  <a:srgbClr val="4D994D"/>
                </a:solidFill>
                <a:latin typeface="Arial"/>
                <a:cs typeface="Arial"/>
              </a:rPr>
              <a:t>Local</a:t>
            </a:r>
            <a:r>
              <a:rPr sz="650" spc="10" dirty="0">
                <a:solidFill>
                  <a:srgbClr val="4D994D"/>
                </a:solidFill>
                <a:latin typeface="Arial"/>
                <a:cs typeface="Arial"/>
              </a:rPr>
              <a:t> </a:t>
            </a:r>
            <a:r>
              <a:rPr sz="650" dirty="0">
                <a:solidFill>
                  <a:srgbClr val="4D994D"/>
                </a:solidFill>
                <a:latin typeface="Arial"/>
                <a:cs typeface="Arial"/>
              </a:rPr>
              <a:t>register:</a:t>
            </a:r>
            <a:r>
              <a:rPr sz="650" spc="10" dirty="0">
                <a:solidFill>
                  <a:srgbClr val="4D994D"/>
                </a:solidFill>
                <a:latin typeface="Arial"/>
                <a:cs typeface="Arial"/>
              </a:rPr>
              <a:t> </a:t>
            </a:r>
            <a:r>
              <a:rPr sz="650" dirty="0">
                <a:solidFill>
                  <a:srgbClr val="4D994D"/>
                </a:solidFill>
                <a:latin typeface="Arial"/>
                <a:cs typeface="Arial"/>
              </a:rPr>
              <a:t>R</a:t>
            </a:r>
            <a:r>
              <a:rPr sz="650" spc="10" dirty="0">
                <a:solidFill>
                  <a:srgbClr val="4D994D"/>
                </a:solidFill>
                <a:latin typeface="Arial"/>
                <a:cs typeface="Arial"/>
              </a:rPr>
              <a:t> </a:t>
            </a:r>
            <a:r>
              <a:rPr sz="650" dirty="0">
                <a:solidFill>
                  <a:srgbClr val="4D994D"/>
                </a:solidFill>
                <a:latin typeface="Arial"/>
                <a:cs typeface="Arial"/>
              </a:rPr>
              <a:t>(8</a:t>
            </a:r>
            <a:r>
              <a:rPr sz="650" spc="10" dirty="0">
                <a:solidFill>
                  <a:srgbClr val="4D994D"/>
                </a:solidFill>
                <a:latin typeface="Arial"/>
                <a:cs typeface="Arial"/>
              </a:rPr>
              <a:t> </a:t>
            </a:r>
            <a:r>
              <a:rPr sz="650" spc="-10" dirty="0">
                <a:solidFill>
                  <a:srgbClr val="4D994D"/>
                </a:solidFill>
                <a:latin typeface="Arial"/>
                <a:cs typeface="Arial"/>
              </a:rPr>
              <a:t>bits)</a:t>
            </a:r>
            <a:endParaRPr sz="65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06282" y="1276881"/>
            <a:ext cx="251460" cy="225425"/>
          </a:xfrm>
          <a:custGeom>
            <a:avLst/>
            <a:gdLst/>
            <a:ahLst/>
            <a:cxnLst/>
            <a:rect l="l" t="t" r="r" b="b"/>
            <a:pathLst>
              <a:path w="251460" h="225425">
                <a:moveTo>
                  <a:pt x="9893" y="225186"/>
                </a:moveTo>
                <a:lnTo>
                  <a:pt x="251071" y="0"/>
                </a:lnTo>
              </a:path>
              <a:path w="251460" h="225425">
                <a:moveTo>
                  <a:pt x="241795" y="225186"/>
                </a:moveTo>
                <a:lnTo>
                  <a:pt x="0" y="0"/>
                </a:lnTo>
              </a:path>
            </a:pathLst>
          </a:custGeom>
          <a:ln w="43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227115" y="1066833"/>
            <a:ext cx="7683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Arial"/>
                <a:cs typeface="Arial"/>
              </a:rPr>
              <a:t>T</a:t>
            </a:r>
            <a:endParaRPr sz="65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115515" y="998492"/>
            <a:ext cx="281940" cy="260350"/>
          </a:xfrm>
          <a:custGeom>
            <a:avLst/>
            <a:gdLst/>
            <a:ahLst/>
            <a:cxnLst/>
            <a:rect l="l" t="t" r="r" b="b"/>
            <a:pathLst>
              <a:path w="281939" h="260350">
                <a:moveTo>
                  <a:pt x="0" y="129914"/>
                </a:moveTo>
                <a:lnTo>
                  <a:pt x="7172" y="88851"/>
                </a:lnTo>
                <a:lnTo>
                  <a:pt x="27144" y="53188"/>
                </a:lnTo>
                <a:lnTo>
                  <a:pt x="57599" y="25065"/>
                </a:lnTo>
                <a:lnTo>
                  <a:pt x="96219" y="6623"/>
                </a:lnTo>
                <a:lnTo>
                  <a:pt x="140687" y="0"/>
                </a:lnTo>
                <a:lnTo>
                  <a:pt x="185155" y="6623"/>
                </a:lnTo>
                <a:lnTo>
                  <a:pt x="223775" y="25065"/>
                </a:lnTo>
                <a:lnTo>
                  <a:pt x="254229" y="53188"/>
                </a:lnTo>
                <a:lnTo>
                  <a:pt x="274201" y="88851"/>
                </a:lnTo>
                <a:lnTo>
                  <a:pt x="281374" y="129914"/>
                </a:lnTo>
                <a:lnTo>
                  <a:pt x="274201" y="170978"/>
                </a:lnTo>
                <a:lnTo>
                  <a:pt x="254229" y="206641"/>
                </a:lnTo>
                <a:lnTo>
                  <a:pt x="223775" y="234763"/>
                </a:lnTo>
                <a:lnTo>
                  <a:pt x="185155" y="253206"/>
                </a:lnTo>
                <a:lnTo>
                  <a:pt x="140687" y="259830"/>
                </a:lnTo>
                <a:lnTo>
                  <a:pt x="96219" y="253206"/>
                </a:lnTo>
                <a:lnTo>
                  <a:pt x="57599" y="234763"/>
                </a:lnTo>
                <a:lnTo>
                  <a:pt x="27144" y="206641"/>
                </a:lnTo>
                <a:lnTo>
                  <a:pt x="7172" y="170978"/>
                </a:lnTo>
                <a:lnTo>
                  <a:pt x="0" y="129914"/>
                </a:lnTo>
                <a:close/>
              </a:path>
            </a:pathLst>
          </a:custGeom>
          <a:ln w="6185">
            <a:solidFill>
              <a:srgbClr val="008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771970" y="1060647"/>
            <a:ext cx="8191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Arial"/>
                <a:cs typeface="Arial"/>
              </a:rPr>
              <a:t>S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480616" y="995317"/>
            <a:ext cx="630555" cy="266700"/>
            <a:chOff x="2480616" y="995317"/>
            <a:chExt cx="630555" cy="266700"/>
          </a:xfrm>
        </p:grpSpPr>
        <p:sp>
          <p:nvSpPr>
            <p:cNvPr id="32" name="object 32"/>
            <p:cNvSpPr/>
            <p:nvPr/>
          </p:nvSpPr>
          <p:spPr>
            <a:xfrm>
              <a:off x="2660990" y="998492"/>
              <a:ext cx="281940" cy="260350"/>
            </a:xfrm>
            <a:custGeom>
              <a:avLst/>
              <a:gdLst/>
              <a:ahLst/>
              <a:cxnLst/>
              <a:rect l="l" t="t" r="r" b="b"/>
              <a:pathLst>
                <a:path w="281939" h="260350">
                  <a:moveTo>
                    <a:pt x="0" y="129914"/>
                  </a:moveTo>
                  <a:lnTo>
                    <a:pt x="7172" y="88851"/>
                  </a:lnTo>
                  <a:lnTo>
                    <a:pt x="27143" y="53188"/>
                  </a:lnTo>
                  <a:lnTo>
                    <a:pt x="57598" y="25065"/>
                  </a:lnTo>
                  <a:lnTo>
                    <a:pt x="96217" y="6623"/>
                  </a:lnTo>
                  <a:lnTo>
                    <a:pt x="140685" y="0"/>
                  </a:lnTo>
                  <a:lnTo>
                    <a:pt x="185153" y="6623"/>
                  </a:lnTo>
                  <a:lnTo>
                    <a:pt x="223773" y="25065"/>
                  </a:lnTo>
                  <a:lnTo>
                    <a:pt x="254228" y="53188"/>
                  </a:lnTo>
                  <a:lnTo>
                    <a:pt x="274200" y="88851"/>
                  </a:lnTo>
                  <a:lnTo>
                    <a:pt x="281372" y="129914"/>
                  </a:lnTo>
                  <a:lnTo>
                    <a:pt x="274200" y="170978"/>
                  </a:lnTo>
                  <a:lnTo>
                    <a:pt x="254228" y="206641"/>
                  </a:lnTo>
                  <a:lnTo>
                    <a:pt x="223773" y="234763"/>
                  </a:lnTo>
                  <a:lnTo>
                    <a:pt x="185153" y="253206"/>
                  </a:lnTo>
                  <a:lnTo>
                    <a:pt x="140685" y="259830"/>
                  </a:lnTo>
                  <a:lnTo>
                    <a:pt x="96217" y="253206"/>
                  </a:lnTo>
                  <a:lnTo>
                    <a:pt x="57598" y="234763"/>
                  </a:lnTo>
                  <a:lnTo>
                    <a:pt x="27143" y="206641"/>
                  </a:lnTo>
                  <a:lnTo>
                    <a:pt x="7172" y="170978"/>
                  </a:lnTo>
                  <a:lnTo>
                    <a:pt x="0" y="129914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42362" y="1133356"/>
              <a:ext cx="106680" cy="635"/>
            </a:xfrm>
            <a:custGeom>
              <a:avLst/>
              <a:gdLst/>
              <a:ahLst/>
              <a:cxnLst/>
              <a:rect l="l" t="t" r="r" b="b"/>
              <a:pathLst>
                <a:path w="106680" h="634">
                  <a:moveTo>
                    <a:pt x="0" y="0"/>
                  </a:moveTo>
                  <a:lnTo>
                    <a:pt x="106365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35123" y="1108609"/>
              <a:ext cx="75565" cy="48895"/>
            </a:xfrm>
            <a:custGeom>
              <a:avLst/>
              <a:gdLst/>
              <a:ahLst/>
              <a:cxnLst/>
              <a:rect l="l" t="t" r="r" b="b"/>
              <a:pathLst>
                <a:path w="75564" h="48894">
                  <a:moveTo>
                    <a:pt x="0" y="0"/>
                  </a:moveTo>
                  <a:lnTo>
                    <a:pt x="0" y="48873"/>
                  </a:lnTo>
                  <a:lnTo>
                    <a:pt x="75445" y="24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84744" y="1133356"/>
              <a:ext cx="107314" cy="635"/>
            </a:xfrm>
            <a:custGeom>
              <a:avLst/>
              <a:gdLst/>
              <a:ahLst/>
              <a:cxnLst/>
              <a:rect l="l" t="t" r="r" b="b"/>
              <a:pathLst>
                <a:path w="107314" h="634">
                  <a:moveTo>
                    <a:pt x="0" y="0"/>
                  </a:moveTo>
                  <a:lnTo>
                    <a:pt x="106983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77505" y="1108609"/>
              <a:ext cx="75565" cy="48895"/>
            </a:xfrm>
            <a:custGeom>
              <a:avLst/>
              <a:gdLst/>
              <a:ahLst/>
              <a:cxnLst/>
              <a:rect l="l" t="t" r="r" b="b"/>
              <a:pathLst>
                <a:path w="75564" h="48894">
                  <a:moveTo>
                    <a:pt x="0" y="0"/>
                  </a:moveTo>
                  <a:lnTo>
                    <a:pt x="0" y="48873"/>
                  </a:lnTo>
                  <a:lnTo>
                    <a:pt x="75444" y="244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141157" y="1325426"/>
            <a:ext cx="29718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10" dirty="0">
                <a:latin typeface="Arial"/>
                <a:cs typeface="Arial"/>
              </a:rPr>
              <a:t>P=</a:t>
            </a:r>
            <a:r>
              <a:rPr sz="650" spc="-10" dirty="0">
                <a:solidFill>
                  <a:srgbClr val="4D994D"/>
                </a:solidFill>
                <a:latin typeface="Arial"/>
                <a:cs typeface="Arial"/>
              </a:rPr>
              <a:t>R</a:t>
            </a:r>
            <a:r>
              <a:rPr sz="650" spc="-10" dirty="0">
                <a:latin typeface="Arial"/>
                <a:cs typeface="Arial"/>
              </a:rPr>
              <a:t>+B</a:t>
            </a:r>
            <a:endParaRPr sz="6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24353" y="1325426"/>
            <a:ext cx="271145" cy="40195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84455">
              <a:lnSpc>
                <a:spcPts val="770"/>
              </a:lnSpc>
              <a:spcBef>
                <a:spcPts val="145"/>
              </a:spcBef>
            </a:pPr>
            <a:r>
              <a:rPr sz="650" spc="-25" dirty="0">
                <a:solidFill>
                  <a:srgbClr val="4D994D"/>
                </a:solidFill>
                <a:latin typeface="Arial"/>
                <a:cs typeface="Arial"/>
              </a:rPr>
              <a:t>R=A</a:t>
            </a:r>
            <a:r>
              <a:rPr sz="650" spc="200" dirty="0">
                <a:solidFill>
                  <a:srgbClr val="4D994D"/>
                </a:solidFill>
                <a:latin typeface="Arial"/>
                <a:cs typeface="Arial"/>
              </a:rPr>
              <a:t> </a:t>
            </a:r>
            <a:r>
              <a:rPr sz="650" spc="-25" dirty="0">
                <a:latin typeface="Arial"/>
                <a:cs typeface="Arial"/>
              </a:rPr>
              <a:t>P=A</a:t>
            </a:r>
            <a:endParaRPr sz="650">
              <a:latin typeface="Arial"/>
              <a:cs typeface="Arial"/>
            </a:endParaRPr>
          </a:p>
          <a:p>
            <a:pPr marL="165100">
              <a:lnSpc>
                <a:spcPct val="100000"/>
              </a:lnSpc>
              <a:spcBef>
                <a:spcPts val="595"/>
              </a:spcBef>
            </a:pPr>
            <a:r>
              <a:rPr sz="650" spc="-25" dirty="0">
                <a:latin typeface="Arial"/>
                <a:cs typeface="Arial"/>
              </a:rPr>
              <a:t>(b)</a:t>
            </a:r>
            <a:endParaRPr sz="65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69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32" y="2605722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98162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15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RTL</a:t>
            </a:r>
            <a:r>
              <a:rPr spc="-30" dirty="0"/>
              <a:t> </a:t>
            </a:r>
            <a:r>
              <a:rPr spc="-10" dirty="0"/>
              <a:t>Design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6153" y="240360"/>
            <a:ext cx="135445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i="1" dirty="0">
                <a:solidFill>
                  <a:srgbClr val="003366"/>
                </a:solidFill>
                <a:latin typeface="Tahoma"/>
                <a:cs typeface="Tahoma"/>
              </a:rPr>
              <a:t>Pitfalls</a:t>
            </a:r>
            <a:r>
              <a:rPr sz="950" i="1" spc="-5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50" i="1" dirty="0">
                <a:solidFill>
                  <a:srgbClr val="003366"/>
                </a:solidFill>
                <a:latin typeface="Tahoma"/>
                <a:cs typeface="Tahoma"/>
              </a:rPr>
              <a:t>and</a:t>
            </a:r>
            <a:r>
              <a:rPr sz="950" i="1" spc="-5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50" i="1" dirty="0">
                <a:solidFill>
                  <a:srgbClr val="003366"/>
                </a:solidFill>
                <a:latin typeface="Tahoma"/>
                <a:cs typeface="Tahoma"/>
              </a:rPr>
              <a:t>Good</a:t>
            </a:r>
            <a:r>
              <a:rPr sz="950" i="1" spc="-4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50" i="1" spc="-10" dirty="0">
                <a:solidFill>
                  <a:srgbClr val="003366"/>
                </a:solidFill>
                <a:latin typeface="Tahoma"/>
                <a:cs typeface="Tahoma"/>
              </a:rPr>
              <a:t>Practice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878" y="508693"/>
            <a:ext cx="1494155" cy="18516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46050" marR="113030" indent="-133985">
              <a:lnSpc>
                <a:spcPct val="104600"/>
              </a:lnSpc>
              <a:spcBef>
                <a:spcPts val="85"/>
              </a:spcBef>
              <a:buClr>
                <a:srgbClr val="0000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Good</a:t>
            </a:r>
            <a:r>
              <a:rPr sz="900" spc="8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practice:</a:t>
            </a:r>
            <a:r>
              <a:rPr sz="900" spc="9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Register </a:t>
            </a:r>
            <a:r>
              <a:rPr sz="900" dirty="0">
                <a:latin typeface="Tahoma"/>
                <a:cs typeface="Tahoma"/>
              </a:rPr>
              <a:t>all</a:t>
            </a:r>
            <a:r>
              <a:rPr sz="900" spc="4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data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outputs</a:t>
            </a:r>
            <a:endParaRPr sz="900">
              <a:latin typeface="Tahoma"/>
              <a:cs typeface="Tahoma"/>
            </a:endParaRPr>
          </a:p>
          <a:p>
            <a:pPr marL="304165" marR="71755" lvl="1" indent="-114300">
              <a:lnSpc>
                <a:spcPct val="101699"/>
              </a:lnSpc>
              <a:spcBef>
                <a:spcPts val="165"/>
              </a:spcBef>
              <a:buClr>
                <a:srgbClr val="FF00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In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fig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(a),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output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P</a:t>
            </a:r>
            <a:r>
              <a:rPr sz="800" i="1" spc="1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would </a:t>
            </a:r>
            <a:r>
              <a:rPr sz="750" dirty="0">
                <a:latin typeface="Tahoma"/>
                <a:cs typeface="Tahoma"/>
              </a:rPr>
              <a:t>show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spurious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values</a:t>
            </a:r>
            <a:r>
              <a:rPr sz="750" spc="70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as </a:t>
            </a:r>
            <a:r>
              <a:rPr sz="750" dirty="0">
                <a:latin typeface="Tahoma"/>
                <a:cs typeface="Tahoma"/>
              </a:rPr>
              <a:t>addition</a:t>
            </a:r>
            <a:r>
              <a:rPr sz="750" spc="8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computes</a:t>
            </a:r>
            <a:endParaRPr sz="750">
              <a:latin typeface="Tahoma"/>
              <a:cs typeface="Tahoma"/>
            </a:endParaRPr>
          </a:p>
          <a:p>
            <a:pPr marL="457834" marR="27940" lvl="2" indent="-89535">
              <a:lnSpc>
                <a:spcPct val="100800"/>
              </a:lnSpc>
              <a:spcBef>
                <a:spcPts val="170"/>
              </a:spcBef>
              <a:buClr>
                <a:srgbClr val="008080"/>
              </a:buClr>
              <a:buSzPct val="71428"/>
              <a:buFont typeface="Wingdings"/>
              <a:buChar char=""/>
              <a:tabLst>
                <a:tab pos="458470" algn="l"/>
              </a:tabLst>
            </a:pPr>
            <a:r>
              <a:rPr sz="700" dirty="0">
                <a:latin typeface="Tahoma"/>
                <a:cs typeface="Tahoma"/>
              </a:rPr>
              <a:t>Furthermore, </a:t>
            </a:r>
            <a:r>
              <a:rPr sz="700" spc="-10" dirty="0">
                <a:latin typeface="Tahoma"/>
                <a:cs typeface="Tahoma"/>
              </a:rPr>
              <a:t>longest </a:t>
            </a:r>
            <a:r>
              <a:rPr sz="700" dirty="0">
                <a:latin typeface="Tahoma"/>
                <a:cs typeface="Tahoma"/>
              </a:rPr>
              <a:t>register-to-register </a:t>
            </a:r>
            <a:r>
              <a:rPr sz="700" spc="-10" dirty="0">
                <a:latin typeface="Tahoma"/>
                <a:cs typeface="Tahoma"/>
              </a:rPr>
              <a:t>path, </a:t>
            </a:r>
            <a:r>
              <a:rPr sz="700" dirty="0">
                <a:latin typeface="Tahoma"/>
                <a:cs typeface="Tahoma"/>
              </a:rPr>
              <a:t>which determines </a:t>
            </a:r>
            <a:r>
              <a:rPr sz="700" spc="-10" dirty="0">
                <a:latin typeface="Tahoma"/>
                <a:cs typeface="Tahoma"/>
              </a:rPr>
              <a:t>clock </a:t>
            </a:r>
            <a:r>
              <a:rPr sz="700" dirty="0">
                <a:latin typeface="Tahoma"/>
                <a:cs typeface="Tahoma"/>
              </a:rPr>
              <a:t>period,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is not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known </a:t>
            </a:r>
            <a:r>
              <a:rPr sz="700" spc="-10" dirty="0">
                <a:latin typeface="Tahoma"/>
                <a:cs typeface="Tahoma"/>
              </a:rPr>
              <a:t>until </a:t>
            </a:r>
            <a:r>
              <a:rPr sz="700" dirty="0">
                <a:latin typeface="Tahoma"/>
                <a:cs typeface="Tahoma"/>
              </a:rPr>
              <a:t>that</a:t>
            </a:r>
            <a:r>
              <a:rPr sz="700" spc="-5" dirty="0">
                <a:latin typeface="Tahoma"/>
                <a:cs typeface="Tahoma"/>
              </a:rPr>
              <a:t> </a:t>
            </a:r>
            <a:r>
              <a:rPr sz="700" dirty="0">
                <a:latin typeface="Tahoma"/>
                <a:cs typeface="Tahoma"/>
              </a:rPr>
              <a:t>output is </a:t>
            </a:r>
            <a:r>
              <a:rPr sz="700" spc="-10" dirty="0">
                <a:latin typeface="Tahoma"/>
                <a:cs typeface="Tahoma"/>
              </a:rPr>
              <a:t>connected </a:t>
            </a:r>
            <a:r>
              <a:rPr sz="700" dirty="0">
                <a:latin typeface="Tahoma"/>
                <a:cs typeface="Tahoma"/>
              </a:rPr>
              <a:t>to another </a:t>
            </a:r>
            <a:r>
              <a:rPr sz="700" spc="-10" dirty="0">
                <a:latin typeface="Tahoma"/>
                <a:cs typeface="Tahoma"/>
              </a:rPr>
              <a:t>component</a:t>
            </a:r>
            <a:endParaRPr sz="700">
              <a:latin typeface="Tahoma"/>
              <a:cs typeface="Tahoma"/>
            </a:endParaRPr>
          </a:p>
          <a:p>
            <a:pPr marL="304165" marR="5080" lvl="1" indent="-114300">
              <a:lnSpc>
                <a:spcPct val="104200"/>
              </a:lnSpc>
              <a:spcBef>
                <a:spcPts val="155"/>
              </a:spcBef>
              <a:buClr>
                <a:srgbClr val="FF00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In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fig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(b),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spurious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outputs </a:t>
            </a:r>
            <a:r>
              <a:rPr sz="750" dirty="0">
                <a:latin typeface="Tahoma"/>
                <a:cs typeface="Tahoma"/>
              </a:rPr>
              <a:t>reduced,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and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longest </a:t>
            </a:r>
            <a:r>
              <a:rPr sz="750" dirty="0">
                <a:latin typeface="Tahoma"/>
                <a:cs typeface="Tahoma"/>
              </a:rPr>
              <a:t>register-to-register</a:t>
            </a:r>
            <a:r>
              <a:rPr sz="750" spc="12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path</a:t>
            </a:r>
            <a:r>
              <a:rPr sz="750" spc="120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is </a:t>
            </a:r>
            <a:r>
              <a:rPr sz="750" spc="-10" dirty="0">
                <a:latin typeface="Tahoma"/>
                <a:cs typeface="Tahoma"/>
              </a:rPr>
              <a:t>clear</a:t>
            </a:r>
            <a:endParaRPr sz="75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23560" y="508427"/>
            <a:ext cx="553720" cy="993775"/>
            <a:chOff x="1623560" y="508427"/>
            <a:chExt cx="553720" cy="993775"/>
          </a:xfrm>
        </p:grpSpPr>
        <p:sp>
          <p:nvSpPr>
            <p:cNvPr id="13" name="object 13"/>
            <p:cNvSpPr/>
            <p:nvPr/>
          </p:nvSpPr>
          <p:spPr>
            <a:xfrm>
              <a:off x="1965904" y="809805"/>
              <a:ext cx="635" cy="160020"/>
            </a:xfrm>
            <a:custGeom>
              <a:avLst/>
              <a:gdLst/>
              <a:ahLst/>
              <a:cxnLst/>
              <a:rect l="l" t="t" r="r" b="b"/>
              <a:pathLst>
                <a:path w="635" h="160019">
                  <a:moveTo>
                    <a:pt x="0" y="0"/>
                  </a:moveTo>
                  <a:lnTo>
                    <a:pt x="618" y="159610"/>
                  </a:lnTo>
                </a:path>
              </a:pathLst>
            </a:custGeom>
            <a:ln w="7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39931" y="926110"/>
              <a:ext cx="51435" cy="113664"/>
            </a:xfrm>
            <a:custGeom>
              <a:avLst/>
              <a:gdLst/>
              <a:ahLst/>
              <a:cxnLst/>
              <a:rect l="l" t="t" r="r" b="b"/>
              <a:pathLst>
                <a:path w="51435" h="113665">
                  <a:moveTo>
                    <a:pt x="51327" y="0"/>
                  </a:moveTo>
                  <a:lnTo>
                    <a:pt x="0" y="0"/>
                  </a:lnTo>
                  <a:lnTo>
                    <a:pt x="25662" y="113211"/>
                  </a:lnTo>
                  <a:lnTo>
                    <a:pt x="513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58046" y="1272550"/>
              <a:ext cx="635" cy="160020"/>
            </a:xfrm>
            <a:custGeom>
              <a:avLst/>
              <a:gdLst/>
              <a:ahLst/>
              <a:cxnLst/>
              <a:rect l="l" t="t" r="r" b="b"/>
              <a:pathLst>
                <a:path w="635" h="160019">
                  <a:moveTo>
                    <a:pt x="0" y="0"/>
                  </a:moveTo>
                  <a:lnTo>
                    <a:pt x="618" y="159610"/>
                  </a:lnTo>
                </a:path>
              </a:pathLst>
            </a:custGeom>
            <a:ln w="7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32072" y="1388855"/>
              <a:ext cx="51435" cy="113664"/>
            </a:xfrm>
            <a:custGeom>
              <a:avLst/>
              <a:gdLst/>
              <a:ahLst/>
              <a:cxnLst/>
              <a:rect l="l" t="t" r="r" b="b"/>
              <a:pathLst>
                <a:path w="51435" h="113665">
                  <a:moveTo>
                    <a:pt x="51328" y="0"/>
                  </a:moveTo>
                  <a:lnTo>
                    <a:pt x="0" y="0"/>
                  </a:lnTo>
                  <a:lnTo>
                    <a:pt x="25664" y="113211"/>
                  </a:lnTo>
                  <a:lnTo>
                    <a:pt x="513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50806" y="512237"/>
              <a:ext cx="1270" cy="457200"/>
            </a:xfrm>
            <a:custGeom>
              <a:avLst/>
              <a:gdLst/>
              <a:ahLst/>
              <a:cxnLst/>
              <a:rect l="l" t="t" r="r" b="b"/>
              <a:pathLst>
                <a:path w="1269" h="457200">
                  <a:moveTo>
                    <a:pt x="0" y="0"/>
                  </a:moveTo>
                  <a:lnTo>
                    <a:pt x="1236" y="457178"/>
                  </a:lnTo>
                </a:path>
              </a:pathLst>
            </a:custGeom>
            <a:ln w="7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25452" y="926110"/>
              <a:ext cx="51435" cy="113664"/>
            </a:xfrm>
            <a:custGeom>
              <a:avLst/>
              <a:gdLst/>
              <a:ahLst/>
              <a:cxnLst/>
              <a:rect l="l" t="t" r="r" b="b"/>
              <a:pathLst>
                <a:path w="51435" h="113665">
                  <a:moveTo>
                    <a:pt x="51327" y="0"/>
                  </a:moveTo>
                  <a:lnTo>
                    <a:pt x="0" y="0"/>
                  </a:lnTo>
                  <a:lnTo>
                    <a:pt x="25664" y="113211"/>
                  </a:lnTo>
                  <a:lnTo>
                    <a:pt x="513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25782" y="696593"/>
              <a:ext cx="80010" cy="88265"/>
            </a:xfrm>
            <a:custGeom>
              <a:avLst/>
              <a:gdLst/>
              <a:ahLst/>
              <a:cxnLst/>
              <a:rect l="l" t="t" r="r" b="b"/>
              <a:pathLst>
                <a:path w="80010" h="88265">
                  <a:moveTo>
                    <a:pt x="0" y="87847"/>
                  </a:moveTo>
                  <a:lnTo>
                    <a:pt x="79773" y="46176"/>
                  </a:lnTo>
                  <a:lnTo>
                    <a:pt x="0" y="0"/>
                  </a:lnTo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891696" y="1042415"/>
            <a:ext cx="332740" cy="226695"/>
          </a:xfrm>
          <a:prstGeom prst="rect">
            <a:avLst/>
          </a:prstGeom>
          <a:ln w="5567">
            <a:solidFill>
              <a:srgbClr val="008CCC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750" spc="-10" dirty="0"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25782" y="558635"/>
            <a:ext cx="426084" cy="251460"/>
          </a:xfrm>
          <a:prstGeom prst="rect">
            <a:avLst/>
          </a:prstGeom>
          <a:ln w="5567">
            <a:solidFill>
              <a:srgbClr val="008CCC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16510" algn="ctr">
              <a:lnSpc>
                <a:spcPct val="100000"/>
              </a:lnSpc>
              <a:spcBef>
                <a:spcPts val="484"/>
              </a:spcBef>
            </a:pPr>
            <a:r>
              <a:rPr sz="750" spc="-10" dirty="0">
                <a:latin typeface="Arial"/>
                <a:cs typeface="Arial"/>
              </a:rPr>
              <a:t>R</a:t>
            </a:r>
            <a:endParaRPr sz="7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73973" y="490258"/>
            <a:ext cx="88265" cy="138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10" dirty="0">
                <a:latin typeface="Arial"/>
                <a:cs typeface="Arial"/>
              </a:rPr>
              <a:t>B</a:t>
            </a:r>
            <a:endParaRPr sz="7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92344" y="1382961"/>
            <a:ext cx="88265" cy="138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10" dirty="0">
                <a:latin typeface="Arial"/>
                <a:cs typeface="Arial"/>
              </a:rPr>
              <a:t>P</a:t>
            </a:r>
            <a:endParaRPr sz="7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67246" y="1530198"/>
            <a:ext cx="140335" cy="138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25" dirty="0">
                <a:latin typeface="Arial"/>
                <a:cs typeface="Arial"/>
              </a:rPr>
              <a:t>(a)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548691" y="508427"/>
            <a:ext cx="552450" cy="1468120"/>
            <a:chOff x="2548691" y="508427"/>
            <a:chExt cx="552450" cy="1468120"/>
          </a:xfrm>
        </p:grpSpPr>
        <p:sp>
          <p:nvSpPr>
            <p:cNvPr id="26" name="object 26"/>
            <p:cNvSpPr/>
            <p:nvPr/>
          </p:nvSpPr>
          <p:spPr>
            <a:xfrm>
              <a:off x="2889799" y="809805"/>
              <a:ext cx="1270" cy="160020"/>
            </a:xfrm>
            <a:custGeom>
              <a:avLst/>
              <a:gdLst/>
              <a:ahLst/>
              <a:cxnLst/>
              <a:rect l="l" t="t" r="r" b="b"/>
              <a:pathLst>
                <a:path w="1269" h="160019">
                  <a:moveTo>
                    <a:pt x="0" y="0"/>
                  </a:moveTo>
                  <a:lnTo>
                    <a:pt x="1236" y="159610"/>
                  </a:lnTo>
                </a:path>
              </a:pathLst>
            </a:custGeom>
            <a:ln w="7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64444" y="926110"/>
              <a:ext cx="51435" cy="113664"/>
            </a:xfrm>
            <a:custGeom>
              <a:avLst/>
              <a:gdLst/>
              <a:ahLst/>
              <a:cxnLst/>
              <a:rect l="l" t="t" r="r" b="b"/>
              <a:pathLst>
                <a:path w="51435" h="113665">
                  <a:moveTo>
                    <a:pt x="51327" y="0"/>
                  </a:moveTo>
                  <a:lnTo>
                    <a:pt x="0" y="0"/>
                  </a:lnTo>
                  <a:lnTo>
                    <a:pt x="25662" y="113211"/>
                  </a:lnTo>
                  <a:lnTo>
                    <a:pt x="513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83177" y="1272550"/>
              <a:ext cx="1270" cy="160020"/>
            </a:xfrm>
            <a:custGeom>
              <a:avLst/>
              <a:gdLst/>
              <a:ahLst/>
              <a:cxnLst/>
              <a:rect l="l" t="t" r="r" b="b"/>
              <a:pathLst>
                <a:path w="1269" h="160019">
                  <a:moveTo>
                    <a:pt x="0" y="0"/>
                  </a:moveTo>
                  <a:lnTo>
                    <a:pt x="1236" y="159610"/>
                  </a:lnTo>
                </a:path>
              </a:pathLst>
            </a:custGeom>
            <a:ln w="7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57824" y="1388855"/>
              <a:ext cx="50800" cy="113664"/>
            </a:xfrm>
            <a:custGeom>
              <a:avLst/>
              <a:gdLst/>
              <a:ahLst/>
              <a:cxnLst/>
              <a:rect l="l" t="t" r="r" b="b"/>
              <a:pathLst>
                <a:path w="50800" h="113665">
                  <a:moveTo>
                    <a:pt x="50708" y="0"/>
                  </a:moveTo>
                  <a:lnTo>
                    <a:pt x="0" y="0"/>
                  </a:lnTo>
                  <a:lnTo>
                    <a:pt x="25354" y="113211"/>
                  </a:lnTo>
                  <a:lnTo>
                    <a:pt x="507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83177" y="1746432"/>
              <a:ext cx="1270" cy="160020"/>
            </a:xfrm>
            <a:custGeom>
              <a:avLst/>
              <a:gdLst/>
              <a:ahLst/>
              <a:cxnLst/>
              <a:rect l="l" t="t" r="r" b="b"/>
              <a:pathLst>
                <a:path w="1269" h="160019">
                  <a:moveTo>
                    <a:pt x="0" y="0"/>
                  </a:moveTo>
                  <a:lnTo>
                    <a:pt x="1236" y="159610"/>
                  </a:lnTo>
                </a:path>
              </a:pathLst>
            </a:custGeom>
            <a:ln w="7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57824" y="1862737"/>
              <a:ext cx="50800" cy="113664"/>
            </a:xfrm>
            <a:custGeom>
              <a:avLst/>
              <a:gdLst/>
              <a:ahLst/>
              <a:cxnLst/>
              <a:rect l="l" t="t" r="r" b="b"/>
              <a:pathLst>
                <a:path w="50800" h="113664">
                  <a:moveTo>
                    <a:pt x="50708" y="0"/>
                  </a:moveTo>
                  <a:lnTo>
                    <a:pt x="0" y="0"/>
                  </a:lnTo>
                  <a:lnTo>
                    <a:pt x="25354" y="113211"/>
                  </a:lnTo>
                  <a:lnTo>
                    <a:pt x="507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75320" y="512237"/>
              <a:ext cx="1270" cy="457200"/>
            </a:xfrm>
            <a:custGeom>
              <a:avLst/>
              <a:gdLst/>
              <a:ahLst/>
              <a:cxnLst/>
              <a:rect l="l" t="t" r="r" b="b"/>
              <a:pathLst>
                <a:path w="1269" h="457200">
                  <a:moveTo>
                    <a:pt x="0" y="0"/>
                  </a:moveTo>
                  <a:lnTo>
                    <a:pt x="1237" y="457178"/>
                  </a:lnTo>
                </a:path>
              </a:pathLst>
            </a:custGeom>
            <a:ln w="74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49965" y="926110"/>
              <a:ext cx="50800" cy="113664"/>
            </a:xfrm>
            <a:custGeom>
              <a:avLst/>
              <a:gdLst/>
              <a:ahLst/>
              <a:cxnLst/>
              <a:rect l="l" t="t" r="r" b="b"/>
              <a:pathLst>
                <a:path w="50800" h="113665">
                  <a:moveTo>
                    <a:pt x="50709" y="0"/>
                  </a:moveTo>
                  <a:lnTo>
                    <a:pt x="0" y="0"/>
                  </a:lnTo>
                  <a:lnTo>
                    <a:pt x="25354" y="113211"/>
                  </a:lnTo>
                  <a:lnTo>
                    <a:pt x="507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50914" y="696593"/>
              <a:ext cx="80645" cy="88265"/>
            </a:xfrm>
            <a:custGeom>
              <a:avLst/>
              <a:gdLst/>
              <a:ahLst/>
              <a:cxnLst/>
              <a:rect l="l" t="t" r="r" b="b"/>
              <a:pathLst>
                <a:path w="80644" h="88265">
                  <a:moveTo>
                    <a:pt x="0" y="87847"/>
                  </a:moveTo>
                  <a:lnTo>
                    <a:pt x="80392" y="46176"/>
                  </a:lnTo>
                  <a:lnTo>
                    <a:pt x="0" y="0"/>
                  </a:lnTo>
                </a:path>
              </a:pathLst>
            </a:custGeom>
            <a:ln w="4157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816208" y="1042415"/>
            <a:ext cx="332740" cy="226695"/>
          </a:xfrm>
          <a:prstGeom prst="rect">
            <a:avLst/>
          </a:prstGeom>
          <a:ln w="5567">
            <a:solidFill>
              <a:srgbClr val="008CCC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sz="750" spc="-10" dirty="0"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50914" y="558635"/>
            <a:ext cx="425450" cy="251460"/>
          </a:xfrm>
          <a:prstGeom prst="rect">
            <a:avLst/>
          </a:prstGeom>
          <a:ln w="5567">
            <a:solidFill>
              <a:srgbClr val="008CCC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16510" algn="ctr">
              <a:lnSpc>
                <a:spcPct val="100000"/>
              </a:lnSpc>
              <a:spcBef>
                <a:spcPts val="484"/>
              </a:spcBef>
            </a:pPr>
            <a:r>
              <a:rPr sz="750" spc="-10" dirty="0">
                <a:latin typeface="Arial"/>
                <a:cs typeface="Arial"/>
              </a:rPr>
              <a:t>R</a:t>
            </a:r>
            <a:endParaRPr sz="75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767973" y="1633220"/>
            <a:ext cx="80010" cy="88900"/>
          </a:xfrm>
          <a:custGeom>
            <a:avLst/>
            <a:gdLst/>
            <a:ahLst/>
            <a:cxnLst/>
            <a:rect l="l" t="t" r="r" b="b"/>
            <a:pathLst>
              <a:path w="80010" h="88900">
                <a:moveTo>
                  <a:pt x="0" y="88466"/>
                </a:moveTo>
                <a:lnTo>
                  <a:pt x="79774" y="46501"/>
                </a:lnTo>
                <a:lnTo>
                  <a:pt x="0" y="0"/>
                </a:lnTo>
              </a:path>
            </a:pathLst>
          </a:custGeom>
          <a:ln w="4157">
            <a:solidFill>
              <a:srgbClr val="008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767973" y="1495262"/>
            <a:ext cx="426084" cy="251460"/>
          </a:xfrm>
          <a:prstGeom prst="rect">
            <a:avLst/>
          </a:prstGeom>
          <a:ln w="5567">
            <a:solidFill>
              <a:srgbClr val="008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420"/>
              </a:spcBef>
            </a:pPr>
            <a:r>
              <a:rPr sz="750" spc="-20" dirty="0">
                <a:latin typeface="Arial"/>
                <a:cs typeface="Arial"/>
              </a:rPr>
              <a:t>Preg</a:t>
            </a:r>
            <a:endParaRPr sz="7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99723" y="490258"/>
            <a:ext cx="88265" cy="138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10" dirty="0">
                <a:latin typeface="Arial"/>
                <a:cs typeface="Arial"/>
              </a:rPr>
              <a:t>B</a:t>
            </a:r>
            <a:endParaRPr sz="7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16239" y="1850037"/>
            <a:ext cx="88265" cy="138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10" dirty="0">
                <a:latin typeface="Arial"/>
                <a:cs typeface="Arial"/>
              </a:rPr>
              <a:t>P</a:t>
            </a:r>
            <a:endParaRPr sz="7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03509" y="1938502"/>
            <a:ext cx="140335" cy="138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25" dirty="0">
                <a:latin typeface="Arial"/>
                <a:cs typeface="Arial"/>
              </a:rPr>
              <a:t>(b)</a:t>
            </a:r>
            <a:endParaRPr sz="75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078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69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32" y="2605722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14366" y="256382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3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153" y="77721"/>
            <a:ext cx="876935" cy="324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45"/>
              </a:lnSpc>
              <a:spcBef>
                <a:spcPts val="95"/>
              </a:spcBef>
            </a:pPr>
            <a:r>
              <a:rPr sz="1250" dirty="0">
                <a:solidFill>
                  <a:srgbClr val="003366"/>
                </a:solidFill>
                <a:latin typeface="Tahoma"/>
                <a:cs typeface="Tahoma"/>
              </a:rPr>
              <a:t>RTL</a:t>
            </a:r>
            <a:r>
              <a:rPr sz="1250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003366"/>
                </a:solidFill>
                <a:latin typeface="Tahoma"/>
                <a:cs typeface="Tahoma"/>
              </a:rPr>
              <a:t>Design</a:t>
            </a:r>
            <a:endParaRPr sz="1250">
              <a:latin typeface="Tahoma"/>
              <a:cs typeface="Tahoma"/>
            </a:endParaRPr>
          </a:p>
          <a:p>
            <a:pPr marL="12700">
              <a:lnSpc>
                <a:spcPts val="905"/>
              </a:lnSpc>
            </a:pPr>
            <a:r>
              <a:rPr sz="800" i="1" dirty="0">
                <a:solidFill>
                  <a:srgbClr val="003366"/>
                </a:solidFill>
                <a:latin typeface="Tahoma"/>
                <a:cs typeface="Tahoma"/>
              </a:rPr>
              <a:t>RTL</a:t>
            </a:r>
            <a:r>
              <a:rPr sz="800" i="1" spc="-4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Design</a:t>
            </a:r>
            <a:r>
              <a:rPr sz="800" i="1" spc="-3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Method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17772" y="64507"/>
            <a:ext cx="13716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5" dirty="0">
                <a:latin typeface="Times New Roman"/>
                <a:cs typeface="Times New Roman"/>
              </a:rPr>
              <a:t>5.2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-4156" y="0"/>
            <a:ext cx="3575050" cy="2685415"/>
            <a:chOff x="-4156" y="0"/>
            <a:chExt cx="3575050" cy="268541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046" y="812227"/>
              <a:ext cx="3215663" cy="140234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078" y="2078"/>
              <a:ext cx="3562350" cy="2672715"/>
            </a:xfrm>
            <a:custGeom>
              <a:avLst/>
              <a:gdLst/>
              <a:ahLst/>
              <a:cxnLst/>
              <a:rect l="l" t="t" r="r" b="b"/>
              <a:pathLst>
                <a:path w="3562350" h="2672715">
                  <a:moveTo>
                    <a:pt x="0" y="0"/>
                  </a:moveTo>
                  <a:lnTo>
                    <a:pt x="3562003" y="0"/>
                  </a:lnTo>
                  <a:lnTo>
                    <a:pt x="3562003" y="2672541"/>
                  </a:lnTo>
                  <a:lnTo>
                    <a:pt x="0" y="2672541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78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20" y="2605722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14365" y="256382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4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RTL</a:t>
            </a:r>
            <a:r>
              <a:rPr spc="-30" dirty="0"/>
              <a:t> </a:t>
            </a:r>
            <a:r>
              <a:rPr spc="-10" dirty="0"/>
              <a:t>Design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6154" y="240360"/>
            <a:ext cx="296989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i="1" dirty="0">
                <a:solidFill>
                  <a:srgbClr val="003366"/>
                </a:solidFill>
                <a:latin typeface="Tahoma"/>
                <a:cs typeface="Tahoma"/>
              </a:rPr>
              <a:t>RTL</a:t>
            </a:r>
            <a:r>
              <a:rPr sz="950" i="1" spc="-3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50" i="1" spc="-10" dirty="0">
                <a:solidFill>
                  <a:srgbClr val="003366"/>
                </a:solidFill>
                <a:latin typeface="Tahoma"/>
                <a:cs typeface="Tahoma"/>
              </a:rPr>
              <a:t>Example:</a:t>
            </a:r>
            <a:r>
              <a:rPr sz="950" i="1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Video</a:t>
            </a:r>
            <a:r>
              <a:rPr sz="800" i="1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Compression</a:t>
            </a:r>
            <a:r>
              <a:rPr sz="800" i="1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dirty="0">
                <a:solidFill>
                  <a:srgbClr val="003366"/>
                </a:solidFill>
                <a:latin typeface="Tahoma"/>
                <a:cs typeface="Tahoma"/>
              </a:rPr>
              <a:t>–</a:t>
            </a:r>
            <a:r>
              <a:rPr sz="800" i="1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dirty="0">
                <a:solidFill>
                  <a:srgbClr val="003366"/>
                </a:solidFill>
                <a:latin typeface="Tahoma"/>
                <a:cs typeface="Tahoma"/>
              </a:rPr>
              <a:t>Sum</a:t>
            </a:r>
            <a:r>
              <a:rPr sz="800" i="1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dirty="0">
                <a:solidFill>
                  <a:srgbClr val="003366"/>
                </a:solidFill>
                <a:latin typeface="Tahoma"/>
                <a:cs typeface="Tahoma"/>
              </a:rPr>
              <a:t>of</a:t>
            </a:r>
            <a:r>
              <a:rPr sz="800" i="1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Absolute</a:t>
            </a:r>
            <a:r>
              <a:rPr sz="800" i="1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Differences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878" y="2025806"/>
            <a:ext cx="2681605" cy="3695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365"/>
              </a:spcBef>
              <a:buClr>
                <a:srgbClr val="0000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Video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is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series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of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frames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(e.g.,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30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per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second)</a:t>
            </a:r>
            <a:endParaRPr sz="900">
              <a:latin typeface="Tahoma"/>
              <a:cs typeface="Tahoma"/>
            </a:endParaRPr>
          </a:p>
          <a:p>
            <a:pPr marL="146050" indent="-133985">
              <a:lnSpc>
                <a:spcPct val="100000"/>
              </a:lnSpc>
              <a:spcBef>
                <a:spcPts val="275"/>
              </a:spcBef>
              <a:buClr>
                <a:srgbClr val="0000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Most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frames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similar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previous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frame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6978" y="2390855"/>
            <a:ext cx="275336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dirty="0">
                <a:solidFill>
                  <a:srgbClr val="FF0000"/>
                </a:solidFill>
                <a:latin typeface="Wingdings"/>
                <a:cs typeface="Wingdings"/>
              </a:rPr>
              <a:t></a:t>
            </a:r>
            <a:r>
              <a:rPr sz="550" spc="3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latin typeface="Tahoma"/>
                <a:cs typeface="Tahoma"/>
              </a:rPr>
              <a:t>Compression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idea: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just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send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difference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from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previous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frame</a:t>
            </a:r>
            <a:endParaRPr sz="7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5493" y="1281503"/>
            <a:ext cx="329565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10" dirty="0">
                <a:latin typeface="Arial"/>
                <a:cs typeface="Arial"/>
              </a:rPr>
              <a:t>Digitized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9098" y="1355740"/>
            <a:ext cx="31115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dirty="0">
                <a:latin typeface="Arial"/>
                <a:cs typeface="Arial"/>
              </a:rPr>
              <a:t>frame</a:t>
            </a:r>
            <a:r>
              <a:rPr sz="650" spc="15" dirty="0">
                <a:latin typeface="Arial"/>
                <a:cs typeface="Arial"/>
              </a:rPr>
              <a:t> </a:t>
            </a:r>
            <a:r>
              <a:rPr sz="650" spc="-50" dirty="0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78667" y="744765"/>
            <a:ext cx="661035" cy="1026160"/>
            <a:chOff x="878667" y="744765"/>
            <a:chExt cx="661035" cy="1026160"/>
          </a:xfrm>
        </p:grpSpPr>
        <p:sp>
          <p:nvSpPr>
            <p:cNvPr id="17" name="object 17"/>
            <p:cNvSpPr/>
            <p:nvPr/>
          </p:nvSpPr>
          <p:spPr>
            <a:xfrm>
              <a:off x="881842" y="792483"/>
              <a:ext cx="654685" cy="377190"/>
            </a:xfrm>
            <a:custGeom>
              <a:avLst/>
              <a:gdLst/>
              <a:ahLst/>
              <a:cxnLst/>
              <a:rect l="l" t="t" r="r" b="b"/>
              <a:pathLst>
                <a:path w="654685" h="377190">
                  <a:moveTo>
                    <a:pt x="0" y="291381"/>
                  </a:moveTo>
                  <a:lnTo>
                    <a:pt x="157276" y="41340"/>
                  </a:lnTo>
                  <a:lnTo>
                    <a:pt x="247149" y="133355"/>
                  </a:lnTo>
                  <a:lnTo>
                    <a:pt x="362185" y="0"/>
                  </a:lnTo>
                  <a:lnTo>
                    <a:pt x="654271" y="266710"/>
                  </a:lnTo>
                </a:path>
                <a:path w="654685" h="377190">
                  <a:moveTo>
                    <a:pt x="460710" y="87228"/>
                  </a:moveTo>
                  <a:lnTo>
                    <a:pt x="578405" y="20415"/>
                  </a:lnTo>
                  <a:lnTo>
                    <a:pt x="651178" y="53821"/>
                  </a:lnTo>
                </a:path>
                <a:path w="654685" h="377190">
                  <a:moveTo>
                    <a:pt x="0" y="355696"/>
                  </a:moveTo>
                  <a:lnTo>
                    <a:pt x="11232" y="360006"/>
                  </a:lnTo>
                  <a:lnTo>
                    <a:pt x="56160" y="365098"/>
                  </a:lnTo>
                  <a:lnTo>
                    <a:pt x="151633" y="359222"/>
                  </a:lnTo>
                  <a:lnTo>
                    <a:pt x="314499" y="330624"/>
                  </a:lnTo>
                  <a:lnTo>
                    <a:pt x="349029" y="323997"/>
                  </a:lnTo>
                  <a:lnTo>
                    <a:pt x="434893" y="316782"/>
                  </a:lnTo>
                  <a:lnTo>
                    <a:pt x="545503" y="327979"/>
                  </a:lnTo>
                  <a:lnTo>
                    <a:pt x="654271" y="376590"/>
                  </a:lnTo>
                </a:path>
              </a:pathLst>
            </a:custGeom>
            <a:ln w="6185">
              <a:solidFill>
                <a:srgbClr val="73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81587" y="952093"/>
              <a:ext cx="55880" cy="42545"/>
            </a:xfrm>
            <a:custGeom>
              <a:avLst/>
              <a:gdLst/>
              <a:ahLst/>
              <a:cxnLst/>
              <a:rect l="l" t="t" r="r" b="b"/>
              <a:pathLst>
                <a:path w="55880" h="42544">
                  <a:moveTo>
                    <a:pt x="27828" y="0"/>
                  </a:moveTo>
                  <a:lnTo>
                    <a:pt x="16996" y="1652"/>
                  </a:lnTo>
                  <a:lnTo>
                    <a:pt x="8150" y="6160"/>
                  </a:lnTo>
                  <a:lnTo>
                    <a:pt x="2186" y="12846"/>
                  </a:lnTo>
                  <a:lnTo>
                    <a:pt x="0" y="21033"/>
                  </a:lnTo>
                  <a:lnTo>
                    <a:pt x="2186" y="29221"/>
                  </a:lnTo>
                  <a:lnTo>
                    <a:pt x="8150" y="35906"/>
                  </a:lnTo>
                  <a:lnTo>
                    <a:pt x="16996" y="40414"/>
                  </a:lnTo>
                  <a:lnTo>
                    <a:pt x="27828" y="42067"/>
                  </a:lnTo>
                  <a:lnTo>
                    <a:pt x="38659" y="40414"/>
                  </a:lnTo>
                  <a:lnTo>
                    <a:pt x="47505" y="35906"/>
                  </a:lnTo>
                  <a:lnTo>
                    <a:pt x="53469" y="29221"/>
                  </a:lnTo>
                  <a:lnTo>
                    <a:pt x="55656" y="21033"/>
                  </a:lnTo>
                  <a:lnTo>
                    <a:pt x="53469" y="12846"/>
                  </a:lnTo>
                  <a:lnTo>
                    <a:pt x="47505" y="6160"/>
                  </a:lnTo>
                  <a:lnTo>
                    <a:pt x="38659" y="1652"/>
                  </a:lnTo>
                  <a:lnTo>
                    <a:pt x="278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81587" y="952093"/>
              <a:ext cx="55880" cy="42545"/>
            </a:xfrm>
            <a:custGeom>
              <a:avLst/>
              <a:gdLst/>
              <a:ahLst/>
              <a:cxnLst/>
              <a:rect l="l" t="t" r="r" b="b"/>
              <a:pathLst>
                <a:path w="55880" h="42544">
                  <a:moveTo>
                    <a:pt x="0" y="21033"/>
                  </a:moveTo>
                  <a:lnTo>
                    <a:pt x="2186" y="12846"/>
                  </a:lnTo>
                  <a:lnTo>
                    <a:pt x="8150" y="6160"/>
                  </a:lnTo>
                  <a:lnTo>
                    <a:pt x="16995" y="1652"/>
                  </a:lnTo>
                  <a:lnTo>
                    <a:pt x="27827" y="0"/>
                  </a:lnTo>
                  <a:lnTo>
                    <a:pt x="38659" y="1652"/>
                  </a:lnTo>
                  <a:lnTo>
                    <a:pt x="47505" y="6160"/>
                  </a:lnTo>
                  <a:lnTo>
                    <a:pt x="53469" y="12846"/>
                  </a:lnTo>
                  <a:lnTo>
                    <a:pt x="55656" y="21033"/>
                  </a:lnTo>
                  <a:lnTo>
                    <a:pt x="53469" y="29221"/>
                  </a:lnTo>
                  <a:lnTo>
                    <a:pt x="47505" y="35907"/>
                  </a:lnTo>
                  <a:lnTo>
                    <a:pt x="38659" y="40414"/>
                  </a:lnTo>
                  <a:lnTo>
                    <a:pt x="27827" y="42067"/>
                  </a:lnTo>
                  <a:lnTo>
                    <a:pt x="16995" y="40414"/>
                  </a:lnTo>
                  <a:lnTo>
                    <a:pt x="8150" y="35907"/>
                  </a:lnTo>
                  <a:lnTo>
                    <a:pt x="2186" y="29221"/>
                  </a:lnTo>
                  <a:lnTo>
                    <a:pt x="0" y="21033"/>
                  </a:lnTo>
                  <a:close/>
                </a:path>
              </a:pathLst>
            </a:custGeom>
            <a:ln w="6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81842" y="747940"/>
              <a:ext cx="654685" cy="492759"/>
            </a:xfrm>
            <a:custGeom>
              <a:avLst/>
              <a:gdLst/>
              <a:ahLst/>
              <a:cxnLst/>
              <a:rect l="l" t="t" r="r" b="b"/>
              <a:pathLst>
                <a:path w="654685" h="492759">
                  <a:moveTo>
                    <a:pt x="0" y="0"/>
                  </a:moveTo>
                  <a:lnTo>
                    <a:pt x="654270" y="0"/>
                  </a:lnTo>
                  <a:lnTo>
                    <a:pt x="654270" y="492440"/>
                  </a:lnTo>
                  <a:lnTo>
                    <a:pt x="0" y="492440"/>
                  </a:lnTo>
                  <a:lnTo>
                    <a:pt x="0" y="0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3441" y="1493796"/>
              <a:ext cx="245508" cy="25251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61798" y="1463093"/>
              <a:ext cx="292100" cy="304800"/>
            </a:xfrm>
            <a:custGeom>
              <a:avLst/>
              <a:gdLst/>
              <a:ahLst/>
              <a:cxnLst/>
              <a:rect l="l" t="t" r="r" b="b"/>
              <a:pathLst>
                <a:path w="292100" h="304800">
                  <a:moveTo>
                    <a:pt x="0" y="0"/>
                  </a:moveTo>
                  <a:lnTo>
                    <a:pt x="291886" y="0"/>
                  </a:lnTo>
                  <a:lnTo>
                    <a:pt x="291886" y="304372"/>
                  </a:lnTo>
                  <a:lnTo>
                    <a:pt x="0" y="304372"/>
                  </a:lnTo>
                  <a:lnTo>
                    <a:pt x="0" y="0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46591" y="1281503"/>
            <a:ext cx="329565" cy="2006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645"/>
              </a:lnSpc>
              <a:spcBef>
                <a:spcPts val="120"/>
              </a:spcBef>
            </a:pPr>
            <a:r>
              <a:rPr sz="600" spc="-10" dirty="0">
                <a:latin typeface="Arial"/>
                <a:cs typeface="Arial"/>
              </a:rPr>
              <a:t>Digitized</a:t>
            </a:r>
            <a:endParaRPr sz="600">
              <a:latin typeface="Arial"/>
              <a:cs typeface="Arial"/>
            </a:endParaRPr>
          </a:p>
          <a:p>
            <a:pPr marL="26034">
              <a:lnSpc>
                <a:spcPts val="705"/>
              </a:lnSpc>
            </a:pPr>
            <a:r>
              <a:rPr sz="650" dirty="0">
                <a:latin typeface="Arial"/>
                <a:cs typeface="Arial"/>
              </a:rPr>
              <a:t>frame</a:t>
            </a:r>
            <a:r>
              <a:rPr sz="650" spc="15" dirty="0">
                <a:latin typeface="Arial"/>
                <a:cs typeface="Arial"/>
              </a:rPr>
              <a:t> </a:t>
            </a:r>
            <a:r>
              <a:rPr sz="650" spc="-50" dirty="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93477" y="744765"/>
            <a:ext cx="661670" cy="1026160"/>
            <a:chOff x="193477" y="744765"/>
            <a:chExt cx="661670" cy="1026160"/>
          </a:xfrm>
        </p:grpSpPr>
        <p:sp>
          <p:nvSpPr>
            <p:cNvPr id="25" name="object 25"/>
            <p:cNvSpPr/>
            <p:nvPr/>
          </p:nvSpPr>
          <p:spPr>
            <a:xfrm>
              <a:off x="196652" y="792483"/>
              <a:ext cx="655320" cy="377190"/>
            </a:xfrm>
            <a:custGeom>
              <a:avLst/>
              <a:gdLst/>
              <a:ahLst/>
              <a:cxnLst/>
              <a:rect l="l" t="t" r="r" b="b"/>
              <a:pathLst>
                <a:path w="655319" h="377190">
                  <a:moveTo>
                    <a:pt x="0" y="291381"/>
                  </a:moveTo>
                  <a:lnTo>
                    <a:pt x="157209" y="41340"/>
                  </a:lnTo>
                  <a:lnTo>
                    <a:pt x="247043" y="133355"/>
                  </a:lnTo>
                  <a:lnTo>
                    <a:pt x="362929" y="0"/>
                  </a:lnTo>
                  <a:lnTo>
                    <a:pt x="654889" y="266710"/>
                  </a:lnTo>
                </a:path>
                <a:path w="655319" h="377190">
                  <a:moveTo>
                    <a:pt x="460710" y="87228"/>
                  </a:moveTo>
                  <a:lnTo>
                    <a:pt x="578405" y="20415"/>
                  </a:lnTo>
                  <a:lnTo>
                    <a:pt x="651178" y="53822"/>
                  </a:lnTo>
                </a:path>
                <a:path w="655319" h="377190">
                  <a:moveTo>
                    <a:pt x="0" y="355697"/>
                  </a:moveTo>
                  <a:lnTo>
                    <a:pt x="11242" y="360006"/>
                  </a:lnTo>
                  <a:lnTo>
                    <a:pt x="56213" y="365099"/>
                  </a:lnTo>
                  <a:lnTo>
                    <a:pt x="151777" y="359222"/>
                  </a:lnTo>
                  <a:lnTo>
                    <a:pt x="314796" y="330624"/>
                  </a:lnTo>
                  <a:lnTo>
                    <a:pt x="349359" y="323997"/>
                  </a:lnTo>
                  <a:lnTo>
                    <a:pt x="435304" y="316782"/>
                  </a:lnTo>
                  <a:lnTo>
                    <a:pt x="546019" y="327979"/>
                  </a:lnTo>
                  <a:lnTo>
                    <a:pt x="654889" y="376590"/>
                  </a:lnTo>
                </a:path>
              </a:pathLst>
            </a:custGeom>
            <a:ln w="6185">
              <a:solidFill>
                <a:srgbClr val="73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3967" y="1000347"/>
              <a:ext cx="59055" cy="44450"/>
            </a:xfrm>
            <a:custGeom>
              <a:avLst/>
              <a:gdLst/>
              <a:ahLst/>
              <a:cxnLst/>
              <a:rect l="l" t="t" r="r" b="b"/>
              <a:pathLst>
                <a:path w="59054" h="44450">
                  <a:moveTo>
                    <a:pt x="29375" y="0"/>
                  </a:moveTo>
                  <a:lnTo>
                    <a:pt x="17941" y="1726"/>
                  </a:lnTo>
                  <a:lnTo>
                    <a:pt x="8603" y="6432"/>
                  </a:lnTo>
                  <a:lnTo>
                    <a:pt x="2308" y="13413"/>
                  </a:lnTo>
                  <a:lnTo>
                    <a:pt x="0" y="21962"/>
                  </a:lnTo>
                  <a:lnTo>
                    <a:pt x="2308" y="30510"/>
                  </a:lnTo>
                  <a:lnTo>
                    <a:pt x="8603" y="37491"/>
                  </a:lnTo>
                  <a:lnTo>
                    <a:pt x="17941" y="42198"/>
                  </a:lnTo>
                  <a:lnTo>
                    <a:pt x="29375" y="43924"/>
                  </a:lnTo>
                  <a:lnTo>
                    <a:pt x="40808" y="42198"/>
                  </a:lnTo>
                  <a:lnTo>
                    <a:pt x="50145" y="37491"/>
                  </a:lnTo>
                  <a:lnTo>
                    <a:pt x="56440" y="30510"/>
                  </a:lnTo>
                  <a:lnTo>
                    <a:pt x="58748" y="21962"/>
                  </a:lnTo>
                  <a:lnTo>
                    <a:pt x="56440" y="13413"/>
                  </a:lnTo>
                  <a:lnTo>
                    <a:pt x="50145" y="6432"/>
                  </a:lnTo>
                  <a:lnTo>
                    <a:pt x="40808" y="1726"/>
                  </a:lnTo>
                  <a:lnTo>
                    <a:pt x="29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13967" y="1000347"/>
              <a:ext cx="59055" cy="44450"/>
            </a:xfrm>
            <a:custGeom>
              <a:avLst/>
              <a:gdLst/>
              <a:ahLst/>
              <a:cxnLst/>
              <a:rect l="l" t="t" r="r" b="b"/>
              <a:pathLst>
                <a:path w="59054" h="44450">
                  <a:moveTo>
                    <a:pt x="0" y="21962"/>
                  </a:moveTo>
                  <a:lnTo>
                    <a:pt x="2308" y="13413"/>
                  </a:lnTo>
                  <a:lnTo>
                    <a:pt x="8603" y="6432"/>
                  </a:lnTo>
                  <a:lnTo>
                    <a:pt x="17940" y="1725"/>
                  </a:lnTo>
                  <a:lnTo>
                    <a:pt x="29374" y="0"/>
                  </a:lnTo>
                  <a:lnTo>
                    <a:pt x="40808" y="1725"/>
                  </a:lnTo>
                  <a:lnTo>
                    <a:pt x="50145" y="6432"/>
                  </a:lnTo>
                  <a:lnTo>
                    <a:pt x="56440" y="13413"/>
                  </a:lnTo>
                  <a:lnTo>
                    <a:pt x="58748" y="21962"/>
                  </a:lnTo>
                  <a:lnTo>
                    <a:pt x="56440" y="30510"/>
                  </a:lnTo>
                  <a:lnTo>
                    <a:pt x="50145" y="37491"/>
                  </a:lnTo>
                  <a:lnTo>
                    <a:pt x="40808" y="42198"/>
                  </a:lnTo>
                  <a:lnTo>
                    <a:pt x="29374" y="43924"/>
                  </a:lnTo>
                  <a:lnTo>
                    <a:pt x="17940" y="42198"/>
                  </a:lnTo>
                  <a:lnTo>
                    <a:pt x="8603" y="37491"/>
                  </a:lnTo>
                  <a:lnTo>
                    <a:pt x="2308" y="30510"/>
                  </a:lnTo>
                  <a:lnTo>
                    <a:pt x="0" y="21962"/>
                  </a:lnTo>
                  <a:close/>
                </a:path>
              </a:pathLst>
            </a:custGeom>
            <a:ln w="6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6652" y="747940"/>
              <a:ext cx="655320" cy="492759"/>
            </a:xfrm>
            <a:custGeom>
              <a:avLst/>
              <a:gdLst/>
              <a:ahLst/>
              <a:cxnLst/>
              <a:rect l="l" t="t" r="r" b="b"/>
              <a:pathLst>
                <a:path w="655319" h="492759">
                  <a:moveTo>
                    <a:pt x="0" y="0"/>
                  </a:moveTo>
                  <a:lnTo>
                    <a:pt x="654889" y="0"/>
                  </a:lnTo>
                  <a:lnTo>
                    <a:pt x="654889" y="492440"/>
                  </a:lnTo>
                  <a:lnTo>
                    <a:pt x="0" y="492440"/>
                  </a:lnTo>
                  <a:lnTo>
                    <a:pt x="0" y="0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250" y="1493796"/>
              <a:ext cx="245508" cy="25251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76607" y="1463093"/>
              <a:ext cx="292100" cy="304800"/>
            </a:xfrm>
            <a:custGeom>
              <a:avLst/>
              <a:gdLst/>
              <a:ahLst/>
              <a:cxnLst/>
              <a:rect l="l" t="t" r="r" b="b"/>
              <a:pathLst>
                <a:path w="292100" h="304800">
                  <a:moveTo>
                    <a:pt x="0" y="0"/>
                  </a:moveTo>
                  <a:lnTo>
                    <a:pt x="291886" y="0"/>
                  </a:lnTo>
                  <a:lnTo>
                    <a:pt x="291886" y="304372"/>
                  </a:lnTo>
                  <a:lnTo>
                    <a:pt x="0" y="304372"/>
                  </a:lnTo>
                  <a:lnTo>
                    <a:pt x="0" y="0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996493" y="1281503"/>
            <a:ext cx="329565" cy="120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10" dirty="0">
                <a:latin typeface="Arial"/>
                <a:cs typeface="Arial"/>
              </a:rPr>
              <a:t>Digitized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012571" y="1355741"/>
            <a:ext cx="31115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dirty="0">
                <a:latin typeface="Arial"/>
                <a:cs typeface="Arial"/>
              </a:rPr>
              <a:t>frame</a:t>
            </a:r>
            <a:r>
              <a:rPr sz="650" spc="15" dirty="0">
                <a:latin typeface="Arial"/>
                <a:cs typeface="Arial"/>
              </a:rPr>
              <a:t> </a:t>
            </a:r>
            <a:r>
              <a:rPr sz="650" spc="-50" dirty="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04531" y="644918"/>
            <a:ext cx="33909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dirty="0">
                <a:latin typeface="Arial"/>
                <a:cs typeface="Arial"/>
              </a:rPr>
              <a:t>Frame</a:t>
            </a:r>
            <a:r>
              <a:rPr sz="650" spc="15" dirty="0">
                <a:latin typeface="Arial"/>
                <a:cs typeface="Arial"/>
              </a:rPr>
              <a:t> </a:t>
            </a:r>
            <a:r>
              <a:rPr sz="650" spc="-50" dirty="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833482" y="744765"/>
            <a:ext cx="661035" cy="1026160"/>
            <a:chOff x="1833482" y="744765"/>
            <a:chExt cx="661035" cy="1026160"/>
          </a:xfrm>
        </p:grpSpPr>
        <p:sp>
          <p:nvSpPr>
            <p:cNvPr id="35" name="object 35"/>
            <p:cNvSpPr/>
            <p:nvPr/>
          </p:nvSpPr>
          <p:spPr>
            <a:xfrm>
              <a:off x="1836657" y="792483"/>
              <a:ext cx="654685" cy="377190"/>
            </a:xfrm>
            <a:custGeom>
              <a:avLst/>
              <a:gdLst/>
              <a:ahLst/>
              <a:cxnLst/>
              <a:rect l="l" t="t" r="r" b="b"/>
              <a:pathLst>
                <a:path w="654685" h="377190">
                  <a:moveTo>
                    <a:pt x="0" y="291381"/>
                  </a:moveTo>
                  <a:lnTo>
                    <a:pt x="157277" y="41340"/>
                  </a:lnTo>
                  <a:lnTo>
                    <a:pt x="247149" y="133355"/>
                  </a:lnTo>
                  <a:lnTo>
                    <a:pt x="362185" y="0"/>
                  </a:lnTo>
                  <a:lnTo>
                    <a:pt x="654270" y="266710"/>
                  </a:lnTo>
                </a:path>
                <a:path w="654685" h="377190">
                  <a:moveTo>
                    <a:pt x="460092" y="87228"/>
                  </a:moveTo>
                  <a:lnTo>
                    <a:pt x="578512" y="20415"/>
                  </a:lnTo>
                  <a:lnTo>
                    <a:pt x="651179" y="53822"/>
                  </a:lnTo>
                </a:path>
                <a:path w="654685" h="377190">
                  <a:moveTo>
                    <a:pt x="0" y="355697"/>
                  </a:moveTo>
                  <a:lnTo>
                    <a:pt x="11232" y="360006"/>
                  </a:lnTo>
                  <a:lnTo>
                    <a:pt x="56160" y="365099"/>
                  </a:lnTo>
                  <a:lnTo>
                    <a:pt x="151633" y="359222"/>
                  </a:lnTo>
                  <a:lnTo>
                    <a:pt x="314499" y="330624"/>
                  </a:lnTo>
                  <a:lnTo>
                    <a:pt x="349029" y="323997"/>
                  </a:lnTo>
                  <a:lnTo>
                    <a:pt x="434893" y="316782"/>
                  </a:lnTo>
                  <a:lnTo>
                    <a:pt x="545503" y="327979"/>
                  </a:lnTo>
                  <a:lnTo>
                    <a:pt x="654270" y="376590"/>
                  </a:lnTo>
                </a:path>
              </a:pathLst>
            </a:custGeom>
            <a:ln w="6185">
              <a:solidFill>
                <a:srgbClr val="73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52736" y="1000347"/>
              <a:ext cx="59690" cy="44450"/>
            </a:xfrm>
            <a:custGeom>
              <a:avLst/>
              <a:gdLst/>
              <a:ahLst/>
              <a:cxnLst/>
              <a:rect l="l" t="t" r="r" b="b"/>
              <a:pathLst>
                <a:path w="59689" h="44450">
                  <a:moveTo>
                    <a:pt x="29682" y="0"/>
                  </a:moveTo>
                  <a:lnTo>
                    <a:pt x="18128" y="1726"/>
                  </a:lnTo>
                  <a:lnTo>
                    <a:pt x="8693" y="6432"/>
                  </a:lnTo>
                  <a:lnTo>
                    <a:pt x="2332" y="13413"/>
                  </a:lnTo>
                  <a:lnTo>
                    <a:pt x="0" y="21962"/>
                  </a:lnTo>
                  <a:lnTo>
                    <a:pt x="2332" y="30510"/>
                  </a:lnTo>
                  <a:lnTo>
                    <a:pt x="8693" y="37491"/>
                  </a:lnTo>
                  <a:lnTo>
                    <a:pt x="18128" y="42198"/>
                  </a:lnTo>
                  <a:lnTo>
                    <a:pt x="29682" y="43924"/>
                  </a:lnTo>
                  <a:lnTo>
                    <a:pt x="41236" y="42198"/>
                  </a:lnTo>
                  <a:lnTo>
                    <a:pt x="50672" y="37491"/>
                  </a:lnTo>
                  <a:lnTo>
                    <a:pt x="57033" y="30510"/>
                  </a:lnTo>
                  <a:lnTo>
                    <a:pt x="59366" y="21962"/>
                  </a:lnTo>
                  <a:lnTo>
                    <a:pt x="57033" y="13413"/>
                  </a:lnTo>
                  <a:lnTo>
                    <a:pt x="50672" y="6432"/>
                  </a:lnTo>
                  <a:lnTo>
                    <a:pt x="41236" y="1726"/>
                  </a:lnTo>
                  <a:lnTo>
                    <a:pt x="296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52736" y="1000347"/>
              <a:ext cx="59690" cy="44450"/>
            </a:xfrm>
            <a:custGeom>
              <a:avLst/>
              <a:gdLst/>
              <a:ahLst/>
              <a:cxnLst/>
              <a:rect l="l" t="t" r="r" b="b"/>
              <a:pathLst>
                <a:path w="59689" h="44450">
                  <a:moveTo>
                    <a:pt x="0" y="21962"/>
                  </a:moveTo>
                  <a:lnTo>
                    <a:pt x="2332" y="13413"/>
                  </a:lnTo>
                  <a:lnTo>
                    <a:pt x="8694" y="6432"/>
                  </a:lnTo>
                  <a:lnTo>
                    <a:pt x="18129" y="1725"/>
                  </a:lnTo>
                  <a:lnTo>
                    <a:pt x="29683" y="0"/>
                  </a:lnTo>
                  <a:lnTo>
                    <a:pt x="41237" y="1725"/>
                  </a:lnTo>
                  <a:lnTo>
                    <a:pt x="50672" y="6432"/>
                  </a:lnTo>
                  <a:lnTo>
                    <a:pt x="57034" y="13413"/>
                  </a:lnTo>
                  <a:lnTo>
                    <a:pt x="59366" y="21962"/>
                  </a:lnTo>
                  <a:lnTo>
                    <a:pt x="57034" y="30510"/>
                  </a:lnTo>
                  <a:lnTo>
                    <a:pt x="50672" y="37491"/>
                  </a:lnTo>
                  <a:lnTo>
                    <a:pt x="41237" y="42198"/>
                  </a:lnTo>
                  <a:lnTo>
                    <a:pt x="29683" y="43924"/>
                  </a:lnTo>
                  <a:lnTo>
                    <a:pt x="18129" y="42198"/>
                  </a:lnTo>
                  <a:lnTo>
                    <a:pt x="8694" y="37491"/>
                  </a:lnTo>
                  <a:lnTo>
                    <a:pt x="2332" y="30510"/>
                  </a:lnTo>
                  <a:lnTo>
                    <a:pt x="0" y="21962"/>
                  </a:lnTo>
                  <a:close/>
                </a:path>
              </a:pathLst>
            </a:custGeom>
            <a:ln w="6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36657" y="747940"/>
              <a:ext cx="654685" cy="492759"/>
            </a:xfrm>
            <a:custGeom>
              <a:avLst/>
              <a:gdLst/>
              <a:ahLst/>
              <a:cxnLst/>
              <a:rect l="l" t="t" r="r" b="b"/>
              <a:pathLst>
                <a:path w="654685" h="492759">
                  <a:moveTo>
                    <a:pt x="0" y="0"/>
                  </a:moveTo>
                  <a:lnTo>
                    <a:pt x="654270" y="0"/>
                  </a:lnTo>
                  <a:lnTo>
                    <a:pt x="654270" y="492440"/>
                  </a:lnTo>
                  <a:lnTo>
                    <a:pt x="0" y="492440"/>
                  </a:lnTo>
                  <a:lnTo>
                    <a:pt x="0" y="0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38256" y="1493796"/>
              <a:ext cx="245509" cy="25251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016612" y="1463093"/>
              <a:ext cx="292100" cy="304800"/>
            </a:xfrm>
            <a:custGeom>
              <a:avLst/>
              <a:gdLst/>
              <a:ahLst/>
              <a:cxnLst/>
              <a:rect l="l" t="t" r="r" b="b"/>
              <a:pathLst>
                <a:path w="292100" h="304800">
                  <a:moveTo>
                    <a:pt x="0" y="0"/>
                  </a:moveTo>
                  <a:lnTo>
                    <a:pt x="291886" y="0"/>
                  </a:lnTo>
                  <a:lnTo>
                    <a:pt x="291886" y="304372"/>
                  </a:lnTo>
                  <a:lnTo>
                    <a:pt x="0" y="304372"/>
                  </a:lnTo>
                  <a:lnTo>
                    <a:pt x="0" y="0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62670" y="1765902"/>
            <a:ext cx="2209165" cy="2063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705"/>
              </a:lnSpc>
              <a:spcBef>
                <a:spcPts val="110"/>
              </a:spcBef>
              <a:tabLst>
                <a:tab pos="701040" algn="l"/>
                <a:tab pos="1651635" algn="l"/>
              </a:tabLst>
            </a:pPr>
            <a:r>
              <a:rPr sz="650" dirty="0">
                <a:latin typeface="Arial"/>
                <a:cs typeface="Arial"/>
              </a:rPr>
              <a:t>1 </a:t>
            </a:r>
            <a:r>
              <a:rPr sz="650" spc="-10" dirty="0">
                <a:latin typeface="Arial"/>
                <a:cs typeface="Arial"/>
              </a:rPr>
              <a:t>Mbyte</a:t>
            </a:r>
            <a:r>
              <a:rPr sz="650" dirty="0">
                <a:latin typeface="Arial"/>
                <a:cs typeface="Arial"/>
              </a:rPr>
              <a:t>	1 </a:t>
            </a:r>
            <a:r>
              <a:rPr sz="650" spc="-20" dirty="0">
                <a:latin typeface="Arial"/>
                <a:cs typeface="Arial"/>
              </a:rPr>
              <a:t>Mbyte</a:t>
            </a:r>
            <a:r>
              <a:rPr sz="650" dirty="0">
                <a:latin typeface="Arial"/>
                <a:cs typeface="Arial"/>
              </a:rPr>
              <a:t>	1 </a:t>
            </a:r>
            <a:r>
              <a:rPr sz="650" spc="-10" dirty="0">
                <a:latin typeface="Arial"/>
                <a:cs typeface="Arial"/>
              </a:rPr>
              <a:t>Mbyte</a:t>
            </a:r>
            <a:endParaRPr sz="650">
              <a:latin typeface="Arial"/>
              <a:cs typeface="Arial"/>
            </a:endParaRPr>
          </a:p>
          <a:p>
            <a:pPr marL="2092325" indent="-1636395">
              <a:lnSpc>
                <a:spcPts val="705"/>
              </a:lnSpc>
              <a:buAutoNum type="alphaLcParenBoth"/>
              <a:tabLst>
                <a:tab pos="2092325" algn="l"/>
                <a:tab pos="2092960" algn="l"/>
              </a:tabLst>
            </a:pPr>
            <a:r>
              <a:rPr sz="650" spc="-25" dirty="0">
                <a:latin typeface="Arial"/>
                <a:cs typeface="Arial"/>
              </a:rPr>
              <a:t>(b)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25312" y="606523"/>
            <a:ext cx="1080135" cy="474980"/>
            <a:chOff x="125312" y="606523"/>
            <a:chExt cx="1080135" cy="474980"/>
          </a:xfrm>
        </p:grpSpPr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312" y="909184"/>
              <a:ext cx="226164" cy="17180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8708" y="862167"/>
              <a:ext cx="226164" cy="171809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22006" y="608745"/>
              <a:ext cx="806450" cy="315595"/>
            </a:xfrm>
            <a:custGeom>
              <a:avLst/>
              <a:gdLst/>
              <a:ahLst/>
              <a:cxnLst/>
              <a:rect l="l" t="t" r="r" b="b"/>
              <a:pathLst>
                <a:path w="806450" h="315594">
                  <a:moveTo>
                    <a:pt x="0" y="315508"/>
                  </a:moveTo>
                  <a:lnTo>
                    <a:pt x="457000" y="6805"/>
                  </a:lnTo>
                </a:path>
                <a:path w="806450" h="315594">
                  <a:moveTo>
                    <a:pt x="806397" y="262305"/>
                  </a:moveTo>
                  <a:lnTo>
                    <a:pt x="457000" y="0"/>
                  </a:lnTo>
                </a:path>
              </a:pathLst>
            </a:custGeom>
            <a:ln w="4157">
              <a:solidFill>
                <a:srgbClr val="5CA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03057" y="471278"/>
            <a:ext cx="1104900" cy="30035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700" dirty="0">
                <a:solidFill>
                  <a:srgbClr val="4D994D"/>
                </a:solidFill>
                <a:latin typeface="Times New Roman"/>
                <a:cs typeface="Times New Roman"/>
              </a:rPr>
              <a:t>Only</a:t>
            </a:r>
            <a:r>
              <a:rPr sz="700" spc="-15" dirty="0">
                <a:solidFill>
                  <a:srgbClr val="4D994D"/>
                </a:solidFill>
                <a:latin typeface="Times New Roman"/>
                <a:cs typeface="Times New Roman"/>
              </a:rPr>
              <a:t> </a:t>
            </a:r>
            <a:r>
              <a:rPr sz="700" dirty="0">
                <a:solidFill>
                  <a:srgbClr val="4D994D"/>
                </a:solidFill>
                <a:latin typeface="Times New Roman"/>
                <a:cs typeface="Times New Roman"/>
              </a:rPr>
              <a:t>difference:</a:t>
            </a:r>
            <a:r>
              <a:rPr sz="700" spc="-15" dirty="0">
                <a:solidFill>
                  <a:srgbClr val="4D994D"/>
                </a:solidFill>
                <a:latin typeface="Times New Roman"/>
                <a:cs typeface="Times New Roman"/>
              </a:rPr>
              <a:t> </a:t>
            </a:r>
            <a:r>
              <a:rPr sz="700" dirty="0">
                <a:solidFill>
                  <a:srgbClr val="4D994D"/>
                </a:solidFill>
                <a:latin typeface="Times New Roman"/>
                <a:cs typeface="Times New Roman"/>
              </a:rPr>
              <a:t>UFO</a:t>
            </a:r>
            <a:r>
              <a:rPr sz="700" spc="-10" dirty="0">
                <a:solidFill>
                  <a:srgbClr val="4D994D"/>
                </a:solidFill>
                <a:latin typeface="Times New Roman"/>
                <a:cs typeface="Times New Roman"/>
              </a:rPr>
              <a:t> moving</a:t>
            </a:r>
            <a:endParaRPr sz="700">
              <a:latin typeface="Times New Roman"/>
              <a:cs typeface="Times New Roman"/>
            </a:endParaRPr>
          </a:p>
          <a:p>
            <a:pPr marL="74295">
              <a:lnSpc>
                <a:spcPct val="100000"/>
              </a:lnSpc>
              <a:spcBef>
                <a:spcPts val="270"/>
              </a:spcBef>
              <a:tabLst>
                <a:tab pos="760095" algn="l"/>
              </a:tabLst>
            </a:pPr>
            <a:r>
              <a:rPr sz="650" dirty="0">
                <a:latin typeface="Arial"/>
                <a:cs typeface="Arial"/>
              </a:rPr>
              <a:t>Frame</a:t>
            </a:r>
            <a:r>
              <a:rPr sz="650" spc="15" dirty="0">
                <a:latin typeface="Arial"/>
                <a:cs typeface="Arial"/>
              </a:rPr>
              <a:t> </a:t>
            </a:r>
            <a:r>
              <a:rPr sz="650" spc="-50" dirty="0">
                <a:latin typeface="Arial"/>
                <a:cs typeface="Arial"/>
              </a:rPr>
              <a:t>1</a:t>
            </a:r>
            <a:r>
              <a:rPr sz="650" dirty="0">
                <a:latin typeface="Arial"/>
                <a:cs typeface="Arial"/>
              </a:rPr>
              <a:t>	Frame</a:t>
            </a:r>
            <a:r>
              <a:rPr sz="650" spc="15" dirty="0">
                <a:latin typeface="Arial"/>
                <a:cs typeface="Arial"/>
              </a:rPr>
              <a:t> </a:t>
            </a:r>
            <a:r>
              <a:rPr sz="650" spc="-50" dirty="0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404967" y="1344481"/>
            <a:ext cx="48260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i="1" spc="-5" dirty="0">
                <a:solidFill>
                  <a:srgbClr val="4D994D"/>
                </a:solidFill>
                <a:latin typeface="Times New Roman"/>
                <a:cs typeface="Times New Roman"/>
              </a:rPr>
              <a:t>a</a:t>
            </a:r>
            <a:endParaRPr sz="35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611434" y="975601"/>
            <a:ext cx="129539" cy="29845"/>
            <a:chOff x="2611434" y="975601"/>
            <a:chExt cx="129539" cy="29845"/>
          </a:xfrm>
        </p:grpSpPr>
        <p:sp>
          <p:nvSpPr>
            <p:cNvPr id="49" name="object 49"/>
            <p:cNvSpPr/>
            <p:nvPr/>
          </p:nvSpPr>
          <p:spPr>
            <a:xfrm>
              <a:off x="2614609" y="987356"/>
              <a:ext cx="70485" cy="15240"/>
            </a:xfrm>
            <a:custGeom>
              <a:avLst/>
              <a:gdLst/>
              <a:ahLst/>
              <a:cxnLst/>
              <a:rect l="l" t="t" r="r" b="b"/>
              <a:pathLst>
                <a:path w="70485" h="15240">
                  <a:moveTo>
                    <a:pt x="0" y="14847"/>
                  </a:moveTo>
                  <a:lnTo>
                    <a:pt x="69880" y="0"/>
                  </a:lnTo>
                </a:path>
              </a:pathLst>
            </a:custGeom>
            <a:ln w="6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673357" y="975601"/>
              <a:ext cx="67945" cy="24765"/>
            </a:xfrm>
            <a:custGeom>
              <a:avLst/>
              <a:gdLst/>
              <a:ahLst/>
              <a:cxnLst/>
              <a:rect l="l" t="t" r="r" b="b"/>
              <a:pathLst>
                <a:path w="67944" h="24765">
                  <a:moveTo>
                    <a:pt x="67406" y="0"/>
                  </a:moveTo>
                  <a:lnTo>
                    <a:pt x="0" y="2006"/>
                  </a:lnTo>
                  <a:lnTo>
                    <a:pt x="8987" y="24745"/>
                  </a:lnTo>
                  <a:lnTo>
                    <a:pt x="674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2613040" y="1281503"/>
            <a:ext cx="473075" cy="2006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ts val="645"/>
              </a:lnSpc>
              <a:spcBef>
                <a:spcPts val="120"/>
              </a:spcBef>
            </a:pPr>
            <a:r>
              <a:rPr sz="600" dirty="0">
                <a:latin typeface="Arial"/>
                <a:cs typeface="Arial"/>
              </a:rPr>
              <a:t>Difference</a:t>
            </a:r>
            <a:r>
              <a:rPr sz="600" spc="7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of</a:t>
            </a:r>
            <a:endParaRPr sz="600">
              <a:latin typeface="Arial"/>
              <a:cs typeface="Arial"/>
            </a:endParaRPr>
          </a:p>
          <a:p>
            <a:pPr marR="67945" algn="r">
              <a:lnSpc>
                <a:spcPts val="705"/>
              </a:lnSpc>
            </a:pPr>
            <a:r>
              <a:rPr sz="650" dirty="0">
                <a:latin typeface="Arial"/>
                <a:cs typeface="Arial"/>
              </a:rPr>
              <a:t>2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from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spc="-50" dirty="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690341" y="644918"/>
            <a:ext cx="33909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dirty="0">
                <a:latin typeface="Arial"/>
                <a:cs typeface="Arial"/>
              </a:rPr>
              <a:t>Frame</a:t>
            </a:r>
            <a:r>
              <a:rPr sz="650" spc="15" dirty="0">
                <a:latin typeface="Arial"/>
                <a:cs typeface="Arial"/>
              </a:rPr>
              <a:t> </a:t>
            </a:r>
            <a:r>
              <a:rPr sz="650" spc="-50" dirty="0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444180" y="744765"/>
            <a:ext cx="804545" cy="1171575"/>
            <a:chOff x="2444180" y="744765"/>
            <a:chExt cx="804545" cy="1171575"/>
          </a:xfrm>
        </p:grpSpPr>
        <p:sp>
          <p:nvSpPr>
            <p:cNvPr id="54" name="object 54"/>
            <p:cNvSpPr/>
            <p:nvPr/>
          </p:nvSpPr>
          <p:spPr>
            <a:xfrm>
              <a:off x="2743236" y="942195"/>
              <a:ext cx="56515" cy="43815"/>
            </a:xfrm>
            <a:custGeom>
              <a:avLst/>
              <a:gdLst/>
              <a:ahLst/>
              <a:cxnLst/>
              <a:rect l="l" t="t" r="r" b="b"/>
              <a:pathLst>
                <a:path w="56514" h="43815">
                  <a:moveTo>
                    <a:pt x="28138" y="0"/>
                  </a:moveTo>
                  <a:lnTo>
                    <a:pt x="17185" y="1701"/>
                  </a:lnTo>
                  <a:lnTo>
                    <a:pt x="8241" y="6341"/>
                  </a:lnTo>
                  <a:lnTo>
                    <a:pt x="2211" y="13224"/>
                  </a:lnTo>
                  <a:lnTo>
                    <a:pt x="0" y="21652"/>
                  </a:lnTo>
                  <a:lnTo>
                    <a:pt x="2211" y="30080"/>
                  </a:lnTo>
                  <a:lnTo>
                    <a:pt x="8241" y="36963"/>
                  </a:lnTo>
                  <a:lnTo>
                    <a:pt x="17185" y="41604"/>
                  </a:lnTo>
                  <a:lnTo>
                    <a:pt x="28138" y="43305"/>
                  </a:lnTo>
                  <a:lnTo>
                    <a:pt x="39090" y="41604"/>
                  </a:lnTo>
                  <a:lnTo>
                    <a:pt x="48034" y="36963"/>
                  </a:lnTo>
                  <a:lnTo>
                    <a:pt x="54064" y="30080"/>
                  </a:lnTo>
                  <a:lnTo>
                    <a:pt x="56276" y="21652"/>
                  </a:lnTo>
                  <a:lnTo>
                    <a:pt x="54064" y="13224"/>
                  </a:lnTo>
                  <a:lnTo>
                    <a:pt x="48034" y="6341"/>
                  </a:lnTo>
                  <a:lnTo>
                    <a:pt x="39090" y="1701"/>
                  </a:lnTo>
                  <a:lnTo>
                    <a:pt x="281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743236" y="942195"/>
              <a:ext cx="56515" cy="43815"/>
            </a:xfrm>
            <a:custGeom>
              <a:avLst/>
              <a:gdLst/>
              <a:ahLst/>
              <a:cxnLst/>
              <a:rect l="l" t="t" r="r" b="b"/>
              <a:pathLst>
                <a:path w="56514" h="43815">
                  <a:moveTo>
                    <a:pt x="0" y="21652"/>
                  </a:moveTo>
                  <a:lnTo>
                    <a:pt x="2211" y="13224"/>
                  </a:lnTo>
                  <a:lnTo>
                    <a:pt x="8241" y="6342"/>
                  </a:lnTo>
                  <a:lnTo>
                    <a:pt x="17185" y="1701"/>
                  </a:lnTo>
                  <a:lnTo>
                    <a:pt x="28138" y="0"/>
                  </a:lnTo>
                  <a:lnTo>
                    <a:pt x="39090" y="1701"/>
                  </a:lnTo>
                  <a:lnTo>
                    <a:pt x="48034" y="6342"/>
                  </a:lnTo>
                  <a:lnTo>
                    <a:pt x="54064" y="13224"/>
                  </a:lnTo>
                  <a:lnTo>
                    <a:pt x="56275" y="21652"/>
                  </a:lnTo>
                  <a:lnTo>
                    <a:pt x="54064" y="30080"/>
                  </a:lnTo>
                  <a:lnTo>
                    <a:pt x="48034" y="36963"/>
                  </a:lnTo>
                  <a:lnTo>
                    <a:pt x="39090" y="41603"/>
                  </a:lnTo>
                  <a:lnTo>
                    <a:pt x="28138" y="43305"/>
                  </a:lnTo>
                  <a:lnTo>
                    <a:pt x="17185" y="41603"/>
                  </a:lnTo>
                  <a:lnTo>
                    <a:pt x="8241" y="36963"/>
                  </a:lnTo>
                  <a:lnTo>
                    <a:pt x="2211" y="30080"/>
                  </a:lnTo>
                  <a:lnTo>
                    <a:pt x="0" y="21652"/>
                  </a:lnTo>
                  <a:close/>
                </a:path>
              </a:pathLst>
            </a:custGeom>
            <a:ln w="6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535453" y="990448"/>
              <a:ext cx="59690" cy="41910"/>
            </a:xfrm>
            <a:custGeom>
              <a:avLst/>
              <a:gdLst/>
              <a:ahLst/>
              <a:cxnLst/>
              <a:rect l="l" t="t" r="r" b="b"/>
              <a:pathLst>
                <a:path w="59689" h="41909">
                  <a:moveTo>
                    <a:pt x="29683" y="0"/>
                  </a:moveTo>
                  <a:lnTo>
                    <a:pt x="18129" y="1628"/>
                  </a:lnTo>
                  <a:lnTo>
                    <a:pt x="8694" y="6070"/>
                  </a:lnTo>
                  <a:lnTo>
                    <a:pt x="2332" y="12658"/>
                  </a:lnTo>
                  <a:lnTo>
                    <a:pt x="0" y="20725"/>
                  </a:lnTo>
                  <a:lnTo>
                    <a:pt x="2332" y="28792"/>
                  </a:lnTo>
                  <a:lnTo>
                    <a:pt x="8694" y="35380"/>
                  </a:lnTo>
                  <a:lnTo>
                    <a:pt x="18129" y="39821"/>
                  </a:lnTo>
                  <a:lnTo>
                    <a:pt x="29683" y="41450"/>
                  </a:lnTo>
                  <a:lnTo>
                    <a:pt x="41237" y="39821"/>
                  </a:lnTo>
                  <a:lnTo>
                    <a:pt x="50672" y="35380"/>
                  </a:lnTo>
                  <a:lnTo>
                    <a:pt x="57034" y="28792"/>
                  </a:lnTo>
                  <a:lnTo>
                    <a:pt x="59367" y="20725"/>
                  </a:lnTo>
                  <a:lnTo>
                    <a:pt x="57034" y="12658"/>
                  </a:lnTo>
                  <a:lnTo>
                    <a:pt x="50673" y="6070"/>
                  </a:lnTo>
                  <a:lnTo>
                    <a:pt x="41237" y="1628"/>
                  </a:lnTo>
                  <a:lnTo>
                    <a:pt x="296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535453" y="990449"/>
              <a:ext cx="59690" cy="41910"/>
            </a:xfrm>
            <a:custGeom>
              <a:avLst/>
              <a:gdLst/>
              <a:ahLst/>
              <a:cxnLst/>
              <a:rect l="l" t="t" r="r" b="b"/>
              <a:pathLst>
                <a:path w="59689" h="41909">
                  <a:moveTo>
                    <a:pt x="0" y="20724"/>
                  </a:moveTo>
                  <a:lnTo>
                    <a:pt x="2332" y="12657"/>
                  </a:lnTo>
                  <a:lnTo>
                    <a:pt x="8694" y="6070"/>
                  </a:lnTo>
                  <a:lnTo>
                    <a:pt x="18129" y="1628"/>
                  </a:lnTo>
                  <a:lnTo>
                    <a:pt x="29683" y="0"/>
                  </a:lnTo>
                  <a:lnTo>
                    <a:pt x="41237" y="1628"/>
                  </a:lnTo>
                  <a:lnTo>
                    <a:pt x="50673" y="6070"/>
                  </a:lnTo>
                  <a:lnTo>
                    <a:pt x="57034" y="12657"/>
                  </a:lnTo>
                  <a:lnTo>
                    <a:pt x="59367" y="20724"/>
                  </a:lnTo>
                  <a:lnTo>
                    <a:pt x="57034" y="28791"/>
                  </a:lnTo>
                  <a:lnTo>
                    <a:pt x="50673" y="35379"/>
                  </a:lnTo>
                  <a:lnTo>
                    <a:pt x="41237" y="39821"/>
                  </a:lnTo>
                  <a:lnTo>
                    <a:pt x="29683" y="41449"/>
                  </a:lnTo>
                  <a:lnTo>
                    <a:pt x="18129" y="39821"/>
                  </a:lnTo>
                  <a:lnTo>
                    <a:pt x="8694" y="35379"/>
                  </a:lnTo>
                  <a:lnTo>
                    <a:pt x="2332" y="28791"/>
                  </a:lnTo>
                  <a:lnTo>
                    <a:pt x="0" y="20724"/>
                  </a:lnTo>
                  <a:close/>
                </a:path>
              </a:pathLst>
            </a:custGeom>
            <a:ln w="6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521230" y="747940"/>
              <a:ext cx="655320" cy="492759"/>
            </a:xfrm>
            <a:custGeom>
              <a:avLst/>
              <a:gdLst/>
              <a:ahLst/>
              <a:cxnLst/>
              <a:rect l="l" t="t" r="r" b="b"/>
              <a:pathLst>
                <a:path w="655319" h="492759">
                  <a:moveTo>
                    <a:pt x="0" y="0"/>
                  </a:moveTo>
                  <a:lnTo>
                    <a:pt x="654889" y="0"/>
                  </a:lnTo>
                  <a:lnTo>
                    <a:pt x="654889" y="492440"/>
                  </a:lnTo>
                  <a:lnTo>
                    <a:pt x="0" y="492440"/>
                  </a:lnTo>
                  <a:lnTo>
                    <a:pt x="0" y="0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732105" y="1488063"/>
              <a:ext cx="118110" cy="45085"/>
            </a:xfrm>
            <a:custGeom>
              <a:avLst/>
              <a:gdLst/>
              <a:ahLst/>
              <a:cxnLst/>
              <a:rect l="l" t="t" r="r" b="b"/>
              <a:pathLst>
                <a:path w="118110" h="45084">
                  <a:moveTo>
                    <a:pt x="0" y="16586"/>
                  </a:moveTo>
                  <a:lnTo>
                    <a:pt x="3603" y="12092"/>
                  </a:lnTo>
                  <a:lnTo>
                    <a:pt x="14061" y="3912"/>
                  </a:lnTo>
                  <a:lnTo>
                    <a:pt x="30847" y="0"/>
                  </a:lnTo>
                  <a:lnTo>
                    <a:pt x="53433" y="8309"/>
                  </a:lnTo>
                  <a:lnTo>
                    <a:pt x="59980" y="13579"/>
                  </a:lnTo>
                  <a:lnTo>
                    <a:pt x="76283" y="22535"/>
                  </a:lnTo>
                  <a:lnTo>
                    <a:pt x="97331" y="24895"/>
                  </a:lnTo>
                  <a:lnTo>
                    <a:pt x="118115" y="10378"/>
                  </a:lnTo>
                </a:path>
                <a:path w="118110" h="45084">
                  <a:moveTo>
                    <a:pt x="0" y="37403"/>
                  </a:moveTo>
                  <a:lnTo>
                    <a:pt x="3603" y="32940"/>
                  </a:lnTo>
                  <a:lnTo>
                    <a:pt x="14061" y="24817"/>
                  </a:lnTo>
                  <a:lnTo>
                    <a:pt x="30847" y="20932"/>
                  </a:lnTo>
                  <a:lnTo>
                    <a:pt x="53433" y="29184"/>
                  </a:lnTo>
                  <a:lnTo>
                    <a:pt x="59980" y="34128"/>
                  </a:lnTo>
                  <a:lnTo>
                    <a:pt x="76283" y="42540"/>
                  </a:lnTo>
                  <a:lnTo>
                    <a:pt x="97331" y="44787"/>
                  </a:lnTo>
                  <a:lnTo>
                    <a:pt x="118115" y="31238"/>
                  </a:lnTo>
                </a:path>
              </a:pathLst>
            </a:custGeom>
            <a:ln w="6185">
              <a:solidFill>
                <a:srgbClr val="73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698093" y="1463093"/>
              <a:ext cx="295910" cy="304800"/>
            </a:xfrm>
            <a:custGeom>
              <a:avLst/>
              <a:gdLst/>
              <a:ahLst/>
              <a:cxnLst/>
              <a:rect l="l" t="t" r="r" b="b"/>
              <a:pathLst>
                <a:path w="295910" h="304800">
                  <a:moveTo>
                    <a:pt x="0" y="0"/>
                  </a:moveTo>
                  <a:lnTo>
                    <a:pt x="295596" y="0"/>
                  </a:lnTo>
                  <a:lnTo>
                    <a:pt x="295596" y="304372"/>
                  </a:lnTo>
                  <a:lnTo>
                    <a:pt x="0" y="304372"/>
                  </a:lnTo>
                  <a:lnTo>
                    <a:pt x="0" y="0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446402" y="1214398"/>
              <a:ext cx="800100" cy="699770"/>
            </a:xfrm>
            <a:custGeom>
              <a:avLst/>
              <a:gdLst/>
              <a:ahLst/>
              <a:cxnLst/>
              <a:rect l="l" t="t" r="r" b="b"/>
              <a:pathLst>
                <a:path w="800100" h="699769">
                  <a:moveTo>
                    <a:pt x="0" y="349843"/>
                  </a:moveTo>
                  <a:lnTo>
                    <a:pt x="3115" y="305959"/>
                  </a:lnTo>
                  <a:lnTo>
                    <a:pt x="12210" y="263702"/>
                  </a:lnTo>
                  <a:lnTo>
                    <a:pt x="26911" y="223400"/>
                  </a:lnTo>
                  <a:lnTo>
                    <a:pt x="46842" y="185380"/>
                  </a:lnTo>
                  <a:lnTo>
                    <a:pt x="71630" y="149970"/>
                  </a:lnTo>
                  <a:lnTo>
                    <a:pt x="100900" y="117498"/>
                  </a:lnTo>
                  <a:lnTo>
                    <a:pt x="134276" y="88292"/>
                  </a:lnTo>
                  <a:lnTo>
                    <a:pt x="171385" y="62680"/>
                  </a:lnTo>
                  <a:lnTo>
                    <a:pt x="211851" y="40989"/>
                  </a:lnTo>
                  <a:lnTo>
                    <a:pt x="255300" y="23548"/>
                  </a:lnTo>
                  <a:lnTo>
                    <a:pt x="301357" y="10684"/>
                  </a:lnTo>
                  <a:lnTo>
                    <a:pt x="349648" y="2725"/>
                  </a:lnTo>
                  <a:lnTo>
                    <a:pt x="399798" y="0"/>
                  </a:lnTo>
                  <a:lnTo>
                    <a:pt x="449948" y="2725"/>
                  </a:lnTo>
                  <a:lnTo>
                    <a:pt x="498238" y="10684"/>
                  </a:lnTo>
                  <a:lnTo>
                    <a:pt x="544296" y="23548"/>
                  </a:lnTo>
                  <a:lnTo>
                    <a:pt x="587745" y="40989"/>
                  </a:lnTo>
                  <a:lnTo>
                    <a:pt x="628211" y="62680"/>
                  </a:lnTo>
                  <a:lnTo>
                    <a:pt x="665320" y="88292"/>
                  </a:lnTo>
                  <a:lnTo>
                    <a:pt x="698696" y="117498"/>
                  </a:lnTo>
                  <a:lnTo>
                    <a:pt x="727965" y="149970"/>
                  </a:lnTo>
                  <a:lnTo>
                    <a:pt x="752753" y="185380"/>
                  </a:lnTo>
                  <a:lnTo>
                    <a:pt x="772685" y="223400"/>
                  </a:lnTo>
                  <a:lnTo>
                    <a:pt x="787386" y="263702"/>
                  </a:lnTo>
                  <a:lnTo>
                    <a:pt x="796481" y="305959"/>
                  </a:lnTo>
                  <a:lnTo>
                    <a:pt x="799596" y="349843"/>
                  </a:lnTo>
                  <a:lnTo>
                    <a:pt x="796481" y="393727"/>
                  </a:lnTo>
                  <a:lnTo>
                    <a:pt x="787386" y="435984"/>
                  </a:lnTo>
                  <a:lnTo>
                    <a:pt x="772685" y="476286"/>
                  </a:lnTo>
                  <a:lnTo>
                    <a:pt x="752753" y="514306"/>
                  </a:lnTo>
                  <a:lnTo>
                    <a:pt x="727966" y="549716"/>
                  </a:lnTo>
                  <a:lnTo>
                    <a:pt x="698696" y="582188"/>
                  </a:lnTo>
                  <a:lnTo>
                    <a:pt x="665320" y="611394"/>
                  </a:lnTo>
                  <a:lnTo>
                    <a:pt x="628211" y="637006"/>
                  </a:lnTo>
                  <a:lnTo>
                    <a:pt x="587745" y="658697"/>
                  </a:lnTo>
                  <a:lnTo>
                    <a:pt x="544296" y="676138"/>
                  </a:lnTo>
                  <a:lnTo>
                    <a:pt x="498239" y="689002"/>
                  </a:lnTo>
                  <a:lnTo>
                    <a:pt x="449948" y="696961"/>
                  </a:lnTo>
                  <a:lnTo>
                    <a:pt x="399798" y="699686"/>
                  </a:lnTo>
                  <a:lnTo>
                    <a:pt x="349648" y="696961"/>
                  </a:lnTo>
                  <a:lnTo>
                    <a:pt x="301357" y="689002"/>
                  </a:lnTo>
                  <a:lnTo>
                    <a:pt x="255300" y="676138"/>
                  </a:lnTo>
                  <a:lnTo>
                    <a:pt x="211851" y="658697"/>
                  </a:lnTo>
                  <a:lnTo>
                    <a:pt x="171385" y="637006"/>
                  </a:lnTo>
                  <a:lnTo>
                    <a:pt x="134276" y="611394"/>
                  </a:lnTo>
                  <a:lnTo>
                    <a:pt x="100900" y="582188"/>
                  </a:lnTo>
                  <a:lnTo>
                    <a:pt x="71630" y="549716"/>
                  </a:lnTo>
                  <a:lnTo>
                    <a:pt x="46842" y="514306"/>
                  </a:lnTo>
                  <a:lnTo>
                    <a:pt x="26911" y="476286"/>
                  </a:lnTo>
                  <a:lnTo>
                    <a:pt x="12210" y="435983"/>
                  </a:lnTo>
                  <a:lnTo>
                    <a:pt x="3115" y="393727"/>
                  </a:lnTo>
                  <a:lnTo>
                    <a:pt x="0" y="349843"/>
                  </a:lnTo>
                  <a:close/>
                </a:path>
              </a:pathLst>
            </a:custGeom>
            <a:ln w="4157">
              <a:solidFill>
                <a:srgbClr val="5CA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2635303" y="1719393"/>
            <a:ext cx="739775" cy="3295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650" dirty="0">
                <a:latin typeface="Arial"/>
                <a:cs typeface="Arial"/>
              </a:rPr>
              <a:t>0.01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spc="-10" dirty="0">
                <a:latin typeface="Arial"/>
                <a:cs typeface="Arial"/>
              </a:rPr>
              <a:t>Mbyte</a:t>
            </a:r>
            <a:endParaRPr sz="65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  <a:spcBef>
                <a:spcPts val="395"/>
              </a:spcBef>
            </a:pPr>
            <a:r>
              <a:rPr sz="700" dirty="0">
                <a:solidFill>
                  <a:srgbClr val="4D994D"/>
                </a:solidFill>
                <a:latin typeface="Times New Roman"/>
                <a:cs typeface="Times New Roman"/>
              </a:rPr>
              <a:t>Just </a:t>
            </a:r>
            <a:r>
              <a:rPr sz="700" spc="-20" dirty="0">
                <a:solidFill>
                  <a:srgbClr val="4D994D"/>
                </a:solidFill>
                <a:latin typeface="Times New Roman"/>
                <a:cs typeface="Times New Roman"/>
              </a:rPr>
              <a:t>send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025268" y="2024989"/>
            <a:ext cx="38481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10" dirty="0">
                <a:solidFill>
                  <a:srgbClr val="4D994D"/>
                </a:solidFill>
                <a:latin typeface="Times New Roman"/>
                <a:cs typeface="Times New Roman"/>
              </a:rPr>
              <a:t>difference</a:t>
            </a:r>
            <a:endParaRPr sz="700" dirty="0">
              <a:latin typeface="Times New Roman"/>
              <a:cs typeface="Times New Roman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-4156" y="0"/>
            <a:ext cx="3575050" cy="2685415"/>
            <a:chOff x="-4156" y="0"/>
            <a:chExt cx="3575050" cy="2685415"/>
          </a:xfrm>
        </p:grpSpPr>
        <p:sp>
          <p:nvSpPr>
            <p:cNvPr id="65" name="object 65"/>
            <p:cNvSpPr/>
            <p:nvPr/>
          </p:nvSpPr>
          <p:spPr>
            <a:xfrm>
              <a:off x="3185396" y="1753237"/>
              <a:ext cx="27305" cy="188595"/>
            </a:xfrm>
            <a:custGeom>
              <a:avLst/>
              <a:gdLst/>
              <a:ahLst/>
              <a:cxnLst/>
              <a:rect l="l" t="t" r="r" b="b"/>
              <a:pathLst>
                <a:path w="27305" h="188594">
                  <a:moveTo>
                    <a:pt x="0" y="0"/>
                  </a:moveTo>
                  <a:lnTo>
                    <a:pt x="27209" y="188067"/>
                  </a:lnTo>
                </a:path>
              </a:pathLst>
            </a:custGeom>
            <a:ln w="4156">
              <a:solidFill>
                <a:srgbClr val="5CA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077" y="2078"/>
              <a:ext cx="3562350" cy="2672715"/>
            </a:xfrm>
            <a:custGeom>
              <a:avLst/>
              <a:gdLst/>
              <a:ahLst/>
              <a:cxnLst/>
              <a:rect l="l" t="t" r="r" b="b"/>
              <a:pathLst>
                <a:path w="3562350" h="2672715">
                  <a:moveTo>
                    <a:pt x="0" y="0"/>
                  </a:moveTo>
                  <a:lnTo>
                    <a:pt x="3562003" y="0"/>
                  </a:lnTo>
                  <a:lnTo>
                    <a:pt x="3562003" y="2672541"/>
                  </a:lnTo>
                  <a:lnTo>
                    <a:pt x="0" y="2672541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69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32" y="2605735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14366" y="256382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5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RTL</a:t>
            </a:r>
            <a:r>
              <a:rPr spc="-30" dirty="0"/>
              <a:t> </a:t>
            </a:r>
            <a:r>
              <a:rPr spc="-10" dirty="0"/>
              <a:t>Design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6153" y="240359"/>
            <a:ext cx="296989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i="1" dirty="0">
                <a:solidFill>
                  <a:srgbClr val="003366"/>
                </a:solidFill>
                <a:latin typeface="Tahoma"/>
                <a:cs typeface="Tahoma"/>
              </a:rPr>
              <a:t>RTL</a:t>
            </a:r>
            <a:r>
              <a:rPr sz="950" i="1" spc="-3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50" i="1" spc="-10" dirty="0">
                <a:solidFill>
                  <a:srgbClr val="003366"/>
                </a:solidFill>
                <a:latin typeface="Tahoma"/>
                <a:cs typeface="Tahoma"/>
              </a:rPr>
              <a:t>Example:</a:t>
            </a:r>
            <a:r>
              <a:rPr sz="950" i="1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Video</a:t>
            </a:r>
            <a:r>
              <a:rPr sz="800" i="1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Compression</a:t>
            </a:r>
            <a:r>
              <a:rPr sz="800" i="1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dirty="0">
                <a:solidFill>
                  <a:srgbClr val="003366"/>
                </a:solidFill>
                <a:latin typeface="Tahoma"/>
                <a:cs typeface="Tahoma"/>
              </a:rPr>
              <a:t>–</a:t>
            </a:r>
            <a:r>
              <a:rPr sz="800" i="1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dirty="0">
                <a:solidFill>
                  <a:srgbClr val="003366"/>
                </a:solidFill>
                <a:latin typeface="Tahoma"/>
                <a:cs typeface="Tahoma"/>
              </a:rPr>
              <a:t>Sum</a:t>
            </a:r>
            <a:r>
              <a:rPr sz="800" i="1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dirty="0">
                <a:solidFill>
                  <a:srgbClr val="003366"/>
                </a:solidFill>
                <a:latin typeface="Tahoma"/>
                <a:cs typeface="Tahoma"/>
              </a:rPr>
              <a:t>of</a:t>
            </a:r>
            <a:r>
              <a:rPr sz="800" i="1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Absolute</a:t>
            </a:r>
            <a:r>
              <a:rPr sz="800" i="1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Differences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153" y="1382796"/>
            <a:ext cx="3248660" cy="11049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46050" marR="50165" indent="-133985">
              <a:lnSpc>
                <a:spcPct val="104600"/>
              </a:lnSpc>
              <a:spcBef>
                <a:spcPts val="85"/>
              </a:spcBef>
              <a:buClr>
                <a:srgbClr val="0000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Need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8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quickly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determine</a:t>
            </a:r>
            <a:r>
              <a:rPr sz="900" spc="8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whether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two</a:t>
            </a:r>
            <a:r>
              <a:rPr sz="900" spc="8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frames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are</a:t>
            </a:r>
            <a:r>
              <a:rPr sz="900" spc="8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similar </a:t>
            </a:r>
            <a:r>
              <a:rPr sz="900" dirty="0">
                <a:latin typeface="Tahoma"/>
                <a:cs typeface="Tahoma"/>
              </a:rPr>
              <a:t>enough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just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send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difference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for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second</a:t>
            </a:r>
            <a:r>
              <a:rPr sz="900" spc="7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frame</a:t>
            </a:r>
            <a:endParaRPr sz="900" dirty="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229"/>
              </a:spcBef>
              <a:buClr>
                <a:srgbClr val="FF00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Compare</a:t>
            </a:r>
            <a:r>
              <a:rPr sz="750" spc="9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corresponding</a:t>
            </a:r>
            <a:r>
              <a:rPr sz="750" spc="10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16x16</a:t>
            </a:r>
            <a:r>
              <a:rPr sz="750" spc="9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“blocks”</a:t>
            </a:r>
            <a:endParaRPr sz="750" dirty="0">
              <a:latin typeface="Tahoma"/>
              <a:cs typeface="Tahoma"/>
            </a:endParaRPr>
          </a:p>
          <a:p>
            <a:pPr marL="457834" lvl="2" indent="-90170">
              <a:lnSpc>
                <a:spcPct val="100000"/>
              </a:lnSpc>
              <a:spcBef>
                <a:spcPts val="145"/>
              </a:spcBef>
              <a:buClr>
                <a:srgbClr val="008080"/>
              </a:buClr>
              <a:buSzPct val="71428"/>
              <a:buFont typeface="Wingdings"/>
              <a:buChar char=""/>
              <a:tabLst>
                <a:tab pos="458470" algn="l"/>
              </a:tabLst>
            </a:pPr>
            <a:r>
              <a:rPr sz="700" dirty="0">
                <a:latin typeface="Tahoma"/>
                <a:cs typeface="Tahoma"/>
              </a:rPr>
              <a:t>Treat 16x16 block as 256-byte </a:t>
            </a:r>
            <a:r>
              <a:rPr sz="700" spc="-10" dirty="0">
                <a:latin typeface="Tahoma"/>
                <a:cs typeface="Tahoma"/>
              </a:rPr>
              <a:t>array</a:t>
            </a:r>
            <a:endParaRPr sz="700" dirty="0">
              <a:latin typeface="Tahoma"/>
              <a:cs typeface="Tahoma"/>
            </a:endParaRPr>
          </a:p>
          <a:p>
            <a:pPr marL="301625" lvl="1" indent="-111760">
              <a:lnSpc>
                <a:spcPct val="100000"/>
              </a:lnSpc>
              <a:spcBef>
                <a:spcPts val="220"/>
              </a:spcBef>
              <a:buClr>
                <a:srgbClr val="FF00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Compute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absolute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value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of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difference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of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each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array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spc="-20" dirty="0">
                <a:latin typeface="Tahoma"/>
                <a:cs typeface="Tahoma"/>
              </a:rPr>
              <a:t>item</a:t>
            </a:r>
            <a:endParaRPr sz="750" dirty="0">
              <a:latin typeface="Tahoma"/>
              <a:cs typeface="Tahoma"/>
            </a:endParaRPr>
          </a:p>
          <a:p>
            <a:pPr marL="304165" marR="5080" lvl="1" indent="-114300">
              <a:lnSpc>
                <a:spcPct val="104400"/>
              </a:lnSpc>
              <a:spcBef>
                <a:spcPts val="190"/>
              </a:spcBef>
              <a:buClr>
                <a:srgbClr val="FF00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Sum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those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differences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–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if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above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threshold,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send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complete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frame </a:t>
            </a:r>
            <a:r>
              <a:rPr sz="750" dirty="0">
                <a:latin typeface="Tahoma"/>
                <a:cs typeface="Tahoma"/>
              </a:rPr>
              <a:t>for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second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frame;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if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below,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can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use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difference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method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(using </a:t>
            </a:r>
            <a:r>
              <a:rPr sz="750" dirty="0">
                <a:latin typeface="Tahoma"/>
                <a:cs typeface="Tahoma"/>
              </a:rPr>
              <a:t>another</a:t>
            </a:r>
            <a:r>
              <a:rPr sz="750" spc="7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technique,</a:t>
            </a:r>
            <a:r>
              <a:rPr sz="750" spc="7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not</a:t>
            </a:r>
            <a:r>
              <a:rPr sz="750" spc="7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described)</a:t>
            </a:r>
            <a:endParaRPr sz="75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0953" y="570681"/>
            <a:ext cx="33909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dirty="0">
                <a:latin typeface="Arial"/>
                <a:cs typeface="Arial"/>
              </a:rPr>
              <a:t>Frame</a:t>
            </a:r>
            <a:r>
              <a:rPr sz="650" spc="15" dirty="0">
                <a:latin typeface="Arial"/>
                <a:cs typeface="Arial"/>
              </a:rPr>
              <a:t> </a:t>
            </a:r>
            <a:r>
              <a:rPr sz="650" spc="-50" dirty="0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3477" y="560743"/>
            <a:ext cx="1346200" cy="608965"/>
            <a:chOff x="193477" y="560743"/>
            <a:chExt cx="1346200" cy="608965"/>
          </a:xfrm>
        </p:grpSpPr>
        <p:sp>
          <p:nvSpPr>
            <p:cNvPr id="14" name="object 14"/>
            <p:cNvSpPr/>
            <p:nvPr/>
          </p:nvSpPr>
          <p:spPr>
            <a:xfrm>
              <a:off x="881843" y="718246"/>
              <a:ext cx="654685" cy="377190"/>
            </a:xfrm>
            <a:custGeom>
              <a:avLst/>
              <a:gdLst/>
              <a:ahLst/>
              <a:cxnLst/>
              <a:rect l="l" t="t" r="r" b="b"/>
              <a:pathLst>
                <a:path w="654685" h="377190">
                  <a:moveTo>
                    <a:pt x="0" y="291381"/>
                  </a:moveTo>
                  <a:lnTo>
                    <a:pt x="157276" y="41340"/>
                  </a:lnTo>
                  <a:lnTo>
                    <a:pt x="247149" y="133355"/>
                  </a:lnTo>
                  <a:lnTo>
                    <a:pt x="362185" y="0"/>
                  </a:lnTo>
                  <a:lnTo>
                    <a:pt x="654270" y="266710"/>
                  </a:lnTo>
                </a:path>
                <a:path w="654685" h="377190">
                  <a:moveTo>
                    <a:pt x="460710" y="87228"/>
                  </a:moveTo>
                  <a:lnTo>
                    <a:pt x="578405" y="20415"/>
                  </a:lnTo>
                  <a:lnTo>
                    <a:pt x="651178" y="53821"/>
                  </a:lnTo>
                </a:path>
                <a:path w="654685" h="377190">
                  <a:moveTo>
                    <a:pt x="0" y="355697"/>
                  </a:moveTo>
                  <a:lnTo>
                    <a:pt x="11232" y="360006"/>
                  </a:lnTo>
                  <a:lnTo>
                    <a:pt x="56160" y="365099"/>
                  </a:lnTo>
                  <a:lnTo>
                    <a:pt x="151633" y="359222"/>
                  </a:lnTo>
                  <a:lnTo>
                    <a:pt x="314499" y="330624"/>
                  </a:lnTo>
                  <a:lnTo>
                    <a:pt x="349029" y="323997"/>
                  </a:lnTo>
                  <a:lnTo>
                    <a:pt x="434893" y="316782"/>
                  </a:lnTo>
                  <a:lnTo>
                    <a:pt x="545503" y="327980"/>
                  </a:lnTo>
                  <a:lnTo>
                    <a:pt x="654270" y="376590"/>
                  </a:lnTo>
                </a:path>
              </a:pathLst>
            </a:custGeom>
            <a:ln w="6185">
              <a:solidFill>
                <a:srgbClr val="73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81587" y="877856"/>
              <a:ext cx="55880" cy="42545"/>
            </a:xfrm>
            <a:custGeom>
              <a:avLst/>
              <a:gdLst/>
              <a:ahLst/>
              <a:cxnLst/>
              <a:rect l="l" t="t" r="r" b="b"/>
              <a:pathLst>
                <a:path w="55880" h="42544">
                  <a:moveTo>
                    <a:pt x="27828" y="0"/>
                  </a:moveTo>
                  <a:lnTo>
                    <a:pt x="16996" y="1652"/>
                  </a:lnTo>
                  <a:lnTo>
                    <a:pt x="8151" y="6160"/>
                  </a:lnTo>
                  <a:lnTo>
                    <a:pt x="2186" y="12846"/>
                  </a:lnTo>
                  <a:lnTo>
                    <a:pt x="0" y="21033"/>
                  </a:lnTo>
                  <a:lnTo>
                    <a:pt x="2186" y="29221"/>
                  </a:lnTo>
                  <a:lnTo>
                    <a:pt x="8151" y="35906"/>
                  </a:lnTo>
                  <a:lnTo>
                    <a:pt x="16996" y="40414"/>
                  </a:lnTo>
                  <a:lnTo>
                    <a:pt x="27828" y="42067"/>
                  </a:lnTo>
                  <a:lnTo>
                    <a:pt x="38660" y="40414"/>
                  </a:lnTo>
                  <a:lnTo>
                    <a:pt x="47506" y="35906"/>
                  </a:lnTo>
                  <a:lnTo>
                    <a:pt x="53470" y="29221"/>
                  </a:lnTo>
                  <a:lnTo>
                    <a:pt x="55657" y="21033"/>
                  </a:lnTo>
                  <a:lnTo>
                    <a:pt x="53470" y="12846"/>
                  </a:lnTo>
                  <a:lnTo>
                    <a:pt x="47506" y="6160"/>
                  </a:lnTo>
                  <a:lnTo>
                    <a:pt x="38660" y="1652"/>
                  </a:lnTo>
                  <a:lnTo>
                    <a:pt x="278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81587" y="877856"/>
              <a:ext cx="55880" cy="42545"/>
            </a:xfrm>
            <a:custGeom>
              <a:avLst/>
              <a:gdLst/>
              <a:ahLst/>
              <a:cxnLst/>
              <a:rect l="l" t="t" r="r" b="b"/>
              <a:pathLst>
                <a:path w="55880" h="42544">
                  <a:moveTo>
                    <a:pt x="0" y="21033"/>
                  </a:moveTo>
                  <a:lnTo>
                    <a:pt x="2186" y="12846"/>
                  </a:lnTo>
                  <a:lnTo>
                    <a:pt x="8150" y="6160"/>
                  </a:lnTo>
                  <a:lnTo>
                    <a:pt x="16996" y="1652"/>
                  </a:lnTo>
                  <a:lnTo>
                    <a:pt x="27828" y="0"/>
                  </a:lnTo>
                  <a:lnTo>
                    <a:pt x="38660" y="1652"/>
                  </a:lnTo>
                  <a:lnTo>
                    <a:pt x="47505" y="6160"/>
                  </a:lnTo>
                  <a:lnTo>
                    <a:pt x="53469" y="12846"/>
                  </a:lnTo>
                  <a:lnTo>
                    <a:pt x="55656" y="21033"/>
                  </a:lnTo>
                  <a:lnTo>
                    <a:pt x="53469" y="29221"/>
                  </a:lnTo>
                  <a:lnTo>
                    <a:pt x="47505" y="35907"/>
                  </a:lnTo>
                  <a:lnTo>
                    <a:pt x="38660" y="40414"/>
                  </a:lnTo>
                  <a:lnTo>
                    <a:pt x="27828" y="42067"/>
                  </a:lnTo>
                  <a:lnTo>
                    <a:pt x="16996" y="40414"/>
                  </a:lnTo>
                  <a:lnTo>
                    <a:pt x="8150" y="35907"/>
                  </a:lnTo>
                  <a:lnTo>
                    <a:pt x="2186" y="29221"/>
                  </a:lnTo>
                  <a:lnTo>
                    <a:pt x="0" y="21033"/>
                  </a:lnTo>
                  <a:close/>
                </a:path>
              </a:pathLst>
            </a:custGeom>
            <a:ln w="6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81843" y="673703"/>
              <a:ext cx="654685" cy="492759"/>
            </a:xfrm>
            <a:custGeom>
              <a:avLst/>
              <a:gdLst/>
              <a:ahLst/>
              <a:cxnLst/>
              <a:rect l="l" t="t" r="r" b="b"/>
              <a:pathLst>
                <a:path w="654685" h="492759">
                  <a:moveTo>
                    <a:pt x="0" y="0"/>
                  </a:moveTo>
                  <a:lnTo>
                    <a:pt x="654270" y="0"/>
                  </a:lnTo>
                  <a:lnTo>
                    <a:pt x="654270" y="492440"/>
                  </a:lnTo>
                  <a:lnTo>
                    <a:pt x="0" y="492440"/>
                  </a:lnTo>
                  <a:lnTo>
                    <a:pt x="0" y="0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6652" y="718246"/>
              <a:ext cx="655320" cy="377190"/>
            </a:xfrm>
            <a:custGeom>
              <a:avLst/>
              <a:gdLst/>
              <a:ahLst/>
              <a:cxnLst/>
              <a:rect l="l" t="t" r="r" b="b"/>
              <a:pathLst>
                <a:path w="655319" h="377190">
                  <a:moveTo>
                    <a:pt x="0" y="291381"/>
                  </a:moveTo>
                  <a:lnTo>
                    <a:pt x="157209" y="41340"/>
                  </a:lnTo>
                  <a:lnTo>
                    <a:pt x="247043" y="133355"/>
                  </a:lnTo>
                  <a:lnTo>
                    <a:pt x="362929" y="0"/>
                  </a:lnTo>
                  <a:lnTo>
                    <a:pt x="654889" y="266710"/>
                  </a:lnTo>
                </a:path>
                <a:path w="655319" h="377190">
                  <a:moveTo>
                    <a:pt x="460710" y="87228"/>
                  </a:moveTo>
                  <a:lnTo>
                    <a:pt x="578405" y="20415"/>
                  </a:lnTo>
                  <a:lnTo>
                    <a:pt x="651178" y="53821"/>
                  </a:lnTo>
                </a:path>
                <a:path w="655319" h="377190">
                  <a:moveTo>
                    <a:pt x="0" y="355697"/>
                  </a:moveTo>
                  <a:lnTo>
                    <a:pt x="11242" y="360006"/>
                  </a:lnTo>
                  <a:lnTo>
                    <a:pt x="56213" y="365099"/>
                  </a:lnTo>
                  <a:lnTo>
                    <a:pt x="151777" y="359222"/>
                  </a:lnTo>
                  <a:lnTo>
                    <a:pt x="314796" y="330624"/>
                  </a:lnTo>
                  <a:lnTo>
                    <a:pt x="349359" y="323997"/>
                  </a:lnTo>
                  <a:lnTo>
                    <a:pt x="435304" y="316782"/>
                  </a:lnTo>
                  <a:lnTo>
                    <a:pt x="546019" y="327980"/>
                  </a:lnTo>
                  <a:lnTo>
                    <a:pt x="654889" y="376590"/>
                  </a:lnTo>
                </a:path>
              </a:pathLst>
            </a:custGeom>
            <a:ln w="6185">
              <a:solidFill>
                <a:srgbClr val="73B0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3967" y="926109"/>
              <a:ext cx="59055" cy="44450"/>
            </a:xfrm>
            <a:custGeom>
              <a:avLst/>
              <a:gdLst/>
              <a:ahLst/>
              <a:cxnLst/>
              <a:rect l="l" t="t" r="r" b="b"/>
              <a:pathLst>
                <a:path w="59054" h="44450">
                  <a:moveTo>
                    <a:pt x="29373" y="0"/>
                  </a:moveTo>
                  <a:lnTo>
                    <a:pt x="17940" y="1726"/>
                  </a:lnTo>
                  <a:lnTo>
                    <a:pt x="8603" y="6432"/>
                  </a:lnTo>
                  <a:lnTo>
                    <a:pt x="2308" y="13413"/>
                  </a:lnTo>
                  <a:lnTo>
                    <a:pt x="0" y="21962"/>
                  </a:lnTo>
                  <a:lnTo>
                    <a:pt x="2308" y="30510"/>
                  </a:lnTo>
                  <a:lnTo>
                    <a:pt x="8603" y="37491"/>
                  </a:lnTo>
                  <a:lnTo>
                    <a:pt x="17940" y="42198"/>
                  </a:lnTo>
                  <a:lnTo>
                    <a:pt x="29373" y="43924"/>
                  </a:lnTo>
                  <a:lnTo>
                    <a:pt x="40807" y="42198"/>
                  </a:lnTo>
                  <a:lnTo>
                    <a:pt x="50144" y="37491"/>
                  </a:lnTo>
                  <a:lnTo>
                    <a:pt x="56440" y="30510"/>
                  </a:lnTo>
                  <a:lnTo>
                    <a:pt x="58748" y="21962"/>
                  </a:lnTo>
                  <a:lnTo>
                    <a:pt x="56440" y="13413"/>
                  </a:lnTo>
                  <a:lnTo>
                    <a:pt x="50144" y="6432"/>
                  </a:lnTo>
                  <a:lnTo>
                    <a:pt x="40807" y="1726"/>
                  </a:lnTo>
                  <a:lnTo>
                    <a:pt x="293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3967" y="926110"/>
              <a:ext cx="59055" cy="44450"/>
            </a:xfrm>
            <a:custGeom>
              <a:avLst/>
              <a:gdLst/>
              <a:ahLst/>
              <a:cxnLst/>
              <a:rect l="l" t="t" r="r" b="b"/>
              <a:pathLst>
                <a:path w="59054" h="44450">
                  <a:moveTo>
                    <a:pt x="0" y="21961"/>
                  </a:moveTo>
                  <a:lnTo>
                    <a:pt x="2308" y="13413"/>
                  </a:lnTo>
                  <a:lnTo>
                    <a:pt x="8603" y="6432"/>
                  </a:lnTo>
                  <a:lnTo>
                    <a:pt x="17940" y="1725"/>
                  </a:lnTo>
                  <a:lnTo>
                    <a:pt x="29374" y="0"/>
                  </a:lnTo>
                  <a:lnTo>
                    <a:pt x="40808" y="1725"/>
                  </a:lnTo>
                  <a:lnTo>
                    <a:pt x="50145" y="6432"/>
                  </a:lnTo>
                  <a:lnTo>
                    <a:pt x="56440" y="13413"/>
                  </a:lnTo>
                  <a:lnTo>
                    <a:pt x="58748" y="21961"/>
                  </a:lnTo>
                  <a:lnTo>
                    <a:pt x="56440" y="30510"/>
                  </a:lnTo>
                  <a:lnTo>
                    <a:pt x="50145" y="37491"/>
                  </a:lnTo>
                  <a:lnTo>
                    <a:pt x="40808" y="42197"/>
                  </a:lnTo>
                  <a:lnTo>
                    <a:pt x="29374" y="43923"/>
                  </a:lnTo>
                  <a:lnTo>
                    <a:pt x="17940" y="42197"/>
                  </a:lnTo>
                  <a:lnTo>
                    <a:pt x="8603" y="37491"/>
                  </a:lnTo>
                  <a:lnTo>
                    <a:pt x="2308" y="30510"/>
                  </a:lnTo>
                  <a:lnTo>
                    <a:pt x="0" y="21961"/>
                  </a:lnTo>
                  <a:close/>
                </a:path>
              </a:pathLst>
            </a:custGeom>
            <a:ln w="6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6652" y="673703"/>
              <a:ext cx="655320" cy="492759"/>
            </a:xfrm>
            <a:custGeom>
              <a:avLst/>
              <a:gdLst/>
              <a:ahLst/>
              <a:cxnLst/>
              <a:rect l="l" t="t" r="r" b="b"/>
              <a:pathLst>
                <a:path w="655319" h="492759">
                  <a:moveTo>
                    <a:pt x="0" y="0"/>
                  </a:moveTo>
                  <a:lnTo>
                    <a:pt x="654889" y="0"/>
                  </a:lnTo>
                  <a:lnTo>
                    <a:pt x="654889" y="492440"/>
                  </a:lnTo>
                  <a:lnTo>
                    <a:pt x="0" y="492440"/>
                  </a:lnTo>
                  <a:lnTo>
                    <a:pt x="0" y="0"/>
                  </a:lnTo>
                  <a:close/>
                </a:path>
              </a:pathLst>
            </a:custGeom>
            <a:ln w="6185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7270" y="684220"/>
              <a:ext cx="196850" cy="151765"/>
            </a:xfrm>
            <a:custGeom>
              <a:avLst/>
              <a:gdLst/>
              <a:ahLst/>
              <a:cxnLst/>
              <a:rect l="l" t="t" r="r" b="b"/>
              <a:pathLst>
                <a:path w="196850" h="151765">
                  <a:moveTo>
                    <a:pt x="196652" y="0"/>
                  </a:moveTo>
                  <a:lnTo>
                    <a:pt x="0" y="0"/>
                  </a:lnTo>
                  <a:lnTo>
                    <a:pt x="0" y="151567"/>
                  </a:lnTo>
                  <a:lnTo>
                    <a:pt x="196652" y="151567"/>
                  </a:lnTo>
                  <a:lnTo>
                    <a:pt x="196652" y="0"/>
                  </a:lnTo>
                  <a:close/>
                </a:path>
              </a:pathLst>
            </a:custGeom>
            <a:solidFill>
              <a:srgbClr val="00AAD6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7270" y="684220"/>
              <a:ext cx="196850" cy="151765"/>
            </a:xfrm>
            <a:custGeom>
              <a:avLst/>
              <a:gdLst/>
              <a:ahLst/>
              <a:cxnLst/>
              <a:rect l="l" t="t" r="r" b="b"/>
              <a:pathLst>
                <a:path w="196850" h="151765">
                  <a:moveTo>
                    <a:pt x="0" y="0"/>
                  </a:moveTo>
                  <a:lnTo>
                    <a:pt x="196652" y="0"/>
                  </a:lnTo>
                  <a:lnTo>
                    <a:pt x="196652" y="151567"/>
                  </a:lnTo>
                  <a:lnTo>
                    <a:pt x="0" y="151567"/>
                  </a:lnTo>
                  <a:lnTo>
                    <a:pt x="0" y="0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79370" y="676796"/>
              <a:ext cx="196850" cy="151765"/>
            </a:xfrm>
            <a:custGeom>
              <a:avLst/>
              <a:gdLst/>
              <a:ahLst/>
              <a:cxnLst/>
              <a:rect l="l" t="t" r="r" b="b"/>
              <a:pathLst>
                <a:path w="196850" h="151765">
                  <a:moveTo>
                    <a:pt x="196652" y="0"/>
                  </a:moveTo>
                  <a:lnTo>
                    <a:pt x="0" y="0"/>
                  </a:lnTo>
                  <a:lnTo>
                    <a:pt x="0" y="151567"/>
                  </a:lnTo>
                  <a:lnTo>
                    <a:pt x="196652" y="151567"/>
                  </a:lnTo>
                  <a:lnTo>
                    <a:pt x="196652" y="0"/>
                  </a:lnTo>
                  <a:close/>
                </a:path>
              </a:pathLst>
            </a:custGeom>
            <a:solidFill>
              <a:srgbClr val="00AAD6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79369" y="676796"/>
              <a:ext cx="196850" cy="151765"/>
            </a:xfrm>
            <a:custGeom>
              <a:avLst/>
              <a:gdLst/>
              <a:ahLst/>
              <a:cxnLst/>
              <a:rect l="l" t="t" r="r" b="b"/>
              <a:pathLst>
                <a:path w="196850" h="151765">
                  <a:moveTo>
                    <a:pt x="0" y="0"/>
                  </a:moveTo>
                  <a:lnTo>
                    <a:pt x="196652" y="0"/>
                  </a:lnTo>
                  <a:lnTo>
                    <a:pt x="196652" y="151567"/>
                  </a:lnTo>
                  <a:lnTo>
                    <a:pt x="0" y="151567"/>
                  </a:lnTo>
                  <a:lnTo>
                    <a:pt x="0" y="0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2716" y="562966"/>
              <a:ext cx="705485" cy="190500"/>
            </a:xfrm>
            <a:custGeom>
              <a:avLst/>
              <a:gdLst/>
              <a:ahLst/>
              <a:cxnLst/>
              <a:rect l="l" t="t" r="r" b="b"/>
              <a:pathLst>
                <a:path w="705485" h="190500">
                  <a:moveTo>
                    <a:pt x="0" y="189923"/>
                  </a:moveTo>
                  <a:lnTo>
                    <a:pt x="26324" y="175182"/>
                  </a:lnTo>
                  <a:lnTo>
                    <a:pt x="61175" y="153516"/>
                  </a:lnTo>
                  <a:lnTo>
                    <a:pt x="102677" y="127211"/>
                  </a:lnTo>
                  <a:lnTo>
                    <a:pt x="148959" y="98554"/>
                  </a:lnTo>
                  <a:lnTo>
                    <a:pt x="198147" y="69831"/>
                  </a:lnTo>
                  <a:lnTo>
                    <a:pt x="248369" y="43328"/>
                  </a:lnTo>
                  <a:lnTo>
                    <a:pt x="297750" y="21331"/>
                  </a:lnTo>
                  <a:lnTo>
                    <a:pt x="344419" y="6126"/>
                  </a:lnTo>
                  <a:lnTo>
                    <a:pt x="386502" y="0"/>
                  </a:lnTo>
                  <a:lnTo>
                    <a:pt x="431207" y="5288"/>
                  </a:lnTo>
                  <a:lnTo>
                    <a:pt x="476528" y="21082"/>
                  </a:lnTo>
                  <a:lnTo>
                    <a:pt x="521457" y="44488"/>
                  </a:lnTo>
                  <a:lnTo>
                    <a:pt x="564988" y="72613"/>
                  </a:lnTo>
                  <a:lnTo>
                    <a:pt x="606113" y="102565"/>
                  </a:lnTo>
                  <a:lnTo>
                    <a:pt x="643825" y="131452"/>
                  </a:lnTo>
                  <a:lnTo>
                    <a:pt x="677116" y="156380"/>
                  </a:lnTo>
                  <a:lnTo>
                    <a:pt x="704979" y="174457"/>
                  </a:lnTo>
                </a:path>
              </a:pathLst>
            </a:custGeom>
            <a:ln w="4157">
              <a:solidFill>
                <a:srgbClr val="5CA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65144" y="454871"/>
            <a:ext cx="495934" cy="2425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42240">
              <a:lnSpc>
                <a:spcPts val="894"/>
              </a:lnSpc>
              <a:spcBef>
                <a:spcPts val="130"/>
              </a:spcBef>
            </a:pPr>
            <a:r>
              <a:rPr sz="750" spc="-10" dirty="0">
                <a:solidFill>
                  <a:srgbClr val="4D994D"/>
                </a:solidFill>
                <a:latin typeface="Times New Roman"/>
                <a:cs typeface="Times New Roman"/>
              </a:rPr>
              <a:t>compare</a:t>
            </a: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ts val="775"/>
              </a:lnSpc>
            </a:pPr>
            <a:r>
              <a:rPr sz="650" dirty="0">
                <a:latin typeface="Arial"/>
                <a:cs typeface="Arial"/>
              </a:rPr>
              <a:t>Frame</a:t>
            </a:r>
            <a:r>
              <a:rPr sz="650" spc="15" dirty="0">
                <a:latin typeface="Arial"/>
                <a:cs typeface="Arial"/>
              </a:rPr>
              <a:t> </a:t>
            </a:r>
            <a:r>
              <a:rPr sz="650" spc="-50" dirty="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040923" y="552082"/>
            <a:ext cx="1318895" cy="694690"/>
            <a:chOff x="1040923" y="552082"/>
            <a:chExt cx="1318895" cy="694690"/>
          </a:xfrm>
        </p:grpSpPr>
        <p:sp>
          <p:nvSpPr>
            <p:cNvPr id="29" name="object 29"/>
            <p:cNvSpPr/>
            <p:nvPr/>
          </p:nvSpPr>
          <p:spPr>
            <a:xfrm>
              <a:off x="1690096" y="554305"/>
              <a:ext cx="165100" cy="172085"/>
            </a:xfrm>
            <a:custGeom>
              <a:avLst/>
              <a:gdLst/>
              <a:ahLst/>
              <a:cxnLst/>
              <a:rect l="l" t="t" r="r" b="b"/>
              <a:pathLst>
                <a:path w="165100" h="172084">
                  <a:moveTo>
                    <a:pt x="0" y="0"/>
                  </a:moveTo>
                  <a:lnTo>
                    <a:pt x="164600" y="0"/>
                  </a:lnTo>
                  <a:lnTo>
                    <a:pt x="164600" y="171669"/>
                  </a:lnTo>
                  <a:lnTo>
                    <a:pt x="0" y="171669"/>
                  </a:lnTo>
                  <a:lnTo>
                    <a:pt x="0" y="0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90096" y="554305"/>
              <a:ext cx="168910" cy="172085"/>
            </a:xfrm>
            <a:custGeom>
              <a:avLst/>
              <a:gdLst/>
              <a:ahLst/>
              <a:cxnLst/>
              <a:rect l="l" t="t" r="r" b="b"/>
              <a:pathLst>
                <a:path w="168910" h="172084">
                  <a:moveTo>
                    <a:pt x="36068" y="0"/>
                  </a:moveTo>
                  <a:lnTo>
                    <a:pt x="36068" y="171669"/>
                  </a:lnTo>
                </a:path>
                <a:path w="168910" h="172084">
                  <a:moveTo>
                    <a:pt x="80333" y="0"/>
                  </a:moveTo>
                  <a:lnTo>
                    <a:pt x="80333" y="171669"/>
                  </a:lnTo>
                </a:path>
                <a:path w="168910" h="172084">
                  <a:moveTo>
                    <a:pt x="124598" y="3732"/>
                  </a:moveTo>
                  <a:lnTo>
                    <a:pt x="124598" y="167626"/>
                  </a:lnTo>
                </a:path>
                <a:path w="168910" h="172084">
                  <a:moveTo>
                    <a:pt x="0" y="87700"/>
                  </a:moveTo>
                  <a:lnTo>
                    <a:pt x="164600" y="87700"/>
                  </a:lnTo>
                </a:path>
                <a:path w="168910" h="172084">
                  <a:moveTo>
                    <a:pt x="3934" y="45716"/>
                  </a:moveTo>
                  <a:lnTo>
                    <a:pt x="168535" y="45716"/>
                  </a:lnTo>
                </a:path>
                <a:path w="168910" h="172084">
                  <a:moveTo>
                    <a:pt x="0" y="129374"/>
                  </a:moveTo>
                  <a:lnTo>
                    <a:pt x="164600" y="129374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58960" y="554305"/>
              <a:ext cx="165100" cy="172085"/>
            </a:xfrm>
            <a:custGeom>
              <a:avLst/>
              <a:gdLst/>
              <a:ahLst/>
              <a:cxnLst/>
              <a:rect l="l" t="t" r="r" b="b"/>
              <a:pathLst>
                <a:path w="165100" h="172084">
                  <a:moveTo>
                    <a:pt x="0" y="0"/>
                  </a:moveTo>
                  <a:lnTo>
                    <a:pt x="164600" y="0"/>
                  </a:lnTo>
                  <a:lnTo>
                    <a:pt x="164600" y="171669"/>
                  </a:lnTo>
                  <a:lnTo>
                    <a:pt x="0" y="171669"/>
                  </a:lnTo>
                  <a:lnTo>
                    <a:pt x="0" y="0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58960" y="554305"/>
              <a:ext cx="168910" cy="172085"/>
            </a:xfrm>
            <a:custGeom>
              <a:avLst/>
              <a:gdLst/>
              <a:ahLst/>
              <a:cxnLst/>
              <a:rect l="l" t="t" r="r" b="b"/>
              <a:pathLst>
                <a:path w="168910" h="172084">
                  <a:moveTo>
                    <a:pt x="36068" y="0"/>
                  </a:moveTo>
                  <a:lnTo>
                    <a:pt x="36068" y="171669"/>
                  </a:lnTo>
                </a:path>
                <a:path w="168910" h="172084">
                  <a:moveTo>
                    <a:pt x="80333" y="0"/>
                  </a:moveTo>
                  <a:lnTo>
                    <a:pt x="80333" y="171669"/>
                  </a:lnTo>
                </a:path>
                <a:path w="168910" h="172084">
                  <a:moveTo>
                    <a:pt x="124598" y="3732"/>
                  </a:moveTo>
                  <a:lnTo>
                    <a:pt x="124598" y="167626"/>
                  </a:lnTo>
                </a:path>
                <a:path w="168910" h="172084">
                  <a:moveTo>
                    <a:pt x="0" y="87700"/>
                  </a:moveTo>
                  <a:lnTo>
                    <a:pt x="164600" y="87700"/>
                  </a:lnTo>
                </a:path>
                <a:path w="168910" h="172084">
                  <a:moveTo>
                    <a:pt x="3934" y="45716"/>
                  </a:moveTo>
                  <a:lnTo>
                    <a:pt x="168535" y="45716"/>
                  </a:lnTo>
                </a:path>
                <a:path w="168910" h="172084">
                  <a:moveTo>
                    <a:pt x="0" y="129374"/>
                  </a:moveTo>
                  <a:lnTo>
                    <a:pt x="164600" y="129374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023888" y="554616"/>
              <a:ext cx="165100" cy="172085"/>
            </a:xfrm>
            <a:custGeom>
              <a:avLst/>
              <a:gdLst/>
              <a:ahLst/>
              <a:cxnLst/>
              <a:rect l="l" t="t" r="r" b="b"/>
              <a:pathLst>
                <a:path w="165100" h="172084">
                  <a:moveTo>
                    <a:pt x="0" y="0"/>
                  </a:moveTo>
                  <a:lnTo>
                    <a:pt x="164600" y="0"/>
                  </a:lnTo>
                  <a:lnTo>
                    <a:pt x="164600" y="171669"/>
                  </a:lnTo>
                  <a:lnTo>
                    <a:pt x="0" y="171669"/>
                  </a:lnTo>
                  <a:lnTo>
                    <a:pt x="0" y="0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23888" y="554616"/>
              <a:ext cx="168910" cy="172085"/>
            </a:xfrm>
            <a:custGeom>
              <a:avLst/>
              <a:gdLst/>
              <a:ahLst/>
              <a:cxnLst/>
              <a:rect l="l" t="t" r="r" b="b"/>
              <a:pathLst>
                <a:path w="168910" h="172084">
                  <a:moveTo>
                    <a:pt x="36068" y="0"/>
                  </a:moveTo>
                  <a:lnTo>
                    <a:pt x="36068" y="171669"/>
                  </a:lnTo>
                </a:path>
                <a:path w="168910" h="172084">
                  <a:moveTo>
                    <a:pt x="80333" y="0"/>
                  </a:moveTo>
                  <a:lnTo>
                    <a:pt x="80333" y="171669"/>
                  </a:lnTo>
                </a:path>
                <a:path w="168910" h="172084">
                  <a:moveTo>
                    <a:pt x="124598" y="3732"/>
                  </a:moveTo>
                  <a:lnTo>
                    <a:pt x="124598" y="167626"/>
                  </a:lnTo>
                </a:path>
                <a:path w="168910" h="172084">
                  <a:moveTo>
                    <a:pt x="0" y="87700"/>
                  </a:moveTo>
                  <a:lnTo>
                    <a:pt x="164601" y="87700"/>
                  </a:lnTo>
                </a:path>
                <a:path w="168910" h="172084">
                  <a:moveTo>
                    <a:pt x="3935" y="45716"/>
                  </a:moveTo>
                  <a:lnTo>
                    <a:pt x="168536" y="45716"/>
                  </a:lnTo>
                </a:path>
                <a:path w="168910" h="172084">
                  <a:moveTo>
                    <a:pt x="0" y="129374"/>
                  </a:moveTo>
                  <a:lnTo>
                    <a:pt x="164601" y="129374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88817" y="554616"/>
              <a:ext cx="165100" cy="172085"/>
            </a:xfrm>
            <a:custGeom>
              <a:avLst/>
              <a:gdLst/>
              <a:ahLst/>
              <a:cxnLst/>
              <a:rect l="l" t="t" r="r" b="b"/>
              <a:pathLst>
                <a:path w="165100" h="172084">
                  <a:moveTo>
                    <a:pt x="0" y="0"/>
                  </a:moveTo>
                  <a:lnTo>
                    <a:pt x="164600" y="0"/>
                  </a:lnTo>
                  <a:lnTo>
                    <a:pt x="164600" y="171669"/>
                  </a:lnTo>
                  <a:lnTo>
                    <a:pt x="0" y="171669"/>
                  </a:lnTo>
                  <a:lnTo>
                    <a:pt x="0" y="0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88817" y="554616"/>
              <a:ext cx="168910" cy="172085"/>
            </a:xfrm>
            <a:custGeom>
              <a:avLst/>
              <a:gdLst/>
              <a:ahLst/>
              <a:cxnLst/>
              <a:rect l="l" t="t" r="r" b="b"/>
              <a:pathLst>
                <a:path w="168910" h="172084">
                  <a:moveTo>
                    <a:pt x="36068" y="0"/>
                  </a:moveTo>
                  <a:lnTo>
                    <a:pt x="36068" y="171669"/>
                  </a:lnTo>
                </a:path>
                <a:path w="168910" h="172084">
                  <a:moveTo>
                    <a:pt x="80333" y="0"/>
                  </a:moveTo>
                  <a:lnTo>
                    <a:pt x="80333" y="171669"/>
                  </a:lnTo>
                </a:path>
                <a:path w="168910" h="172084">
                  <a:moveTo>
                    <a:pt x="124598" y="3732"/>
                  </a:moveTo>
                  <a:lnTo>
                    <a:pt x="124598" y="167626"/>
                  </a:lnTo>
                </a:path>
                <a:path w="168910" h="172084">
                  <a:moveTo>
                    <a:pt x="0" y="87700"/>
                  </a:moveTo>
                  <a:lnTo>
                    <a:pt x="164600" y="87700"/>
                  </a:lnTo>
                </a:path>
                <a:path w="168910" h="172084">
                  <a:moveTo>
                    <a:pt x="3935" y="45716"/>
                  </a:moveTo>
                  <a:lnTo>
                    <a:pt x="168536" y="45716"/>
                  </a:lnTo>
                </a:path>
                <a:path w="168910" h="172084">
                  <a:moveTo>
                    <a:pt x="0" y="129374"/>
                  </a:moveTo>
                  <a:lnTo>
                    <a:pt x="164600" y="129374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90096" y="729395"/>
              <a:ext cx="165100" cy="172085"/>
            </a:xfrm>
            <a:custGeom>
              <a:avLst/>
              <a:gdLst/>
              <a:ahLst/>
              <a:cxnLst/>
              <a:rect l="l" t="t" r="r" b="b"/>
              <a:pathLst>
                <a:path w="165100" h="172084">
                  <a:moveTo>
                    <a:pt x="0" y="0"/>
                  </a:moveTo>
                  <a:lnTo>
                    <a:pt x="164600" y="0"/>
                  </a:lnTo>
                  <a:lnTo>
                    <a:pt x="164600" y="171669"/>
                  </a:lnTo>
                  <a:lnTo>
                    <a:pt x="0" y="171669"/>
                  </a:lnTo>
                  <a:lnTo>
                    <a:pt x="0" y="0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690096" y="729395"/>
              <a:ext cx="168910" cy="172085"/>
            </a:xfrm>
            <a:custGeom>
              <a:avLst/>
              <a:gdLst/>
              <a:ahLst/>
              <a:cxnLst/>
              <a:rect l="l" t="t" r="r" b="b"/>
              <a:pathLst>
                <a:path w="168910" h="172084">
                  <a:moveTo>
                    <a:pt x="36068" y="0"/>
                  </a:moveTo>
                  <a:lnTo>
                    <a:pt x="36068" y="171669"/>
                  </a:lnTo>
                </a:path>
                <a:path w="168910" h="172084">
                  <a:moveTo>
                    <a:pt x="80333" y="0"/>
                  </a:moveTo>
                  <a:lnTo>
                    <a:pt x="80333" y="171669"/>
                  </a:lnTo>
                </a:path>
                <a:path w="168910" h="172084">
                  <a:moveTo>
                    <a:pt x="124598" y="3732"/>
                  </a:moveTo>
                  <a:lnTo>
                    <a:pt x="124598" y="167626"/>
                  </a:lnTo>
                </a:path>
                <a:path w="168910" h="172084">
                  <a:moveTo>
                    <a:pt x="0" y="87700"/>
                  </a:moveTo>
                  <a:lnTo>
                    <a:pt x="164600" y="87700"/>
                  </a:lnTo>
                </a:path>
                <a:path w="168910" h="172084">
                  <a:moveTo>
                    <a:pt x="3934" y="45716"/>
                  </a:moveTo>
                  <a:lnTo>
                    <a:pt x="168535" y="45716"/>
                  </a:lnTo>
                </a:path>
                <a:path w="168910" h="172084">
                  <a:moveTo>
                    <a:pt x="0" y="129374"/>
                  </a:moveTo>
                  <a:lnTo>
                    <a:pt x="164600" y="129374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58960" y="729395"/>
              <a:ext cx="165100" cy="172085"/>
            </a:xfrm>
            <a:custGeom>
              <a:avLst/>
              <a:gdLst/>
              <a:ahLst/>
              <a:cxnLst/>
              <a:rect l="l" t="t" r="r" b="b"/>
              <a:pathLst>
                <a:path w="165100" h="172084">
                  <a:moveTo>
                    <a:pt x="0" y="0"/>
                  </a:moveTo>
                  <a:lnTo>
                    <a:pt x="164600" y="0"/>
                  </a:lnTo>
                  <a:lnTo>
                    <a:pt x="164600" y="171669"/>
                  </a:lnTo>
                  <a:lnTo>
                    <a:pt x="0" y="171669"/>
                  </a:lnTo>
                  <a:lnTo>
                    <a:pt x="0" y="0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858960" y="729395"/>
              <a:ext cx="168910" cy="172085"/>
            </a:xfrm>
            <a:custGeom>
              <a:avLst/>
              <a:gdLst/>
              <a:ahLst/>
              <a:cxnLst/>
              <a:rect l="l" t="t" r="r" b="b"/>
              <a:pathLst>
                <a:path w="168910" h="172084">
                  <a:moveTo>
                    <a:pt x="36068" y="0"/>
                  </a:moveTo>
                  <a:lnTo>
                    <a:pt x="36068" y="171669"/>
                  </a:lnTo>
                </a:path>
                <a:path w="168910" h="172084">
                  <a:moveTo>
                    <a:pt x="80333" y="0"/>
                  </a:moveTo>
                  <a:lnTo>
                    <a:pt x="80333" y="171669"/>
                  </a:lnTo>
                </a:path>
                <a:path w="168910" h="172084">
                  <a:moveTo>
                    <a:pt x="124598" y="3732"/>
                  </a:moveTo>
                  <a:lnTo>
                    <a:pt x="124598" y="167626"/>
                  </a:lnTo>
                </a:path>
                <a:path w="168910" h="172084">
                  <a:moveTo>
                    <a:pt x="0" y="87700"/>
                  </a:moveTo>
                  <a:lnTo>
                    <a:pt x="164600" y="87700"/>
                  </a:lnTo>
                </a:path>
                <a:path w="168910" h="172084">
                  <a:moveTo>
                    <a:pt x="3934" y="45716"/>
                  </a:moveTo>
                  <a:lnTo>
                    <a:pt x="168535" y="45716"/>
                  </a:lnTo>
                </a:path>
                <a:path w="168910" h="172084">
                  <a:moveTo>
                    <a:pt x="0" y="129374"/>
                  </a:moveTo>
                  <a:lnTo>
                    <a:pt x="164600" y="129374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023888" y="729706"/>
              <a:ext cx="165100" cy="172085"/>
            </a:xfrm>
            <a:custGeom>
              <a:avLst/>
              <a:gdLst/>
              <a:ahLst/>
              <a:cxnLst/>
              <a:rect l="l" t="t" r="r" b="b"/>
              <a:pathLst>
                <a:path w="165100" h="172084">
                  <a:moveTo>
                    <a:pt x="0" y="0"/>
                  </a:moveTo>
                  <a:lnTo>
                    <a:pt x="164600" y="0"/>
                  </a:lnTo>
                  <a:lnTo>
                    <a:pt x="164600" y="171669"/>
                  </a:lnTo>
                  <a:lnTo>
                    <a:pt x="0" y="171669"/>
                  </a:lnTo>
                  <a:lnTo>
                    <a:pt x="0" y="0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23888" y="729706"/>
              <a:ext cx="168910" cy="172085"/>
            </a:xfrm>
            <a:custGeom>
              <a:avLst/>
              <a:gdLst/>
              <a:ahLst/>
              <a:cxnLst/>
              <a:rect l="l" t="t" r="r" b="b"/>
              <a:pathLst>
                <a:path w="168910" h="172084">
                  <a:moveTo>
                    <a:pt x="36068" y="0"/>
                  </a:moveTo>
                  <a:lnTo>
                    <a:pt x="36068" y="171669"/>
                  </a:lnTo>
                </a:path>
                <a:path w="168910" h="172084">
                  <a:moveTo>
                    <a:pt x="80333" y="0"/>
                  </a:moveTo>
                  <a:lnTo>
                    <a:pt x="80333" y="171669"/>
                  </a:lnTo>
                </a:path>
                <a:path w="168910" h="172084">
                  <a:moveTo>
                    <a:pt x="124598" y="3732"/>
                  </a:moveTo>
                  <a:lnTo>
                    <a:pt x="124598" y="167626"/>
                  </a:lnTo>
                </a:path>
                <a:path w="168910" h="172084">
                  <a:moveTo>
                    <a:pt x="0" y="87700"/>
                  </a:moveTo>
                  <a:lnTo>
                    <a:pt x="164601" y="87700"/>
                  </a:lnTo>
                </a:path>
                <a:path w="168910" h="172084">
                  <a:moveTo>
                    <a:pt x="3935" y="45716"/>
                  </a:moveTo>
                  <a:lnTo>
                    <a:pt x="168536" y="45716"/>
                  </a:lnTo>
                </a:path>
                <a:path w="168910" h="172084">
                  <a:moveTo>
                    <a:pt x="0" y="129374"/>
                  </a:moveTo>
                  <a:lnTo>
                    <a:pt x="164601" y="129374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88817" y="729706"/>
              <a:ext cx="165100" cy="172085"/>
            </a:xfrm>
            <a:custGeom>
              <a:avLst/>
              <a:gdLst/>
              <a:ahLst/>
              <a:cxnLst/>
              <a:rect l="l" t="t" r="r" b="b"/>
              <a:pathLst>
                <a:path w="165100" h="172084">
                  <a:moveTo>
                    <a:pt x="0" y="0"/>
                  </a:moveTo>
                  <a:lnTo>
                    <a:pt x="164600" y="0"/>
                  </a:lnTo>
                  <a:lnTo>
                    <a:pt x="164600" y="171669"/>
                  </a:lnTo>
                  <a:lnTo>
                    <a:pt x="0" y="171669"/>
                  </a:lnTo>
                  <a:lnTo>
                    <a:pt x="0" y="0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188817" y="729706"/>
              <a:ext cx="168910" cy="172085"/>
            </a:xfrm>
            <a:custGeom>
              <a:avLst/>
              <a:gdLst/>
              <a:ahLst/>
              <a:cxnLst/>
              <a:rect l="l" t="t" r="r" b="b"/>
              <a:pathLst>
                <a:path w="168910" h="172084">
                  <a:moveTo>
                    <a:pt x="36068" y="0"/>
                  </a:moveTo>
                  <a:lnTo>
                    <a:pt x="36068" y="171669"/>
                  </a:lnTo>
                </a:path>
                <a:path w="168910" h="172084">
                  <a:moveTo>
                    <a:pt x="80333" y="0"/>
                  </a:moveTo>
                  <a:lnTo>
                    <a:pt x="80333" y="171669"/>
                  </a:lnTo>
                </a:path>
                <a:path w="168910" h="172084">
                  <a:moveTo>
                    <a:pt x="124598" y="3732"/>
                  </a:moveTo>
                  <a:lnTo>
                    <a:pt x="124598" y="167626"/>
                  </a:lnTo>
                </a:path>
                <a:path w="168910" h="172084">
                  <a:moveTo>
                    <a:pt x="0" y="87700"/>
                  </a:moveTo>
                  <a:lnTo>
                    <a:pt x="164600" y="87700"/>
                  </a:lnTo>
                </a:path>
                <a:path w="168910" h="172084">
                  <a:moveTo>
                    <a:pt x="3935" y="45716"/>
                  </a:moveTo>
                  <a:lnTo>
                    <a:pt x="168536" y="45716"/>
                  </a:lnTo>
                </a:path>
                <a:path w="168910" h="172084">
                  <a:moveTo>
                    <a:pt x="0" y="129374"/>
                  </a:moveTo>
                  <a:lnTo>
                    <a:pt x="164600" y="129374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690096" y="900754"/>
              <a:ext cx="165100" cy="172085"/>
            </a:xfrm>
            <a:custGeom>
              <a:avLst/>
              <a:gdLst/>
              <a:ahLst/>
              <a:cxnLst/>
              <a:rect l="l" t="t" r="r" b="b"/>
              <a:pathLst>
                <a:path w="165100" h="172084">
                  <a:moveTo>
                    <a:pt x="0" y="0"/>
                  </a:moveTo>
                  <a:lnTo>
                    <a:pt x="164600" y="0"/>
                  </a:lnTo>
                  <a:lnTo>
                    <a:pt x="164600" y="171669"/>
                  </a:lnTo>
                  <a:lnTo>
                    <a:pt x="0" y="171669"/>
                  </a:lnTo>
                  <a:lnTo>
                    <a:pt x="0" y="0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690096" y="900754"/>
              <a:ext cx="168910" cy="172085"/>
            </a:xfrm>
            <a:custGeom>
              <a:avLst/>
              <a:gdLst/>
              <a:ahLst/>
              <a:cxnLst/>
              <a:rect l="l" t="t" r="r" b="b"/>
              <a:pathLst>
                <a:path w="168910" h="172084">
                  <a:moveTo>
                    <a:pt x="36068" y="0"/>
                  </a:moveTo>
                  <a:lnTo>
                    <a:pt x="36068" y="171669"/>
                  </a:lnTo>
                </a:path>
                <a:path w="168910" h="172084">
                  <a:moveTo>
                    <a:pt x="80333" y="0"/>
                  </a:moveTo>
                  <a:lnTo>
                    <a:pt x="80333" y="171669"/>
                  </a:lnTo>
                </a:path>
                <a:path w="168910" h="172084">
                  <a:moveTo>
                    <a:pt x="124598" y="3732"/>
                  </a:moveTo>
                  <a:lnTo>
                    <a:pt x="124598" y="167626"/>
                  </a:lnTo>
                </a:path>
                <a:path w="168910" h="172084">
                  <a:moveTo>
                    <a:pt x="0" y="87700"/>
                  </a:moveTo>
                  <a:lnTo>
                    <a:pt x="164600" y="87700"/>
                  </a:lnTo>
                </a:path>
                <a:path w="168910" h="172084">
                  <a:moveTo>
                    <a:pt x="3934" y="45716"/>
                  </a:moveTo>
                  <a:lnTo>
                    <a:pt x="168535" y="45716"/>
                  </a:lnTo>
                </a:path>
                <a:path w="168910" h="172084">
                  <a:moveTo>
                    <a:pt x="0" y="129374"/>
                  </a:moveTo>
                  <a:lnTo>
                    <a:pt x="164600" y="129374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858960" y="900754"/>
              <a:ext cx="165100" cy="172085"/>
            </a:xfrm>
            <a:custGeom>
              <a:avLst/>
              <a:gdLst/>
              <a:ahLst/>
              <a:cxnLst/>
              <a:rect l="l" t="t" r="r" b="b"/>
              <a:pathLst>
                <a:path w="165100" h="172084">
                  <a:moveTo>
                    <a:pt x="0" y="0"/>
                  </a:moveTo>
                  <a:lnTo>
                    <a:pt x="164600" y="0"/>
                  </a:lnTo>
                  <a:lnTo>
                    <a:pt x="164600" y="171669"/>
                  </a:lnTo>
                  <a:lnTo>
                    <a:pt x="0" y="171669"/>
                  </a:lnTo>
                  <a:lnTo>
                    <a:pt x="0" y="0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858960" y="900754"/>
              <a:ext cx="168910" cy="172085"/>
            </a:xfrm>
            <a:custGeom>
              <a:avLst/>
              <a:gdLst/>
              <a:ahLst/>
              <a:cxnLst/>
              <a:rect l="l" t="t" r="r" b="b"/>
              <a:pathLst>
                <a:path w="168910" h="172084">
                  <a:moveTo>
                    <a:pt x="36068" y="0"/>
                  </a:moveTo>
                  <a:lnTo>
                    <a:pt x="36068" y="171669"/>
                  </a:lnTo>
                </a:path>
                <a:path w="168910" h="172084">
                  <a:moveTo>
                    <a:pt x="80333" y="0"/>
                  </a:moveTo>
                  <a:lnTo>
                    <a:pt x="80333" y="171669"/>
                  </a:lnTo>
                </a:path>
                <a:path w="168910" h="172084">
                  <a:moveTo>
                    <a:pt x="124598" y="3732"/>
                  </a:moveTo>
                  <a:lnTo>
                    <a:pt x="124598" y="167626"/>
                  </a:lnTo>
                </a:path>
                <a:path w="168910" h="172084">
                  <a:moveTo>
                    <a:pt x="0" y="87700"/>
                  </a:moveTo>
                  <a:lnTo>
                    <a:pt x="164600" y="87700"/>
                  </a:lnTo>
                </a:path>
                <a:path w="168910" h="172084">
                  <a:moveTo>
                    <a:pt x="3934" y="45716"/>
                  </a:moveTo>
                  <a:lnTo>
                    <a:pt x="168535" y="45716"/>
                  </a:lnTo>
                </a:path>
                <a:path w="168910" h="172084">
                  <a:moveTo>
                    <a:pt x="0" y="129374"/>
                  </a:moveTo>
                  <a:lnTo>
                    <a:pt x="164600" y="129374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23888" y="901065"/>
              <a:ext cx="165100" cy="172085"/>
            </a:xfrm>
            <a:custGeom>
              <a:avLst/>
              <a:gdLst/>
              <a:ahLst/>
              <a:cxnLst/>
              <a:rect l="l" t="t" r="r" b="b"/>
              <a:pathLst>
                <a:path w="165100" h="172084">
                  <a:moveTo>
                    <a:pt x="0" y="0"/>
                  </a:moveTo>
                  <a:lnTo>
                    <a:pt x="164600" y="0"/>
                  </a:lnTo>
                  <a:lnTo>
                    <a:pt x="164600" y="171669"/>
                  </a:lnTo>
                  <a:lnTo>
                    <a:pt x="0" y="171669"/>
                  </a:lnTo>
                  <a:lnTo>
                    <a:pt x="0" y="0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023888" y="901065"/>
              <a:ext cx="168910" cy="172085"/>
            </a:xfrm>
            <a:custGeom>
              <a:avLst/>
              <a:gdLst/>
              <a:ahLst/>
              <a:cxnLst/>
              <a:rect l="l" t="t" r="r" b="b"/>
              <a:pathLst>
                <a:path w="168910" h="172084">
                  <a:moveTo>
                    <a:pt x="36068" y="0"/>
                  </a:moveTo>
                  <a:lnTo>
                    <a:pt x="36068" y="171670"/>
                  </a:lnTo>
                </a:path>
                <a:path w="168910" h="172084">
                  <a:moveTo>
                    <a:pt x="80333" y="0"/>
                  </a:moveTo>
                  <a:lnTo>
                    <a:pt x="80333" y="171670"/>
                  </a:lnTo>
                </a:path>
                <a:path w="168910" h="172084">
                  <a:moveTo>
                    <a:pt x="124598" y="3732"/>
                  </a:moveTo>
                  <a:lnTo>
                    <a:pt x="124598" y="167627"/>
                  </a:lnTo>
                </a:path>
                <a:path w="168910" h="172084">
                  <a:moveTo>
                    <a:pt x="0" y="87700"/>
                  </a:moveTo>
                  <a:lnTo>
                    <a:pt x="164601" y="87700"/>
                  </a:lnTo>
                </a:path>
                <a:path w="168910" h="172084">
                  <a:moveTo>
                    <a:pt x="3935" y="45716"/>
                  </a:moveTo>
                  <a:lnTo>
                    <a:pt x="168536" y="45716"/>
                  </a:lnTo>
                </a:path>
                <a:path w="168910" h="172084">
                  <a:moveTo>
                    <a:pt x="0" y="129374"/>
                  </a:moveTo>
                  <a:lnTo>
                    <a:pt x="164601" y="129374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188817" y="901065"/>
              <a:ext cx="165100" cy="172085"/>
            </a:xfrm>
            <a:custGeom>
              <a:avLst/>
              <a:gdLst/>
              <a:ahLst/>
              <a:cxnLst/>
              <a:rect l="l" t="t" r="r" b="b"/>
              <a:pathLst>
                <a:path w="165100" h="172084">
                  <a:moveTo>
                    <a:pt x="0" y="0"/>
                  </a:moveTo>
                  <a:lnTo>
                    <a:pt x="164600" y="0"/>
                  </a:lnTo>
                  <a:lnTo>
                    <a:pt x="164600" y="171669"/>
                  </a:lnTo>
                  <a:lnTo>
                    <a:pt x="0" y="171669"/>
                  </a:lnTo>
                  <a:lnTo>
                    <a:pt x="0" y="0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188817" y="901065"/>
              <a:ext cx="168910" cy="172085"/>
            </a:xfrm>
            <a:custGeom>
              <a:avLst/>
              <a:gdLst/>
              <a:ahLst/>
              <a:cxnLst/>
              <a:rect l="l" t="t" r="r" b="b"/>
              <a:pathLst>
                <a:path w="168910" h="172084">
                  <a:moveTo>
                    <a:pt x="36068" y="0"/>
                  </a:moveTo>
                  <a:lnTo>
                    <a:pt x="36068" y="171670"/>
                  </a:lnTo>
                </a:path>
                <a:path w="168910" h="172084">
                  <a:moveTo>
                    <a:pt x="80333" y="0"/>
                  </a:moveTo>
                  <a:lnTo>
                    <a:pt x="80333" y="171670"/>
                  </a:lnTo>
                </a:path>
                <a:path w="168910" h="172084">
                  <a:moveTo>
                    <a:pt x="124598" y="3732"/>
                  </a:moveTo>
                  <a:lnTo>
                    <a:pt x="124598" y="167627"/>
                  </a:lnTo>
                </a:path>
                <a:path w="168910" h="172084">
                  <a:moveTo>
                    <a:pt x="0" y="87700"/>
                  </a:moveTo>
                  <a:lnTo>
                    <a:pt x="164600" y="87700"/>
                  </a:lnTo>
                </a:path>
                <a:path w="168910" h="172084">
                  <a:moveTo>
                    <a:pt x="3935" y="45716"/>
                  </a:moveTo>
                  <a:lnTo>
                    <a:pt x="168536" y="45716"/>
                  </a:lnTo>
                </a:path>
                <a:path w="168910" h="172084">
                  <a:moveTo>
                    <a:pt x="0" y="129374"/>
                  </a:moveTo>
                  <a:lnTo>
                    <a:pt x="164600" y="129374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690096" y="1072112"/>
              <a:ext cx="165100" cy="172085"/>
            </a:xfrm>
            <a:custGeom>
              <a:avLst/>
              <a:gdLst/>
              <a:ahLst/>
              <a:cxnLst/>
              <a:rect l="l" t="t" r="r" b="b"/>
              <a:pathLst>
                <a:path w="165100" h="172084">
                  <a:moveTo>
                    <a:pt x="0" y="0"/>
                  </a:moveTo>
                  <a:lnTo>
                    <a:pt x="164600" y="0"/>
                  </a:lnTo>
                  <a:lnTo>
                    <a:pt x="164600" y="171669"/>
                  </a:lnTo>
                  <a:lnTo>
                    <a:pt x="0" y="171669"/>
                  </a:lnTo>
                  <a:lnTo>
                    <a:pt x="0" y="0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690096" y="1072112"/>
              <a:ext cx="168910" cy="172085"/>
            </a:xfrm>
            <a:custGeom>
              <a:avLst/>
              <a:gdLst/>
              <a:ahLst/>
              <a:cxnLst/>
              <a:rect l="l" t="t" r="r" b="b"/>
              <a:pathLst>
                <a:path w="168910" h="172084">
                  <a:moveTo>
                    <a:pt x="36068" y="0"/>
                  </a:moveTo>
                  <a:lnTo>
                    <a:pt x="36068" y="171670"/>
                  </a:lnTo>
                </a:path>
                <a:path w="168910" h="172084">
                  <a:moveTo>
                    <a:pt x="80333" y="0"/>
                  </a:moveTo>
                  <a:lnTo>
                    <a:pt x="80333" y="171670"/>
                  </a:lnTo>
                </a:path>
                <a:path w="168910" h="172084">
                  <a:moveTo>
                    <a:pt x="124598" y="3732"/>
                  </a:moveTo>
                  <a:lnTo>
                    <a:pt x="124598" y="167627"/>
                  </a:lnTo>
                </a:path>
                <a:path w="168910" h="172084">
                  <a:moveTo>
                    <a:pt x="0" y="87700"/>
                  </a:moveTo>
                  <a:lnTo>
                    <a:pt x="164600" y="87700"/>
                  </a:lnTo>
                </a:path>
                <a:path w="168910" h="172084">
                  <a:moveTo>
                    <a:pt x="3934" y="45716"/>
                  </a:moveTo>
                  <a:lnTo>
                    <a:pt x="168535" y="45716"/>
                  </a:lnTo>
                </a:path>
                <a:path w="168910" h="172084">
                  <a:moveTo>
                    <a:pt x="0" y="129374"/>
                  </a:moveTo>
                  <a:lnTo>
                    <a:pt x="164600" y="129374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858960" y="1072112"/>
              <a:ext cx="165100" cy="172085"/>
            </a:xfrm>
            <a:custGeom>
              <a:avLst/>
              <a:gdLst/>
              <a:ahLst/>
              <a:cxnLst/>
              <a:rect l="l" t="t" r="r" b="b"/>
              <a:pathLst>
                <a:path w="165100" h="172084">
                  <a:moveTo>
                    <a:pt x="0" y="0"/>
                  </a:moveTo>
                  <a:lnTo>
                    <a:pt x="164600" y="0"/>
                  </a:lnTo>
                  <a:lnTo>
                    <a:pt x="164600" y="171669"/>
                  </a:lnTo>
                  <a:lnTo>
                    <a:pt x="0" y="171669"/>
                  </a:lnTo>
                  <a:lnTo>
                    <a:pt x="0" y="0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858960" y="1072112"/>
              <a:ext cx="168910" cy="172085"/>
            </a:xfrm>
            <a:custGeom>
              <a:avLst/>
              <a:gdLst/>
              <a:ahLst/>
              <a:cxnLst/>
              <a:rect l="l" t="t" r="r" b="b"/>
              <a:pathLst>
                <a:path w="168910" h="172084">
                  <a:moveTo>
                    <a:pt x="36068" y="0"/>
                  </a:moveTo>
                  <a:lnTo>
                    <a:pt x="36068" y="171670"/>
                  </a:lnTo>
                </a:path>
                <a:path w="168910" h="172084">
                  <a:moveTo>
                    <a:pt x="80333" y="0"/>
                  </a:moveTo>
                  <a:lnTo>
                    <a:pt x="80333" y="171670"/>
                  </a:lnTo>
                </a:path>
                <a:path w="168910" h="172084">
                  <a:moveTo>
                    <a:pt x="124598" y="3732"/>
                  </a:moveTo>
                  <a:lnTo>
                    <a:pt x="124598" y="167627"/>
                  </a:lnTo>
                </a:path>
                <a:path w="168910" h="172084">
                  <a:moveTo>
                    <a:pt x="0" y="87700"/>
                  </a:moveTo>
                  <a:lnTo>
                    <a:pt x="164600" y="87700"/>
                  </a:lnTo>
                </a:path>
                <a:path w="168910" h="172084">
                  <a:moveTo>
                    <a:pt x="3934" y="45716"/>
                  </a:moveTo>
                  <a:lnTo>
                    <a:pt x="168535" y="45716"/>
                  </a:lnTo>
                </a:path>
                <a:path w="168910" h="172084">
                  <a:moveTo>
                    <a:pt x="0" y="129374"/>
                  </a:moveTo>
                  <a:lnTo>
                    <a:pt x="164600" y="129374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023888" y="1072423"/>
              <a:ext cx="165100" cy="172085"/>
            </a:xfrm>
            <a:custGeom>
              <a:avLst/>
              <a:gdLst/>
              <a:ahLst/>
              <a:cxnLst/>
              <a:rect l="l" t="t" r="r" b="b"/>
              <a:pathLst>
                <a:path w="165100" h="172084">
                  <a:moveTo>
                    <a:pt x="0" y="0"/>
                  </a:moveTo>
                  <a:lnTo>
                    <a:pt x="164600" y="0"/>
                  </a:lnTo>
                  <a:lnTo>
                    <a:pt x="164600" y="171669"/>
                  </a:lnTo>
                  <a:lnTo>
                    <a:pt x="0" y="171669"/>
                  </a:lnTo>
                  <a:lnTo>
                    <a:pt x="0" y="0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023888" y="1072423"/>
              <a:ext cx="168910" cy="172085"/>
            </a:xfrm>
            <a:custGeom>
              <a:avLst/>
              <a:gdLst/>
              <a:ahLst/>
              <a:cxnLst/>
              <a:rect l="l" t="t" r="r" b="b"/>
              <a:pathLst>
                <a:path w="168910" h="172084">
                  <a:moveTo>
                    <a:pt x="36068" y="0"/>
                  </a:moveTo>
                  <a:lnTo>
                    <a:pt x="36068" y="171669"/>
                  </a:lnTo>
                </a:path>
                <a:path w="168910" h="172084">
                  <a:moveTo>
                    <a:pt x="80333" y="0"/>
                  </a:moveTo>
                  <a:lnTo>
                    <a:pt x="80333" y="171669"/>
                  </a:lnTo>
                </a:path>
                <a:path w="168910" h="172084">
                  <a:moveTo>
                    <a:pt x="124598" y="3732"/>
                  </a:moveTo>
                  <a:lnTo>
                    <a:pt x="124598" y="167626"/>
                  </a:lnTo>
                </a:path>
                <a:path w="168910" h="172084">
                  <a:moveTo>
                    <a:pt x="0" y="87700"/>
                  </a:moveTo>
                  <a:lnTo>
                    <a:pt x="164601" y="87700"/>
                  </a:lnTo>
                </a:path>
                <a:path w="168910" h="172084">
                  <a:moveTo>
                    <a:pt x="3935" y="45716"/>
                  </a:moveTo>
                  <a:lnTo>
                    <a:pt x="168536" y="45716"/>
                  </a:lnTo>
                </a:path>
                <a:path w="168910" h="172084">
                  <a:moveTo>
                    <a:pt x="0" y="129374"/>
                  </a:moveTo>
                  <a:lnTo>
                    <a:pt x="164601" y="129374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188817" y="1072423"/>
              <a:ext cx="165100" cy="172085"/>
            </a:xfrm>
            <a:custGeom>
              <a:avLst/>
              <a:gdLst/>
              <a:ahLst/>
              <a:cxnLst/>
              <a:rect l="l" t="t" r="r" b="b"/>
              <a:pathLst>
                <a:path w="165100" h="172084">
                  <a:moveTo>
                    <a:pt x="0" y="0"/>
                  </a:moveTo>
                  <a:lnTo>
                    <a:pt x="164600" y="0"/>
                  </a:lnTo>
                  <a:lnTo>
                    <a:pt x="164600" y="171669"/>
                  </a:lnTo>
                  <a:lnTo>
                    <a:pt x="0" y="171669"/>
                  </a:lnTo>
                  <a:lnTo>
                    <a:pt x="0" y="0"/>
                  </a:lnTo>
                  <a:close/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188817" y="1072423"/>
              <a:ext cx="168910" cy="172085"/>
            </a:xfrm>
            <a:custGeom>
              <a:avLst/>
              <a:gdLst/>
              <a:ahLst/>
              <a:cxnLst/>
              <a:rect l="l" t="t" r="r" b="b"/>
              <a:pathLst>
                <a:path w="168910" h="172084">
                  <a:moveTo>
                    <a:pt x="36068" y="0"/>
                  </a:moveTo>
                  <a:lnTo>
                    <a:pt x="36068" y="171669"/>
                  </a:lnTo>
                </a:path>
                <a:path w="168910" h="172084">
                  <a:moveTo>
                    <a:pt x="80333" y="0"/>
                  </a:moveTo>
                  <a:lnTo>
                    <a:pt x="80333" y="171669"/>
                  </a:lnTo>
                </a:path>
                <a:path w="168910" h="172084">
                  <a:moveTo>
                    <a:pt x="124598" y="3732"/>
                  </a:moveTo>
                  <a:lnTo>
                    <a:pt x="124598" y="167626"/>
                  </a:lnTo>
                </a:path>
                <a:path w="168910" h="172084">
                  <a:moveTo>
                    <a:pt x="0" y="87700"/>
                  </a:moveTo>
                  <a:lnTo>
                    <a:pt x="164600" y="87700"/>
                  </a:lnTo>
                </a:path>
                <a:path w="168910" h="172084">
                  <a:moveTo>
                    <a:pt x="3935" y="45716"/>
                  </a:moveTo>
                  <a:lnTo>
                    <a:pt x="168536" y="45716"/>
                  </a:lnTo>
                </a:path>
                <a:path w="168910" h="172084">
                  <a:moveTo>
                    <a:pt x="0" y="129374"/>
                  </a:moveTo>
                  <a:lnTo>
                    <a:pt x="164600" y="129374"/>
                  </a:lnTo>
                </a:path>
              </a:pathLst>
            </a:custGeom>
            <a:ln w="4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45368" y="603485"/>
              <a:ext cx="628650" cy="134620"/>
            </a:xfrm>
            <a:custGeom>
              <a:avLst/>
              <a:gdLst/>
              <a:ahLst/>
              <a:cxnLst/>
              <a:rect l="l" t="t" r="r" b="b"/>
              <a:pathLst>
                <a:path w="628650" h="134620">
                  <a:moveTo>
                    <a:pt x="0" y="134196"/>
                  </a:moveTo>
                  <a:lnTo>
                    <a:pt x="130175" y="92904"/>
                  </a:lnTo>
                  <a:lnTo>
                    <a:pt x="253206" y="54789"/>
                  </a:lnTo>
                  <a:lnTo>
                    <a:pt x="310356" y="38115"/>
                  </a:lnTo>
                  <a:lnTo>
                    <a:pt x="363537" y="24615"/>
                  </a:lnTo>
                  <a:lnTo>
                    <a:pt x="411956" y="13499"/>
                  </a:lnTo>
                  <a:lnTo>
                    <a:pt x="454818" y="5558"/>
                  </a:lnTo>
                  <a:lnTo>
                    <a:pt x="523081" y="0"/>
                  </a:lnTo>
                  <a:lnTo>
                    <a:pt x="549275" y="1588"/>
                  </a:lnTo>
                  <a:lnTo>
                    <a:pt x="571500" y="5558"/>
                  </a:lnTo>
                  <a:lnTo>
                    <a:pt x="607218" y="18263"/>
                  </a:lnTo>
                  <a:lnTo>
                    <a:pt x="628148" y="30712"/>
                  </a:lnTo>
                </a:path>
              </a:pathLst>
            </a:custGeom>
            <a:ln w="8315">
              <a:solidFill>
                <a:srgbClr val="5CA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634183" y="598477"/>
              <a:ext cx="48260" cy="41275"/>
            </a:xfrm>
            <a:custGeom>
              <a:avLst/>
              <a:gdLst/>
              <a:ahLst/>
              <a:cxnLst/>
              <a:rect l="l" t="t" r="r" b="b"/>
              <a:pathLst>
                <a:path w="48260" h="41275">
                  <a:moveTo>
                    <a:pt x="2279" y="30460"/>
                  </a:moveTo>
                  <a:lnTo>
                    <a:pt x="45" y="32658"/>
                  </a:lnTo>
                  <a:lnTo>
                    <a:pt x="0" y="38124"/>
                  </a:lnTo>
                  <a:lnTo>
                    <a:pt x="2197" y="40358"/>
                  </a:lnTo>
                  <a:lnTo>
                    <a:pt x="47773" y="40739"/>
                  </a:lnTo>
                  <a:lnTo>
                    <a:pt x="42208" y="30699"/>
                  </a:lnTo>
                  <a:lnTo>
                    <a:pt x="30894" y="30699"/>
                  </a:lnTo>
                  <a:lnTo>
                    <a:pt x="2279" y="30460"/>
                  </a:lnTo>
                  <a:close/>
                </a:path>
                <a:path w="48260" h="41275">
                  <a:moveTo>
                    <a:pt x="22659" y="0"/>
                  </a:moveTo>
                  <a:lnTo>
                    <a:pt x="17880" y="2651"/>
                  </a:lnTo>
                  <a:lnTo>
                    <a:pt x="17018" y="5664"/>
                  </a:lnTo>
                  <a:lnTo>
                    <a:pt x="30894" y="30699"/>
                  </a:lnTo>
                  <a:lnTo>
                    <a:pt x="42208" y="30699"/>
                  </a:lnTo>
                  <a:lnTo>
                    <a:pt x="25670" y="863"/>
                  </a:lnTo>
                  <a:lnTo>
                    <a:pt x="22659" y="0"/>
                  </a:lnTo>
                  <a:close/>
                </a:path>
              </a:pathLst>
            </a:custGeom>
            <a:solidFill>
              <a:srgbClr val="5CA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2488494" y="508692"/>
            <a:ext cx="890269" cy="775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5"/>
              </a:spcBef>
            </a:pPr>
            <a:r>
              <a:rPr sz="700" dirty="0">
                <a:latin typeface="Times New Roman"/>
                <a:cs typeface="Times New Roman"/>
              </a:rPr>
              <a:t>Each</a:t>
            </a:r>
            <a:r>
              <a:rPr sz="700" spc="-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is a</a:t>
            </a:r>
            <a:r>
              <a:rPr sz="700" spc="-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pixel, </a:t>
            </a:r>
            <a:r>
              <a:rPr sz="700" spc="-10" dirty="0">
                <a:latin typeface="Times New Roman"/>
                <a:cs typeface="Times New Roman"/>
              </a:rPr>
              <a:t>assume</a:t>
            </a:r>
            <a:r>
              <a:rPr sz="700" spc="20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represented</a:t>
            </a:r>
            <a:r>
              <a:rPr sz="700" spc="-1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as</a:t>
            </a:r>
            <a:r>
              <a:rPr sz="700" spc="-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1</a:t>
            </a:r>
            <a:r>
              <a:rPr sz="700" spc="-5" dirty="0">
                <a:latin typeface="Times New Roman"/>
                <a:cs typeface="Times New Roman"/>
              </a:rPr>
              <a:t> </a:t>
            </a:r>
            <a:r>
              <a:rPr sz="700" spc="-20" dirty="0">
                <a:latin typeface="Times New Roman"/>
                <a:cs typeface="Times New Roman"/>
              </a:rPr>
              <a:t>byte</a:t>
            </a:r>
            <a:r>
              <a:rPr sz="700" spc="200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(actually,</a:t>
            </a:r>
            <a:r>
              <a:rPr sz="700" spc="1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a</a:t>
            </a:r>
            <a:r>
              <a:rPr sz="700" spc="1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color</a:t>
            </a:r>
            <a:r>
              <a:rPr sz="700" spc="15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picture</a:t>
            </a:r>
            <a:r>
              <a:rPr sz="700" spc="20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might</a:t>
            </a:r>
            <a:r>
              <a:rPr sz="700" spc="-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have 3</a:t>
            </a:r>
            <a:r>
              <a:rPr sz="700" spc="-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bytes </a:t>
            </a:r>
            <a:r>
              <a:rPr sz="700" spc="-25" dirty="0">
                <a:latin typeface="Times New Roman"/>
                <a:cs typeface="Times New Roman"/>
              </a:rPr>
              <a:t>per</a:t>
            </a:r>
            <a:r>
              <a:rPr sz="700" spc="20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pixel,</a:t>
            </a:r>
            <a:r>
              <a:rPr sz="700" spc="-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for</a:t>
            </a:r>
            <a:r>
              <a:rPr sz="700" spc="-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intensity</a:t>
            </a:r>
            <a:r>
              <a:rPr sz="700" spc="-5" dirty="0">
                <a:latin typeface="Times New Roman"/>
                <a:cs typeface="Times New Roman"/>
              </a:rPr>
              <a:t> </a:t>
            </a:r>
            <a:r>
              <a:rPr sz="700" spc="-25" dirty="0">
                <a:latin typeface="Times New Roman"/>
                <a:cs typeface="Times New Roman"/>
              </a:rPr>
              <a:t>of</a:t>
            </a:r>
            <a:r>
              <a:rPr sz="700" spc="20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red,</a:t>
            </a:r>
            <a:r>
              <a:rPr sz="700" spc="-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green,</a:t>
            </a:r>
            <a:r>
              <a:rPr sz="700" spc="-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and </a:t>
            </a:r>
            <a:r>
              <a:rPr sz="700" spc="-20" dirty="0">
                <a:latin typeface="Times New Roman"/>
                <a:cs typeface="Times New Roman"/>
              </a:rPr>
              <a:t>blue</a:t>
            </a:r>
            <a:r>
              <a:rPr sz="700" spc="20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components</a:t>
            </a:r>
            <a:r>
              <a:rPr sz="700" spc="-2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of</a:t>
            </a:r>
            <a:r>
              <a:rPr sz="700" spc="-5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pixel)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-4156" y="0"/>
            <a:ext cx="3575050" cy="2685415"/>
            <a:chOff x="-4156" y="0"/>
            <a:chExt cx="3575050" cy="2685415"/>
          </a:xfrm>
        </p:grpSpPr>
        <p:sp>
          <p:nvSpPr>
            <p:cNvPr id="65" name="object 65"/>
            <p:cNvSpPr/>
            <p:nvPr/>
          </p:nvSpPr>
          <p:spPr>
            <a:xfrm>
              <a:off x="2333624" y="502639"/>
              <a:ext cx="271780" cy="75565"/>
            </a:xfrm>
            <a:custGeom>
              <a:avLst/>
              <a:gdLst/>
              <a:ahLst/>
              <a:cxnLst/>
              <a:rect l="l" t="t" r="r" b="b"/>
              <a:pathLst>
                <a:path w="271780" h="75565">
                  <a:moveTo>
                    <a:pt x="0" y="75435"/>
                  </a:moveTo>
                  <a:lnTo>
                    <a:pt x="61912" y="48437"/>
                  </a:lnTo>
                  <a:lnTo>
                    <a:pt x="120650" y="24615"/>
                  </a:lnTo>
                  <a:lnTo>
                    <a:pt x="172243" y="7940"/>
                  </a:lnTo>
                  <a:lnTo>
                    <a:pt x="212725" y="0"/>
                  </a:lnTo>
                  <a:lnTo>
                    <a:pt x="240506" y="3970"/>
                  </a:lnTo>
                  <a:lnTo>
                    <a:pt x="257968" y="17469"/>
                  </a:lnTo>
                  <a:lnTo>
                    <a:pt x="267493" y="37320"/>
                  </a:lnTo>
                  <a:lnTo>
                    <a:pt x="271232" y="50879"/>
                  </a:lnTo>
                </a:path>
              </a:pathLst>
            </a:custGeom>
            <a:ln w="8315">
              <a:solidFill>
                <a:srgbClr val="5CA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574823" y="514802"/>
              <a:ext cx="44450" cy="48260"/>
            </a:xfrm>
            <a:custGeom>
              <a:avLst/>
              <a:gdLst/>
              <a:ahLst/>
              <a:cxnLst/>
              <a:rect l="l" t="t" r="r" b="b"/>
              <a:pathLst>
                <a:path w="44450" h="48259">
                  <a:moveTo>
                    <a:pt x="6949" y="9246"/>
                  </a:moveTo>
                  <a:lnTo>
                    <a:pt x="3817" y="9283"/>
                  </a:lnTo>
                  <a:lnTo>
                    <a:pt x="0" y="13195"/>
                  </a:lnTo>
                  <a:lnTo>
                    <a:pt x="36" y="16328"/>
                  </a:lnTo>
                  <a:lnTo>
                    <a:pt x="32645" y="48185"/>
                  </a:lnTo>
                  <a:lnTo>
                    <a:pt x="37658" y="29248"/>
                  </a:lnTo>
                  <a:lnTo>
                    <a:pt x="27423" y="29248"/>
                  </a:lnTo>
                  <a:lnTo>
                    <a:pt x="6949" y="9246"/>
                  </a:lnTo>
                  <a:close/>
                </a:path>
                <a:path w="44450" h="48259">
                  <a:moveTo>
                    <a:pt x="37457" y="0"/>
                  </a:moveTo>
                  <a:lnTo>
                    <a:pt x="34748" y="1574"/>
                  </a:lnTo>
                  <a:lnTo>
                    <a:pt x="27423" y="29248"/>
                  </a:lnTo>
                  <a:lnTo>
                    <a:pt x="37658" y="29248"/>
                  </a:lnTo>
                  <a:lnTo>
                    <a:pt x="44312" y="4109"/>
                  </a:lnTo>
                  <a:lnTo>
                    <a:pt x="42739" y="1399"/>
                  </a:lnTo>
                  <a:lnTo>
                    <a:pt x="37457" y="0"/>
                  </a:lnTo>
                  <a:close/>
                </a:path>
              </a:pathLst>
            </a:custGeom>
            <a:solidFill>
              <a:srgbClr val="5CA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078" y="2078"/>
              <a:ext cx="3562350" cy="2672715"/>
            </a:xfrm>
            <a:custGeom>
              <a:avLst/>
              <a:gdLst/>
              <a:ahLst/>
              <a:cxnLst/>
              <a:rect l="l" t="t" r="r" b="b"/>
              <a:pathLst>
                <a:path w="3562350" h="2672715">
                  <a:moveTo>
                    <a:pt x="0" y="0"/>
                  </a:moveTo>
                  <a:lnTo>
                    <a:pt x="3562003" y="0"/>
                  </a:lnTo>
                  <a:lnTo>
                    <a:pt x="3562003" y="2672541"/>
                  </a:lnTo>
                  <a:lnTo>
                    <a:pt x="0" y="2672541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78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20" y="2605735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14365" y="256382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6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154" y="66831"/>
            <a:ext cx="2969895" cy="346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40"/>
              </a:lnSpc>
              <a:spcBef>
                <a:spcPts val="95"/>
              </a:spcBef>
            </a:pPr>
            <a:r>
              <a:rPr dirty="0"/>
              <a:t>RTL</a:t>
            </a:r>
            <a:r>
              <a:rPr spc="-30" dirty="0"/>
              <a:t> </a:t>
            </a:r>
            <a:r>
              <a:rPr spc="-10" dirty="0"/>
              <a:t>Design</a:t>
            </a:r>
          </a:p>
          <a:p>
            <a:pPr marL="12700">
              <a:lnSpc>
                <a:spcPts val="1080"/>
              </a:lnSpc>
            </a:pPr>
            <a:r>
              <a:rPr sz="950" i="1" dirty="0">
                <a:latin typeface="Tahoma"/>
                <a:cs typeface="Tahoma"/>
              </a:rPr>
              <a:t>RTL</a:t>
            </a:r>
            <a:r>
              <a:rPr sz="950" i="1" spc="-35" dirty="0">
                <a:latin typeface="Tahoma"/>
                <a:cs typeface="Tahoma"/>
              </a:rPr>
              <a:t> </a:t>
            </a:r>
            <a:r>
              <a:rPr sz="950" i="1" spc="-10" dirty="0">
                <a:latin typeface="Tahoma"/>
                <a:cs typeface="Tahoma"/>
              </a:rPr>
              <a:t>Example:</a:t>
            </a:r>
            <a:r>
              <a:rPr sz="950" i="1" spc="-30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Video</a:t>
            </a:r>
            <a:r>
              <a:rPr sz="800" i="1" spc="-30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Compression</a:t>
            </a:r>
            <a:r>
              <a:rPr sz="800" i="1" spc="-30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–</a:t>
            </a:r>
            <a:r>
              <a:rPr sz="800" i="1" spc="-30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Sum</a:t>
            </a:r>
            <a:r>
              <a:rPr sz="800" i="1" spc="-30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of</a:t>
            </a:r>
            <a:r>
              <a:rPr sz="800" i="1" spc="-30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Absolute</a:t>
            </a:r>
            <a:r>
              <a:rPr sz="800" i="1" spc="-30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Differences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53685" y="802014"/>
            <a:ext cx="1016000" cy="709930"/>
            <a:chOff x="1353685" y="802014"/>
            <a:chExt cx="1016000" cy="709930"/>
          </a:xfrm>
        </p:grpSpPr>
        <p:sp>
          <p:nvSpPr>
            <p:cNvPr id="12" name="object 12"/>
            <p:cNvSpPr/>
            <p:nvPr/>
          </p:nvSpPr>
          <p:spPr>
            <a:xfrm>
              <a:off x="2155135" y="1158101"/>
              <a:ext cx="156210" cy="635"/>
            </a:xfrm>
            <a:custGeom>
              <a:avLst/>
              <a:gdLst/>
              <a:ahLst/>
              <a:cxnLst/>
              <a:rect l="l" t="t" r="r" b="b"/>
              <a:pathLst>
                <a:path w="156210" h="634">
                  <a:moveTo>
                    <a:pt x="0" y="0"/>
                  </a:moveTo>
                  <a:lnTo>
                    <a:pt x="155838" y="618"/>
                  </a:lnTo>
                </a:path>
              </a:pathLst>
            </a:custGeom>
            <a:ln w="117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97369" y="1138923"/>
              <a:ext cx="71755" cy="38100"/>
            </a:xfrm>
            <a:custGeom>
              <a:avLst/>
              <a:gdLst/>
              <a:ahLst/>
              <a:cxnLst/>
              <a:rect l="l" t="t" r="r" b="b"/>
              <a:pathLst>
                <a:path w="71755" h="38100">
                  <a:moveTo>
                    <a:pt x="0" y="0"/>
                  </a:moveTo>
                  <a:lnTo>
                    <a:pt x="0" y="37736"/>
                  </a:lnTo>
                  <a:lnTo>
                    <a:pt x="71734" y="1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79220" y="1365966"/>
              <a:ext cx="75565" cy="635"/>
            </a:xfrm>
            <a:custGeom>
              <a:avLst/>
              <a:gdLst/>
              <a:ahLst/>
              <a:cxnLst/>
              <a:rect l="l" t="t" r="r" b="b"/>
              <a:pathLst>
                <a:path w="75565" h="634">
                  <a:moveTo>
                    <a:pt x="0" y="0"/>
                  </a:moveTo>
                  <a:lnTo>
                    <a:pt x="75445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53683" y="816000"/>
              <a:ext cx="259715" cy="569595"/>
            </a:xfrm>
            <a:custGeom>
              <a:avLst/>
              <a:gdLst/>
              <a:ahLst/>
              <a:cxnLst/>
              <a:rect l="l" t="t" r="r" b="b"/>
              <a:pathLst>
                <a:path w="259715" h="569594">
                  <a:moveTo>
                    <a:pt x="71729" y="0"/>
                  </a:moveTo>
                  <a:lnTo>
                    <a:pt x="0" y="18859"/>
                  </a:lnTo>
                  <a:lnTo>
                    <a:pt x="71729" y="37731"/>
                  </a:lnTo>
                  <a:lnTo>
                    <a:pt x="71729" y="0"/>
                  </a:lnTo>
                  <a:close/>
                </a:path>
                <a:path w="259715" h="569594">
                  <a:moveTo>
                    <a:pt x="259105" y="550278"/>
                  </a:moveTo>
                  <a:lnTo>
                    <a:pt x="186753" y="531406"/>
                  </a:lnTo>
                  <a:lnTo>
                    <a:pt x="186753" y="569150"/>
                  </a:lnTo>
                  <a:lnTo>
                    <a:pt x="259105" y="5502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14906" y="835169"/>
              <a:ext cx="137160" cy="635"/>
            </a:xfrm>
            <a:custGeom>
              <a:avLst/>
              <a:gdLst/>
              <a:ahLst/>
              <a:cxnLst/>
              <a:rect l="l" t="t" r="r" b="b"/>
              <a:pathLst>
                <a:path w="137159" h="634">
                  <a:moveTo>
                    <a:pt x="0" y="0"/>
                  </a:moveTo>
                  <a:lnTo>
                    <a:pt x="136667" y="618"/>
                  </a:lnTo>
                </a:path>
              </a:pathLst>
            </a:custGeom>
            <a:ln w="117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8587" y="815991"/>
              <a:ext cx="71755" cy="38100"/>
            </a:xfrm>
            <a:custGeom>
              <a:avLst/>
              <a:gdLst/>
              <a:ahLst/>
              <a:cxnLst/>
              <a:rect l="l" t="t" r="r" b="b"/>
              <a:pathLst>
                <a:path w="71755" h="38100">
                  <a:moveTo>
                    <a:pt x="0" y="0"/>
                  </a:moveTo>
                  <a:lnTo>
                    <a:pt x="0" y="37736"/>
                  </a:lnTo>
                  <a:lnTo>
                    <a:pt x="71735" y="1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21453" y="1432161"/>
              <a:ext cx="74295" cy="77470"/>
            </a:xfrm>
            <a:custGeom>
              <a:avLst/>
              <a:gdLst/>
              <a:ahLst/>
              <a:cxnLst/>
              <a:rect l="l" t="t" r="r" b="b"/>
              <a:pathLst>
                <a:path w="74294" h="77469">
                  <a:moveTo>
                    <a:pt x="0" y="77330"/>
                  </a:moveTo>
                  <a:lnTo>
                    <a:pt x="74208" y="37539"/>
                  </a:lnTo>
                  <a:lnTo>
                    <a:pt x="0" y="0"/>
                  </a:lnTo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93476" y="1129643"/>
              <a:ext cx="58419" cy="61594"/>
            </a:xfrm>
            <a:custGeom>
              <a:avLst/>
              <a:gdLst/>
              <a:ahLst/>
              <a:cxnLst/>
              <a:rect l="l" t="t" r="r" b="b"/>
              <a:pathLst>
                <a:path w="58419" h="61594">
                  <a:moveTo>
                    <a:pt x="58130" y="0"/>
                  </a:moveTo>
                  <a:lnTo>
                    <a:pt x="0" y="61245"/>
                  </a:lnTo>
                  <a:lnTo>
                    <a:pt x="581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93476" y="1129644"/>
              <a:ext cx="58419" cy="61594"/>
            </a:xfrm>
            <a:custGeom>
              <a:avLst/>
              <a:gdLst/>
              <a:ahLst/>
              <a:cxnLst/>
              <a:rect l="l" t="t" r="r" b="b"/>
              <a:pathLst>
                <a:path w="58419" h="61594">
                  <a:moveTo>
                    <a:pt x="58129" y="0"/>
                  </a:moveTo>
                  <a:lnTo>
                    <a:pt x="0" y="61245"/>
                  </a:lnTo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50774" y="804236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59">
                  <a:moveTo>
                    <a:pt x="60603" y="0"/>
                  </a:moveTo>
                  <a:lnTo>
                    <a:pt x="0" y="60627"/>
                  </a:lnTo>
                  <a:lnTo>
                    <a:pt x="606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50773" y="804237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59">
                  <a:moveTo>
                    <a:pt x="60603" y="0"/>
                  </a:moveTo>
                  <a:lnTo>
                    <a:pt x="0" y="60627"/>
                  </a:lnTo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53685" y="1137066"/>
              <a:ext cx="71755" cy="37465"/>
            </a:xfrm>
            <a:custGeom>
              <a:avLst/>
              <a:gdLst/>
              <a:ahLst/>
              <a:cxnLst/>
              <a:rect l="l" t="t" r="r" b="b"/>
              <a:pathLst>
                <a:path w="71755" h="37465">
                  <a:moveTo>
                    <a:pt x="71734" y="0"/>
                  </a:moveTo>
                  <a:lnTo>
                    <a:pt x="0" y="18559"/>
                  </a:lnTo>
                  <a:lnTo>
                    <a:pt x="71734" y="37119"/>
                  </a:lnTo>
                  <a:lnTo>
                    <a:pt x="717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14906" y="1155627"/>
              <a:ext cx="137160" cy="635"/>
            </a:xfrm>
            <a:custGeom>
              <a:avLst/>
              <a:gdLst/>
              <a:ahLst/>
              <a:cxnLst/>
              <a:rect l="l" t="t" r="r" b="b"/>
              <a:pathLst>
                <a:path w="137159" h="634">
                  <a:moveTo>
                    <a:pt x="0" y="0"/>
                  </a:moveTo>
                  <a:lnTo>
                    <a:pt x="136667" y="618"/>
                  </a:lnTo>
                </a:path>
              </a:pathLst>
            </a:custGeom>
            <a:ln w="117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38587" y="1137066"/>
              <a:ext cx="71755" cy="37465"/>
            </a:xfrm>
            <a:custGeom>
              <a:avLst/>
              <a:gdLst/>
              <a:ahLst/>
              <a:cxnLst/>
              <a:rect l="l" t="t" r="r" b="b"/>
              <a:pathLst>
                <a:path w="71755" h="37465">
                  <a:moveTo>
                    <a:pt x="0" y="0"/>
                  </a:moveTo>
                  <a:lnTo>
                    <a:pt x="0" y="37119"/>
                  </a:lnTo>
                  <a:lnTo>
                    <a:pt x="71735" y="18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50774" y="1124694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59">
                  <a:moveTo>
                    <a:pt x="60603" y="0"/>
                  </a:moveTo>
                  <a:lnTo>
                    <a:pt x="0" y="60627"/>
                  </a:lnTo>
                  <a:lnTo>
                    <a:pt x="606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50773" y="1124695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59">
                  <a:moveTo>
                    <a:pt x="60603" y="0"/>
                  </a:moveTo>
                  <a:lnTo>
                    <a:pt x="0" y="60627"/>
                  </a:lnTo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46601" y="1303774"/>
            <a:ext cx="3227070" cy="9880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639445" algn="ctr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go</a:t>
            </a:r>
            <a:endParaRPr sz="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600">
              <a:latin typeface="Arial"/>
              <a:cs typeface="Arial"/>
            </a:endParaRPr>
          </a:p>
          <a:p>
            <a:pPr marL="372110" algn="ctr">
              <a:lnSpc>
                <a:spcPct val="100000"/>
              </a:lnSpc>
            </a:pPr>
            <a:r>
              <a:rPr sz="700" spc="-10" dirty="0">
                <a:latin typeface="Arial"/>
                <a:cs typeface="Arial"/>
              </a:rPr>
              <a:t>!(i&lt;256)</a:t>
            </a:r>
            <a:endParaRPr sz="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800">
              <a:latin typeface="Arial"/>
              <a:cs typeface="Arial"/>
            </a:endParaRPr>
          </a:p>
          <a:p>
            <a:pPr marL="146050" indent="-133985">
              <a:lnSpc>
                <a:spcPct val="100000"/>
              </a:lnSpc>
              <a:spcBef>
                <a:spcPts val="570"/>
              </a:spcBef>
              <a:buClr>
                <a:srgbClr val="0000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Want</a:t>
            </a:r>
            <a:r>
              <a:rPr sz="900" spc="13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fast</a:t>
            </a:r>
            <a:r>
              <a:rPr sz="900" spc="13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sum-of-absolute-differences</a:t>
            </a:r>
            <a:r>
              <a:rPr sz="900" spc="13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(SAD)</a:t>
            </a:r>
            <a:r>
              <a:rPr sz="900" spc="13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component</a:t>
            </a:r>
            <a:endParaRPr sz="900">
              <a:latin typeface="Tahoma"/>
              <a:cs typeface="Tahoma"/>
            </a:endParaRPr>
          </a:p>
          <a:p>
            <a:pPr marL="190500">
              <a:lnSpc>
                <a:spcPts val="950"/>
              </a:lnSpc>
              <a:spcBef>
                <a:spcPts val="185"/>
              </a:spcBef>
            </a:pPr>
            <a:r>
              <a:rPr sz="550" dirty="0">
                <a:solidFill>
                  <a:srgbClr val="FF0000"/>
                </a:solidFill>
                <a:latin typeface="Wingdings"/>
                <a:cs typeface="Wingdings"/>
              </a:rPr>
              <a:t></a:t>
            </a:r>
            <a:r>
              <a:rPr sz="550" spc="3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750" dirty="0">
                <a:latin typeface="Tahoma"/>
                <a:cs typeface="Tahoma"/>
              </a:rPr>
              <a:t>When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go=1</a:t>
            </a:r>
            <a:r>
              <a:rPr sz="750" dirty="0">
                <a:latin typeface="Tahoma"/>
                <a:cs typeface="Tahoma"/>
              </a:rPr>
              <a:t>,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sums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the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differences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of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element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pairs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in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arrays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A</a:t>
            </a:r>
            <a:r>
              <a:rPr sz="800" i="1" spc="25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and</a:t>
            </a:r>
            <a:endParaRPr sz="750">
              <a:latin typeface="Tahoma"/>
              <a:cs typeface="Tahoma"/>
            </a:endParaRPr>
          </a:p>
          <a:p>
            <a:pPr marL="304165">
              <a:lnSpc>
                <a:spcPts val="950"/>
              </a:lnSpc>
            </a:pPr>
            <a:r>
              <a:rPr sz="800" i="1" dirty="0">
                <a:latin typeface="Tahoma"/>
                <a:cs typeface="Tahoma"/>
              </a:rPr>
              <a:t>B</a:t>
            </a:r>
            <a:r>
              <a:rPr sz="750" dirty="0">
                <a:latin typeface="Tahoma"/>
                <a:cs typeface="Tahoma"/>
              </a:rPr>
              <a:t>,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outputs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that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sum</a:t>
            </a:r>
            <a:endParaRPr sz="75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09449" y="748850"/>
            <a:ext cx="16573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SAD</a:t>
            </a:r>
            <a:endParaRPr sz="5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24034" y="1100240"/>
            <a:ext cx="13271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sad</a:t>
            </a:r>
            <a:endParaRPr sz="5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93518" y="747941"/>
            <a:ext cx="960119" cy="815975"/>
          </a:xfrm>
          <a:custGeom>
            <a:avLst/>
            <a:gdLst/>
            <a:ahLst/>
            <a:cxnLst/>
            <a:rect l="l" t="t" r="r" b="b"/>
            <a:pathLst>
              <a:path w="960119" h="815975">
                <a:moveTo>
                  <a:pt x="0" y="325406"/>
                </a:moveTo>
                <a:lnTo>
                  <a:pt x="162640" y="325406"/>
                </a:lnTo>
                <a:lnTo>
                  <a:pt x="162640" y="493677"/>
                </a:lnTo>
                <a:lnTo>
                  <a:pt x="0" y="493677"/>
                </a:lnTo>
                <a:lnTo>
                  <a:pt x="0" y="325406"/>
                </a:lnTo>
                <a:close/>
              </a:path>
              <a:path w="960119" h="815975">
                <a:moveTo>
                  <a:pt x="0" y="0"/>
                </a:moveTo>
                <a:lnTo>
                  <a:pt x="162640" y="0"/>
                </a:lnTo>
                <a:lnTo>
                  <a:pt x="162640" y="168889"/>
                </a:lnTo>
                <a:lnTo>
                  <a:pt x="0" y="168889"/>
                </a:lnTo>
                <a:lnTo>
                  <a:pt x="0" y="0"/>
                </a:lnTo>
                <a:close/>
              </a:path>
              <a:path w="960119" h="815975">
                <a:moveTo>
                  <a:pt x="423606" y="0"/>
                </a:moveTo>
                <a:lnTo>
                  <a:pt x="959761" y="0"/>
                </a:lnTo>
                <a:lnTo>
                  <a:pt x="959761" y="815372"/>
                </a:lnTo>
                <a:lnTo>
                  <a:pt x="423606" y="815372"/>
                </a:lnTo>
                <a:lnTo>
                  <a:pt x="423606" y="0"/>
                </a:lnTo>
                <a:close/>
              </a:path>
            </a:pathLst>
          </a:custGeom>
          <a:ln w="6185">
            <a:solidFill>
              <a:srgbClr val="008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49753" y="794505"/>
            <a:ext cx="79184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750" dirty="0">
                <a:latin typeface="Times New Roman"/>
                <a:cs typeface="Times New Roman"/>
              </a:rPr>
              <a:t>256-byte</a:t>
            </a:r>
            <a:r>
              <a:rPr sz="750" spc="3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array</a:t>
            </a:r>
            <a:r>
              <a:rPr sz="750" spc="190" dirty="0">
                <a:latin typeface="Times New Roman"/>
                <a:cs typeface="Times New Roman"/>
              </a:rPr>
              <a:t>  </a:t>
            </a:r>
            <a:r>
              <a:rPr sz="825" spc="-75" baseline="35353" dirty="0">
                <a:latin typeface="Arial"/>
                <a:cs typeface="Arial"/>
              </a:rPr>
              <a:t>A</a:t>
            </a:r>
            <a:endParaRPr sz="825" baseline="35353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7792" y="1121149"/>
            <a:ext cx="78613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750" dirty="0">
                <a:latin typeface="Times New Roman"/>
                <a:cs typeface="Times New Roman"/>
              </a:rPr>
              <a:t>256-byte</a:t>
            </a:r>
            <a:r>
              <a:rPr sz="750" spc="3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imes New Roman"/>
                <a:cs typeface="Times New Roman"/>
              </a:rPr>
              <a:t>array</a:t>
            </a:r>
            <a:r>
              <a:rPr sz="750" spc="170" dirty="0">
                <a:latin typeface="Times New Roman"/>
                <a:cs typeface="Times New Roman"/>
              </a:rPr>
              <a:t>  </a:t>
            </a:r>
            <a:r>
              <a:rPr sz="825" spc="-75" baseline="35353" dirty="0">
                <a:latin typeface="Arial"/>
                <a:cs typeface="Arial"/>
              </a:rPr>
              <a:t>B</a:t>
            </a:r>
            <a:endParaRPr sz="825" baseline="35353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83365" y="1008556"/>
            <a:ext cx="30035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spc="-10" dirty="0">
                <a:latin typeface="Times New Roman"/>
                <a:cs typeface="Times New Roman"/>
              </a:rPr>
              <a:t>integer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69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32" y="2605722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14366" y="256382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7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153" y="66833"/>
            <a:ext cx="2969895" cy="346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440"/>
              </a:lnSpc>
              <a:spcBef>
                <a:spcPts val="95"/>
              </a:spcBef>
            </a:pPr>
            <a:r>
              <a:rPr dirty="0"/>
              <a:t>RTL</a:t>
            </a:r>
            <a:r>
              <a:rPr spc="-30" dirty="0"/>
              <a:t> </a:t>
            </a:r>
            <a:r>
              <a:rPr spc="-10" dirty="0"/>
              <a:t>Design</a:t>
            </a:r>
          </a:p>
          <a:p>
            <a:pPr marL="12700">
              <a:lnSpc>
                <a:spcPts val="1080"/>
              </a:lnSpc>
            </a:pPr>
            <a:r>
              <a:rPr sz="950" i="1" dirty="0">
                <a:latin typeface="Tahoma"/>
                <a:cs typeface="Tahoma"/>
              </a:rPr>
              <a:t>RTL</a:t>
            </a:r>
            <a:r>
              <a:rPr sz="950" i="1" spc="-35" dirty="0">
                <a:latin typeface="Tahoma"/>
                <a:cs typeface="Tahoma"/>
              </a:rPr>
              <a:t> </a:t>
            </a:r>
            <a:r>
              <a:rPr sz="950" i="1" spc="-10" dirty="0">
                <a:latin typeface="Tahoma"/>
                <a:cs typeface="Tahoma"/>
              </a:rPr>
              <a:t>Example:</a:t>
            </a:r>
            <a:r>
              <a:rPr sz="950" i="1" spc="-30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Video</a:t>
            </a:r>
            <a:r>
              <a:rPr sz="800" i="1" spc="-30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Compression</a:t>
            </a:r>
            <a:r>
              <a:rPr sz="800" i="1" spc="-30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–</a:t>
            </a:r>
            <a:r>
              <a:rPr sz="800" i="1" spc="-30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Sum</a:t>
            </a:r>
            <a:r>
              <a:rPr sz="800" i="1" spc="-30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of</a:t>
            </a:r>
            <a:r>
              <a:rPr sz="800" i="1" spc="-30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Absolute</a:t>
            </a:r>
            <a:r>
              <a:rPr sz="800" i="1" spc="-30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Differences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891" y="1159816"/>
            <a:ext cx="1612900" cy="116776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310"/>
              </a:spcBef>
              <a:buClr>
                <a:srgbClr val="0000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b="1" dirty="0">
                <a:latin typeface="Tahoma"/>
                <a:cs typeface="Tahoma"/>
              </a:rPr>
              <a:t>S0</a:t>
            </a:r>
            <a:r>
              <a:rPr sz="900" dirty="0">
                <a:latin typeface="Tahoma"/>
                <a:cs typeface="Tahoma"/>
              </a:rPr>
              <a:t>: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wait</a:t>
            </a:r>
            <a:r>
              <a:rPr sz="900" spc="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for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50" i="1" spc="-25" dirty="0">
                <a:latin typeface="Tahoma"/>
                <a:cs typeface="Tahoma"/>
              </a:rPr>
              <a:t>go</a:t>
            </a:r>
            <a:endParaRPr sz="950">
              <a:latin typeface="Tahoma"/>
              <a:cs typeface="Tahoma"/>
            </a:endParaRPr>
          </a:p>
          <a:p>
            <a:pPr marL="146050" indent="-133985">
              <a:lnSpc>
                <a:spcPct val="100000"/>
              </a:lnSpc>
              <a:spcBef>
                <a:spcPts val="215"/>
              </a:spcBef>
              <a:buClr>
                <a:srgbClr val="0000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b="1" dirty="0">
                <a:latin typeface="Tahoma"/>
                <a:cs typeface="Tahoma"/>
              </a:rPr>
              <a:t>S1</a:t>
            </a:r>
            <a:r>
              <a:rPr sz="900" dirty="0">
                <a:latin typeface="Tahoma"/>
                <a:cs typeface="Tahoma"/>
              </a:rPr>
              <a:t>:</a:t>
            </a:r>
            <a:r>
              <a:rPr sz="900" spc="4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initialize</a:t>
            </a:r>
            <a:r>
              <a:rPr sz="900" spc="40" dirty="0">
                <a:latin typeface="Tahoma"/>
                <a:cs typeface="Tahoma"/>
              </a:rPr>
              <a:t> </a:t>
            </a:r>
            <a:r>
              <a:rPr sz="950" i="1" dirty="0">
                <a:latin typeface="Tahoma"/>
                <a:cs typeface="Tahoma"/>
              </a:rPr>
              <a:t>sum</a:t>
            </a:r>
            <a:r>
              <a:rPr sz="950" i="1" spc="2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and</a:t>
            </a:r>
            <a:r>
              <a:rPr sz="900" spc="45" dirty="0">
                <a:latin typeface="Tahoma"/>
                <a:cs typeface="Tahoma"/>
              </a:rPr>
              <a:t> </a:t>
            </a:r>
            <a:r>
              <a:rPr sz="950" i="1" spc="-10" dirty="0">
                <a:latin typeface="Tahoma"/>
                <a:cs typeface="Tahoma"/>
              </a:rPr>
              <a:t>index</a:t>
            </a:r>
            <a:endParaRPr sz="950">
              <a:latin typeface="Tahoma"/>
              <a:cs typeface="Tahoma"/>
            </a:endParaRPr>
          </a:p>
          <a:p>
            <a:pPr marL="146050" indent="-133985">
              <a:lnSpc>
                <a:spcPct val="100000"/>
              </a:lnSpc>
              <a:spcBef>
                <a:spcPts val="185"/>
              </a:spcBef>
              <a:buClr>
                <a:srgbClr val="0000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b="1" dirty="0">
                <a:latin typeface="Tahoma"/>
                <a:cs typeface="Tahoma"/>
              </a:rPr>
              <a:t>S2</a:t>
            </a:r>
            <a:r>
              <a:rPr sz="900" dirty="0">
                <a:latin typeface="Tahoma"/>
                <a:cs typeface="Tahoma"/>
              </a:rPr>
              <a:t>: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check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if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done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(</a:t>
            </a:r>
            <a:r>
              <a:rPr sz="950" i="1" spc="-10" dirty="0">
                <a:latin typeface="Tahoma"/>
                <a:cs typeface="Tahoma"/>
              </a:rPr>
              <a:t>i&gt;=256</a:t>
            </a:r>
            <a:r>
              <a:rPr sz="900" spc="-10" dirty="0">
                <a:latin typeface="Tahoma"/>
                <a:cs typeface="Tahoma"/>
              </a:rPr>
              <a:t>)</a:t>
            </a:r>
            <a:endParaRPr sz="900">
              <a:latin typeface="Tahoma"/>
              <a:cs typeface="Tahoma"/>
            </a:endParaRPr>
          </a:p>
          <a:p>
            <a:pPr marL="146050" marR="45085" indent="-133985">
              <a:lnSpc>
                <a:spcPct val="100899"/>
              </a:lnSpc>
              <a:spcBef>
                <a:spcPts val="215"/>
              </a:spcBef>
              <a:buClr>
                <a:srgbClr val="0000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b="1" dirty="0">
                <a:latin typeface="Tahoma"/>
                <a:cs typeface="Tahoma"/>
              </a:rPr>
              <a:t>S3</a:t>
            </a:r>
            <a:r>
              <a:rPr sz="900" dirty="0">
                <a:latin typeface="Tahoma"/>
                <a:cs typeface="Tahoma"/>
              </a:rPr>
              <a:t>: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add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difference</a:t>
            </a:r>
            <a:r>
              <a:rPr sz="900" spc="7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50" i="1" spc="-20" dirty="0">
                <a:latin typeface="Tahoma"/>
                <a:cs typeface="Tahoma"/>
              </a:rPr>
              <a:t>sum</a:t>
            </a:r>
            <a:r>
              <a:rPr sz="900" spc="-20" dirty="0">
                <a:latin typeface="Tahoma"/>
                <a:cs typeface="Tahoma"/>
              </a:rPr>
              <a:t>, </a:t>
            </a:r>
            <a:r>
              <a:rPr sz="900" dirty="0">
                <a:latin typeface="Tahoma"/>
                <a:cs typeface="Tahoma"/>
              </a:rPr>
              <a:t>increment</a:t>
            </a:r>
            <a:r>
              <a:rPr sz="900" spc="114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index</a:t>
            </a:r>
            <a:endParaRPr sz="900">
              <a:latin typeface="Tahoma"/>
              <a:cs typeface="Tahoma"/>
            </a:endParaRPr>
          </a:p>
          <a:p>
            <a:pPr marL="146050" indent="-133985">
              <a:lnSpc>
                <a:spcPct val="100000"/>
              </a:lnSpc>
              <a:spcBef>
                <a:spcPts val="275"/>
              </a:spcBef>
              <a:buClr>
                <a:srgbClr val="0000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b="1" dirty="0">
                <a:latin typeface="Tahoma"/>
                <a:cs typeface="Tahoma"/>
              </a:rPr>
              <a:t>S4</a:t>
            </a:r>
            <a:r>
              <a:rPr sz="900" dirty="0">
                <a:latin typeface="Tahoma"/>
                <a:cs typeface="Tahoma"/>
              </a:rPr>
              <a:t>: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done,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write</a:t>
            </a:r>
            <a:r>
              <a:rPr sz="900" spc="6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55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output</a:t>
            </a:r>
            <a:endParaRPr sz="900">
              <a:latin typeface="Tahoma"/>
              <a:cs typeface="Tahoma"/>
            </a:endParaRPr>
          </a:p>
          <a:p>
            <a:pPr marL="146050">
              <a:lnSpc>
                <a:spcPct val="100000"/>
              </a:lnSpc>
              <a:spcBef>
                <a:spcPts val="10"/>
              </a:spcBef>
            </a:pPr>
            <a:r>
              <a:rPr sz="950" i="1" spc="-10" dirty="0">
                <a:latin typeface="Tahoma"/>
                <a:cs typeface="Tahoma"/>
              </a:rPr>
              <a:t>sad_reg</a:t>
            </a:r>
            <a:endParaRPr sz="95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0997" y="587712"/>
            <a:ext cx="776605" cy="554355"/>
            <a:chOff x="550997" y="587712"/>
            <a:chExt cx="776605" cy="554355"/>
          </a:xfrm>
        </p:grpSpPr>
        <p:sp>
          <p:nvSpPr>
            <p:cNvPr id="12" name="object 12"/>
            <p:cNvSpPr/>
            <p:nvPr/>
          </p:nvSpPr>
          <p:spPr>
            <a:xfrm>
              <a:off x="1163216" y="859915"/>
              <a:ext cx="119380" cy="635"/>
            </a:xfrm>
            <a:custGeom>
              <a:avLst/>
              <a:gdLst/>
              <a:ahLst/>
              <a:cxnLst/>
              <a:rect l="l" t="t" r="r" b="b"/>
              <a:pathLst>
                <a:path w="119380" h="634">
                  <a:moveTo>
                    <a:pt x="0" y="0"/>
                  </a:moveTo>
                  <a:lnTo>
                    <a:pt x="119351" y="618"/>
                  </a:lnTo>
                </a:path>
              </a:pathLst>
            </a:custGeom>
            <a:ln w="117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72055" y="845068"/>
              <a:ext cx="55244" cy="29845"/>
            </a:xfrm>
            <a:custGeom>
              <a:avLst/>
              <a:gdLst/>
              <a:ahLst/>
              <a:cxnLst/>
              <a:rect l="l" t="t" r="r" b="b"/>
              <a:pathLst>
                <a:path w="55244" h="29844">
                  <a:moveTo>
                    <a:pt x="0" y="0"/>
                  </a:moveTo>
                  <a:lnTo>
                    <a:pt x="0" y="29695"/>
                  </a:lnTo>
                  <a:lnTo>
                    <a:pt x="55037" y="14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6849" y="1025093"/>
              <a:ext cx="57785" cy="635"/>
            </a:xfrm>
            <a:custGeom>
              <a:avLst/>
              <a:gdLst/>
              <a:ahLst/>
              <a:cxnLst/>
              <a:rect l="l" t="t" r="r" b="b"/>
              <a:pathLst>
                <a:path w="57784" h="634">
                  <a:moveTo>
                    <a:pt x="0" y="0"/>
                  </a:moveTo>
                  <a:lnTo>
                    <a:pt x="57511" y="618"/>
                  </a:lnTo>
                </a:path>
              </a:pathLst>
            </a:custGeom>
            <a:ln w="8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0996" y="587722"/>
              <a:ext cx="198120" cy="453390"/>
            </a:xfrm>
            <a:custGeom>
              <a:avLst/>
              <a:gdLst/>
              <a:ahLst/>
              <a:cxnLst/>
              <a:rect l="l" t="t" r="r" b="b"/>
              <a:pathLst>
                <a:path w="198120" h="453390">
                  <a:moveTo>
                    <a:pt x="55029" y="0"/>
                  </a:moveTo>
                  <a:lnTo>
                    <a:pt x="0" y="15151"/>
                  </a:lnTo>
                  <a:lnTo>
                    <a:pt x="55029" y="30314"/>
                  </a:lnTo>
                  <a:lnTo>
                    <a:pt x="55029" y="0"/>
                  </a:lnTo>
                  <a:close/>
                </a:path>
                <a:path w="198120" h="453390">
                  <a:moveTo>
                    <a:pt x="197878" y="437680"/>
                  </a:moveTo>
                  <a:lnTo>
                    <a:pt x="142849" y="422529"/>
                  </a:lnTo>
                  <a:lnTo>
                    <a:pt x="142849" y="452843"/>
                  </a:lnTo>
                  <a:lnTo>
                    <a:pt x="197878" y="437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7996" y="603178"/>
              <a:ext cx="104139" cy="635"/>
            </a:xfrm>
            <a:custGeom>
              <a:avLst/>
              <a:gdLst/>
              <a:ahLst/>
              <a:cxnLst/>
              <a:rect l="l" t="t" r="r" b="b"/>
              <a:pathLst>
                <a:path w="104140" h="634">
                  <a:moveTo>
                    <a:pt x="0" y="0"/>
                  </a:moveTo>
                  <a:lnTo>
                    <a:pt x="103891" y="618"/>
                  </a:lnTo>
                </a:path>
              </a:pathLst>
            </a:custGeom>
            <a:ln w="117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1993" y="587712"/>
              <a:ext cx="55244" cy="30480"/>
            </a:xfrm>
            <a:custGeom>
              <a:avLst/>
              <a:gdLst/>
              <a:ahLst/>
              <a:cxnLst/>
              <a:rect l="l" t="t" r="r" b="b"/>
              <a:pathLst>
                <a:path w="55245" h="30479">
                  <a:moveTo>
                    <a:pt x="0" y="0"/>
                  </a:moveTo>
                  <a:lnTo>
                    <a:pt x="0" y="30313"/>
                  </a:lnTo>
                  <a:lnTo>
                    <a:pt x="55037" y="15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5688" y="1077678"/>
              <a:ext cx="57150" cy="62230"/>
            </a:xfrm>
            <a:custGeom>
              <a:avLst/>
              <a:gdLst/>
              <a:ahLst/>
              <a:cxnLst/>
              <a:rect l="l" t="t" r="r" b="b"/>
              <a:pathLst>
                <a:path w="57150" h="62230">
                  <a:moveTo>
                    <a:pt x="0" y="61864"/>
                  </a:moveTo>
                  <a:lnTo>
                    <a:pt x="56893" y="30031"/>
                  </a:lnTo>
                  <a:lnTo>
                    <a:pt x="0" y="0"/>
                  </a:lnTo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63470" y="811953"/>
            <a:ext cx="6858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B</a:t>
            </a:r>
            <a:endParaRPr sz="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1615" y="553979"/>
            <a:ext cx="68580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Arial"/>
                <a:cs typeface="Arial"/>
              </a:rPr>
              <a:t>A</a:t>
            </a:r>
            <a:endParaRPr sz="5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50997" y="576209"/>
            <a:ext cx="688975" cy="312420"/>
            <a:chOff x="550997" y="576209"/>
            <a:chExt cx="688975" cy="312420"/>
          </a:xfrm>
        </p:grpSpPr>
        <p:sp>
          <p:nvSpPr>
            <p:cNvPr id="22" name="object 22"/>
            <p:cNvSpPr/>
            <p:nvPr/>
          </p:nvSpPr>
          <p:spPr>
            <a:xfrm>
              <a:off x="1192900" y="837645"/>
              <a:ext cx="45085" cy="48260"/>
            </a:xfrm>
            <a:custGeom>
              <a:avLst/>
              <a:gdLst/>
              <a:ahLst/>
              <a:cxnLst/>
              <a:rect l="l" t="t" r="r" b="b"/>
              <a:pathLst>
                <a:path w="45084" h="48259">
                  <a:moveTo>
                    <a:pt x="44524" y="0"/>
                  </a:moveTo>
                  <a:lnTo>
                    <a:pt x="0" y="48253"/>
                  </a:lnTo>
                  <a:lnTo>
                    <a:pt x="445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92900" y="837644"/>
              <a:ext cx="45085" cy="48260"/>
            </a:xfrm>
            <a:custGeom>
              <a:avLst/>
              <a:gdLst/>
              <a:ahLst/>
              <a:cxnLst/>
              <a:rect l="l" t="t" r="r" b="b"/>
              <a:pathLst>
                <a:path w="45084" h="48259">
                  <a:moveTo>
                    <a:pt x="44525" y="0"/>
                  </a:moveTo>
                  <a:lnTo>
                    <a:pt x="0" y="48254"/>
                  </a:lnTo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5206" y="578433"/>
              <a:ext cx="46990" cy="48260"/>
            </a:xfrm>
            <a:custGeom>
              <a:avLst/>
              <a:gdLst/>
              <a:ahLst/>
              <a:cxnLst/>
              <a:rect l="l" t="t" r="r" b="b"/>
              <a:pathLst>
                <a:path w="46990" h="48259">
                  <a:moveTo>
                    <a:pt x="46380" y="0"/>
                  </a:moveTo>
                  <a:lnTo>
                    <a:pt x="0" y="48253"/>
                  </a:lnTo>
                  <a:lnTo>
                    <a:pt x="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5205" y="578432"/>
              <a:ext cx="46990" cy="48260"/>
            </a:xfrm>
            <a:custGeom>
              <a:avLst/>
              <a:gdLst/>
              <a:ahLst/>
              <a:cxnLst/>
              <a:rect l="l" t="t" r="r" b="b"/>
              <a:pathLst>
                <a:path w="46990" h="48259">
                  <a:moveTo>
                    <a:pt x="46380" y="0"/>
                  </a:moveTo>
                  <a:lnTo>
                    <a:pt x="0" y="48254"/>
                  </a:lnTo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0997" y="843211"/>
              <a:ext cx="55244" cy="29845"/>
            </a:xfrm>
            <a:custGeom>
              <a:avLst/>
              <a:gdLst/>
              <a:ahLst/>
              <a:cxnLst/>
              <a:rect l="l" t="t" r="r" b="b"/>
              <a:pathLst>
                <a:path w="55245" h="29844">
                  <a:moveTo>
                    <a:pt x="55037" y="0"/>
                  </a:moveTo>
                  <a:lnTo>
                    <a:pt x="0" y="14847"/>
                  </a:lnTo>
                  <a:lnTo>
                    <a:pt x="55037" y="29695"/>
                  </a:lnTo>
                  <a:lnTo>
                    <a:pt x="550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7996" y="858059"/>
              <a:ext cx="104139" cy="635"/>
            </a:xfrm>
            <a:custGeom>
              <a:avLst/>
              <a:gdLst/>
              <a:ahLst/>
              <a:cxnLst/>
              <a:rect l="l" t="t" r="r" b="b"/>
              <a:pathLst>
                <a:path w="104140" h="634">
                  <a:moveTo>
                    <a:pt x="0" y="0"/>
                  </a:moveTo>
                  <a:lnTo>
                    <a:pt x="103891" y="618"/>
                  </a:lnTo>
                </a:path>
              </a:pathLst>
            </a:custGeom>
            <a:ln w="117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1993" y="843211"/>
              <a:ext cx="55244" cy="29845"/>
            </a:xfrm>
            <a:custGeom>
              <a:avLst/>
              <a:gdLst/>
              <a:ahLst/>
              <a:cxnLst/>
              <a:rect l="l" t="t" r="r" b="b"/>
              <a:pathLst>
                <a:path w="55245" h="29844">
                  <a:moveTo>
                    <a:pt x="0" y="0"/>
                  </a:moveTo>
                  <a:lnTo>
                    <a:pt x="0" y="29695"/>
                  </a:lnTo>
                  <a:lnTo>
                    <a:pt x="55037" y="148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5206" y="833314"/>
              <a:ext cx="46990" cy="48260"/>
            </a:xfrm>
            <a:custGeom>
              <a:avLst/>
              <a:gdLst/>
              <a:ahLst/>
              <a:cxnLst/>
              <a:rect l="l" t="t" r="r" b="b"/>
              <a:pathLst>
                <a:path w="46990" h="48259">
                  <a:moveTo>
                    <a:pt x="46380" y="0"/>
                  </a:moveTo>
                  <a:lnTo>
                    <a:pt x="0" y="48253"/>
                  </a:lnTo>
                  <a:lnTo>
                    <a:pt x="463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5205" y="833313"/>
              <a:ext cx="46990" cy="48260"/>
            </a:xfrm>
            <a:custGeom>
              <a:avLst/>
              <a:gdLst/>
              <a:ahLst/>
              <a:cxnLst/>
              <a:rect l="l" t="t" r="r" b="b"/>
              <a:pathLst>
                <a:path w="46990" h="48259">
                  <a:moveTo>
                    <a:pt x="46380" y="0"/>
                  </a:moveTo>
                  <a:lnTo>
                    <a:pt x="0" y="48254"/>
                  </a:lnTo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70454" y="973419"/>
            <a:ext cx="9715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go</a:t>
            </a:r>
            <a:endParaRPr sz="5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85840" y="531707"/>
            <a:ext cx="15811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SAD</a:t>
            </a:r>
            <a:endParaRPr sz="5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58374" y="811334"/>
            <a:ext cx="129539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25" dirty="0">
                <a:latin typeface="Arial"/>
                <a:cs typeface="Arial"/>
              </a:rPr>
              <a:t>sad</a:t>
            </a:r>
            <a:endParaRPr sz="5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28553" y="533890"/>
            <a:ext cx="733425" cy="648335"/>
          </a:xfrm>
          <a:custGeom>
            <a:avLst/>
            <a:gdLst/>
            <a:ahLst/>
            <a:cxnLst/>
            <a:rect l="l" t="t" r="r" b="b"/>
            <a:pathLst>
              <a:path w="733425" h="648335">
                <a:moveTo>
                  <a:pt x="0" y="258593"/>
                </a:moveTo>
                <a:lnTo>
                  <a:pt x="124298" y="258593"/>
                </a:lnTo>
                <a:lnTo>
                  <a:pt x="124298" y="392839"/>
                </a:lnTo>
                <a:lnTo>
                  <a:pt x="0" y="392839"/>
                </a:lnTo>
                <a:lnTo>
                  <a:pt x="0" y="258593"/>
                </a:lnTo>
                <a:close/>
              </a:path>
              <a:path w="733425" h="648335">
                <a:moveTo>
                  <a:pt x="0" y="0"/>
                </a:moveTo>
                <a:lnTo>
                  <a:pt x="124298" y="0"/>
                </a:lnTo>
                <a:lnTo>
                  <a:pt x="124298" y="134245"/>
                </a:lnTo>
                <a:lnTo>
                  <a:pt x="0" y="134245"/>
                </a:lnTo>
                <a:lnTo>
                  <a:pt x="0" y="0"/>
                </a:lnTo>
                <a:close/>
              </a:path>
              <a:path w="733425" h="648335">
                <a:moveTo>
                  <a:pt x="323424" y="0"/>
                </a:moveTo>
                <a:lnTo>
                  <a:pt x="733426" y="0"/>
                </a:lnTo>
                <a:lnTo>
                  <a:pt x="733426" y="648338"/>
                </a:lnTo>
                <a:lnTo>
                  <a:pt x="323424" y="648338"/>
                </a:lnTo>
                <a:lnTo>
                  <a:pt x="323424" y="0"/>
                </a:lnTo>
                <a:close/>
              </a:path>
            </a:pathLst>
          </a:custGeom>
          <a:ln w="6185">
            <a:solidFill>
              <a:srgbClr val="008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473942" y="589240"/>
            <a:ext cx="1802130" cy="30988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313055">
              <a:lnSpc>
                <a:spcPts val="710"/>
              </a:lnSpc>
              <a:spcBef>
                <a:spcPts val="195"/>
              </a:spcBef>
            </a:pPr>
            <a:r>
              <a:rPr sz="650" dirty="0">
                <a:latin typeface="Arial"/>
                <a:cs typeface="Arial"/>
              </a:rPr>
              <a:t>Inputs:</a:t>
            </a:r>
            <a:r>
              <a:rPr sz="650" spc="-3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A,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B</a:t>
            </a:r>
            <a:r>
              <a:rPr sz="650" spc="1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(256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byte</a:t>
            </a:r>
            <a:r>
              <a:rPr sz="650" spc="1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memory);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go</a:t>
            </a:r>
            <a:r>
              <a:rPr sz="650" spc="15" dirty="0">
                <a:latin typeface="Arial"/>
                <a:cs typeface="Arial"/>
              </a:rPr>
              <a:t> </a:t>
            </a:r>
            <a:r>
              <a:rPr sz="650" spc="-10" dirty="0">
                <a:latin typeface="Arial"/>
                <a:cs typeface="Arial"/>
              </a:rPr>
              <a:t>(bit)</a:t>
            </a:r>
            <a:r>
              <a:rPr sz="650" spc="20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Outputs: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sad</a:t>
            </a:r>
            <a:r>
              <a:rPr sz="650" spc="1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(32</a:t>
            </a:r>
            <a:r>
              <a:rPr sz="650" spc="15" dirty="0">
                <a:latin typeface="Arial"/>
                <a:cs typeface="Arial"/>
              </a:rPr>
              <a:t> </a:t>
            </a:r>
            <a:r>
              <a:rPr sz="650" spc="-20" dirty="0">
                <a:latin typeface="Arial"/>
                <a:cs typeface="Arial"/>
              </a:rPr>
              <a:t>bits)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ts val="720"/>
              </a:lnSpc>
            </a:pPr>
            <a:r>
              <a:rPr sz="650" dirty="0">
                <a:latin typeface="Arial"/>
                <a:cs typeface="Arial"/>
              </a:rPr>
              <a:t>Local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registers:</a:t>
            </a:r>
            <a:r>
              <a:rPr sz="650" spc="1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sum,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sad_reg</a:t>
            </a:r>
            <a:r>
              <a:rPr sz="650" spc="1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(32</a:t>
            </a:r>
            <a:r>
              <a:rPr sz="650" spc="1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bits);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i</a:t>
            </a:r>
            <a:r>
              <a:rPr sz="650" spc="1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(9</a:t>
            </a:r>
            <a:r>
              <a:rPr sz="650" spc="15" dirty="0">
                <a:latin typeface="Arial"/>
                <a:cs typeface="Arial"/>
              </a:rPr>
              <a:t> </a:t>
            </a:r>
            <a:r>
              <a:rPr sz="650" spc="-10" dirty="0">
                <a:latin typeface="Arial"/>
                <a:cs typeface="Arial"/>
              </a:rPr>
              <a:t>bits)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015577" y="936211"/>
            <a:ext cx="673735" cy="356870"/>
            <a:chOff x="2015577" y="936211"/>
            <a:chExt cx="673735" cy="356870"/>
          </a:xfrm>
        </p:grpSpPr>
        <p:sp>
          <p:nvSpPr>
            <p:cNvPr id="37" name="object 37"/>
            <p:cNvSpPr/>
            <p:nvPr/>
          </p:nvSpPr>
          <p:spPr>
            <a:xfrm>
              <a:off x="2345604" y="1150677"/>
              <a:ext cx="635" cy="92710"/>
            </a:xfrm>
            <a:custGeom>
              <a:avLst/>
              <a:gdLst/>
              <a:ahLst/>
              <a:cxnLst/>
              <a:rect l="l" t="t" r="r" b="b"/>
              <a:pathLst>
                <a:path w="635" h="92709">
                  <a:moveTo>
                    <a:pt x="0" y="0"/>
                  </a:moveTo>
                  <a:lnTo>
                    <a:pt x="618" y="92178"/>
                  </a:lnTo>
                </a:path>
              </a:pathLst>
            </a:custGeom>
            <a:ln w="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21485" y="1211924"/>
              <a:ext cx="47625" cy="81280"/>
            </a:xfrm>
            <a:custGeom>
              <a:avLst/>
              <a:gdLst/>
              <a:ahLst/>
              <a:cxnLst/>
              <a:rect l="l" t="t" r="r" b="b"/>
              <a:pathLst>
                <a:path w="47625" h="81280">
                  <a:moveTo>
                    <a:pt x="46998" y="0"/>
                  </a:moveTo>
                  <a:lnTo>
                    <a:pt x="0" y="0"/>
                  </a:lnTo>
                  <a:lnTo>
                    <a:pt x="23500" y="81042"/>
                  </a:lnTo>
                  <a:lnTo>
                    <a:pt x="469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19705" y="940338"/>
              <a:ext cx="84455" cy="52705"/>
            </a:xfrm>
            <a:custGeom>
              <a:avLst/>
              <a:gdLst/>
              <a:ahLst/>
              <a:cxnLst/>
              <a:rect l="l" t="t" r="r" b="b"/>
              <a:pathLst>
                <a:path w="84455" h="52705">
                  <a:moveTo>
                    <a:pt x="0" y="0"/>
                  </a:moveTo>
                  <a:lnTo>
                    <a:pt x="84102" y="52584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075362" y="970652"/>
              <a:ext cx="88900" cy="64135"/>
            </a:xfrm>
            <a:custGeom>
              <a:avLst/>
              <a:gdLst/>
              <a:ahLst/>
              <a:cxnLst/>
              <a:rect l="l" t="t" r="r" b="b"/>
              <a:pathLst>
                <a:path w="88900" h="64134">
                  <a:moveTo>
                    <a:pt x="28555" y="0"/>
                  </a:moveTo>
                  <a:lnTo>
                    <a:pt x="0" y="33494"/>
                  </a:lnTo>
                  <a:lnTo>
                    <a:pt x="88431" y="63720"/>
                  </a:lnTo>
                  <a:lnTo>
                    <a:pt x="285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8552" y="970652"/>
              <a:ext cx="180575" cy="212503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2691577" y="1023528"/>
            <a:ext cx="14287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25" dirty="0">
                <a:latin typeface="Arial"/>
                <a:cs typeface="Arial"/>
              </a:rPr>
              <a:t>!go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146395" y="1016350"/>
            <a:ext cx="398145" cy="549910"/>
            <a:chOff x="2146395" y="1016350"/>
            <a:chExt cx="398145" cy="549910"/>
          </a:xfrm>
        </p:grpSpPr>
        <p:sp>
          <p:nvSpPr>
            <p:cNvPr id="44" name="object 44"/>
            <p:cNvSpPr/>
            <p:nvPr/>
          </p:nvSpPr>
          <p:spPr>
            <a:xfrm>
              <a:off x="2149570" y="1019525"/>
              <a:ext cx="391795" cy="127000"/>
            </a:xfrm>
            <a:custGeom>
              <a:avLst/>
              <a:gdLst/>
              <a:ahLst/>
              <a:cxnLst/>
              <a:rect l="l" t="t" r="r" b="b"/>
              <a:pathLst>
                <a:path w="391794" h="127000">
                  <a:moveTo>
                    <a:pt x="71957" y="126822"/>
                  </a:moveTo>
                  <a:lnTo>
                    <a:pt x="43714" y="121907"/>
                  </a:lnTo>
                  <a:lnTo>
                    <a:pt x="20867" y="108433"/>
                  </a:lnTo>
                  <a:lnTo>
                    <a:pt x="5576" y="88300"/>
                  </a:lnTo>
                  <a:lnTo>
                    <a:pt x="0" y="63411"/>
                  </a:lnTo>
                  <a:lnTo>
                    <a:pt x="5576" y="38522"/>
                  </a:lnTo>
                  <a:lnTo>
                    <a:pt x="20867" y="18389"/>
                  </a:lnTo>
                  <a:lnTo>
                    <a:pt x="43714" y="4914"/>
                  </a:lnTo>
                  <a:lnTo>
                    <a:pt x="71957" y="0"/>
                  </a:lnTo>
                  <a:lnTo>
                    <a:pt x="215063" y="0"/>
                  </a:lnTo>
                  <a:lnTo>
                    <a:pt x="288550" y="0"/>
                  </a:lnTo>
                  <a:lnTo>
                    <a:pt x="315624" y="0"/>
                  </a:lnTo>
                  <a:lnTo>
                    <a:pt x="319491" y="0"/>
                  </a:lnTo>
                  <a:lnTo>
                    <a:pt x="347735" y="4914"/>
                  </a:lnTo>
                  <a:lnTo>
                    <a:pt x="370581" y="18389"/>
                  </a:lnTo>
                  <a:lnTo>
                    <a:pt x="385872" y="38522"/>
                  </a:lnTo>
                  <a:lnTo>
                    <a:pt x="391449" y="63411"/>
                  </a:lnTo>
                  <a:lnTo>
                    <a:pt x="385872" y="88300"/>
                  </a:lnTo>
                  <a:lnTo>
                    <a:pt x="370581" y="108433"/>
                  </a:lnTo>
                  <a:lnTo>
                    <a:pt x="347735" y="121907"/>
                  </a:lnTo>
                  <a:lnTo>
                    <a:pt x="319491" y="126822"/>
                  </a:lnTo>
                  <a:lnTo>
                    <a:pt x="71957" y="126822"/>
                  </a:lnTo>
                  <a:close/>
                </a:path>
              </a:pathLst>
            </a:custGeom>
            <a:ln w="618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45604" y="1425974"/>
              <a:ext cx="635" cy="89535"/>
            </a:xfrm>
            <a:custGeom>
              <a:avLst/>
              <a:gdLst/>
              <a:ahLst/>
              <a:cxnLst/>
              <a:rect l="l" t="t" r="r" b="b"/>
              <a:pathLst>
                <a:path w="635" h="89534">
                  <a:moveTo>
                    <a:pt x="0" y="0"/>
                  </a:moveTo>
                  <a:lnTo>
                    <a:pt x="618" y="89084"/>
                  </a:lnTo>
                </a:path>
              </a:pathLst>
            </a:custGeom>
            <a:ln w="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321485" y="1484745"/>
              <a:ext cx="47625" cy="81280"/>
            </a:xfrm>
            <a:custGeom>
              <a:avLst/>
              <a:gdLst/>
              <a:ahLst/>
              <a:cxnLst/>
              <a:rect l="l" t="t" r="r" b="b"/>
              <a:pathLst>
                <a:path w="47625" h="81280">
                  <a:moveTo>
                    <a:pt x="46998" y="0"/>
                  </a:moveTo>
                  <a:lnTo>
                    <a:pt x="0" y="0"/>
                  </a:lnTo>
                  <a:lnTo>
                    <a:pt x="23500" y="81042"/>
                  </a:lnTo>
                  <a:lnTo>
                    <a:pt x="469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288997" y="1003855"/>
            <a:ext cx="217804" cy="42418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650" spc="-25" dirty="0">
                <a:latin typeface="Arial"/>
                <a:cs typeface="Arial"/>
              </a:rPr>
              <a:t>S0</a:t>
            </a:r>
            <a:endParaRPr sz="650">
              <a:latin typeface="Arial"/>
              <a:cs typeface="Arial"/>
            </a:endParaRPr>
          </a:p>
          <a:p>
            <a:pPr marL="110489">
              <a:lnSpc>
                <a:spcPct val="100000"/>
              </a:lnSpc>
              <a:spcBef>
                <a:spcPts val="210"/>
              </a:spcBef>
            </a:pPr>
            <a:r>
              <a:rPr sz="650" spc="-25" dirty="0">
                <a:latin typeface="Arial"/>
                <a:cs typeface="Arial"/>
              </a:rPr>
              <a:t>go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650" spc="-25" dirty="0">
                <a:latin typeface="Arial"/>
                <a:cs typeface="Arial"/>
              </a:rPr>
              <a:t>S1</a:t>
            </a:r>
            <a:endParaRPr sz="6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562331" y="1254282"/>
            <a:ext cx="327025" cy="2171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745"/>
              </a:lnSpc>
              <a:spcBef>
                <a:spcPts val="110"/>
              </a:spcBef>
            </a:pPr>
            <a:r>
              <a:rPr sz="650" dirty="0">
                <a:latin typeface="Arial"/>
                <a:cs typeface="Arial"/>
              </a:rPr>
              <a:t>sum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dirty="0">
                <a:latin typeface="Arial"/>
                <a:cs typeface="Arial"/>
              </a:rPr>
              <a:t>=</a:t>
            </a:r>
            <a:r>
              <a:rPr sz="650" spc="10" dirty="0">
                <a:latin typeface="Arial"/>
                <a:cs typeface="Arial"/>
              </a:rPr>
              <a:t> </a:t>
            </a:r>
            <a:r>
              <a:rPr sz="650" spc="-50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ts val="745"/>
              </a:lnSpc>
            </a:pPr>
            <a:r>
              <a:rPr sz="650" dirty="0">
                <a:latin typeface="Arial"/>
                <a:cs typeface="Arial"/>
              </a:rPr>
              <a:t>i =</a:t>
            </a:r>
            <a:r>
              <a:rPr sz="650" spc="5" dirty="0">
                <a:latin typeface="Arial"/>
                <a:cs typeface="Arial"/>
              </a:rPr>
              <a:t> </a:t>
            </a:r>
            <a:r>
              <a:rPr sz="650" spc="-50" dirty="0">
                <a:latin typeface="Arial"/>
                <a:cs typeface="Arial"/>
              </a:rPr>
              <a:t>0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071234" y="1292884"/>
            <a:ext cx="473075" cy="782955"/>
            <a:chOff x="2071234" y="1292884"/>
            <a:chExt cx="473075" cy="782955"/>
          </a:xfrm>
        </p:grpSpPr>
        <p:sp>
          <p:nvSpPr>
            <p:cNvPr id="50" name="object 50"/>
            <p:cNvSpPr/>
            <p:nvPr/>
          </p:nvSpPr>
          <p:spPr>
            <a:xfrm>
              <a:off x="2149570" y="1296059"/>
              <a:ext cx="391795" cy="127635"/>
            </a:xfrm>
            <a:custGeom>
              <a:avLst/>
              <a:gdLst/>
              <a:ahLst/>
              <a:cxnLst/>
              <a:rect l="l" t="t" r="r" b="b"/>
              <a:pathLst>
                <a:path w="391794" h="127634">
                  <a:moveTo>
                    <a:pt x="319491" y="127440"/>
                  </a:moveTo>
                  <a:lnTo>
                    <a:pt x="176386" y="127440"/>
                  </a:lnTo>
                  <a:lnTo>
                    <a:pt x="102899" y="127440"/>
                  </a:lnTo>
                  <a:lnTo>
                    <a:pt x="75825" y="127440"/>
                  </a:lnTo>
                  <a:lnTo>
                    <a:pt x="71957" y="127440"/>
                  </a:lnTo>
                  <a:lnTo>
                    <a:pt x="43714" y="122502"/>
                  </a:lnTo>
                  <a:lnTo>
                    <a:pt x="20867" y="108961"/>
                  </a:lnTo>
                  <a:lnTo>
                    <a:pt x="5576" y="88730"/>
                  </a:lnTo>
                  <a:lnTo>
                    <a:pt x="0" y="63720"/>
                  </a:lnTo>
                  <a:lnTo>
                    <a:pt x="5576" y="38710"/>
                  </a:lnTo>
                  <a:lnTo>
                    <a:pt x="20867" y="18478"/>
                  </a:lnTo>
                  <a:lnTo>
                    <a:pt x="43714" y="4938"/>
                  </a:lnTo>
                  <a:lnTo>
                    <a:pt x="71957" y="0"/>
                  </a:lnTo>
                  <a:lnTo>
                    <a:pt x="215063" y="0"/>
                  </a:lnTo>
                  <a:lnTo>
                    <a:pt x="288550" y="0"/>
                  </a:lnTo>
                  <a:lnTo>
                    <a:pt x="315624" y="0"/>
                  </a:lnTo>
                  <a:lnTo>
                    <a:pt x="319491" y="0"/>
                  </a:lnTo>
                  <a:lnTo>
                    <a:pt x="347735" y="4938"/>
                  </a:lnTo>
                  <a:lnTo>
                    <a:pt x="370581" y="18478"/>
                  </a:lnTo>
                  <a:lnTo>
                    <a:pt x="385872" y="38710"/>
                  </a:lnTo>
                  <a:lnTo>
                    <a:pt x="391449" y="63720"/>
                  </a:lnTo>
                  <a:lnTo>
                    <a:pt x="385872" y="88730"/>
                  </a:lnTo>
                  <a:lnTo>
                    <a:pt x="370581" y="108961"/>
                  </a:lnTo>
                  <a:lnTo>
                    <a:pt x="347735" y="122502"/>
                  </a:lnTo>
                  <a:lnTo>
                    <a:pt x="319491" y="127440"/>
                  </a:lnTo>
                  <a:close/>
                </a:path>
              </a:pathLst>
            </a:custGeom>
            <a:ln w="618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75361" y="1708076"/>
              <a:ext cx="270510" cy="363220"/>
            </a:xfrm>
            <a:custGeom>
              <a:avLst/>
              <a:gdLst/>
              <a:ahLst/>
              <a:cxnLst/>
              <a:rect l="l" t="t" r="r" b="b"/>
              <a:pathLst>
                <a:path w="270510" h="363219">
                  <a:moveTo>
                    <a:pt x="270242" y="271342"/>
                  </a:moveTo>
                  <a:lnTo>
                    <a:pt x="270242" y="363143"/>
                  </a:lnTo>
                  <a:lnTo>
                    <a:pt x="0" y="363143"/>
                  </a:lnTo>
                  <a:lnTo>
                    <a:pt x="0" y="50369"/>
                  </a:lnTo>
                  <a:lnTo>
                    <a:pt x="59951" y="0"/>
                  </a:lnTo>
                </a:path>
              </a:pathLst>
            </a:custGeom>
            <a:ln w="80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084019" y="1685805"/>
              <a:ext cx="86360" cy="68580"/>
            </a:xfrm>
            <a:custGeom>
              <a:avLst/>
              <a:gdLst/>
              <a:ahLst/>
              <a:cxnLst/>
              <a:rect l="l" t="t" r="r" b="b"/>
              <a:pathLst>
                <a:path w="86360" h="68580">
                  <a:moveTo>
                    <a:pt x="85957" y="0"/>
                  </a:moveTo>
                  <a:lnTo>
                    <a:pt x="0" y="38075"/>
                  </a:lnTo>
                  <a:lnTo>
                    <a:pt x="31090" y="68050"/>
                  </a:lnTo>
                  <a:lnTo>
                    <a:pt x="859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288997" y="1850037"/>
            <a:ext cx="12827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25" dirty="0">
                <a:latin typeface="Arial"/>
                <a:cs typeface="Arial"/>
              </a:rPr>
              <a:t>S3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802846" y="1064686"/>
            <a:ext cx="741680" cy="1285875"/>
            <a:chOff x="1802846" y="1064686"/>
            <a:chExt cx="741680" cy="1285875"/>
          </a:xfrm>
        </p:grpSpPr>
        <p:sp>
          <p:nvSpPr>
            <p:cNvPr id="55" name="object 55"/>
            <p:cNvSpPr/>
            <p:nvPr/>
          </p:nvSpPr>
          <p:spPr>
            <a:xfrm>
              <a:off x="2149570" y="1850364"/>
              <a:ext cx="391795" cy="127000"/>
            </a:xfrm>
            <a:custGeom>
              <a:avLst/>
              <a:gdLst/>
              <a:ahLst/>
              <a:cxnLst/>
              <a:rect l="l" t="t" r="r" b="b"/>
              <a:pathLst>
                <a:path w="391794" h="127000">
                  <a:moveTo>
                    <a:pt x="319491" y="126821"/>
                  </a:moveTo>
                  <a:lnTo>
                    <a:pt x="176386" y="126821"/>
                  </a:lnTo>
                  <a:lnTo>
                    <a:pt x="102899" y="126821"/>
                  </a:lnTo>
                  <a:lnTo>
                    <a:pt x="75825" y="126821"/>
                  </a:lnTo>
                  <a:lnTo>
                    <a:pt x="71957" y="126821"/>
                  </a:lnTo>
                  <a:lnTo>
                    <a:pt x="43714" y="121907"/>
                  </a:lnTo>
                  <a:lnTo>
                    <a:pt x="20867" y="108432"/>
                  </a:lnTo>
                  <a:lnTo>
                    <a:pt x="5576" y="88299"/>
                  </a:lnTo>
                  <a:lnTo>
                    <a:pt x="0" y="63411"/>
                  </a:lnTo>
                  <a:lnTo>
                    <a:pt x="5576" y="38522"/>
                  </a:lnTo>
                  <a:lnTo>
                    <a:pt x="20867" y="18389"/>
                  </a:lnTo>
                  <a:lnTo>
                    <a:pt x="43714" y="4914"/>
                  </a:lnTo>
                  <a:lnTo>
                    <a:pt x="71957" y="0"/>
                  </a:lnTo>
                  <a:lnTo>
                    <a:pt x="215063" y="0"/>
                  </a:lnTo>
                  <a:lnTo>
                    <a:pt x="288550" y="0"/>
                  </a:lnTo>
                  <a:lnTo>
                    <a:pt x="315624" y="0"/>
                  </a:lnTo>
                  <a:lnTo>
                    <a:pt x="319491" y="0"/>
                  </a:lnTo>
                  <a:lnTo>
                    <a:pt x="347735" y="4914"/>
                  </a:lnTo>
                  <a:lnTo>
                    <a:pt x="370581" y="18389"/>
                  </a:lnTo>
                  <a:lnTo>
                    <a:pt x="385872" y="38522"/>
                  </a:lnTo>
                  <a:lnTo>
                    <a:pt x="391449" y="63411"/>
                  </a:lnTo>
                  <a:lnTo>
                    <a:pt x="385872" y="88299"/>
                  </a:lnTo>
                  <a:lnTo>
                    <a:pt x="370581" y="108432"/>
                  </a:lnTo>
                  <a:lnTo>
                    <a:pt x="347735" y="121907"/>
                  </a:lnTo>
                  <a:lnTo>
                    <a:pt x="319491" y="126821"/>
                  </a:lnTo>
                  <a:close/>
                </a:path>
              </a:pathLst>
            </a:custGeom>
            <a:ln w="618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806974" y="1085101"/>
              <a:ext cx="541020" cy="1261110"/>
            </a:xfrm>
            <a:custGeom>
              <a:avLst/>
              <a:gdLst/>
              <a:ahLst/>
              <a:cxnLst/>
              <a:rect l="l" t="t" r="r" b="b"/>
              <a:pathLst>
                <a:path w="541019" h="1261110">
                  <a:moveTo>
                    <a:pt x="258732" y="0"/>
                  </a:moveTo>
                  <a:lnTo>
                    <a:pt x="0" y="0"/>
                  </a:lnTo>
                  <a:lnTo>
                    <a:pt x="0" y="1260796"/>
                  </a:lnTo>
                  <a:lnTo>
                    <a:pt x="540484" y="1260796"/>
                  </a:lnTo>
                  <a:lnTo>
                    <a:pt x="540484" y="1172134"/>
                  </a:lnTo>
                </a:path>
              </a:pathLst>
            </a:custGeom>
            <a:ln w="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048152" y="1064686"/>
              <a:ext cx="93345" cy="40640"/>
            </a:xfrm>
            <a:custGeom>
              <a:avLst/>
              <a:gdLst/>
              <a:ahLst/>
              <a:cxnLst/>
              <a:rect l="l" t="t" r="r" b="b"/>
              <a:pathLst>
                <a:path w="93344" h="40640">
                  <a:moveTo>
                    <a:pt x="0" y="0"/>
                  </a:moveTo>
                  <a:lnTo>
                    <a:pt x="0" y="40212"/>
                  </a:lnTo>
                  <a:lnTo>
                    <a:pt x="92759" y="20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2288997" y="2134613"/>
            <a:ext cx="85344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83210" algn="l"/>
              </a:tabLst>
            </a:pPr>
            <a:r>
              <a:rPr sz="650" spc="-25" dirty="0">
                <a:latin typeface="Arial"/>
                <a:cs typeface="Arial"/>
              </a:rPr>
              <a:t>S4</a:t>
            </a:r>
            <a:r>
              <a:rPr sz="650" dirty="0">
                <a:latin typeface="Arial"/>
                <a:cs typeface="Arial"/>
              </a:rPr>
              <a:t>	</a:t>
            </a:r>
            <a:r>
              <a:rPr sz="975" baseline="4273" dirty="0">
                <a:latin typeface="Arial"/>
                <a:cs typeface="Arial"/>
              </a:rPr>
              <a:t>sad_reg =</a:t>
            </a:r>
            <a:r>
              <a:rPr sz="975" spc="7" baseline="4273" dirty="0">
                <a:latin typeface="Arial"/>
                <a:cs typeface="Arial"/>
              </a:rPr>
              <a:t> </a:t>
            </a:r>
            <a:r>
              <a:rPr sz="975" spc="-37" baseline="4273" dirty="0">
                <a:latin typeface="Arial"/>
                <a:cs typeface="Arial"/>
              </a:rPr>
              <a:t>sum</a:t>
            </a:r>
            <a:endParaRPr sz="975" baseline="4273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961158" y="1632186"/>
            <a:ext cx="583565" cy="626110"/>
            <a:chOff x="1961158" y="1632186"/>
            <a:chExt cx="583565" cy="626110"/>
          </a:xfrm>
        </p:grpSpPr>
        <p:sp>
          <p:nvSpPr>
            <p:cNvPr id="60" name="object 60"/>
            <p:cNvSpPr/>
            <p:nvPr/>
          </p:nvSpPr>
          <p:spPr>
            <a:xfrm>
              <a:off x="2149570" y="2128135"/>
              <a:ext cx="391795" cy="127000"/>
            </a:xfrm>
            <a:custGeom>
              <a:avLst/>
              <a:gdLst/>
              <a:ahLst/>
              <a:cxnLst/>
              <a:rect l="l" t="t" r="r" b="b"/>
              <a:pathLst>
                <a:path w="391794" h="127000">
                  <a:moveTo>
                    <a:pt x="71957" y="126821"/>
                  </a:moveTo>
                  <a:lnTo>
                    <a:pt x="43714" y="121907"/>
                  </a:lnTo>
                  <a:lnTo>
                    <a:pt x="20867" y="108432"/>
                  </a:lnTo>
                  <a:lnTo>
                    <a:pt x="5576" y="88299"/>
                  </a:lnTo>
                  <a:lnTo>
                    <a:pt x="0" y="63411"/>
                  </a:lnTo>
                  <a:lnTo>
                    <a:pt x="5576" y="38522"/>
                  </a:lnTo>
                  <a:lnTo>
                    <a:pt x="20867" y="18389"/>
                  </a:lnTo>
                  <a:lnTo>
                    <a:pt x="43714" y="4914"/>
                  </a:lnTo>
                  <a:lnTo>
                    <a:pt x="71957" y="0"/>
                  </a:lnTo>
                  <a:lnTo>
                    <a:pt x="215063" y="0"/>
                  </a:lnTo>
                  <a:lnTo>
                    <a:pt x="288550" y="0"/>
                  </a:lnTo>
                  <a:lnTo>
                    <a:pt x="315624" y="0"/>
                  </a:lnTo>
                  <a:lnTo>
                    <a:pt x="319491" y="0"/>
                  </a:lnTo>
                  <a:lnTo>
                    <a:pt x="347735" y="4914"/>
                  </a:lnTo>
                  <a:lnTo>
                    <a:pt x="370581" y="18389"/>
                  </a:lnTo>
                  <a:lnTo>
                    <a:pt x="385872" y="38522"/>
                  </a:lnTo>
                  <a:lnTo>
                    <a:pt x="391449" y="63411"/>
                  </a:lnTo>
                  <a:lnTo>
                    <a:pt x="385872" y="88299"/>
                  </a:lnTo>
                  <a:lnTo>
                    <a:pt x="370581" y="108432"/>
                  </a:lnTo>
                  <a:lnTo>
                    <a:pt x="347735" y="121907"/>
                  </a:lnTo>
                  <a:lnTo>
                    <a:pt x="319491" y="126821"/>
                  </a:lnTo>
                  <a:lnTo>
                    <a:pt x="71957" y="126821"/>
                  </a:lnTo>
                  <a:close/>
                </a:path>
              </a:pathLst>
            </a:custGeom>
            <a:ln w="618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345604" y="1703745"/>
              <a:ext cx="635" cy="88265"/>
            </a:xfrm>
            <a:custGeom>
              <a:avLst/>
              <a:gdLst/>
              <a:ahLst/>
              <a:cxnLst/>
              <a:rect l="l" t="t" r="r" b="b"/>
              <a:pathLst>
                <a:path w="635" h="88264">
                  <a:moveTo>
                    <a:pt x="0" y="0"/>
                  </a:moveTo>
                  <a:lnTo>
                    <a:pt x="618" y="87847"/>
                  </a:lnTo>
                </a:path>
              </a:pathLst>
            </a:custGeom>
            <a:ln w="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321485" y="1764372"/>
              <a:ext cx="47625" cy="81915"/>
            </a:xfrm>
            <a:custGeom>
              <a:avLst/>
              <a:gdLst/>
              <a:ahLst/>
              <a:cxnLst/>
              <a:rect l="l" t="t" r="r" b="b"/>
              <a:pathLst>
                <a:path w="47625" h="81914">
                  <a:moveTo>
                    <a:pt x="46998" y="0"/>
                  </a:moveTo>
                  <a:lnTo>
                    <a:pt x="0" y="0"/>
                  </a:lnTo>
                  <a:lnTo>
                    <a:pt x="23500" y="81661"/>
                  </a:lnTo>
                  <a:lnTo>
                    <a:pt x="469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965285" y="1636313"/>
              <a:ext cx="184785" cy="552450"/>
            </a:xfrm>
            <a:custGeom>
              <a:avLst/>
              <a:gdLst/>
              <a:ahLst/>
              <a:cxnLst/>
              <a:rect l="l" t="t" r="r" b="b"/>
              <a:pathLst>
                <a:path w="184785" h="552450">
                  <a:moveTo>
                    <a:pt x="100434" y="552449"/>
                  </a:moveTo>
                  <a:lnTo>
                    <a:pt x="0" y="552449"/>
                  </a:lnTo>
                  <a:lnTo>
                    <a:pt x="0" y="0"/>
                  </a:lnTo>
                  <a:lnTo>
                    <a:pt x="184284" y="0"/>
                  </a:lnTo>
                </a:path>
              </a:pathLst>
            </a:custGeom>
            <a:ln w="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048152" y="2168965"/>
              <a:ext cx="93345" cy="40640"/>
            </a:xfrm>
            <a:custGeom>
              <a:avLst/>
              <a:gdLst/>
              <a:ahLst/>
              <a:cxnLst/>
              <a:rect l="l" t="t" r="r" b="b"/>
              <a:pathLst>
                <a:path w="93344" h="40639">
                  <a:moveTo>
                    <a:pt x="0" y="0"/>
                  </a:moveTo>
                  <a:lnTo>
                    <a:pt x="0" y="40212"/>
                  </a:lnTo>
                  <a:lnTo>
                    <a:pt x="92759" y="20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2288997" y="1576597"/>
            <a:ext cx="12827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-25" dirty="0">
                <a:latin typeface="Arial"/>
                <a:cs typeface="Arial"/>
              </a:rPr>
              <a:t>S2</a:t>
            </a:r>
            <a:endParaRPr sz="6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392888" y="1721977"/>
            <a:ext cx="1071245" cy="304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725"/>
              </a:lnSpc>
              <a:spcBef>
                <a:spcPts val="110"/>
              </a:spcBef>
            </a:pPr>
            <a:r>
              <a:rPr sz="650" spc="-10" dirty="0">
                <a:latin typeface="Arial"/>
                <a:cs typeface="Arial"/>
              </a:rPr>
              <a:t>i&lt;256</a:t>
            </a:r>
            <a:endParaRPr sz="650">
              <a:latin typeface="Arial"/>
              <a:cs typeface="Arial"/>
            </a:endParaRPr>
          </a:p>
          <a:p>
            <a:pPr marL="179070" marR="5080">
              <a:lnSpc>
                <a:spcPts val="730"/>
              </a:lnSpc>
              <a:spcBef>
                <a:spcPts val="10"/>
              </a:spcBef>
            </a:pPr>
            <a:r>
              <a:rPr sz="650" dirty="0">
                <a:latin typeface="Arial"/>
                <a:cs typeface="Arial"/>
              </a:rPr>
              <a:t>sum=sum+abs(A[i]-</a:t>
            </a:r>
            <a:r>
              <a:rPr sz="650" spc="-10" dirty="0">
                <a:latin typeface="Arial"/>
                <a:cs typeface="Arial"/>
              </a:rPr>
              <a:t>B[i])</a:t>
            </a:r>
            <a:r>
              <a:rPr sz="650" spc="200" dirty="0">
                <a:latin typeface="Arial"/>
                <a:cs typeface="Arial"/>
              </a:rPr>
              <a:t> </a:t>
            </a:r>
            <a:r>
              <a:rPr sz="650" spc="-10" dirty="0">
                <a:latin typeface="Arial"/>
                <a:cs typeface="Arial"/>
              </a:rPr>
              <a:t>i=i+1</a:t>
            </a:r>
            <a:endParaRPr sz="65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149570" y="1572593"/>
            <a:ext cx="391795" cy="128270"/>
          </a:xfrm>
          <a:custGeom>
            <a:avLst/>
            <a:gdLst/>
            <a:ahLst/>
            <a:cxnLst/>
            <a:rect l="l" t="t" r="r" b="b"/>
            <a:pathLst>
              <a:path w="391794" h="128269">
                <a:moveTo>
                  <a:pt x="319491" y="128059"/>
                </a:moveTo>
                <a:lnTo>
                  <a:pt x="176386" y="128059"/>
                </a:lnTo>
                <a:lnTo>
                  <a:pt x="102899" y="128059"/>
                </a:lnTo>
                <a:lnTo>
                  <a:pt x="75825" y="128059"/>
                </a:lnTo>
                <a:lnTo>
                  <a:pt x="71957" y="128059"/>
                </a:lnTo>
                <a:lnTo>
                  <a:pt x="43714" y="123097"/>
                </a:lnTo>
                <a:lnTo>
                  <a:pt x="20867" y="109490"/>
                </a:lnTo>
                <a:lnTo>
                  <a:pt x="5576" y="89161"/>
                </a:lnTo>
                <a:lnTo>
                  <a:pt x="0" y="64029"/>
                </a:lnTo>
                <a:lnTo>
                  <a:pt x="5576" y="38898"/>
                </a:lnTo>
                <a:lnTo>
                  <a:pt x="20867" y="18568"/>
                </a:lnTo>
                <a:lnTo>
                  <a:pt x="43714" y="4962"/>
                </a:lnTo>
                <a:lnTo>
                  <a:pt x="71957" y="0"/>
                </a:lnTo>
                <a:lnTo>
                  <a:pt x="215063" y="0"/>
                </a:lnTo>
                <a:lnTo>
                  <a:pt x="288550" y="0"/>
                </a:lnTo>
                <a:lnTo>
                  <a:pt x="315624" y="0"/>
                </a:lnTo>
                <a:lnTo>
                  <a:pt x="319491" y="0"/>
                </a:lnTo>
                <a:lnTo>
                  <a:pt x="347735" y="4962"/>
                </a:lnTo>
                <a:lnTo>
                  <a:pt x="370581" y="18568"/>
                </a:lnTo>
                <a:lnTo>
                  <a:pt x="385872" y="38898"/>
                </a:lnTo>
                <a:lnTo>
                  <a:pt x="391449" y="64029"/>
                </a:lnTo>
                <a:lnTo>
                  <a:pt x="385872" y="89161"/>
                </a:lnTo>
                <a:lnTo>
                  <a:pt x="370581" y="109490"/>
                </a:lnTo>
                <a:lnTo>
                  <a:pt x="347735" y="123097"/>
                </a:lnTo>
                <a:lnTo>
                  <a:pt x="319491" y="128059"/>
                </a:lnTo>
                <a:close/>
              </a:path>
            </a:pathLst>
          </a:custGeom>
          <a:ln w="6186">
            <a:solidFill>
              <a:srgbClr val="008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1813445" y="1519682"/>
            <a:ext cx="358775" cy="2203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715" algn="r">
              <a:lnSpc>
                <a:spcPts val="660"/>
              </a:lnSpc>
              <a:spcBef>
                <a:spcPts val="135"/>
              </a:spcBef>
            </a:pPr>
            <a:r>
              <a:rPr sz="550" spc="-10" dirty="0">
                <a:latin typeface="Arial"/>
                <a:cs typeface="Arial"/>
              </a:rPr>
              <a:t>(i&lt;256)’</a:t>
            </a:r>
            <a:endParaRPr sz="550" dirty="0">
              <a:latin typeface="Arial"/>
              <a:cs typeface="Arial"/>
            </a:endParaRPr>
          </a:p>
          <a:p>
            <a:pPr marR="33655" algn="r">
              <a:lnSpc>
                <a:spcPct val="100000"/>
              </a:lnSpc>
            </a:pPr>
            <a:endParaRPr sz="700" dirty="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437124" y="1285091"/>
            <a:ext cx="48260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i="1" spc="-5" dirty="0">
                <a:solidFill>
                  <a:srgbClr val="4D994D"/>
                </a:solidFill>
                <a:latin typeface="Times New Roman"/>
                <a:cs typeface="Times New Roman"/>
              </a:rPr>
              <a:t>a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2078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96610" cy="267254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79" y="66813"/>
              <a:ext cx="139141" cy="1391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78" y="66819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22"/>
                  </a:lnTo>
                  <a:lnTo>
                    <a:pt x="34620" y="2605722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6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2"/>
                  </a:lnTo>
                  <a:lnTo>
                    <a:pt x="1676" y="29650"/>
                  </a:lnTo>
                  <a:lnTo>
                    <a:pt x="6248" y="36434"/>
                  </a:lnTo>
                  <a:lnTo>
                    <a:pt x="13030" y="41008"/>
                  </a:lnTo>
                  <a:lnTo>
                    <a:pt x="21334" y="42685"/>
                  </a:lnTo>
                  <a:lnTo>
                    <a:pt x="42669" y="42685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14365" y="256382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8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RTL</a:t>
            </a:r>
            <a:r>
              <a:rPr spc="-30" dirty="0"/>
              <a:t> </a:t>
            </a:r>
            <a:r>
              <a:rPr spc="-10" dirty="0"/>
              <a:t>Design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3311" y="240360"/>
            <a:ext cx="2973070" cy="39751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15"/>
              </a:spcBef>
            </a:pPr>
            <a:r>
              <a:rPr sz="950" i="1" dirty="0">
                <a:solidFill>
                  <a:srgbClr val="003366"/>
                </a:solidFill>
                <a:latin typeface="Tahoma"/>
                <a:cs typeface="Tahoma"/>
              </a:rPr>
              <a:t>RTL</a:t>
            </a:r>
            <a:r>
              <a:rPr sz="950" i="1" spc="-3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50" i="1" spc="-10" dirty="0">
                <a:solidFill>
                  <a:srgbClr val="003366"/>
                </a:solidFill>
                <a:latin typeface="Tahoma"/>
                <a:cs typeface="Tahoma"/>
              </a:rPr>
              <a:t>Example:</a:t>
            </a:r>
            <a:r>
              <a:rPr sz="950" i="1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Video</a:t>
            </a:r>
            <a:r>
              <a:rPr sz="800" i="1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Compression</a:t>
            </a:r>
            <a:r>
              <a:rPr sz="800" i="1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dirty="0">
                <a:solidFill>
                  <a:srgbClr val="003366"/>
                </a:solidFill>
                <a:latin typeface="Tahoma"/>
                <a:cs typeface="Tahoma"/>
              </a:rPr>
              <a:t>–</a:t>
            </a:r>
            <a:r>
              <a:rPr sz="800" i="1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dirty="0">
                <a:solidFill>
                  <a:srgbClr val="003366"/>
                </a:solidFill>
                <a:latin typeface="Tahoma"/>
                <a:cs typeface="Tahoma"/>
              </a:rPr>
              <a:t>Sum</a:t>
            </a:r>
            <a:r>
              <a:rPr sz="800" i="1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dirty="0">
                <a:solidFill>
                  <a:srgbClr val="003366"/>
                </a:solidFill>
                <a:latin typeface="Tahoma"/>
                <a:cs typeface="Tahoma"/>
              </a:rPr>
              <a:t>of</a:t>
            </a:r>
            <a:r>
              <a:rPr sz="800" i="1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Absolute</a:t>
            </a:r>
            <a:r>
              <a:rPr sz="800" i="1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Differences</a:t>
            </a:r>
            <a:endParaRPr sz="800">
              <a:latin typeface="Tahoma"/>
              <a:cs typeface="Tahoma"/>
            </a:endParaRPr>
          </a:p>
          <a:p>
            <a:pPr marL="146050" indent="-133985">
              <a:lnSpc>
                <a:spcPct val="100000"/>
              </a:lnSpc>
              <a:spcBef>
                <a:spcPts val="865"/>
              </a:spcBef>
              <a:buClr>
                <a:srgbClr val="0000FF"/>
              </a:buClr>
              <a:buSzPct val="73333"/>
              <a:buFont typeface="Wingdings"/>
              <a:buChar char=""/>
              <a:tabLst>
                <a:tab pos="146685" algn="l"/>
              </a:tabLst>
            </a:pPr>
            <a:r>
              <a:rPr sz="750" dirty="0">
                <a:latin typeface="Tahoma"/>
                <a:cs typeface="Tahoma"/>
              </a:rPr>
              <a:t>Step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2: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Create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datapath</a:t>
            </a:r>
            <a:endParaRPr sz="75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88606" y="835608"/>
            <a:ext cx="1633855" cy="1541780"/>
            <a:chOff x="1788606" y="835608"/>
            <a:chExt cx="1633855" cy="1541780"/>
          </a:xfrm>
        </p:grpSpPr>
        <p:sp>
          <p:nvSpPr>
            <p:cNvPr id="13" name="object 13"/>
            <p:cNvSpPr/>
            <p:nvPr/>
          </p:nvSpPr>
          <p:spPr>
            <a:xfrm>
              <a:off x="1892313" y="920542"/>
              <a:ext cx="1526540" cy="1400175"/>
            </a:xfrm>
            <a:custGeom>
              <a:avLst/>
              <a:gdLst/>
              <a:ahLst/>
              <a:cxnLst/>
              <a:rect l="l" t="t" r="r" b="b"/>
              <a:pathLst>
                <a:path w="1526539" h="1400175">
                  <a:moveTo>
                    <a:pt x="0" y="0"/>
                  </a:moveTo>
                  <a:lnTo>
                    <a:pt x="1526219" y="0"/>
                  </a:lnTo>
                  <a:lnTo>
                    <a:pt x="1526219" y="1399991"/>
                  </a:lnTo>
                  <a:lnTo>
                    <a:pt x="0" y="1399991"/>
                  </a:lnTo>
                  <a:lnTo>
                    <a:pt x="0" y="0"/>
                  </a:lnTo>
                  <a:close/>
                </a:path>
              </a:pathLst>
            </a:custGeom>
            <a:ln w="6804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14609" y="1026330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27358" y="0"/>
                  </a:moveTo>
                  <a:lnTo>
                    <a:pt x="7890" y="0"/>
                  </a:lnTo>
                  <a:lnTo>
                    <a:pt x="0" y="7894"/>
                  </a:lnTo>
                  <a:lnTo>
                    <a:pt x="0" y="17631"/>
                  </a:lnTo>
                  <a:lnTo>
                    <a:pt x="0" y="27369"/>
                  </a:lnTo>
                  <a:lnTo>
                    <a:pt x="7890" y="35262"/>
                  </a:lnTo>
                  <a:lnTo>
                    <a:pt x="27358" y="35262"/>
                  </a:lnTo>
                  <a:lnTo>
                    <a:pt x="35248" y="27369"/>
                  </a:lnTo>
                  <a:lnTo>
                    <a:pt x="35248" y="7894"/>
                  </a:lnTo>
                  <a:lnTo>
                    <a:pt x="273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14609" y="1026330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0" y="17631"/>
                  </a:moveTo>
                  <a:lnTo>
                    <a:pt x="0" y="7894"/>
                  </a:lnTo>
                  <a:lnTo>
                    <a:pt x="7891" y="0"/>
                  </a:lnTo>
                  <a:lnTo>
                    <a:pt x="17624" y="0"/>
                  </a:lnTo>
                  <a:lnTo>
                    <a:pt x="27358" y="0"/>
                  </a:lnTo>
                  <a:lnTo>
                    <a:pt x="35248" y="7894"/>
                  </a:lnTo>
                  <a:lnTo>
                    <a:pt x="35248" y="17631"/>
                  </a:lnTo>
                  <a:lnTo>
                    <a:pt x="35248" y="27369"/>
                  </a:lnTo>
                  <a:lnTo>
                    <a:pt x="27358" y="35262"/>
                  </a:lnTo>
                  <a:lnTo>
                    <a:pt x="7891" y="35262"/>
                  </a:lnTo>
                  <a:lnTo>
                    <a:pt x="0" y="27369"/>
                  </a:lnTo>
                  <a:lnTo>
                    <a:pt x="0" y="17631"/>
                  </a:lnTo>
                  <a:close/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60190" y="1781694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27358" y="0"/>
                  </a:moveTo>
                  <a:lnTo>
                    <a:pt x="7890" y="0"/>
                  </a:lnTo>
                  <a:lnTo>
                    <a:pt x="0" y="7894"/>
                  </a:lnTo>
                  <a:lnTo>
                    <a:pt x="0" y="17631"/>
                  </a:lnTo>
                  <a:lnTo>
                    <a:pt x="0" y="27369"/>
                  </a:lnTo>
                  <a:lnTo>
                    <a:pt x="7890" y="35262"/>
                  </a:lnTo>
                  <a:lnTo>
                    <a:pt x="27358" y="35262"/>
                  </a:lnTo>
                  <a:lnTo>
                    <a:pt x="35248" y="27369"/>
                  </a:lnTo>
                  <a:lnTo>
                    <a:pt x="35248" y="7894"/>
                  </a:lnTo>
                  <a:lnTo>
                    <a:pt x="273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60189" y="1781694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17631"/>
                  </a:moveTo>
                  <a:lnTo>
                    <a:pt x="0" y="7893"/>
                  </a:lnTo>
                  <a:lnTo>
                    <a:pt x="7890" y="0"/>
                  </a:lnTo>
                  <a:lnTo>
                    <a:pt x="17624" y="0"/>
                  </a:lnTo>
                  <a:lnTo>
                    <a:pt x="27357" y="0"/>
                  </a:lnTo>
                  <a:lnTo>
                    <a:pt x="35249" y="7893"/>
                  </a:lnTo>
                  <a:lnTo>
                    <a:pt x="35249" y="17631"/>
                  </a:lnTo>
                  <a:lnTo>
                    <a:pt x="35249" y="27369"/>
                  </a:lnTo>
                  <a:lnTo>
                    <a:pt x="27357" y="35262"/>
                  </a:lnTo>
                  <a:lnTo>
                    <a:pt x="7890" y="35262"/>
                  </a:lnTo>
                  <a:lnTo>
                    <a:pt x="0" y="27369"/>
                  </a:lnTo>
                  <a:lnTo>
                    <a:pt x="0" y="17631"/>
                  </a:lnTo>
                  <a:close/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30687" y="920542"/>
              <a:ext cx="635" cy="273050"/>
            </a:xfrm>
            <a:custGeom>
              <a:avLst/>
              <a:gdLst/>
              <a:ahLst/>
              <a:cxnLst/>
              <a:rect l="l" t="t" r="r" b="b"/>
              <a:pathLst>
                <a:path w="635" h="273050">
                  <a:moveTo>
                    <a:pt x="0" y="272822"/>
                  </a:moveTo>
                  <a:lnTo>
                    <a:pt x="618" y="0"/>
                  </a:lnTo>
                </a:path>
              </a:pathLst>
            </a:custGeom>
            <a:ln w="136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14609" y="859297"/>
              <a:ext cx="37465" cy="75565"/>
            </a:xfrm>
            <a:custGeom>
              <a:avLst/>
              <a:gdLst/>
              <a:ahLst/>
              <a:cxnLst/>
              <a:rect l="l" t="t" r="r" b="b"/>
              <a:pathLst>
                <a:path w="37464" h="75565">
                  <a:moveTo>
                    <a:pt x="18552" y="0"/>
                  </a:moveTo>
                  <a:lnTo>
                    <a:pt x="0" y="75473"/>
                  </a:lnTo>
                  <a:lnTo>
                    <a:pt x="37103" y="75473"/>
                  </a:lnTo>
                  <a:lnTo>
                    <a:pt x="185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98819" y="842593"/>
              <a:ext cx="635" cy="289560"/>
            </a:xfrm>
            <a:custGeom>
              <a:avLst/>
              <a:gdLst/>
              <a:ahLst/>
              <a:cxnLst/>
              <a:rect l="l" t="t" r="r" b="b"/>
              <a:pathLst>
                <a:path w="635" h="289559">
                  <a:moveTo>
                    <a:pt x="0" y="0"/>
                  </a:moveTo>
                  <a:lnTo>
                    <a:pt x="618" y="289525"/>
                  </a:lnTo>
                </a:path>
              </a:pathLst>
            </a:custGeom>
            <a:ln w="136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80268" y="1117889"/>
              <a:ext cx="37465" cy="75565"/>
            </a:xfrm>
            <a:custGeom>
              <a:avLst/>
              <a:gdLst/>
              <a:ahLst/>
              <a:cxnLst/>
              <a:rect l="l" t="t" r="r" b="b"/>
              <a:pathLst>
                <a:path w="37464" h="75565">
                  <a:moveTo>
                    <a:pt x="37103" y="0"/>
                  </a:moveTo>
                  <a:lnTo>
                    <a:pt x="0" y="0"/>
                  </a:lnTo>
                  <a:lnTo>
                    <a:pt x="18550" y="75474"/>
                  </a:lnTo>
                  <a:lnTo>
                    <a:pt x="371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98819" y="1746432"/>
              <a:ext cx="635" cy="162560"/>
            </a:xfrm>
            <a:custGeom>
              <a:avLst/>
              <a:gdLst/>
              <a:ahLst/>
              <a:cxnLst/>
              <a:rect l="l" t="t" r="r" b="b"/>
              <a:pathLst>
                <a:path w="635" h="162560">
                  <a:moveTo>
                    <a:pt x="0" y="0"/>
                  </a:moveTo>
                  <a:lnTo>
                    <a:pt x="618" y="162084"/>
                  </a:lnTo>
                </a:path>
              </a:pathLst>
            </a:custGeom>
            <a:ln w="136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80268" y="1894907"/>
              <a:ext cx="37465" cy="74930"/>
            </a:xfrm>
            <a:custGeom>
              <a:avLst/>
              <a:gdLst/>
              <a:ahLst/>
              <a:cxnLst/>
              <a:rect l="l" t="t" r="r" b="b"/>
              <a:pathLst>
                <a:path w="37464" h="74930">
                  <a:moveTo>
                    <a:pt x="37103" y="0"/>
                  </a:moveTo>
                  <a:lnTo>
                    <a:pt x="0" y="0"/>
                  </a:lnTo>
                  <a:lnTo>
                    <a:pt x="18550" y="74855"/>
                  </a:lnTo>
                  <a:lnTo>
                    <a:pt x="371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78741" y="1800254"/>
              <a:ext cx="386080" cy="101600"/>
            </a:xfrm>
            <a:custGeom>
              <a:avLst/>
              <a:gdLst/>
              <a:ahLst/>
              <a:cxnLst/>
              <a:rect l="l" t="t" r="r" b="b"/>
              <a:pathLst>
                <a:path w="386080" h="101600">
                  <a:moveTo>
                    <a:pt x="385884" y="101457"/>
                  </a:moveTo>
                  <a:lnTo>
                    <a:pt x="385884" y="0"/>
                  </a:lnTo>
                  <a:lnTo>
                    <a:pt x="0" y="0"/>
                  </a:lnTo>
                </a:path>
              </a:pathLst>
            </a:custGeom>
            <a:ln w="136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46073" y="1887483"/>
              <a:ext cx="38100" cy="75565"/>
            </a:xfrm>
            <a:custGeom>
              <a:avLst/>
              <a:gdLst/>
              <a:ahLst/>
              <a:cxnLst/>
              <a:rect l="l" t="t" r="r" b="b"/>
              <a:pathLst>
                <a:path w="38100" h="75564">
                  <a:moveTo>
                    <a:pt x="37722" y="0"/>
                  </a:moveTo>
                  <a:lnTo>
                    <a:pt x="0" y="0"/>
                  </a:lnTo>
                  <a:lnTo>
                    <a:pt x="18552" y="75474"/>
                  </a:lnTo>
                  <a:lnTo>
                    <a:pt x="377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65788" y="842593"/>
              <a:ext cx="635" cy="289560"/>
            </a:xfrm>
            <a:custGeom>
              <a:avLst/>
              <a:gdLst/>
              <a:ahLst/>
              <a:cxnLst/>
              <a:rect l="l" t="t" r="r" b="b"/>
              <a:pathLst>
                <a:path w="635" h="289559">
                  <a:moveTo>
                    <a:pt x="0" y="0"/>
                  </a:moveTo>
                  <a:lnTo>
                    <a:pt x="618" y="289525"/>
                  </a:lnTo>
                </a:path>
              </a:pathLst>
            </a:custGeom>
            <a:ln w="136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47236" y="1117889"/>
              <a:ext cx="37465" cy="75565"/>
            </a:xfrm>
            <a:custGeom>
              <a:avLst/>
              <a:gdLst/>
              <a:ahLst/>
              <a:cxnLst/>
              <a:rect l="l" t="t" r="r" b="b"/>
              <a:pathLst>
                <a:path w="37464" h="75565">
                  <a:moveTo>
                    <a:pt x="37104" y="0"/>
                  </a:moveTo>
                  <a:lnTo>
                    <a:pt x="0" y="0"/>
                  </a:lnTo>
                  <a:lnTo>
                    <a:pt x="18552" y="75474"/>
                  </a:lnTo>
                  <a:lnTo>
                    <a:pt x="371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81066" y="1393186"/>
              <a:ext cx="635" cy="95250"/>
            </a:xfrm>
            <a:custGeom>
              <a:avLst/>
              <a:gdLst/>
              <a:ahLst/>
              <a:cxnLst/>
              <a:rect l="l" t="t" r="r" b="b"/>
              <a:pathLst>
                <a:path w="635" h="95250">
                  <a:moveTo>
                    <a:pt x="0" y="0"/>
                  </a:moveTo>
                  <a:lnTo>
                    <a:pt x="618" y="94652"/>
                  </a:lnTo>
                </a:path>
              </a:pathLst>
            </a:custGeom>
            <a:ln w="136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62514" y="1473610"/>
              <a:ext cx="38100" cy="74930"/>
            </a:xfrm>
            <a:custGeom>
              <a:avLst/>
              <a:gdLst/>
              <a:ahLst/>
              <a:cxnLst/>
              <a:rect l="l" t="t" r="r" b="b"/>
              <a:pathLst>
                <a:path w="38100" h="74930">
                  <a:moveTo>
                    <a:pt x="37722" y="0"/>
                  </a:moveTo>
                  <a:lnTo>
                    <a:pt x="0" y="0"/>
                  </a:lnTo>
                  <a:lnTo>
                    <a:pt x="18552" y="74856"/>
                  </a:lnTo>
                  <a:lnTo>
                    <a:pt x="377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48440" y="1043033"/>
              <a:ext cx="85090" cy="635"/>
            </a:xfrm>
            <a:custGeom>
              <a:avLst/>
              <a:gdLst/>
              <a:ahLst/>
              <a:cxnLst/>
              <a:rect l="l" t="t" r="r" b="b"/>
              <a:pathLst>
                <a:path w="85089" h="634">
                  <a:moveTo>
                    <a:pt x="84721" y="0"/>
                  </a:moveTo>
                  <a:lnTo>
                    <a:pt x="0" y="618"/>
                  </a:lnTo>
                </a:path>
              </a:pathLst>
            </a:custGeom>
            <a:ln w="136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87218" y="1021381"/>
              <a:ext cx="75565" cy="38100"/>
            </a:xfrm>
            <a:custGeom>
              <a:avLst/>
              <a:gdLst/>
              <a:ahLst/>
              <a:cxnLst/>
              <a:rect l="l" t="t" r="r" b="b"/>
              <a:pathLst>
                <a:path w="75564" h="38100">
                  <a:moveTo>
                    <a:pt x="75444" y="0"/>
                  </a:moveTo>
                  <a:lnTo>
                    <a:pt x="0" y="19178"/>
                  </a:lnTo>
                  <a:lnTo>
                    <a:pt x="75444" y="37738"/>
                  </a:lnTo>
                  <a:lnTo>
                    <a:pt x="75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72195" y="1325135"/>
              <a:ext cx="56515" cy="831215"/>
            </a:xfrm>
            <a:custGeom>
              <a:avLst/>
              <a:gdLst/>
              <a:ahLst/>
              <a:cxnLst/>
              <a:rect l="l" t="t" r="r" b="b"/>
              <a:pathLst>
                <a:path w="56514" h="831214">
                  <a:moveTo>
                    <a:pt x="0" y="58771"/>
                  </a:moveTo>
                  <a:lnTo>
                    <a:pt x="56274" y="30932"/>
                  </a:lnTo>
                  <a:lnTo>
                    <a:pt x="0" y="0"/>
                  </a:lnTo>
                </a:path>
                <a:path w="56514" h="831214">
                  <a:moveTo>
                    <a:pt x="0" y="418822"/>
                  </a:moveTo>
                  <a:lnTo>
                    <a:pt x="56274" y="388508"/>
                  </a:lnTo>
                  <a:lnTo>
                    <a:pt x="0" y="360050"/>
                  </a:lnTo>
                </a:path>
                <a:path w="56514" h="831214">
                  <a:moveTo>
                    <a:pt x="0" y="830839"/>
                  </a:moveTo>
                  <a:lnTo>
                    <a:pt x="56274" y="802381"/>
                  </a:lnTo>
                  <a:lnTo>
                    <a:pt x="0" y="772067"/>
                  </a:lnTo>
                </a:path>
              </a:pathLst>
            </a:custGeom>
            <a:ln w="4329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00385" y="1091906"/>
              <a:ext cx="63500" cy="61594"/>
            </a:xfrm>
            <a:custGeom>
              <a:avLst/>
              <a:gdLst/>
              <a:ahLst/>
              <a:cxnLst/>
              <a:rect l="l" t="t" r="r" b="b"/>
              <a:pathLst>
                <a:path w="63500" h="61594">
                  <a:moveTo>
                    <a:pt x="63078" y="0"/>
                  </a:moveTo>
                  <a:lnTo>
                    <a:pt x="0" y="61245"/>
                  </a:lnTo>
                  <a:lnTo>
                    <a:pt x="630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00385" y="1091906"/>
              <a:ext cx="63500" cy="61594"/>
            </a:xfrm>
            <a:custGeom>
              <a:avLst/>
              <a:gdLst/>
              <a:ahLst/>
              <a:cxnLst/>
              <a:rect l="l" t="t" r="r" b="b"/>
              <a:pathLst>
                <a:path w="63500" h="61594">
                  <a:moveTo>
                    <a:pt x="63077" y="0"/>
                  </a:moveTo>
                  <a:lnTo>
                    <a:pt x="0" y="61245"/>
                  </a:lnTo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72195" y="1198313"/>
              <a:ext cx="973455" cy="964565"/>
            </a:xfrm>
            <a:custGeom>
              <a:avLst/>
              <a:gdLst/>
              <a:ahLst/>
              <a:cxnLst/>
              <a:rect l="l" t="t" r="r" b="b"/>
              <a:pathLst>
                <a:path w="973454" h="964564">
                  <a:moveTo>
                    <a:pt x="0" y="0"/>
                  </a:moveTo>
                  <a:lnTo>
                    <a:pt x="409382" y="0"/>
                  </a:lnTo>
                  <a:lnTo>
                    <a:pt x="409382" y="193016"/>
                  </a:lnTo>
                  <a:lnTo>
                    <a:pt x="0" y="193016"/>
                  </a:lnTo>
                  <a:lnTo>
                    <a:pt x="0" y="0"/>
                  </a:lnTo>
                  <a:close/>
                </a:path>
                <a:path w="973454" h="964564">
                  <a:moveTo>
                    <a:pt x="644375" y="0"/>
                  </a:moveTo>
                  <a:lnTo>
                    <a:pt x="973366" y="0"/>
                  </a:lnTo>
                  <a:lnTo>
                    <a:pt x="973366" y="193016"/>
                  </a:lnTo>
                  <a:lnTo>
                    <a:pt x="644375" y="193016"/>
                  </a:lnTo>
                  <a:lnTo>
                    <a:pt x="644375" y="0"/>
                  </a:lnTo>
                  <a:close/>
                </a:path>
                <a:path w="973454" h="964564">
                  <a:moveTo>
                    <a:pt x="644375" y="355102"/>
                  </a:moveTo>
                  <a:lnTo>
                    <a:pt x="973366" y="355102"/>
                  </a:lnTo>
                  <a:lnTo>
                    <a:pt x="973366" y="548118"/>
                  </a:lnTo>
                  <a:lnTo>
                    <a:pt x="644375" y="548118"/>
                  </a:lnTo>
                  <a:lnTo>
                    <a:pt x="644375" y="355102"/>
                  </a:lnTo>
                  <a:close/>
                </a:path>
                <a:path w="973454" h="964564">
                  <a:moveTo>
                    <a:pt x="526879" y="771448"/>
                  </a:moveTo>
                  <a:lnTo>
                    <a:pt x="855870" y="771448"/>
                  </a:lnTo>
                  <a:lnTo>
                    <a:pt x="855870" y="964465"/>
                  </a:lnTo>
                  <a:lnTo>
                    <a:pt x="526879" y="964465"/>
                  </a:lnTo>
                  <a:lnTo>
                    <a:pt x="526879" y="771448"/>
                  </a:lnTo>
                  <a:close/>
                </a:path>
                <a:path w="973454" h="964564">
                  <a:moveTo>
                    <a:pt x="0" y="360050"/>
                  </a:moveTo>
                  <a:lnTo>
                    <a:pt x="409382" y="360050"/>
                  </a:lnTo>
                  <a:lnTo>
                    <a:pt x="409382" y="554923"/>
                  </a:lnTo>
                  <a:lnTo>
                    <a:pt x="0" y="554923"/>
                  </a:lnTo>
                  <a:lnTo>
                    <a:pt x="0" y="360050"/>
                  </a:lnTo>
                  <a:close/>
                </a:path>
                <a:path w="973454" h="964564">
                  <a:moveTo>
                    <a:pt x="0" y="771448"/>
                  </a:moveTo>
                  <a:lnTo>
                    <a:pt x="409382" y="771448"/>
                  </a:lnTo>
                  <a:lnTo>
                    <a:pt x="409382" y="964465"/>
                  </a:lnTo>
                  <a:lnTo>
                    <a:pt x="0" y="964465"/>
                  </a:lnTo>
                  <a:lnTo>
                    <a:pt x="0" y="771448"/>
                  </a:lnTo>
                  <a:close/>
                </a:path>
              </a:pathLst>
            </a:custGeom>
            <a:ln w="6803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93369" y="1236050"/>
              <a:ext cx="513080" cy="635"/>
            </a:xfrm>
            <a:custGeom>
              <a:avLst/>
              <a:gdLst/>
              <a:ahLst/>
              <a:cxnLst/>
              <a:rect l="l" t="t" r="r" b="b"/>
              <a:pathLst>
                <a:path w="513080" h="634">
                  <a:moveTo>
                    <a:pt x="0" y="0"/>
                  </a:moveTo>
                  <a:lnTo>
                    <a:pt x="512656" y="618"/>
                  </a:lnTo>
                </a:path>
              </a:pathLst>
            </a:custGeom>
            <a:ln w="92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91802" y="1219347"/>
              <a:ext cx="75565" cy="38100"/>
            </a:xfrm>
            <a:custGeom>
              <a:avLst/>
              <a:gdLst/>
              <a:ahLst/>
              <a:cxnLst/>
              <a:rect l="l" t="t" r="r" b="b"/>
              <a:pathLst>
                <a:path w="75564" h="38100">
                  <a:moveTo>
                    <a:pt x="0" y="0"/>
                  </a:moveTo>
                  <a:lnTo>
                    <a:pt x="0" y="37736"/>
                  </a:lnTo>
                  <a:lnTo>
                    <a:pt x="75445" y="18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93369" y="1292347"/>
              <a:ext cx="513080" cy="635"/>
            </a:xfrm>
            <a:custGeom>
              <a:avLst/>
              <a:gdLst/>
              <a:ahLst/>
              <a:cxnLst/>
              <a:rect l="l" t="t" r="r" b="b"/>
              <a:pathLst>
                <a:path w="513080" h="634">
                  <a:moveTo>
                    <a:pt x="0" y="0"/>
                  </a:moveTo>
                  <a:lnTo>
                    <a:pt x="512656" y="618"/>
                  </a:lnTo>
                </a:path>
              </a:pathLst>
            </a:custGeom>
            <a:ln w="92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91802" y="1275644"/>
              <a:ext cx="75565" cy="38100"/>
            </a:xfrm>
            <a:custGeom>
              <a:avLst/>
              <a:gdLst/>
              <a:ahLst/>
              <a:cxnLst/>
              <a:rect l="l" t="t" r="r" b="b"/>
              <a:pathLst>
                <a:path w="75564" h="38100">
                  <a:moveTo>
                    <a:pt x="0" y="0"/>
                  </a:moveTo>
                  <a:lnTo>
                    <a:pt x="0" y="37738"/>
                  </a:lnTo>
                  <a:lnTo>
                    <a:pt x="75445" y="19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93369" y="1595483"/>
              <a:ext cx="513080" cy="635"/>
            </a:xfrm>
            <a:custGeom>
              <a:avLst/>
              <a:gdLst/>
              <a:ahLst/>
              <a:cxnLst/>
              <a:rect l="l" t="t" r="r" b="b"/>
              <a:pathLst>
                <a:path w="513080" h="634">
                  <a:moveTo>
                    <a:pt x="0" y="0"/>
                  </a:moveTo>
                  <a:lnTo>
                    <a:pt x="512656" y="618"/>
                  </a:lnTo>
                </a:path>
              </a:pathLst>
            </a:custGeom>
            <a:ln w="92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91802" y="1579398"/>
              <a:ext cx="75565" cy="38100"/>
            </a:xfrm>
            <a:custGeom>
              <a:avLst/>
              <a:gdLst/>
              <a:ahLst/>
              <a:cxnLst/>
              <a:rect l="l" t="t" r="r" b="b"/>
              <a:pathLst>
                <a:path w="75564" h="38100">
                  <a:moveTo>
                    <a:pt x="0" y="0"/>
                  </a:moveTo>
                  <a:lnTo>
                    <a:pt x="0" y="37736"/>
                  </a:lnTo>
                  <a:lnTo>
                    <a:pt x="75445" y="18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93369" y="1652398"/>
              <a:ext cx="513080" cy="635"/>
            </a:xfrm>
            <a:custGeom>
              <a:avLst/>
              <a:gdLst/>
              <a:ahLst/>
              <a:cxnLst/>
              <a:rect l="l" t="t" r="r" b="b"/>
              <a:pathLst>
                <a:path w="513080" h="635">
                  <a:moveTo>
                    <a:pt x="0" y="0"/>
                  </a:moveTo>
                  <a:lnTo>
                    <a:pt x="512656" y="618"/>
                  </a:lnTo>
                </a:path>
              </a:pathLst>
            </a:custGeom>
            <a:ln w="92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91802" y="1635695"/>
              <a:ext cx="75565" cy="38100"/>
            </a:xfrm>
            <a:custGeom>
              <a:avLst/>
              <a:gdLst/>
              <a:ahLst/>
              <a:cxnLst/>
              <a:rect l="l" t="t" r="r" b="b"/>
              <a:pathLst>
                <a:path w="75564" h="38100">
                  <a:moveTo>
                    <a:pt x="0" y="0"/>
                  </a:moveTo>
                  <a:lnTo>
                    <a:pt x="0" y="37736"/>
                  </a:lnTo>
                  <a:lnTo>
                    <a:pt x="75445" y="19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93369" y="2005025"/>
              <a:ext cx="513080" cy="635"/>
            </a:xfrm>
            <a:custGeom>
              <a:avLst/>
              <a:gdLst/>
              <a:ahLst/>
              <a:cxnLst/>
              <a:rect l="l" t="t" r="r" b="b"/>
              <a:pathLst>
                <a:path w="513080" h="635">
                  <a:moveTo>
                    <a:pt x="0" y="0"/>
                  </a:moveTo>
                  <a:lnTo>
                    <a:pt x="512656" y="618"/>
                  </a:lnTo>
                </a:path>
              </a:pathLst>
            </a:custGeom>
            <a:ln w="92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291802" y="1988940"/>
              <a:ext cx="75565" cy="38100"/>
            </a:xfrm>
            <a:custGeom>
              <a:avLst/>
              <a:gdLst/>
              <a:ahLst/>
              <a:cxnLst/>
              <a:rect l="l" t="t" r="r" b="b"/>
              <a:pathLst>
                <a:path w="75564" h="38100">
                  <a:moveTo>
                    <a:pt x="0" y="0"/>
                  </a:moveTo>
                  <a:lnTo>
                    <a:pt x="0" y="37736"/>
                  </a:lnTo>
                  <a:lnTo>
                    <a:pt x="75445" y="18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854591" y="1043033"/>
              <a:ext cx="1209040" cy="1169670"/>
            </a:xfrm>
            <a:custGeom>
              <a:avLst/>
              <a:gdLst/>
              <a:ahLst/>
              <a:cxnLst/>
              <a:rect l="l" t="t" r="r" b="b"/>
              <a:pathLst>
                <a:path w="1209039" h="1169670">
                  <a:moveTo>
                    <a:pt x="378463" y="0"/>
                  </a:moveTo>
                  <a:lnTo>
                    <a:pt x="0" y="618"/>
                  </a:lnTo>
                </a:path>
                <a:path w="1209039" h="1169670">
                  <a:moveTo>
                    <a:pt x="724149" y="446660"/>
                  </a:moveTo>
                  <a:lnTo>
                    <a:pt x="724149" y="381085"/>
                  </a:lnTo>
                  <a:lnTo>
                    <a:pt x="992537" y="381085"/>
                  </a:lnTo>
                  <a:lnTo>
                    <a:pt x="992537" y="1169237"/>
                  </a:lnTo>
                  <a:lnTo>
                    <a:pt x="1208978" y="1169237"/>
                  </a:lnTo>
                  <a:lnTo>
                    <a:pt x="1208978" y="1122220"/>
                  </a:lnTo>
                </a:path>
              </a:pathLst>
            </a:custGeom>
            <a:ln w="136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557716" y="1476084"/>
              <a:ext cx="38100" cy="74930"/>
            </a:xfrm>
            <a:custGeom>
              <a:avLst/>
              <a:gdLst/>
              <a:ahLst/>
              <a:cxnLst/>
              <a:rect l="l" t="t" r="r" b="b"/>
              <a:pathLst>
                <a:path w="38100" h="74930">
                  <a:moveTo>
                    <a:pt x="37722" y="0"/>
                  </a:moveTo>
                  <a:lnTo>
                    <a:pt x="0" y="0"/>
                  </a:lnTo>
                  <a:lnTo>
                    <a:pt x="19170" y="74856"/>
                  </a:lnTo>
                  <a:lnTo>
                    <a:pt x="377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78741" y="1755711"/>
              <a:ext cx="635" cy="151130"/>
            </a:xfrm>
            <a:custGeom>
              <a:avLst/>
              <a:gdLst/>
              <a:ahLst/>
              <a:cxnLst/>
              <a:rect l="l" t="t" r="r" b="b"/>
              <a:pathLst>
                <a:path w="635" h="151130">
                  <a:moveTo>
                    <a:pt x="0" y="150949"/>
                  </a:moveTo>
                  <a:lnTo>
                    <a:pt x="618" y="0"/>
                  </a:lnTo>
                </a:path>
              </a:pathLst>
            </a:custGeom>
            <a:ln w="136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557716" y="1892432"/>
              <a:ext cx="38100" cy="74930"/>
            </a:xfrm>
            <a:custGeom>
              <a:avLst/>
              <a:gdLst/>
              <a:ahLst/>
              <a:cxnLst/>
              <a:rect l="l" t="t" r="r" b="b"/>
              <a:pathLst>
                <a:path w="38100" h="74930">
                  <a:moveTo>
                    <a:pt x="37722" y="0"/>
                  </a:moveTo>
                  <a:lnTo>
                    <a:pt x="0" y="0"/>
                  </a:lnTo>
                  <a:lnTo>
                    <a:pt x="19170" y="74855"/>
                  </a:lnTo>
                  <a:lnTo>
                    <a:pt x="377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578741" y="2165253"/>
              <a:ext cx="635" cy="150495"/>
            </a:xfrm>
            <a:custGeom>
              <a:avLst/>
              <a:gdLst/>
              <a:ahLst/>
              <a:cxnLst/>
              <a:rect l="l" t="t" r="r" b="b"/>
              <a:pathLst>
                <a:path w="635" h="150494">
                  <a:moveTo>
                    <a:pt x="0" y="150330"/>
                  </a:moveTo>
                  <a:lnTo>
                    <a:pt x="618" y="0"/>
                  </a:lnTo>
                </a:path>
              </a:pathLst>
            </a:custGeom>
            <a:ln w="136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557716" y="2301974"/>
              <a:ext cx="38100" cy="74930"/>
            </a:xfrm>
            <a:custGeom>
              <a:avLst/>
              <a:gdLst/>
              <a:ahLst/>
              <a:cxnLst/>
              <a:rect l="l" t="t" r="r" b="b"/>
              <a:pathLst>
                <a:path w="38100" h="74930">
                  <a:moveTo>
                    <a:pt x="37722" y="0"/>
                  </a:moveTo>
                  <a:lnTo>
                    <a:pt x="0" y="0"/>
                  </a:lnTo>
                  <a:lnTo>
                    <a:pt x="19170" y="74856"/>
                  </a:lnTo>
                  <a:lnTo>
                    <a:pt x="377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898166" y="928258"/>
            <a:ext cx="28575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10" dirty="0">
                <a:latin typeface="Arial"/>
                <a:cs typeface="Arial"/>
              </a:rPr>
              <a:t>i_lt_256</a:t>
            </a:r>
            <a:endParaRPr sz="5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898166" y="1129317"/>
            <a:ext cx="17843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10" dirty="0">
                <a:latin typeface="Arial"/>
                <a:cs typeface="Arial"/>
              </a:rPr>
              <a:t>i_inc</a:t>
            </a:r>
            <a:endParaRPr sz="5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903112" y="1288308"/>
            <a:ext cx="16192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10" dirty="0">
                <a:latin typeface="Arial"/>
                <a:cs typeface="Arial"/>
              </a:rPr>
              <a:t>i_clr</a:t>
            </a:r>
            <a:endParaRPr sz="5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903112" y="1478851"/>
            <a:ext cx="26479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10" dirty="0">
                <a:latin typeface="Arial"/>
                <a:cs typeface="Arial"/>
              </a:rPr>
              <a:t>sum_ld</a:t>
            </a:r>
            <a:endParaRPr sz="5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903112" y="1653927"/>
            <a:ext cx="28575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10" dirty="0">
                <a:latin typeface="Arial"/>
                <a:cs typeface="Arial"/>
              </a:rPr>
              <a:t>sum_clr</a:t>
            </a:r>
            <a:endParaRPr sz="5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903112" y="1888393"/>
            <a:ext cx="39306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10" dirty="0">
                <a:latin typeface="Arial"/>
                <a:cs typeface="Arial"/>
              </a:rPr>
              <a:t>sad_reg_ld</a:t>
            </a:r>
            <a:endParaRPr sz="5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903112" y="2209469"/>
            <a:ext cx="32702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10" dirty="0">
                <a:latin typeface="Arial"/>
                <a:cs typeface="Arial"/>
              </a:rPr>
              <a:t>Datapath</a:t>
            </a:r>
            <a:endParaRPr sz="5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496780" y="1595155"/>
            <a:ext cx="16573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sum</a:t>
            </a:r>
            <a:endParaRPr sz="5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439269" y="2004698"/>
            <a:ext cx="29400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10" dirty="0">
                <a:latin typeface="Arial"/>
                <a:cs typeface="Arial"/>
              </a:rPr>
              <a:t>sad_reg</a:t>
            </a:r>
            <a:endParaRPr sz="5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509767" y="2350520"/>
            <a:ext cx="14541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sad</a:t>
            </a:r>
            <a:endParaRPr sz="5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485031" y="737715"/>
            <a:ext cx="31432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10" dirty="0">
                <a:latin typeface="Arial"/>
                <a:cs typeface="Arial"/>
              </a:rPr>
              <a:t>AB_addr</a:t>
            </a:r>
            <a:endParaRPr sz="5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886375" y="737715"/>
            <a:ext cx="56642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dirty="0">
                <a:latin typeface="Arial"/>
                <a:cs typeface="Arial"/>
              </a:rPr>
              <a:t>A_data</a:t>
            </a:r>
            <a:r>
              <a:rPr sz="550" spc="170" dirty="0">
                <a:latin typeface="Arial"/>
                <a:cs typeface="Arial"/>
              </a:rPr>
              <a:t>  </a:t>
            </a:r>
            <a:r>
              <a:rPr sz="550" spc="-10" dirty="0">
                <a:latin typeface="Arial"/>
                <a:cs typeface="Arial"/>
              </a:rPr>
              <a:t>B_data</a:t>
            </a:r>
            <a:endParaRPr sz="55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261170" y="980224"/>
            <a:ext cx="19304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0" dirty="0">
                <a:latin typeface="Arial"/>
                <a:cs typeface="Arial"/>
              </a:rPr>
              <a:t>&lt;256</a:t>
            </a:r>
            <a:endParaRPr sz="550"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233055" y="972508"/>
            <a:ext cx="252095" cy="136525"/>
          </a:xfrm>
          <a:custGeom>
            <a:avLst/>
            <a:gdLst/>
            <a:ahLst/>
            <a:cxnLst/>
            <a:rect l="l" t="t" r="r" b="b"/>
            <a:pathLst>
              <a:path w="252094" h="136525">
                <a:moveTo>
                  <a:pt x="0" y="0"/>
                </a:moveTo>
                <a:lnTo>
                  <a:pt x="251689" y="0"/>
                </a:lnTo>
                <a:lnTo>
                  <a:pt x="251689" y="136101"/>
                </a:lnTo>
                <a:lnTo>
                  <a:pt x="0" y="136101"/>
                </a:lnTo>
                <a:lnTo>
                  <a:pt x="0" y="0"/>
                </a:lnTo>
                <a:close/>
              </a:path>
            </a:pathLst>
          </a:custGeom>
          <a:ln w="6804">
            <a:solidFill>
              <a:srgbClr val="008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661276" y="1065597"/>
            <a:ext cx="6667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15" dirty="0">
                <a:latin typeface="Arial"/>
                <a:cs typeface="Arial"/>
              </a:rPr>
              <a:t>9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2546218" y="1595735"/>
            <a:ext cx="335915" cy="290195"/>
            <a:chOff x="2546218" y="1595735"/>
            <a:chExt cx="335915" cy="290195"/>
          </a:xfrm>
        </p:grpSpPr>
        <p:sp>
          <p:nvSpPr>
            <p:cNvPr id="68" name="object 68"/>
            <p:cNvSpPr/>
            <p:nvPr/>
          </p:nvSpPr>
          <p:spPr>
            <a:xfrm>
              <a:off x="2818682" y="1597957"/>
              <a:ext cx="61594" cy="61594"/>
            </a:xfrm>
            <a:custGeom>
              <a:avLst/>
              <a:gdLst/>
              <a:ahLst/>
              <a:cxnLst/>
              <a:rect l="l" t="t" r="r" b="b"/>
              <a:pathLst>
                <a:path w="61594" h="61594">
                  <a:moveTo>
                    <a:pt x="61222" y="0"/>
                  </a:moveTo>
                  <a:lnTo>
                    <a:pt x="0" y="61245"/>
                  </a:lnTo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743855" y="1769940"/>
              <a:ext cx="61594" cy="61594"/>
            </a:xfrm>
            <a:custGeom>
              <a:avLst/>
              <a:gdLst/>
              <a:ahLst/>
              <a:cxnLst/>
              <a:rect l="l" t="t" r="r" b="b"/>
              <a:pathLst>
                <a:path w="61594" h="61594">
                  <a:moveTo>
                    <a:pt x="61222" y="0"/>
                  </a:moveTo>
                  <a:lnTo>
                    <a:pt x="0" y="61245"/>
                  </a:lnTo>
                  <a:lnTo>
                    <a:pt x="612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743855" y="1769940"/>
              <a:ext cx="61594" cy="61594"/>
            </a:xfrm>
            <a:custGeom>
              <a:avLst/>
              <a:gdLst/>
              <a:ahLst/>
              <a:cxnLst/>
              <a:rect l="l" t="t" r="r" b="b"/>
              <a:pathLst>
                <a:path w="61594" h="61594">
                  <a:moveTo>
                    <a:pt x="61221" y="0"/>
                  </a:moveTo>
                  <a:lnTo>
                    <a:pt x="0" y="61245"/>
                  </a:lnTo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548440" y="1821906"/>
              <a:ext cx="64135" cy="61594"/>
            </a:xfrm>
            <a:custGeom>
              <a:avLst/>
              <a:gdLst/>
              <a:ahLst/>
              <a:cxnLst/>
              <a:rect l="l" t="t" r="r" b="b"/>
              <a:pathLst>
                <a:path w="64135" h="61594">
                  <a:moveTo>
                    <a:pt x="63695" y="0"/>
                  </a:moveTo>
                  <a:lnTo>
                    <a:pt x="0" y="61245"/>
                  </a:lnTo>
                  <a:lnTo>
                    <a:pt x="636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548440" y="1821906"/>
              <a:ext cx="64135" cy="61594"/>
            </a:xfrm>
            <a:custGeom>
              <a:avLst/>
              <a:gdLst/>
              <a:ahLst/>
              <a:cxnLst/>
              <a:rect l="l" t="t" r="r" b="b"/>
              <a:pathLst>
                <a:path w="64135" h="61594">
                  <a:moveTo>
                    <a:pt x="63695" y="0"/>
                  </a:moveTo>
                  <a:lnTo>
                    <a:pt x="0" y="61245"/>
                  </a:lnTo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2878954" y="1571647"/>
            <a:ext cx="10795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32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3066294" y="1796175"/>
            <a:ext cx="65405" cy="66040"/>
            <a:chOff x="3066294" y="1796175"/>
            <a:chExt cx="65405" cy="66040"/>
          </a:xfrm>
        </p:grpSpPr>
        <p:sp>
          <p:nvSpPr>
            <p:cNvPr id="75" name="object 75"/>
            <p:cNvSpPr/>
            <p:nvPr/>
          </p:nvSpPr>
          <p:spPr>
            <a:xfrm>
              <a:off x="3068516" y="1798398"/>
              <a:ext cx="60960" cy="61594"/>
            </a:xfrm>
            <a:custGeom>
              <a:avLst/>
              <a:gdLst/>
              <a:ahLst/>
              <a:cxnLst/>
              <a:rect l="l" t="t" r="r" b="b"/>
              <a:pathLst>
                <a:path w="60960" h="61594">
                  <a:moveTo>
                    <a:pt x="60604" y="0"/>
                  </a:moveTo>
                  <a:lnTo>
                    <a:pt x="0" y="61244"/>
                  </a:lnTo>
                  <a:lnTo>
                    <a:pt x="606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068517" y="1798398"/>
              <a:ext cx="60960" cy="61594"/>
            </a:xfrm>
            <a:custGeom>
              <a:avLst/>
              <a:gdLst/>
              <a:ahLst/>
              <a:cxnLst/>
              <a:rect l="l" t="t" r="r" b="b"/>
              <a:pathLst>
                <a:path w="60960" h="61594">
                  <a:moveTo>
                    <a:pt x="60603" y="0"/>
                  </a:moveTo>
                  <a:lnTo>
                    <a:pt x="0" y="61245"/>
                  </a:lnTo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3128171" y="1771469"/>
            <a:ext cx="6667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15" dirty="0">
                <a:latin typeface="Arial"/>
                <a:cs typeface="Arial"/>
              </a:rPr>
              <a:t>8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3148542" y="1407667"/>
            <a:ext cx="67945" cy="68580"/>
            <a:chOff x="3148542" y="1407667"/>
            <a:chExt cx="67945" cy="68580"/>
          </a:xfrm>
        </p:grpSpPr>
        <p:sp>
          <p:nvSpPr>
            <p:cNvPr id="79" name="object 79"/>
            <p:cNvSpPr/>
            <p:nvPr/>
          </p:nvSpPr>
          <p:spPr>
            <a:xfrm>
              <a:off x="3150764" y="1409889"/>
              <a:ext cx="63500" cy="64135"/>
            </a:xfrm>
            <a:custGeom>
              <a:avLst/>
              <a:gdLst/>
              <a:ahLst/>
              <a:cxnLst/>
              <a:rect l="l" t="t" r="r" b="b"/>
              <a:pathLst>
                <a:path w="63500" h="64134">
                  <a:moveTo>
                    <a:pt x="63078" y="0"/>
                  </a:moveTo>
                  <a:lnTo>
                    <a:pt x="0" y="63720"/>
                  </a:lnTo>
                  <a:lnTo>
                    <a:pt x="630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150765" y="1409889"/>
              <a:ext cx="63500" cy="64135"/>
            </a:xfrm>
            <a:custGeom>
              <a:avLst/>
              <a:gdLst/>
              <a:ahLst/>
              <a:cxnLst/>
              <a:rect l="l" t="t" r="r" b="b"/>
              <a:pathLst>
                <a:path w="63500" h="64134">
                  <a:moveTo>
                    <a:pt x="63077" y="0"/>
                  </a:moveTo>
                  <a:lnTo>
                    <a:pt x="0" y="63720"/>
                  </a:lnTo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3211656" y="1384817"/>
            <a:ext cx="6667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15" dirty="0">
                <a:latin typeface="Arial"/>
                <a:cs typeface="Arial"/>
              </a:rPr>
              <a:t>8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3066294" y="1029057"/>
            <a:ext cx="232410" cy="65405"/>
            <a:chOff x="3066294" y="1029057"/>
            <a:chExt cx="232410" cy="65405"/>
          </a:xfrm>
        </p:grpSpPr>
        <p:sp>
          <p:nvSpPr>
            <p:cNvPr id="83" name="object 83"/>
            <p:cNvSpPr/>
            <p:nvPr/>
          </p:nvSpPr>
          <p:spPr>
            <a:xfrm>
              <a:off x="3068516" y="1031279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59">
                  <a:moveTo>
                    <a:pt x="60604" y="0"/>
                  </a:moveTo>
                  <a:lnTo>
                    <a:pt x="0" y="60627"/>
                  </a:lnTo>
                  <a:lnTo>
                    <a:pt x="606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068517" y="1031279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60" h="60959">
                  <a:moveTo>
                    <a:pt x="60603" y="0"/>
                  </a:moveTo>
                  <a:lnTo>
                    <a:pt x="0" y="60627"/>
                  </a:lnTo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233012" y="1031279"/>
              <a:ext cx="63500" cy="60960"/>
            </a:xfrm>
            <a:custGeom>
              <a:avLst/>
              <a:gdLst/>
              <a:ahLst/>
              <a:cxnLst/>
              <a:rect l="l" t="t" r="r" b="b"/>
              <a:pathLst>
                <a:path w="63500" h="60959">
                  <a:moveTo>
                    <a:pt x="63078" y="0"/>
                  </a:moveTo>
                  <a:lnTo>
                    <a:pt x="0" y="60627"/>
                  </a:lnTo>
                  <a:lnTo>
                    <a:pt x="630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233012" y="1031279"/>
              <a:ext cx="63500" cy="60960"/>
            </a:xfrm>
            <a:custGeom>
              <a:avLst/>
              <a:gdLst/>
              <a:ahLst/>
              <a:cxnLst/>
              <a:rect l="l" t="t" r="r" b="b"/>
              <a:pathLst>
                <a:path w="63500" h="60959">
                  <a:moveTo>
                    <a:pt x="63077" y="0"/>
                  </a:moveTo>
                  <a:lnTo>
                    <a:pt x="0" y="60627"/>
                  </a:lnTo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3128171" y="1004350"/>
            <a:ext cx="23304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dirty="0">
                <a:latin typeface="Arial"/>
                <a:cs typeface="Arial"/>
              </a:rPr>
              <a:t>8</a:t>
            </a:r>
            <a:r>
              <a:rPr sz="550" spc="345" dirty="0">
                <a:latin typeface="Arial"/>
                <a:cs typeface="Arial"/>
              </a:rPr>
              <a:t>  </a:t>
            </a:r>
            <a:r>
              <a:rPr sz="550" spc="-60" dirty="0">
                <a:latin typeface="Arial"/>
                <a:cs typeface="Arial"/>
              </a:rPr>
              <a:t>8</a:t>
            </a:r>
            <a:endParaRPr sz="5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598198" y="1805495"/>
            <a:ext cx="240029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dirty="0">
                <a:latin typeface="Arial"/>
                <a:cs typeface="Arial"/>
              </a:rPr>
              <a:t>32</a:t>
            </a:r>
            <a:r>
              <a:rPr sz="550" spc="265" dirty="0">
                <a:latin typeface="Arial"/>
                <a:cs typeface="Arial"/>
              </a:rPr>
              <a:t> </a:t>
            </a:r>
            <a:r>
              <a:rPr sz="550" spc="-25" dirty="0">
                <a:latin typeface="Arial"/>
                <a:cs typeface="Arial"/>
              </a:rPr>
              <a:t>32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2546218" y="2198294"/>
            <a:ext cx="68580" cy="68580"/>
            <a:chOff x="2546218" y="2198294"/>
            <a:chExt cx="68580" cy="68580"/>
          </a:xfrm>
        </p:grpSpPr>
        <p:sp>
          <p:nvSpPr>
            <p:cNvPr id="90" name="object 90"/>
            <p:cNvSpPr/>
            <p:nvPr/>
          </p:nvSpPr>
          <p:spPr>
            <a:xfrm>
              <a:off x="2548440" y="220051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3695" y="0"/>
                  </a:moveTo>
                  <a:lnTo>
                    <a:pt x="0" y="63720"/>
                  </a:lnTo>
                  <a:lnTo>
                    <a:pt x="636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548440" y="2200516"/>
              <a:ext cx="64135" cy="64135"/>
            </a:xfrm>
            <a:custGeom>
              <a:avLst/>
              <a:gdLst/>
              <a:ahLst/>
              <a:cxnLst/>
              <a:rect l="l" t="t" r="r" b="b"/>
              <a:pathLst>
                <a:path w="64135" h="64135">
                  <a:moveTo>
                    <a:pt x="63695" y="0"/>
                  </a:moveTo>
                  <a:lnTo>
                    <a:pt x="0" y="63720"/>
                  </a:lnTo>
                </a:path>
              </a:pathLst>
            </a:custGeom>
            <a:ln w="43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2598198" y="2181630"/>
            <a:ext cx="10795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32</a:t>
            </a:r>
            <a:endParaRPr sz="5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554911" y="1227062"/>
            <a:ext cx="4191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5" dirty="0">
                <a:latin typeface="Arial"/>
                <a:cs typeface="Arial"/>
              </a:rPr>
              <a:t>i</a:t>
            </a:r>
            <a:endParaRPr sz="55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141775" y="1214690"/>
            <a:ext cx="8318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10" dirty="0">
                <a:latin typeface="Arial"/>
                <a:cs typeface="Arial"/>
              </a:rPr>
              <a:t>–</a:t>
            </a:r>
            <a:endParaRPr sz="8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020569" y="1981808"/>
            <a:ext cx="8636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10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113328" y="1592681"/>
            <a:ext cx="14541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abs</a:t>
            </a:r>
            <a:endParaRPr sz="55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9034" y="747613"/>
            <a:ext cx="1593215" cy="28130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276860">
              <a:lnSpc>
                <a:spcPts val="650"/>
              </a:lnSpc>
              <a:spcBef>
                <a:spcPts val="165"/>
              </a:spcBef>
            </a:pPr>
            <a:r>
              <a:rPr sz="550" dirty="0">
                <a:latin typeface="Arial"/>
                <a:cs typeface="Arial"/>
              </a:rPr>
              <a:t>Inputs:</a:t>
            </a:r>
            <a:r>
              <a:rPr sz="550" spc="2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A,</a:t>
            </a:r>
            <a:r>
              <a:rPr sz="550" spc="7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B</a:t>
            </a:r>
            <a:r>
              <a:rPr sz="550" spc="7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(256</a:t>
            </a:r>
            <a:r>
              <a:rPr sz="550" spc="7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byte</a:t>
            </a:r>
            <a:r>
              <a:rPr sz="550" spc="7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memory);</a:t>
            </a:r>
            <a:r>
              <a:rPr sz="550" spc="7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go</a:t>
            </a:r>
            <a:r>
              <a:rPr sz="550" spc="70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(bit)</a:t>
            </a:r>
            <a:r>
              <a:rPr sz="550" spc="20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Outputs:</a:t>
            </a:r>
            <a:r>
              <a:rPr sz="550" spc="8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sad</a:t>
            </a:r>
            <a:r>
              <a:rPr sz="550" spc="8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(32</a:t>
            </a:r>
            <a:r>
              <a:rPr sz="550" spc="80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bits)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ts val="640"/>
              </a:lnSpc>
            </a:pPr>
            <a:r>
              <a:rPr sz="550" dirty="0">
                <a:latin typeface="Arial"/>
                <a:cs typeface="Arial"/>
              </a:rPr>
              <a:t>Local</a:t>
            </a:r>
            <a:r>
              <a:rPr sz="550" spc="70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registers:</a:t>
            </a:r>
            <a:r>
              <a:rPr sz="550" spc="7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sum,</a:t>
            </a:r>
            <a:r>
              <a:rPr sz="550" spc="7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sad_reg</a:t>
            </a:r>
            <a:r>
              <a:rPr sz="550" spc="7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(32</a:t>
            </a:r>
            <a:r>
              <a:rPr sz="550" spc="7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bits);</a:t>
            </a:r>
            <a:r>
              <a:rPr sz="550" spc="7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i</a:t>
            </a:r>
            <a:r>
              <a:rPr sz="550" spc="7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(9</a:t>
            </a:r>
            <a:r>
              <a:rPr sz="550" spc="75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bits)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514713" y="1063652"/>
            <a:ext cx="601980" cy="325120"/>
            <a:chOff x="514713" y="1063652"/>
            <a:chExt cx="601980" cy="325120"/>
          </a:xfrm>
        </p:grpSpPr>
        <p:sp>
          <p:nvSpPr>
            <p:cNvPr id="99" name="object 99"/>
            <p:cNvSpPr/>
            <p:nvPr/>
          </p:nvSpPr>
          <p:spPr>
            <a:xfrm>
              <a:off x="809489" y="1258940"/>
              <a:ext cx="635" cy="83820"/>
            </a:xfrm>
            <a:custGeom>
              <a:avLst/>
              <a:gdLst/>
              <a:ahLst/>
              <a:cxnLst/>
              <a:rect l="l" t="t" r="r" b="b"/>
              <a:pathLst>
                <a:path w="634" h="83819">
                  <a:moveTo>
                    <a:pt x="0" y="0"/>
                  </a:moveTo>
                  <a:lnTo>
                    <a:pt x="618" y="83516"/>
                  </a:lnTo>
                </a:path>
              </a:pathLst>
            </a:custGeom>
            <a:ln w="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87845" y="1314618"/>
              <a:ext cx="42545" cy="73660"/>
            </a:xfrm>
            <a:custGeom>
              <a:avLst/>
              <a:gdLst/>
              <a:ahLst/>
              <a:cxnLst/>
              <a:rect l="l" t="t" r="r" b="b"/>
              <a:pathLst>
                <a:path w="42544" h="73659">
                  <a:moveTo>
                    <a:pt x="42052" y="0"/>
                  </a:moveTo>
                  <a:lnTo>
                    <a:pt x="0" y="0"/>
                  </a:lnTo>
                  <a:lnTo>
                    <a:pt x="21026" y="73618"/>
                  </a:lnTo>
                  <a:lnTo>
                    <a:pt x="420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18840" y="1067779"/>
              <a:ext cx="74930" cy="48260"/>
            </a:xfrm>
            <a:custGeom>
              <a:avLst/>
              <a:gdLst/>
              <a:ahLst/>
              <a:cxnLst/>
              <a:rect l="l" t="t" r="r" b="b"/>
              <a:pathLst>
                <a:path w="74929" h="48259">
                  <a:moveTo>
                    <a:pt x="0" y="0"/>
                  </a:moveTo>
                  <a:lnTo>
                    <a:pt x="74826" y="47635"/>
                  </a:lnTo>
                </a:path>
              </a:pathLst>
            </a:custGeom>
            <a:ln w="8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68313" y="1095618"/>
              <a:ext cx="79375" cy="57785"/>
            </a:xfrm>
            <a:custGeom>
              <a:avLst/>
              <a:gdLst/>
              <a:ahLst/>
              <a:cxnLst/>
              <a:rect l="l" t="t" r="r" b="b"/>
              <a:pathLst>
                <a:path w="79375" h="57784">
                  <a:moveTo>
                    <a:pt x="25560" y="0"/>
                  </a:moveTo>
                  <a:lnTo>
                    <a:pt x="0" y="30242"/>
                  </a:lnTo>
                  <a:lnTo>
                    <a:pt x="79155" y="57533"/>
                  </a:lnTo>
                  <a:lnTo>
                    <a:pt x="255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4504" y="1095618"/>
              <a:ext cx="162023" cy="193325"/>
            </a:xfrm>
            <a:prstGeom prst="rect">
              <a:avLst/>
            </a:prstGeom>
          </p:spPr>
        </p:pic>
      </p:grpSp>
      <p:sp>
        <p:nvSpPr>
          <p:cNvPr id="104" name="object 104"/>
          <p:cNvSpPr txBox="1"/>
          <p:nvPr/>
        </p:nvSpPr>
        <p:spPr>
          <a:xfrm>
            <a:off x="1117123" y="1142309"/>
            <a:ext cx="12890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!go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631306" y="1136367"/>
            <a:ext cx="356235" cy="499745"/>
            <a:chOff x="631306" y="1136367"/>
            <a:chExt cx="356235" cy="499745"/>
          </a:xfrm>
        </p:grpSpPr>
        <p:sp>
          <p:nvSpPr>
            <p:cNvPr id="106" name="object 106"/>
            <p:cNvSpPr/>
            <p:nvPr/>
          </p:nvSpPr>
          <p:spPr>
            <a:xfrm>
              <a:off x="634481" y="1139542"/>
              <a:ext cx="349885" cy="116205"/>
            </a:xfrm>
            <a:custGeom>
              <a:avLst/>
              <a:gdLst/>
              <a:ahLst/>
              <a:cxnLst/>
              <a:rect l="l" t="t" r="r" b="b"/>
              <a:pathLst>
                <a:path w="349884" h="116205">
                  <a:moveTo>
                    <a:pt x="64227" y="115686"/>
                  </a:moveTo>
                  <a:lnTo>
                    <a:pt x="39018" y="111203"/>
                  </a:lnTo>
                  <a:lnTo>
                    <a:pt x="18626" y="98912"/>
                  </a:lnTo>
                  <a:lnTo>
                    <a:pt x="4977" y="80546"/>
                  </a:lnTo>
                  <a:lnTo>
                    <a:pt x="0" y="57843"/>
                  </a:lnTo>
                  <a:lnTo>
                    <a:pt x="4977" y="35139"/>
                  </a:lnTo>
                  <a:lnTo>
                    <a:pt x="18626" y="16774"/>
                  </a:lnTo>
                  <a:lnTo>
                    <a:pt x="39018" y="4482"/>
                  </a:lnTo>
                  <a:lnTo>
                    <a:pt x="64227" y="0"/>
                  </a:lnTo>
                  <a:lnTo>
                    <a:pt x="191960" y="0"/>
                  </a:lnTo>
                  <a:lnTo>
                    <a:pt x="257552" y="0"/>
                  </a:lnTo>
                  <a:lnTo>
                    <a:pt x="281718" y="0"/>
                  </a:lnTo>
                  <a:lnTo>
                    <a:pt x="285170" y="0"/>
                  </a:lnTo>
                  <a:lnTo>
                    <a:pt x="310379" y="4482"/>
                  </a:lnTo>
                  <a:lnTo>
                    <a:pt x="330772" y="16774"/>
                  </a:lnTo>
                  <a:lnTo>
                    <a:pt x="344420" y="35139"/>
                  </a:lnTo>
                  <a:lnTo>
                    <a:pt x="349398" y="57843"/>
                  </a:lnTo>
                  <a:lnTo>
                    <a:pt x="344420" y="80546"/>
                  </a:lnTo>
                  <a:lnTo>
                    <a:pt x="330772" y="98912"/>
                  </a:lnTo>
                  <a:lnTo>
                    <a:pt x="310379" y="111203"/>
                  </a:lnTo>
                  <a:lnTo>
                    <a:pt x="285170" y="115686"/>
                  </a:lnTo>
                  <a:lnTo>
                    <a:pt x="64227" y="115686"/>
                  </a:lnTo>
                  <a:close/>
                </a:path>
              </a:pathLst>
            </a:custGeom>
            <a:ln w="618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09489" y="1508872"/>
              <a:ext cx="635" cy="81280"/>
            </a:xfrm>
            <a:custGeom>
              <a:avLst/>
              <a:gdLst/>
              <a:ahLst/>
              <a:cxnLst/>
              <a:rect l="l" t="t" r="r" b="b"/>
              <a:pathLst>
                <a:path w="634" h="81280">
                  <a:moveTo>
                    <a:pt x="0" y="0"/>
                  </a:moveTo>
                  <a:lnTo>
                    <a:pt x="618" y="81042"/>
                  </a:lnTo>
                </a:path>
              </a:pathLst>
            </a:custGeom>
            <a:ln w="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87845" y="1562075"/>
              <a:ext cx="42545" cy="73660"/>
            </a:xfrm>
            <a:custGeom>
              <a:avLst/>
              <a:gdLst/>
              <a:ahLst/>
              <a:cxnLst/>
              <a:rect l="l" t="t" r="r" b="b"/>
              <a:pathLst>
                <a:path w="42544" h="73660">
                  <a:moveTo>
                    <a:pt x="42052" y="0"/>
                  </a:moveTo>
                  <a:lnTo>
                    <a:pt x="0" y="0"/>
                  </a:lnTo>
                  <a:lnTo>
                    <a:pt x="21026" y="73619"/>
                  </a:lnTo>
                  <a:lnTo>
                    <a:pt x="420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757212" y="1120654"/>
            <a:ext cx="196215" cy="3886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550" spc="-25" dirty="0">
                <a:latin typeface="Arial"/>
                <a:cs typeface="Arial"/>
              </a:rPr>
              <a:t>S0</a:t>
            </a:r>
            <a:endParaRPr sz="550">
              <a:latin typeface="Arial"/>
              <a:cs typeface="Arial"/>
            </a:endParaRPr>
          </a:p>
          <a:p>
            <a:pPr marL="100330">
              <a:lnSpc>
                <a:spcPct val="100000"/>
              </a:lnSpc>
              <a:spcBef>
                <a:spcPts val="245"/>
              </a:spcBef>
            </a:pPr>
            <a:r>
              <a:rPr sz="550" spc="-25" dirty="0">
                <a:latin typeface="Arial"/>
                <a:cs typeface="Arial"/>
              </a:rPr>
              <a:t>go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550" spc="-25" dirty="0">
                <a:latin typeface="Arial"/>
                <a:cs typeface="Arial"/>
              </a:rPr>
              <a:t>S1</a:t>
            </a:r>
            <a:endParaRPr sz="550">
              <a:latin typeface="Arial"/>
              <a:cs typeface="Arial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002099" y="1352029"/>
            <a:ext cx="291465" cy="196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650"/>
              </a:lnSpc>
              <a:spcBef>
                <a:spcPts val="135"/>
              </a:spcBef>
            </a:pPr>
            <a:r>
              <a:rPr sz="550" dirty="0">
                <a:latin typeface="Arial"/>
                <a:cs typeface="Arial"/>
              </a:rPr>
              <a:t>sum</a:t>
            </a:r>
            <a:r>
              <a:rPr sz="550" spc="4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=</a:t>
            </a:r>
            <a:r>
              <a:rPr sz="550" spc="45" dirty="0">
                <a:latin typeface="Arial"/>
                <a:cs typeface="Arial"/>
              </a:rPr>
              <a:t> </a:t>
            </a:r>
            <a:r>
              <a:rPr sz="550" spc="-50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ts val="650"/>
              </a:lnSpc>
            </a:pPr>
            <a:r>
              <a:rPr sz="550" dirty="0">
                <a:latin typeface="Arial"/>
                <a:cs typeface="Arial"/>
              </a:rPr>
              <a:t>i</a:t>
            </a:r>
            <a:r>
              <a:rPr sz="550" spc="15" dirty="0">
                <a:latin typeface="Arial"/>
                <a:cs typeface="Arial"/>
              </a:rPr>
              <a:t> </a:t>
            </a:r>
            <a:r>
              <a:rPr sz="550" dirty="0">
                <a:latin typeface="Arial"/>
                <a:cs typeface="Arial"/>
              </a:rPr>
              <a:t>=</a:t>
            </a:r>
            <a:r>
              <a:rPr sz="550" spc="20" dirty="0">
                <a:latin typeface="Arial"/>
                <a:cs typeface="Arial"/>
              </a:rPr>
              <a:t> </a:t>
            </a:r>
            <a:r>
              <a:rPr sz="550" spc="-50" dirty="0">
                <a:latin typeface="Arial"/>
                <a:cs typeface="Arial"/>
              </a:rPr>
              <a:t>0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564185" y="1388155"/>
            <a:ext cx="422909" cy="711835"/>
            <a:chOff x="564185" y="1388155"/>
            <a:chExt cx="422909" cy="711835"/>
          </a:xfrm>
        </p:grpSpPr>
        <p:sp>
          <p:nvSpPr>
            <p:cNvPr id="112" name="object 112"/>
            <p:cNvSpPr/>
            <p:nvPr/>
          </p:nvSpPr>
          <p:spPr>
            <a:xfrm>
              <a:off x="634481" y="1391330"/>
              <a:ext cx="349885" cy="115570"/>
            </a:xfrm>
            <a:custGeom>
              <a:avLst/>
              <a:gdLst/>
              <a:ahLst/>
              <a:cxnLst/>
              <a:rect l="l" t="t" r="r" b="b"/>
              <a:pathLst>
                <a:path w="349884" h="115569">
                  <a:moveTo>
                    <a:pt x="285170" y="115067"/>
                  </a:moveTo>
                  <a:lnTo>
                    <a:pt x="157437" y="115067"/>
                  </a:lnTo>
                  <a:lnTo>
                    <a:pt x="91845" y="115067"/>
                  </a:lnTo>
                  <a:lnTo>
                    <a:pt x="67679" y="115067"/>
                  </a:lnTo>
                  <a:lnTo>
                    <a:pt x="64227" y="115067"/>
                  </a:lnTo>
                  <a:lnTo>
                    <a:pt x="39018" y="110608"/>
                  </a:lnTo>
                  <a:lnTo>
                    <a:pt x="18626" y="98382"/>
                  </a:lnTo>
                  <a:lnTo>
                    <a:pt x="4977" y="80115"/>
                  </a:lnTo>
                  <a:lnTo>
                    <a:pt x="0" y="57534"/>
                  </a:lnTo>
                  <a:lnTo>
                    <a:pt x="4977" y="34951"/>
                  </a:lnTo>
                  <a:lnTo>
                    <a:pt x="18626" y="16684"/>
                  </a:lnTo>
                  <a:lnTo>
                    <a:pt x="39018" y="4458"/>
                  </a:lnTo>
                  <a:lnTo>
                    <a:pt x="64227" y="0"/>
                  </a:lnTo>
                  <a:lnTo>
                    <a:pt x="191960" y="0"/>
                  </a:lnTo>
                  <a:lnTo>
                    <a:pt x="257552" y="0"/>
                  </a:lnTo>
                  <a:lnTo>
                    <a:pt x="281718" y="0"/>
                  </a:lnTo>
                  <a:lnTo>
                    <a:pt x="285170" y="0"/>
                  </a:lnTo>
                  <a:lnTo>
                    <a:pt x="310379" y="4458"/>
                  </a:lnTo>
                  <a:lnTo>
                    <a:pt x="330772" y="16684"/>
                  </a:lnTo>
                  <a:lnTo>
                    <a:pt x="344420" y="34951"/>
                  </a:lnTo>
                  <a:lnTo>
                    <a:pt x="349398" y="57534"/>
                  </a:lnTo>
                  <a:lnTo>
                    <a:pt x="344420" y="80115"/>
                  </a:lnTo>
                  <a:lnTo>
                    <a:pt x="330772" y="98382"/>
                  </a:lnTo>
                  <a:lnTo>
                    <a:pt x="310379" y="110608"/>
                  </a:lnTo>
                  <a:lnTo>
                    <a:pt x="285170" y="115067"/>
                  </a:lnTo>
                  <a:close/>
                </a:path>
              </a:pathLst>
            </a:custGeom>
            <a:ln w="618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68312" y="1765610"/>
              <a:ext cx="241300" cy="330200"/>
            </a:xfrm>
            <a:custGeom>
              <a:avLst/>
              <a:gdLst/>
              <a:ahLst/>
              <a:cxnLst/>
              <a:rect l="l" t="t" r="r" b="b"/>
              <a:pathLst>
                <a:path w="241300" h="330200">
                  <a:moveTo>
                    <a:pt x="241176" y="246380"/>
                  </a:moveTo>
                  <a:lnTo>
                    <a:pt x="241176" y="329737"/>
                  </a:lnTo>
                  <a:lnTo>
                    <a:pt x="0" y="329737"/>
                  </a:lnTo>
                  <a:lnTo>
                    <a:pt x="0" y="45734"/>
                  </a:lnTo>
                  <a:lnTo>
                    <a:pt x="53503" y="0"/>
                  </a:lnTo>
                </a:path>
              </a:pathLst>
            </a:custGeom>
            <a:ln w="80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75734" y="1745194"/>
              <a:ext cx="77470" cy="62230"/>
            </a:xfrm>
            <a:custGeom>
              <a:avLst/>
              <a:gdLst/>
              <a:ahLst/>
              <a:cxnLst/>
              <a:rect l="l" t="t" r="r" b="b"/>
              <a:pathLst>
                <a:path w="77470" h="62230">
                  <a:moveTo>
                    <a:pt x="77299" y="0"/>
                  </a:moveTo>
                  <a:lnTo>
                    <a:pt x="0" y="34615"/>
                  </a:lnTo>
                  <a:lnTo>
                    <a:pt x="27959" y="61864"/>
                  </a:lnTo>
                  <a:lnTo>
                    <a:pt x="772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758449" y="1893961"/>
            <a:ext cx="11620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S3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324863" y="1180992"/>
            <a:ext cx="662305" cy="1168400"/>
            <a:chOff x="324863" y="1180992"/>
            <a:chExt cx="662305" cy="1168400"/>
          </a:xfrm>
        </p:grpSpPr>
        <p:sp>
          <p:nvSpPr>
            <p:cNvPr id="117" name="object 117"/>
            <p:cNvSpPr/>
            <p:nvPr/>
          </p:nvSpPr>
          <p:spPr>
            <a:xfrm>
              <a:off x="634481" y="1894906"/>
              <a:ext cx="349885" cy="115570"/>
            </a:xfrm>
            <a:custGeom>
              <a:avLst/>
              <a:gdLst/>
              <a:ahLst/>
              <a:cxnLst/>
              <a:rect l="l" t="t" r="r" b="b"/>
              <a:pathLst>
                <a:path w="349884" h="115569">
                  <a:moveTo>
                    <a:pt x="285170" y="115067"/>
                  </a:moveTo>
                  <a:lnTo>
                    <a:pt x="157437" y="115067"/>
                  </a:lnTo>
                  <a:lnTo>
                    <a:pt x="91845" y="115067"/>
                  </a:lnTo>
                  <a:lnTo>
                    <a:pt x="67679" y="115067"/>
                  </a:lnTo>
                  <a:lnTo>
                    <a:pt x="64227" y="115067"/>
                  </a:lnTo>
                  <a:lnTo>
                    <a:pt x="39018" y="110608"/>
                  </a:lnTo>
                  <a:lnTo>
                    <a:pt x="18626" y="98383"/>
                  </a:lnTo>
                  <a:lnTo>
                    <a:pt x="4977" y="80116"/>
                  </a:lnTo>
                  <a:lnTo>
                    <a:pt x="0" y="57534"/>
                  </a:lnTo>
                  <a:lnTo>
                    <a:pt x="4977" y="34952"/>
                  </a:lnTo>
                  <a:lnTo>
                    <a:pt x="18626" y="16684"/>
                  </a:lnTo>
                  <a:lnTo>
                    <a:pt x="39018" y="4458"/>
                  </a:lnTo>
                  <a:lnTo>
                    <a:pt x="64227" y="0"/>
                  </a:lnTo>
                  <a:lnTo>
                    <a:pt x="191960" y="0"/>
                  </a:lnTo>
                  <a:lnTo>
                    <a:pt x="257552" y="0"/>
                  </a:lnTo>
                  <a:lnTo>
                    <a:pt x="281718" y="0"/>
                  </a:lnTo>
                  <a:lnTo>
                    <a:pt x="285170" y="0"/>
                  </a:lnTo>
                  <a:lnTo>
                    <a:pt x="310379" y="4458"/>
                  </a:lnTo>
                  <a:lnTo>
                    <a:pt x="330772" y="16684"/>
                  </a:lnTo>
                  <a:lnTo>
                    <a:pt x="344420" y="34952"/>
                  </a:lnTo>
                  <a:lnTo>
                    <a:pt x="349398" y="57534"/>
                  </a:lnTo>
                  <a:lnTo>
                    <a:pt x="344420" y="80116"/>
                  </a:lnTo>
                  <a:lnTo>
                    <a:pt x="330772" y="98383"/>
                  </a:lnTo>
                  <a:lnTo>
                    <a:pt x="310379" y="110608"/>
                  </a:lnTo>
                  <a:lnTo>
                    <a:pt x="285170" y="115067"/>
                  </a:lnTo>
                  <a:close/>
                </a:path>
              </a:pathLst>
            </a:custGeom>
            <a:ln w="618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28990" y="1199550"/>
              <a:ext cx="482600" cy="1145540"/>
            </a:xfrm>
            <a:custGeom>
              <a:avLst/>
              <a:gdLst/>
              <a:ahLst/>
              <a:cxnLst/>
              <a:rect l="l" t="t" r="r" b="b"/>
              <a:pathLst>
                <a:path w="482600" h="1145539">
                  <a:moveTo>
                    <a:pt x="230905" y="0"/>
                  </a:moveTo>
                  <a:lnTo>
                    <a:pt x="0" y="0"/>
                  </a:lnTo>
                  <a:lnTo>
                    <a:pt x="0" y="1145109"/>
                  </a:lnTo>
                  <a:lnTo>
                    <a:pt x="482354" y="1145109"/>
                  </a:lnTo>
                  <a:lnTo>
                    <a:pt x="482354" y="1064582"/>
                  </a:lnTo>
                </a:path>
              </a:pathLst>
            </a:custGeom>
            <a:ln w="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44195" y="1180992"/>
              <a:ext cx="83185" cy="36830"/>
            </a:xfrm>
            <a:custGeom>
              <a:avLst/>
              <a:gdLst/>
              <a:ahLst/>
              <a:cxnLst/>
              <a:rect l="l" t="t" r="r" b="b"/>
              <a:pathLst>
                <a:path w="83184" h="36830">
                  <a:moveTo>
                    <a:pt x="0" y="0"/>
                  </a:moveTo>
                  <a:lnTo>
                    <a:pt x="0" y="36499"/>
                  </a:lnTo>
                  <a:lnTo>
                    <a:pt x="82866" y="18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758449" y="2151316"/>
            <a:ext cx="71818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53365" algn="l"/>
              </a:tabLst>
            </a:pPr>
            <a:r>
              <a:rPr sz="550" spc="-25" dirty="0">
                <a:latin typeface="Arial"/>
                <a:cs typeface="Arial"/>
              </a:rPr>
              <a:t>S4</a:t>
            </a:r>
            <a:r>
              <a:rPr sz="550" dirty="0">
                <a:latin typeface="Arial"/>
                <a:cs typeface="Arial"/>
              </a:rPr>
              <a:t>	</a:t>
            </a:r>
            <a:r>
              <a:rPr sz="825" spc="-15" baseline="5050" dirty="0">
                <a:latin typeface="Arial"/>
                <a:cs typeface="Arial"/>
              </a:rPr>
              <a:t>sad_reg=sum</a:t>
            </a:r>
            <a:endParaRPr sz="825" baseline="5050">
              <a:latin typeface="Arial"/>
              <a:cs typeface="Arial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465858" y="1695906"/>
            <a:ext cx="521334" cy="569595"/>
            <a:chOff x="465858" y="1695906"/>
            <a:chExt cx="521334" cy="569595"/>
          </a:xfrm>
        </p:grpSpPr>
        <p:sp>
          <p:nvSpPr>
            <p:cNvPr id="122" name="object 122"/>
            <p:cNvSpPr/>
            <p:nvPr/>
          </p:nvSpPr>
          <p:spPr>
            <a:xfrm>
              <a:off x="634481" y="2146694"/>
              <a:ext cx="349885" cy="115570"/>
            </a:xfrm>
            <a:custGeom>
              <a:avLst/>
              <a:gdLst/>
              <a:ahLst/>
              <a:cxnLst/>
              <a:rect l="l" t="t" r="r" b="b"/>
              <a:pathLst>
                <a:path w="349884" h="115569">
                  <a:moveTo>
                    <a:pt x="64227" y="115067"/>
                  </a:moveTo>
                  <a:lnTo>
                    <a:pt x="39018" y="110608"/>
                  </a:lnTo>
                  <a:lnTo>
                    <a:pt x="18626" y="98382"/>
                  </a:lnTo>
                  <a:lnTo>
                    <a:pt x="4977" y="80115"/>
                  </a:lnTo>
                  <a:lnTo>
                    <a:pt x="0" y="57533"/>
                  </a:lnTo>
                  <a:lnTo>
                    <a:pt x="4977" y="34951"/>
                  </a:lnTo>
                  <a:lnTo>
                    <a:pt x="18626" y="16684"/>
                  </a:lnTo>
                  <a:lnTo>
                    <a:pt x="39018" y="4458"/>
                  </a:lnTo>
                  <a:lnTo>
                    <a:pt x="64227" y="0"/>
                  </a:lnTo>
                  <a:lnTo>
                    <a:pt x="191960" y="0"/>
                  </a:lnTo>
                  <a:lnTo>
                    <a:pt x="257552" y="0"/>
                  </a:lnTo>
                  <a:lnTo>
                    <a:pt x="281718" y="0"/>
                  </a:lnTo>
                  <a:lnTo>
                    <a:pt x="285170" y="0"/>
                  </a:lnTo>
                  <a:lnTo>
                    <a:pt x="310379" y="4458"/>
                  </a:lnTo>
                  <a:lnTo>
                    <a:pt x="330772" y="16684"/>
                  </a:lnTo>
                  <a:lnTo>
                    <a:pt x="344420" y="34951"/>
                  </a:lnTo>
                  <a:lnTo>
                    <a:pt x="349398" y="57533"/>
                  </a:lnTo>
                  <a:lnTo>
                    <a:pt x="344420" y="80115"/>
                  </a:lnTo>
                  <a:lnTo>
                    <a:pt x="330772" y="98382"/>
                  </a:lnTo>
                  <a:lnTo>
                    <a:pt x="310379" y="110608"/>
                  </a:lnTo>
                  <a:lnTo>
                    <a:pt x="285170" y="115067"/>
                  </a:lnTo>
                  <a:lnTo>
                    <a:pt x="64227" y="115067"/>
                  </a:lnTo>
                  <a:close/>
                </a:path>
              </a:pathLst>
            </a:custGeom>
            <a:ln w="618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809489" y="1761279"/>
              <a:ext cx="635" cy="80010"/>
            </a:xfrm>
            <a:custGeom>
              <a:avLst/>
              <a:gdLst/>
              <a:ahLst/>
              <a:cxnLst/>
              <a:rect l="l" t="t" r="r" b="b"/>
              <a:pathLst>
                <a:path w="634" h="80010">
                  <a:moveTo>
                    <a:pt x="0" y="0"/>
                  </a:moveTo>
                  <a:lnTo>
                    <a:pt x="618" y="79804"/>
                  </a:lnTo>
                </a:path>
              </a:pathLst>
            </a:custGeom>
            <a:ln w="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87845" y="1816338"/>
              <a:ext cx="42545" cy="74295"/>
            </a:xfrm>
            <a:custGeom>
              <a:avLst/>
              <a:gdLst/>
              <a:ahLst/>
              <a:cxnLst/>
              <a:rect l="l" t="t" r="r" b="b"/>
              <a:pathLst>
                <a:path w="42544" h="74294">
                  <a:moveTo>
                    <a:pt x="42052" y="0"/>
                  </a:moveTo>
                  <a:lnTo>
                    <a:pt x="0" y="0"/>
                  </a:lnTo>
                  <a:lnTo>
                    <a:pt x="21026" y="74237"/>
                  </a:lnTo>
                  <a:lnTo>
                    <a:pt x="420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69986" y="1700033"/>
              <a:ext cx="165100" cy="502284"/>
            </a:xfrm>
            <a:custGeom>
              <a:avLst/>
              <a:gdLst/>
              <a:ahLst/>
              <a:cxnLst/>
              <a:rect l="l" t="t" r="r" b="b"/>
              <a:pathLst>
                <a:path w="165100" h="502285">
                  <a:moveTo>
                    <a:pt x="89649" y="501720"/>
                  </a:moveTo>
                  <a:lnTo>
                    <a:pt x="0" y="501720"/>
                  </a:lnTo>
                  <a:lnTo>
                    <a:pt x="0" y="0"/>
                  </a:lnTo>
                  <a:lnTo>
                    <a:pt x="164495" y="0"/>
                  </a:lnTo>
                </a:path>
              </a:pathLst>
            </a:custGeom>
            <a:ln w="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44194" y="2183813"/>
              <a:ext cx="83185" cy="36830"/>
            </a:xfrm>
            <a:custGeom>
              <a:avLst/>
              <a:gdLst/>
              <a:ahLst/>
              <a:cxnLst/>
              <a:rect l="l" t="t" r="r" b="b"/>
              <a:pathLst>
                <a:path w="83184" h="36830">
                  <a:moveTo>
                    <a:pt x="0" y="0"/>
                  </a:moveTo>
                  <a:lnTo>
                    <a:pt x="0" y="36499"/>
                  </a:lnTo>
                  <a:lnTo>
                    <a:pt x="82866" y="18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758449" y="1644647"/>
            <a:ext cx="11620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S2</a:t>
            </a:r>
            <a:endParaRPr sz="55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850590" y="1776418"/>
            <a:ext cx="949960" cy="2768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635"/>
              </a:lnSpc>
              <a:spcBef>
                <a:spcPts val="135"/>
              </a:spcBef>
            </a:pPr>
            <a:r>
              <a:rPr sz="550" spc="-10" dirty="0">
                <a:latin typeface="Arial"/>
                <a:cs typeface="Arial"/>
              </a:rPr>
              <a:t>i&lt;256</a:t>
            </a:r>
            <a:endParaRPr sz="550">
              <a:latin typeface="Arial"/>
              <a:cs typeface="Arial"/>
            </a:endParaRPr>
          </a:p>
          <a:p>
            <a:pPr marL="161290">
              <a:lnSpc>
                <a:spcPts val="635"/>
              </a:lnSpc>
            </a:pPr>
            <a:r>
              <a:rPr sz="550" dirty="0">
                <a:latin typeface="Arial"/>
                <a:cs typeface="Arial"/>
              </a:rPr>
              <a:t>sum=sum+abs(A[i]-</a:t>
            </a:r>
            <a:r>
              <a:rPr sz="550" spc="-10" dirty="0">
                <a:latin typeface="Arial"/>
                <a:cs typeface="Arial"/>
              </a:rPr>
              <a:t>B[i])</a:t>
            </a:r>
            <a:endParaRPr sz="550">
              <a:latin typeface="Arial"/>
              <a:cs typeface="Arial"/>
            </a:endParaRPr>
          </a:p>
          <a:p>
            <a:pPr marL="161290">
              <a:lnSpc>
                <a:spcPct val="100000"/>
              </a:lnSpc>
            </a:pPr>
            <a:r>
              <a:rPr sz="550" spc="-10" dirty="0">
                <a:latin typeface="Arial"/>
                <a:cs typeface="Arial"/>
              </a:rPr>
              <a:t>i=i+1</a:t>
            </a:r>
            <a:endParaRPr sz="55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634481" y="1641881"/>
            <a:ext cx="349885" cy="116839"/>
          </a:xfrm>
          <a:custGeom>
            <a:avLst/>
            <a:gdLst/>
            <a:ahLst/>
            <a:cxnLst/>
            <a:rect l="l" t="t" r="r" b="b"/>
            <a:pathLst>
              <a:path w="349884" h="116839">
                <a:moveTo>
                  <a:pt x="285170" y="116305"/>
                </a:moveTo>
                <a:lnTo>
                  <a:pt x="157437" y="116305"/>
                </a:lnTo>
                <a:lnTo>
                  <a:pt x="91845" y="116305"/>
                </a:lnTo>
                <a:lnTo>
                  <a:pt x="67679" y="116305"/>
                </a:lnTo>
                <a:lnTo>
                  <a:pt x="64227" y="116305"/>
                </a:lnTo>
                <a:lnTo>
                  <a:pt x="39018" y="111798"/>
                </a:lnTo>
                <a:lnTo>
                  <a:pt x="18626" y="99440"/>
                </a:lnTo>
                <a:lnTo>
                  <a:pt x="4977" y="80977"/>
                </a:lnTo>
                <a:lnTo>
                  <a:pt x="0" y="58152"/>
                </a:lnTo>
                <a:lnTo>
                  <a:pt x="4977" y="35327"/>
                </a:lnTo>
                <a:lnTo>
                  <a:pt x="18626" y="16864"/>
                </a:lnTo>
                <a:lnTo>
                  <a:pt x="39018" y="4506"/>
                </a:lnTo>
                <a:lnTo>
                  <a:pt x="64227" y="0"/>
                </a:lnTo>
                <a:lnTo>
                  <a:pt x="191960" y="0"/>
                </a:lnTo>
                <a:lnTo>
                  <a:pt x="257552" y="0"/>
                </a:lnTo>
                <a:lnTo>
                  <a:pt x="281718" y="0"/>
                </a:lnTo>
                <a:lnTo>
                  <a:pt x="285170" y="0"/>
                </a:lnTo>
                <a:lnTo>
                  <a:pt x="310379" y="4506"/>
                </a:lnTo>
                <a:lnTo>
                  <a:pt x="330772" y="16864"/>
                </a:lnTo>
                <a:lnTo>
                  <a:pt x="344420" y="35327"/>
                </a:lnTo>
                <a:lnTo>
                  <a:pt x="349398" y="58152"/>
                </a:lnTo>
                <a:lnTo>
                  <a:pt x="344420" y="80977"/>
                </a:lnTo>
                <a:lnTo>
                  <a:pt x="330772" y="99440"/>
                </a:lnTo>
                <a:lnTo>
                  <a:pt x="310379" y="111798"/>
                </a:lnTo>
                <a:lnTo>
                  <a:pt x="285170" y="116305"/>
                </a:lnTo>
                <a:close/>
              </a:path>
            </a:pathLst>
          </a:custGeom>
          <a:ln w="6186">
            <a:solidFill>
              <a:srgbClr val="008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407814" y="1592681"/>
            <a:ext cx="24193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10" dirty="0">
                <a:latin typeface="Arial"/>
                <a:cs typeface="Arial"/>
              </a:rPr>
              <a:t>(i&lt;256)’</a:t>
            </a:r>
            <a:endParaRPr sz="500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1785988" y="1381600"/>
            <a:ext cx="48260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i="1" spc="-5" dirty="0">
                <a:solidFill>
                  <a:srgbClr val="4D994D"/>
                </a:solidFill>
                <a:latin typeface="Times New Roman"/>
                <a:cs typeface="Times New Roman"/>
              </a:rPr>
              <a:t>a</a:t>
            </a:r>
            <a:endParaRPr sz="350">
              <a:latin typeface="Times New Roman"/>
              <a:cs typeface="Times New Roman"/>
            </a:endParaRPr>
          </a:p>
        </p:txBody>
      </p:sp>
      <p:grpSp>
        <p:nvGrpSpPr>
          <p:cNvPr id="132" name="object 132"/>
          <p:cNvGrpSpPr/>
          <p:nvPr/>
        </p:nvGrpSpPr>
        <p:grpSpPr>
          <a:xfrm>
            <a:off x="-4156" y="0"/>
            <a:ext cx="3575050" cy="2685415"/>
            <a:chOff x="-4156" y="0"/>
            <a:chExt cx="3575050" cy="2685415"/>
          </a:xfrm>
        </p:grpSpPr>
        <p:sp>
          <p:nvSpPr>
            <p:cNvPr id="133" name="object 133"/>
            <p:cNvSpPr/>
            <p:nvPr/>
          </p:nvSpPr>
          <p:spPr>
            <a:xfrm>
              <a:off x="684212" y="1001308"/>
              <a:ext cx="1748789" cy="627380"/>
            </a:xfrm>
            <a:custGeom>
              <a:avLst/>
              <a:gdLst/>
              <a:ahLst/>
              <a:cxnLst/>
              <a:rect l="l" t="t" r="r" b="b"/>
              <a:pathLst>
                <a:path w="1748789" h="627380">
                  <a:moveTo>
                    <a:pt x="0" y="0"/>
                  </a:moveTo>
                  <a:lnTo>
                    <a:pt x="242887" y="27791"/>
                  </a:lnTo>
                  <a:lnTo>
                    <a:pt x="358774" y="45260"/>
                  </a:lnTo>
                  <a:lnTo>
                    <a:pt x="469900" y="65112"/>
                  </a:lnTo>
                  <a:lnTo>
                    <a:pt x="572293" y="86552"/>
                  </a:lnTo>
                  <a:lnTo>
                    <a:pt x="664368" y="109579"/>
                  </a:lnTo>
                  <a:lnTo>
                    <a:pt x="744537" y="133401"/>
                  </a:lnTo>
                  <a:lnTo>
                    <a:pt x="811212" y="159605"/>
                  </a:lnTo>
                  <a:lnTo>
                    <a:pt x="854868" y="188191"/>
                  </a:lnTo>
                  <a:lnTo>
                    <a:pt x="878681" y="253304"/>
                  </a:lnTo>
                  <a:lnTo>
                    <a:pt x="874712" y="289037"/>
                  </a:lnTo>
                  <a:lnTo>
                    <a:pt x="870743" y="324769"/>
                  </a:lnTo>
                  <a:lnTo>
                    <a:pt x="874712" y="359708"/>
                  </a:lnTo>
                  <a:lnTo>
                    <a:pt x="895349" y="393852"/>
                  </a:lnTo>
                  <a:lnTo>
                    <a:pt x="939799" y="424821"/>
                  </a:lnTo>
                  <a:lnTo>
                    <a:pt x="1013618" y="454201"/>
                  </a:lnTo>
                  <a:lnTo>
                    <a:pt x="1059656" y="469288"/>
                  </a:lnTo>
                  <a:lnTo>
                    <a:pt x="1110456" y="483581"/>
                  </a:lnTo>
                  <a:lnTo>
                    <a:pt x="1223168" y="512961"/>
                  </a:lnTo>
                  <a:lnTo>
                    <a:pt x="1344612" y="540753"/>
                  </a:lnTo>
                  <a:lnTo>
                    <a:pt x="1466056" y="566957"/>
                  </a:lnTo>
                  <a:lnTo>
                    <a:pt x="1580356" y="590779"/>
                  </a:lnTo>
                  <a:lnTo>
                    <a:pt x="1632743" y="601896"/>
                  </a:lnTo>
                  <a:lnTo>
                    <a:pt x="1680368" y="611424"/>
                  </a:lnTo>
                  <a:lnTo>
                    <a:pt x="1722437" y="620953"/>
                  </a:lnTo>
                  <a:lnTo>
                    <a:pt x="1748618" y="627356"/>
                  </a:lnTo>
                </a:path>
              </a:pathLst>
            </a:custGeom>
            <a:ln w="8315">
              <a:solidFill>
                <a:srgbClr val="5CA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394365" y="1599327"/>
              <a:ext cx="48260" cy="45085"/>
            </a:xfrm>
            <a:custGeom>
              <a:avLst/>
              <a:gdLst/>
              <a:ahLst/>
              <a:cxnLst/>
              <a:rect l="l" t="t" r="r" b="b"/>
              <a:pathLst>
                <a:path w="48260" h="45085">
                  <a:moveTo>
                    <a:pt x="15214" y="0"/>
                  </a:moveTo>
                  <a:lnTo>
                    <a:pt x="12081" y="54"/>
                  </a:lnTo>
                  <a:lnTo>
                    <a:pt x="8286" y="3987"/>
                  </a:lnTo>
                  <a:lnTo>
                    <a:pt x="8341" y="7120"/>
                  </a:lnTo>
                  <a:lnTo>
                    <a:pt x="28928" y="27004"/>
                  </a:lnTo>
                  <a:lnTo>
                    <a:pt x="1493" y="35144"/>
                  </a:lnTo>
                  <a:lnTo>
                    <a:pt x="0" y="37899"/>
                  </a:lnTo>
                  <a:lnTo>
                    <a:pt x="1554" y="43140"/>
                  </a:lnTo>
                  <a:lnTo>
                    <a:pt x="4307" y="44634"/>
                  </a:lnTo>
                  <a:lnTo>
                    <a:pt x="48003" y="31668"/>
                  </a:lnTo>
                  <a:lnTo>
                    <a:pt x="15214" y="0"/>
                  </a:lnTo>
                  <a:close/>
                </a:path>
              </a:pathLst>
            </a:custGeom>
            <a:solidFill>
              <a:srgbClr val="5CA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070768" y="1009249"/>
              <a:ext cx="1356995" cy="1062990"/>
            </a:xfrm>
            <a:custGeom>
              <a:avLst/>
              <a:gdLst/>
              <a:ahLst/>
              <a:cxnLst/>
              <a:rect l="l" t="t" r="r" b="b"/>
              <a:pathLst>
                <a:path w="1356995" h="1062989">
                  <a:moveTo>
                    <a:pt x="0" y="0"/>
                  </a:moveTo>
                  <a:lnTo>
                    <a:pt x="19049" y="3970"/>
                  </a:lnTo>
                  <a:lnTo>
                    <a:pt x="43656" y="8734"/>
                  </a:lnTo>
                  <a:lnTo>
                    <a:pt x="103981" y="17468"/>
                  </a:lnTo>
                  <a:lnTo>
                    <a:pt x="175418" y="27791"/>
                  </a:lnTo>
                  <a:lnTo>
                    <a:pt x="253999" y="41290"/>
                  </a:lnTo>
                  <a:lnTo>
                    <a:pt x="334168" y="57172"/>
                  </a:lnTo>
                  <a:lnTo>
                    <a:pt x="410368" y="77817"/>
                  </a:lnTo>
                  <a:lnTo>
                    <a:pt x="477043" y="104021"/>
                  </a:lnTo>
                  <a:lnTo>
                    <a:pt x="531018" y="135783"/>
                  </a:lnTo>
                  <a:lnTo>
                    <a:pt x="567531" y="175486"/>
                  </a:lnTo>
                  <a:lnTo>
                    <a:pt x="591343" y="221542"/>
                  </a:lnTo>
                  <a:lnTo>
                    <a:pt x="607218" y="273156"/>
                  </a:lnTo>
                  <a:lnTo>
                    <a:pt x="618331" y="329534"/>
                  </a:lnTo>
                  <a:lnTo>
                    <a:pt x="631031" y="388294"/>
                  </a:lnTo>
                  <a:lnTo>
                    <a:pt x="648493" y="448643"/>
                  </a:lnTo>
                  <a:lnTo>
                    <a:pt x="677068" y="508991"/>
                  </a:lnTo>
                  <a:lnTo>
                    <a:pt x="719931" y="568546"/>
                  </a:lnTo>
                  <a:lnTo>
                    <a:pt x="748506" y="598720"/>
                  </a:lnTo>
                  <a:lnTo>
                    <a:pt x="781843" y="630482"/>
                  </a:lnTo>
                  <a:lnTo>
                    <a:pt x="860424" y="697183"/>
                  </a:lnTo>
                  <a:lnTo>
                    <a:pt x="950118" y="767060"/>
                  </a:lnTo>
                  <a:lnTo>
                    <a:pt x="1044575" y="837731"/>
                  </a:lnTo>
                  <a:lnTo>
                    <a:pt x="1138237" y="906020"/>
                  </a:lnTo>
                  <a:lnTo>
                    <a:pt x="1227137" y="968751"/>
                  </a:lnTo>
                  <a:lnTo>
                    <a:pt x="1304131" y="1023541"/>
                  </a:lnTo>
                  <a:lnTo>
                    <a:pt x="1336675" y="1047363"/>
                  </a:lnTo>
                  <a:lnTo>
                    <a:pt x="1356682" y="1062803"/>
                  </a:lnTo>
                </a:path>
              </a:pathLst>
            </a:custGeom>
            <a:ln w="8314">
              <a:solidFill>
                <a:srgbClr val="5CA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388114" y="2034585"/>
              <a:ext cx="47625" cy="43815"/>
            </a:xfrm>
            <a:custGeom>
              <a:avLst/>
              <a:gdLst/>
              <a:ahLst/>
              <a:cxnLst/>
              <a:rect l="l" t="t" r="r" b="b"/>
              <a:pathLst>
                <a:path w="47625" h="43814">
                  <a:moveTo>
                    <a:pt x="3185" y="27783"/>
                  </a:moveTo>
                  <a:lnTo>
                    <a:pt x="703" y="29696"/>
                  </a:lnTo>
                  <a:lnTo>
                    <a:pt x="0" y="35118"/>
                  </a:lnTo>
                  <a:lnTo>
                    <a:pt x="1911" y="37600"/>
                  </a:lnTo>
                  <a:lnTo>
                    <a:pt x="47110" y="43465"/>
                  </a:lnTo>
                  <a:lnTo>
                    <a:pt x="42241" y="31466"/>
                  </a:lnTo>
                  <a:lnTo>
                    <a:pt x="31563" y="31466"/>
                  </a:lnTo>
                  <a:lnTo>
                    <a:pt x="3185" y="27783"/>
                  </a:lnTo>
                  <a:close/>
                </a:path>
                <a:path w="47625" h="43814">
                  <a:moveTo>
                    <a:pt x="27081" y="0"/>
                  </a:moveTo>
                  <a:lnTo>
                    <a:pt x="22017" y="2056"/>
                  </a:lnTo>
                  <a:lnTo>
                    <a:pt x="20798" y="4942"/>
                  </a:lnTo>
                  <a:lnTo>
                    <a:pt x="31563" y="31466"/>
                  </a:lnTo>
                  <a:lnTo>
                    <a:pt x="42241" y="31466"/>
                  </a:lnTo>
                  <a:lnTo>
                    <a:pt x="29966" y="1219"/>
                  </a:lnTo>
                  <a:lnTo>
                    <a:pt x="27081" y="0"/>
                  </a:lnTo>
                  <a:close/>
                </a:path>
              </a:pathLst>
            </a:custGeom>
            <a:solidFill>
              <a:srgbClr val="5CA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473199" y="1001308"/>
              <a:ext cx="982980" cy="256540"/>
            </a:xfrm>
            <a:custGeom>
              <a:avLst/>
              <a:gdLst/>
              <a:ahLst/>
              <a:cxnLst/>
              <a:rect l="l" t="t" r="r" b="b"/>
              <a:pathLst>
                <a:path w="982980" h="256540">
                  <a:moveTo>
                    <a:pt x="0" y="0"/>
                  </a:moveTo>
                  <a:lnTo>
                    <a:pt x="21431" y="7146"/>
                  </a:lnTo>
                  <a:lnTo>
                    <a:pt x="50800" y="16675"/>
                  </a:lnTo>
                  <a:lnTo>
                    <a:pt x="86518" y="26997"/>
                  </a:lnTo>
                  <a:lnTo>
                    <a:pt x="125412" y="39702"/>
                  </a:lnTo>
                  <a:lnTo>
                    <a:pt x="202406" y="65906"/>
                  </a:lnTo>
                  <a:lnTo>
                    <a:pt x="264318" y="91316"/>
                  </a:lnTo>
                  <a:lnTo>
                    <a:pt x="292100" y="117520"/>
                  </a:lnTo>
                  <a:lnTo>
                    <a:pt x="296068" y="131813"/>
                  </a:lnTo>
                  <a:lnTo>
                    <a:pt x="300037" y="146106"/>
                  </a:lnTo>
                  <a:lnTo>
                    <a:pt x="341312" y="185809"/>
                  </a:lnTo>
                  <a:lnTo>
                    <a:pt x="378619" y="196926"/>
                  </a:lnTo>
                  <a:lnTo>
                    <a:pt x="434181" y="207249"/>
                  </a:lnTo>
                  <a:lnTo>
                    <a:pt x="507206" y="216777"/>
                  </a:lnTo>
                  <a:lnTo>
                    <a:pt x="592137" y="224718"/>
                  </a:lnTo>
                  <a:lnTo>
                    <a:pt x="682625" y="232658"/>
                  </a:lnTo>
                  <a:lnTo>
                    <a:pt x="773906" y="240599"/>
                  </a:lnTo>
                  <a:lnTo>
                    <a:pt x="859631" y="246951"/>
                  </a:lnTo>
                  <a:lnTo>
                    <a:pt x="934244" y="252510"/>
                  </a:lnTo>
                  <a:lnTo>
                    <a:pt x="965200" y="254892"/>
                  </a:lnTo>
                  <a:lnTo>
                    <a:pt x="982406" y="256411"/>
                  </a:lnTo>
                </a:path>
              </a:pathLst>
            </a:custGeom>
            <a:ln w="8315">
              <a:solidFill>
                <a:srgbClr val="5CA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418876" y="1232236"/>
              <a:ext cx="46990" cy="46355"/>
            </a:xfrm>
            <a:custGeom>
              <a:avLst/>
              <a:gdLst/>
              <a:ahLst/>
              <a:cxnLst/>
              <a:rect l="l" t="t" r="r" b="b"/>
              <a:pathLst>
                <a:path w="46989" h="46355">
                  <a:moveTo>
                    <a:pt x="9312" y="0"/>
                  </a:moveTo>
                  <a:lnTo>
                    <a:pt x="6225" y="528"/>
                  </a:lnTo>
                  <a:lnTo>
                    <a:pt x="3067" y="4989"/>
                  </a:lnTo>
                  <a:lnTo>
                    <a:pt x="3595" y="8078"/>
                  </a:lnTo>
                  <a:lnTo>
                    <a:pt x="26949" y="24620"/>
                  </a:lnTo>
                  <a:lnTo>
                    <a:pt x="1060" y="36814"/>
                  </a:lnTo>
                  <a:lnTo>
                    <a:pt x="0" y="39763"/>
                  </a:lnTo>
                  <a:lnTo>
                    <a:pt x="2327" y="44710"/>
                  </a:lnTo>
                  <a:lnTo>
                    <a:pt x="5275" y="45770"/>
                  </a:lnTo>
                  <a:lnTo>
                    <a:pt x="46511" y="26347"/>
                  </a:lnTo>
                  <a:lnTo>
                    <a:pt x="9312" y="0"/>
                  </a:lnTo>
                  <a:close/>
                </a:path>
              </a:pathLst>
            </a:custGeom>
            <a:solidFill>
              <a:srgbClr val="5CA6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077" y="2078"/>
              <a:ext cx="3562350" cy="2672715"/>
            </a:xfrm>
            <a:custGeom>
              <a:avLst/>
              <a:gdLst/>
              <a:ahLst/>
              <a:cxnLst/>
              <a:rect l="l" t="t" r="r" b="b"/>
              <a:pathLst>
                <a:path w="3562350" h="2672715">
                  <a:moveTo>
                    <a:pt x="0" y="0"/>
                  </a:moveTo>
                  <a:lnTo>
                    <a:pt x="3562003" y="0"/>
                  </a:lnTo>
                  <a:lnTo>
                    <a:pt x="3562003" y="2672541"/>
                  </a:lnTo>
                  <a:lnTo>
                    <a:pt x="0" y="2672541"/>
                  </a:lnTo>
                  <a:lnTo>
                    <a:pt x="0" y="0"/>
                  </a:lnTo>
                  <a:close/>
                </a:path>
              </a:pathLst>
            </a:custGeom>
            <a:ln w="124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3562350" cy="2672715"/>
            <a:chOff x="0" y="0"/>
            <a:chExt cx="3562350" cy="267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69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32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32" y="2605735"/>
                  </a:lnTo>
                  <a:lnTo>
                    <a:pt x="34632" y="41452"/>
                  </a:lnTo>
                  <a:close/>
                </a:path>
                <a:path w="3492500" h="2606040">
                  <a:moveTo>
                    <a:pt x="3492131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31" y="34645"/>
                  </a:lnTo>
                  <a:lnTo>
                    <a:pt x="3492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6" y="435525"/>
              <a:ext cx="1182387" cy="4268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498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14366" y="2563828"/>
            <a:ext cx="58419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5" dirty="0">
                <a:latin typeface="Tahoma"/>
                <a:cs typeface="Tahoma"/>
              </a:rPr>
              <a:t>9</a:t>
            </a:r>
            <a:endParaRPr sz="4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RTL</a:t>
            </a:r>
            <a:r>
              <a:rPr spc="-30" dirty="0"/>
              <a:t> </a:t>
            </a:r>
            <a:r>
              <a:rPr spc="-10" dirty="0"/>
              <a:t>Design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6153" y="240359"/>
            <a:ext cx="2969895" cy="54991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i="1" dirty="0">
                <a:solidFill>
                  <a:srgbClr val="003366"/>
                </a:solidFill>
                <a:latin typeface="Tahoma"/>
                <a:cs typeface="Tahoma"/>
              </a:rPr>
              <a:t>RTL</a:t>
            </a:r>
            <a:r>
              <a:rPr sz="950" i="1" spc="-3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50" i="1" spc="-10" dirty="0">
                <a:solidFill>
                  <a:srgbClr val="003366"/>
                </a:solidFill>
                <a:latin typeface="Tahoma"/>
                <a:cs typeface="Tahoma"/>
              </a:rPr>
              <a:t>Example:</a:t>
            </a:r>
            <a:r>
              <a:rPr sz="950" i="1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Video</a:t>
            </a:r>
            <a:r>
              <a:rPr sz="800" i="1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Compression</a:t>
            </a:r>
            <a:r>
              <a:rPr sz="800" i="1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dirty="0">
                <a:solidFill>
                  <a:srgbClr val="003366"/>
                </a:solidFill>
                <a:latin typeface="Tahoma"/>
                <a:cs typeface="Tahoma"/>
              </a:rPr>
              <a:t>–</a:t>
            </a:r>
            <a:r>
              <a:rPr sz="800" i="1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dirty="0">
                <a:solidFill>
                  <a:srgbClr val="003366"/>
                </a:solidFill>
                <a:latin typeface="Tahoma"/>
                <a:cs typeface="Tahoma"/>
              </a:rPr>
              <a:t>Sum</a:t>
            </a:r>
            <a:r>
              <a:rPr sz="800" i="1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dirty="0">
                <a:solidFill>
                  <a:srgbClr val="003366"/>
                </a:solidFill>
                <a:latin typeface="Tahoma"/>
                <a:cs typeface="Tahoma"/>
              </a:rPr>
              <a:t>of</a:t>
            </a:r>
            <a:r>
              <a:rPr sz="800" i="1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Absolute</a:t>
            </a:r>
            <a:r>
              <a:rPr sz="800" i="1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Differences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Tahoma"/>
              <a:cs typeface="Tahoma"/>
            </a:endParaRPr>
          </a:p>
          <a:p>
            <a:pPr marL="202565" indent="-133985">
              <a:lnSpc>
                <a:spcPct val="100000"/>
              </a:lnSpc>
              <a:buClr>
                <a:srgbClr val="0000FF"/>
              </a:buClr>
              <a:buSzPct val="73333"/>
              <a:buFont typeface="Wingdings"/>
              <a:buChar char=""/>
              <a:tabLst>
                <a:tab pos="203200" algn="l"/>
              </a:tabLst>
            </a:pPr>
            <a:r>
              <a:rPr sz="750" dirty="0">
                <a:latin typeface="Tahoma"/>
                <a:cs typeface="Tahoma"/>
              </a:rPr>
              <a:t>Step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3: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Connect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to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controller</a:t>
            </a:r>
            <a:endParaRPr sz="750">
              <a:latin typeface="Tahoma"/>
              <a:cs typeface="Tahoma"/>
            </a:endParaRPr>
          </a:p>
          <a:p>
            <a:pPr marL="202565" indent="-133985">
              <a:lnSpc>
                <a:spcPct val="100000"/>
              </a:lnSpc>
              <a:spcBef>
                <a:spcPts val="145"/>
              </a:spcBef>
              <a:buClr>
                <a:srgbClr val="0000FF"/>
              </a:buClr>
              <a:buSzPct val="73333"/>
              <a:buFont typeface="Wingdings"/>
              <a:buChar char=""/>
              <a:tabLst>
                <a:tab pos="203200" algn="l"/>
              </a:tabLst>
            </a:pPr>
            <a:r>
              <a:rPr sz="750" dirty="0">
                <a:latin typeface="Tahoma"/>
                <a:cs typeface="Tahoma"/>
              </a:rPr>
              <a:t>Step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4: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Replace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high-level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state</a:t>
            </a:r>
            <a:r>
              <a:rPr sz="750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machine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by</a:t>
            </a:r>
            <a:r>
              <a:rPr sz="750" spc="60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FSM</a:t>
            </a:r>
            <a:endParaRPr sz="75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0939" y="979435"/>
            <a:ext cx="3023235" cy="1457325"/>
            <a:chOff x="280939" y="979435"/>
            <a:chExt cx="3023235" cy="1457325"/>
          </a:xfrm>
        </p:grpSpPr>
        <p:sp>
          <p:nvSpPr>
            <p:cNvPr id="12" name="object 12"/>
            <p:cNvSpPr/>
            <p:nvPr/>
          </p:nvSpPr>
          <p:spPr>
            <a:xfrm>
              <a:off x="1806974" y="1062830"/>
              <a:ext cx="1493520" cy="1370330"/>
            </a:xfrm>
            <a:custGeom>
              <a:avLst/>
              <a:gdLst/>
              <a:ahLst/>
              <a:cxnLst/>
              <a:rect l="l" t="t" r="r" b="b"/>
              <a:pathLst>
                <a:path w="1493520" h="1370330">
                  <a:moveTo>
                    <a:pt x="0" y="0"/>
                  </a:moveTo>
                  <a:lnTo>
                    <a:pt x="1493444" y="0"/>
                  </a:lnTo>
                  <a:lnTo>
                    <a:pt x="1493444" y="1370296"/>
                  </a:lnTo>
                  <a:lnTo>
                    <a:pt x="0" y="1370296"/>
                  </a:lnTo>
                  <a:lnTo>
                    <a:pt x="0" y="0"/>
                  </a:lnTo>
                  <a:close/>
                </a:path>
              </a:pathLst>
            </a:custGeom>
            <a:ln w="6804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13809" y="1166143"/>
              <a:ext cx="34290" cy="34925"/>
            </a:xfrm>
            <a:custGeom>
              <a:avLst/>
              <a:gdLst/>
              <a:ahLst/>
              <a:cxnLst/>
              <a:rect l="l" t="t" r="r" b="b"/>
              <a:pathLst>
                <a:path w="34289" h="34925">
                  <a:moveTo>
                    <a:pt x="26398" y="0"/>
                  </a:moveTo>
                  <a:lnTo>
                    <a:pt x="7613" y="0"/>
                  </a:lnTo>
                  <a:lnTo>
                    <a:pt x="0" y="7755"/>
                  </a:lnTo>
                  <a:lnTo>
                    <a:pt x="0" y="17322"/>
                  </a:lnTo>
                  <a:lnTo>
                    <a:pt x="0" y="26889"/>
                  </a:lnTo>
                  <a:lnTo>
                    <a:pt x="7613" y="34644"/>
                  </a:lnTo>
                  <a:lnTo>
                    <a:pt x="26398" y="34644"/>
                  </a:lnTo>
                  <a:lnTo>
                    <a:pt x="34013" y="26889"/>
                  </a:lnTo>
                  <a:lnTo>
                    <a:pt x="34013" y="7755"/>
                  </a:lnTo>
                  <a:lnTo>
                    <a:pt x="263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13809" y="1166144"/>
              <a:ext cx="34290" cy="34925"/>
            </a:xfrm>
            <a:custGeom>
              <a:avLst/>
              <a:gdLst/>
              <a:ahLst/>
              <a:cxnLst/>
              <a:rect l="l" t="t" r="r" b="b"/>
              <a:pathLst>
                <a:path w="34289" h="34925">
                  <a:moveTo>
                    <a:pt x="0" y="17322"/>
                  </a:moveTo>
                  <a:lnTo>
                    <a:pt x="0" y="7755"/>
                  </a:lnTo>
                  <a:lnTo>
                    <a:pt x="7613" y="0"/>
                  </a:lnTo>
                  <a:lnTo>
                    <a:pt x="17005" y="0"/>
                  </a:lnTo>
                  <a:lnTo>
                    <a:pt x="26397" y="0"/>
                  </a:lnTo>
                  <a:lnTo>
                    <a:pt x="34011" y="7755"/>
                  </a:lnTo>
                  <a:lnTo>
                    <a:pt x="34011" y="17322"/>
                  </a:lnTo>
                  <a:lnTo>
                    <a:pt x="34011" y="26888"/>
                  </a:lnTo>
                  <a:lnTo>
                    <a:pt x="26397" y="34644"/>
                  </a:lnTo>
                  <a:lnTo>
                    <a:pt x="7613" y="34644"/>
                  </a:lnTo>
                  <a:lnTo>
                    <a:pt x="0" y="26888"/>
                  </a:lnTo>
                  <a:lnTo>
                    <a:pt x="0" y="17322"/>
                  </a:lnTo>
                  <a:close/>
                </a:path>
              </a:pathLst>
            </a:custGeom>
            <a:ln w="4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60626" y="1905423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26878" y="0"/>
                  </a:moveTo>
                  <a:lnTo>
                    <a:pt x="7752" y="0"/>
                  </a:lnTo>
                  <a:lnTo>
                    <a:pt x="0" y="7755"/>
                  </a:lnTo>
                  <a:lnTo>
                    <a:pt x="0" y="17321"/>
                  </a:lnTo>
                  <a:lnTo>
                    <a:pt x="0" y="26888"/>
                  </a:lnTo>
                  <a:lnTo>
                    <a:pt x="7752" y="34644"/>
                  </a:lnTo>
                  <a:lnTo>
                    <a:pt x="26878" y="34644"/>
                  </a:lnTo>
                  <a:lnTo>
                    <a:pt x="34630" y="26888"/>
                  </a:lnTo>
                  <a:lnTo>
                    <a:pt x="34630" y="7755"/>
                  </a:lnTo>
                  <a:lnTo>
                    <a:pt x="268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60627" y="1905423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17322"/>
                  </a:moveTo>
                  <a:lnTo>
                    <a:pt x="0" y="7755"/>
                  </a:lnTo>
                  <a:lnTo>
                    <a:pt x="7752" y="0"/>
                  </a:lnTo>
                  <a:lnTo>
                    <a:pt x="17315" y="0"/>
                  </a:lnTo>
                  <a:lnTo>
                    <a:pt x="26878" y="0"/>
                  </a:lnTo>
                  <a:lnTo>
                    <a:pt x="34630" y="7755"/>
                  </a:lnTo>
                  <a:lnTo>
                    <a:pt x="34630" y="17322"/>
                  </a:lnTo>
                  <a:lnTo>
                    <a:pt x="34630" y="26889"/>
                  </a:lnTo>
                  <a:lnTo>
                    <a:pt x="26878" y="34644"/>
                  </a:lnTo>
                  <a:lnTo>
                    <a:pt x="7752" y="34644"/>
                  </a:lnTo>
                  <a:lnTo>
                    <a:pt x="0" y="26889"/>
                  </a:lnTo>
                  <a:lnTo>
                    <a:pt x="0" y="17322"/>
                  </a:lnTo>
                  <a:close/>
                </a:path>
              </a:pathLst>
            </a:custGeom>
            <a:ln w="4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5341" y="1116033"/>
              <a:ext cx="67310" cy="48260"/>
            </a:xfrm>
            <a:custGeom>
              <a:avLst/>
              <a:gdLst/>
              <a:ahLst/>
              <a:cxnLst/>
              <a:rect l="l" t="t" r="r" b="b"/>
              <a:pathLst>
                <a:path w="67309" h="48259">
                  <a:moveTo>
                    <a:pt x="0" y="0"/>
                  </a:moveTo>
                  <a:lnTo>
                    <a:pt x="66787" y="48254"/>
                  </a:lnTo>
                </a:path>
              </a:pathLst>
            </a:custGeom>
            <a:ln w="92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4296" y="1136459"/>
              <a:ext cx="396240" cy="57785"/>
            </a:xfrm>
            <a:custGeom>
              <a:avLst/>
              <a:gdLst/>
              <a:ahLst/>
              <a:cxnLst/>
              <a:rect l="l" t="t" r="r" b="b"/>
              <a:pathLst>
                <a:path w="396240" h="57784">
                  <a:moveTo>
                    <a:pt x="71729" y="57531"/>
                  </a:moveTo>
                  <a:lnTo>
                    <a:pt x="21018" y="0"/>
                  </a:lnTo>
                  <a:lnTo>
                    <a:pt x="0" y="29692"/>
                  </a:lnTo>
                  <a:lnTo>
                    <a:pt x="71729" y="57531"/>
                  </a:lnTo>
                  <a:close/>
                </a:path>
                <a:path w="396240" h="57784">
                  <a:moveTo>
                    <a:pt x="395782" y="45770"/>
                  </a:moveTo>
                  <a:lnTo>
                    <a:pt x="382168" y="16078"/>
                  </a:lnTo>
                  <a:lnTo>
                    <a:pt x="328993" y="57531"/>
                  </a:lnTo>
                  <a:lnTo>
                    <a:pt x="395782" y="45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4663" y="1292966"/>
              <a:ext cx="635" cy="72390"/>
            </a:xfrm>
            <a:custGeom>
              <a:avLst/>
              <a:gdLst/>
              <a:ahLst/>
              <a:cxnLst/>
              <a:rect l="l" t="t" r="r" b="b"/>
              <a:pathLst>
                <a:path w="634" h="72390">
                  <a:moveTo>
                    <a:pt x="0" y="0"/>
                  </a:moveTo>
                  <a:lnTo>
                    <a:pt x="618" y="71762"/>
                  </a:lnTo>
                </a:path>
              </a:pathLst>
            </a:custGeom>
            <a:ln w="9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6111" y="1336889"/>
              <a:ext cx="37465" cy="73660"/>
            </a:xfrm>
            <a:custGeom>
              <a:avLst/>
              <a:gdLst/>
              <a:ahLst/>
              <a:cxnLst/>
              <a:rect l="l" t="t" r="r" b="b"/>
              <a:pathLst>
                <a:path w="37465" h="73659">
                  <a:moveTo>
                    <a:pt x="37103" y="0"/>
                  </a:moveTo>
                  <a:lnTo>
                    <a:pt x="0" y="0"/>
                  </a:lnTo>
                  <a:lnTo>
                    <a:pt x="18552" y="73618"/>
                  </a:lnTo>
                  <a:lnTo>
                    <a:pt x="371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4663" y="1730347"/>
              <a:ext cx="635" cy="81280"/>
            </a:xfrm>
            <a:custGeom>
              <a:avLst/>
              <a:gdLst/>
              <a:ahLst/>
              <a:cxnLst/>
              <a:rect l="l" t="t" r="r" b="b"/>
              <a:pathLst>
                <a:path w="634" h="81280">
                  <a:moveTo>
                    <a:pt x="0" y="0"/>
                  </a:moveTo>
                  <a:lnTo>
                    <a:pt x="618" y="81042"/>
                  </a:lnTo>
                </a:path>
              </a:pathLst>
            </a:custGeom>
            <a:ln w="9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6111" y="1786025"/>
              <a:ext cx="37465" cy="73660"/>
            </a:xfrm>
            <a:custGeom>
              <a:avLst/>
              <a:gdLst/>
              <a:ahLst/>
              <a:cxnLst/>
              <a:rect l="l" t="t" r="r" b="b"/>
              <a:pathLst>
                <a:path w="37465" h="73660">
                  <a:moveTo>
                    <a:pt x="37103" y="0"/>
                  </a:moveTo>
                  <a:lnTo>
                    <a:pt x="0" y="0"/>
                  </a:lnTo>
                  <a:lnTo>
                    <a:pt x="18552" y="73618"/>
                  </a:lnTo>
                  <a:lnTo>
                    <a:pt x="371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4663" y="1523101"/>
              <a:ext cx="635" cy="48895"/>
            </a:xfrm>
            <a:custGeom>
              <a:avLst/>
              <a:gdLst/>
              <a:ahLst/>
              <a:cxnLst/>
              <a:rect l="l" t="t" r="r" b="b"/>
              <a:pathLst>
                <a:path w="634" h="48894">
                  <a:moveTo>
                    <a:pt x="0" y="0"/>
                  </a:moveTo>
                  <a:lnTo>
                    <a:pt x="618" y="48873"/>
                  </a:lnTo>
                </a:path>
              </a:pathLst>
            </a:custGeom>
            <a:ln w="9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6111" y="1544134"/>
              <a:ext cx="37465" cy="73660"/>
            </a:xfrm>
            <a:custGeom>
              <a:avLst/>
              <a:gdLst/>
              <a:ahLst/>
              <a:cxnLst/>
              <a:rect l="l" t="t" r="r" b="b"/>
              <a:pathLst>
                <a:path w="37465" h="73659">
                  <a:moveTo>
                    <a:pt x="37103" y="0"/>
                  </a:moveTo>
                  <a:lnTo>
                    <a:pt x="0" y="0"/>
                  </a:lnTo>
                  <a:lnTo>
                    <a:pt x="18552" y="73619"/>
                  </a:lnTo>
                  <a:lnTo>
                    <a:pt x="371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29888" y="1062830"/>
              <a:ext cx="635" cy="267335"/>
            </a:xfrm>
            <a:custGeom>
              <a:avLst/>
              <a:gdLst/>
              <a:ahLst/>
              <a:cxnLst/>
              <a:rect l="l" t="t" r="r" b="b"/>
              <a:pathLst>
                <a:path w="635" h="267334">
                  <a:moveTo>
                    <a:pt x="0" y="267254"/>
                  </a:moveTo>
                  <a:lnTo>
                    <a:pt x="617" y="0"/>
                  </a:lnTo>
                </a:path>
              </a:pathLst>
            </a:custGeom>
            <a:ln w="14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13809" y="1002821"/>
              <a:ext cx="36830" cy="73660"/>
            </a:xfrm>
            <a:custGeom>
              <a:avLst/>
              <a:gdLst/>
              <a:ahLst/>
              <a:cxnLst/>
              <a:rect l="l" t="t" r="r" b="b"/>
              <a:pathLst>
                <a:path w="36830" h="73659">
                  <a:moveTo>
                    <a:pt x="17933" y="0"/>
                  </a:moveTo>
                  <a:lnTo>
                    <a:pt x="0" y="73619"/>
                  </a:lnTo>
                  <a:lnTo>
                    <a:pt x="36485" y="73619"/>
                  </a:lnTo>
                  <a:lnTo>
                    <a:pt x="179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87506" y="986737"/>
              <a:ext cx="635" cy="283845"/>
            </a:xfrm>
            <a:custGeom>
              <a:avLst/>
              <a:gdLst/>
              <a:ahLst/>
              <a:cxnLst/>
              <a:rect l="l" t="t" r="r" b="b"/>
              <a:pathLst>
                <a:path w="635" h="283844">
                  <a:moveTo>
                    <a:pt x="0" y="0"/>
                  </a:moveTo>
                  <a:lnTo>
                    <a:pt x="618" y="283338"/>
                  </a:lnTo>
                </a:path>
              </a:pathLst>
            </a:custGeom>
            <a:ln w="14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68954" y="1256465"/>
              <a:ext cx="37465" cy="73660"/>
            </a:xfrm>
            <a:custGeom>
              <a:avLst/>
              <a:gdLst/>
              <a:ahLst/>
              <a:cxnLst/>
              <a:rect l="l" t="t" r="r" b="b"/>
              <a:pathLst>
                <a:path w="37464" h="73659">
                  <a:moveTo>
                    <a:pt x="37104" y="0"/>
                  </a:moveTo>
                  <a:lnTo>
                    <a:pt x="0" y="0"/>
                  </a:lnTo>
                  <a:lnTo>
                    <a:pt x="18552" y="73618"/>
                  </a:lnTo>
                  <a:lnTo>
                    <a:pt x="371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87506" y="1870779"/>
              <a:ext cx="635" cy="159385"/>
            </a:xfrm>
            <a:custGeom>
              <a:avLst/>
              <a:gdLst/>
              <a:ahLst/>
              <a:cxnLst/>
              <a:rect l="l" t="t" r="r" b="b"/>
              <a:pathLst>
                <a:path w="635" h="159385">
                  <a:moveTo>
                    <a:pt x="0" y="0"/>
                  </a:moveTo>
                  <a:lnTo>
                    <a:pt x="618" y="158991"/>
                  </a:lnTo>
                </a:path>
              </a:pathLst>
            </a:custGeom>
            <a:ln w="14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68954" y="2016160"/>
              <a:ext cx="37465" cy="73660"/>
            </a:xfrm>
            <a:custGeom>
              <a:avLst/>
              <a:gdLst/>
              <a:ahLst/>
              <a:cxnLst/>
              <a:rect l="l" t="t" r="r" b="b"/>
              <a:pathLst>
                <a:path w="37464" h="73660">
                  <a:moveTo>
                    <a:pt x="37104" y="0"/>
                  </a:moveTo>
                  <a:lnTo>
                    <a:pt x="0" y="0"/>
                  </a:lnTo>
                  <a:lnTo>
                    <a:pt x="18552" y="73618"/>
                  </a:lnTo>
                  <a:lnTo>
                    <a:pt x="371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79179" y="1923983"/>
              <a:ext cx="377825" cy="99060"/>
            </a:xfrm>
            <a:custGeom>
              <a:avLst/>
              <a:gdLst/>
              <a:ahLst/>
              <a:cxnLst/>
              <a:rect l="l" t="t" r="r" b="b"/>
              <a:pathLst>
                <a:path w="377825" h="99060">
                  <a:moveTo>
                    <a:pt x="377226" y="98983"/>
                  </a:moveTo>
                  <a:lnTo>
                    <a:pt x="377226" y="0"/>
                  </a:lnTo>
                  <a:lnTo>
                    <a:pt x="0" y="0"/>
                  </a:lnTo>
                </a:path>
              </a:pathLst>
            </a:custGeom>
            <a:ln w="142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37853" y="2009354"/>
              <a:ext cx="37465" cy="73660"/>
            </a:xfrm>
            <a:custGeom>
              <a:avLst/>
              <a:gdLst/>
              <a:ahLst/>
              <a:cxnLst/>
              <a:rect l="l" t="t" r="r" b="b"/>
              <a:pathLst>
                <a:path w="37464" h="73660">
                  <a:moveTo>
                    <a:pt x="37104" y="0"/>
                  </a:moveTo>
                  <a:lnTo>
                    <a:pt x="0" y="0"/>
                  </a:lnTo>
                  <a:lnTo>
                    <a:pt x="18552" y="73619"/>
                  </a:lnTo>
                  <a:lnTo>
                    <a:pt x="371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50765" y="986737"/>
              <a:ext cx="635" cy="283845"/>
            </a:xfrm>
            <a:custGeom>
              <a:avLst/>
              <a:gdLst/>
              <a:ahLst/>
              <a:cxnLst/>
              <a:rect l="l" t="t" r="r" b="b"/>
              <a:pathLst>
                <a:path w="635" h="283844">
                  <a:moveTo>
                    <a:pt x="0" y="0"/>
                  </a:moveTo>
                  <a:lnTo>
                    <a:pt x="618" y="283338"/>
                  </a:lnTo>
                </a:path>
              </a:pathLst>
            </a:custGeom>
            <a:ln w="14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32831" y="1256465"/>
              <a:ext cx="36830" cy="73660"/>
            </a:xfrm>
            <a:custGeom>
              <a:avLst/>
              <a:gdLst/>
              <a:ahLst/>
              <a:cxnLst/>
              <a:rect l="l" t="t" r="r" b="b"/>
              <a:pathLst>
                <a:path w="36830" h="73659">
                  <a:moveTo>
                    <a:pt x="36485" y="0"/>
                  </a:moveTo>
                  <a:lnTo>
                    <a:pt x="0" y="0"/>
                  </a:lnTo>
                  <a:lnTo>
                    <a:pt x="17933" y="73618"/>
                  </a:lnTo>
                  <a:lnTo>
                    <a:pt x="364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68517" y="1525576"/>
              <a:ext cx="635" cy="92710"/>
            </a:xfrm>
            <a:custGeom>
              <a:avLst/>
              <a:gdLst/>
              <a:ahLst/>
              <a:cxnLst/>
              <a:rect l="l" t="t" r="r" b="b"/>
              <a:pathLst>
                <a:path w="635" h="92709">
                  <a:moveTo>
                    <a:pt x="0" y="0"/>
                  </a:moveTo>
                  <a:lnTo>
                    <a:pt x="618" y="92178"/>
                  </a:lnTo>
                </a:path>
              </a:pathLst>
            </a:custGeom>
            <a:ln w="14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49965" y="1604143"/>
              <a:ext cx="36830" cy="73660"/>
            </a:xfrm>
            <a:custGeom>
              <a:avLst/>
              <a:gdLst/>
              <a:ahLst/>
              <a:cxnLst/>
              <a:rect l="l" t="t" r="r" b="b"/>
              <a:pathLst>
                <a:path w="36830" h="73660">
                  <a:moveTo>
                    <a:pt x="36485" y="0"/>
                  </a:moveTo>
                  <a:lnTo>
                    <a:pt x="0" y="0"/>
                  </a:lnTo>
                  <a:lnTo>
                    <a:pt x="18552" y="73618"/>
                  </a:lnTo>
                  <a:lnTo>
                    <a:pt x="364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48877" y="1182229"/>
              <a:ext cx="83185" cy="635"/>
            </a:xfrm>
            <a:custGeom>
              <a:avLst/>
              <a:gdLst/>
              <a:ahLst/>
              <a:cxnLst/>
              <a:rect l="l" t="t" r="r" b="b"/>
              <a:pathLst>
                <a:path w="83185" h="634">
                  <a:moveTo>
                    <a:pt x="82866" y="0"/>
                  </a:moveTo>
                  <a:lnTo>
                    <a:pt x="0" y="618"/>
                  </a:lnTo>
                </a:path>
              </a:pathLst>
            </a:custGeom>
            <a:ln w="14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1410" y="1161821"/>
              <a:ext cx="1951989" cy="1027430"/>
            </a:xfrm>
            <a:custGeom>
              <a:avLst/>
              <a:gdLst/>
              <a:ahLst/>
              <a:cxnLst/>
              <a:rect l="l" t="t" r="r" b="b"/>
              <a:pathLst>
                <a:path w="1951989" h="1027430">
                  <a:moveTo>
                    <a:pt x="73596" y="1008392"/>
                  </a:moveTo>
                  <a:lnTo>
                    <a:pt x="0" y="989825"/>
                  </a:lnTo>
                  <a:lnTo>
                    <a:pt x="0" y="1026947"/>
                  </a:lnTo>
                  <a:lnTo>
                    <a:pt x="73596" y="1008392"/>
                  </a:lnTo>
                  <a:close/>
                </a:path>
                <a:path w="1951989" h="1027430">
                  <a:moveTo>
                    <a:pt x="76073" y="73621"/>
                  </a:moveTo>
                  <a:lnTo>
                    <a:pt x="2476" y="55054"/>
                  </a:lnTo>
                  <a:lnTo>
                    <a:pt x="2476" y="92176"/>
                  </a:lnTo>
                  <a:lnTo>
                    <a:pt x="76073" y="73621"/>
                  </a:lnTo>
                  <a:close/>
                </a:path>
                <a:path w="1951989" h="1027430">
                  <a:moveTo>
                    <a:pt x="105752" y="564197"/>
                  </a:moveTo>
                  <a:lnTo>
                    <a:pt x="38963" y="600697"/>
                  </a:lnTo>
                  <a:lnTo>
                    <a:pt x="64312" y="628535"/>
                  </a:lnTo>
                  <a:lnTo>
                    <a:pt x="105752" y="564197"/>
                  </a:lnTo>
                  <a:close/>
                </a:path>
                <a:path w="1951989" h="1027430">
                  <a:moveTo>
                    <a:pt x="1951685" y="0"/>
                  </a:moveTo>
                  <a:lnTo>
                    <a:pt x="1878088" y="18554"/>
                  </a:lnTo>
                  <a:lnTo>
                    <a:pt x="1951685" y="37122"/>
                  </a:lnTo>
                  <a:lnTo>
                    <a:pt x="19516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76342" y="1458762"/>
              <a:ext cx="55880" cy="813435"/>
            </a:xfrm>
            <a:custGeom>
              <a:avLst/>
              <a:gdLst/>
              <a:ahLst/>
              <a:cxnLst/>
              <a:rect l="l" t="t" r="r" b="b"/>
              <a:pathLst>
                <a:path w="55880" h="813435">
                  <a:moveTo>
                    <a:pt x="0" y="57534"/>
                  </a:moveTo>
                  <a:lnTo>
                    <a:pt x="55656" y="30313"/>
                  </a:lnTo>
                  <a:lnTo>
                    <a:pt x="0" y="0"/>
                  </a:lnTo>
                </a:path>
                <a:path w="55880" h="813435">
                  <a:moveTo>
                    <a:pt x="0" y="410161"/>
                  </a:moveTo>
                  <a:lnTo>
                    <a:pt x="55656" y="379847"/>
                  </a:lnTo>
                  <a:lnTo>
                    <a:pt x="0" y="352627"/>
                  </a:lnTo>
                </a:path>
                <a:path w="55880" h="813435">
                  <a:moveTo>
                    <a:pt x="0" y="812898"/>
                  </a:moveTo>
                  <a:lnTo>
                    <a:pt x="55656" y="785058"/>
                  </a:lnTo>
                  <a:lnTo>
                    <a:pt x="0" y="755364"/>
                  </a:lnTo>
                </a:path>
              </a:pathLst>
            </a:custGeom>
            <a:ln w="4948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99586" y="1231101"/>
              <a:ext cx="62865" cy="59690"/>
            </a:xfrm>
            <a:custGeom>
              <a:avLst/>
              <a:gdLst/>
              <a:ahLst/>
              <a:cxnLst/>
              <a:rect l="l" t="t" r="r" b="b"/>
              <a:pathLst>
                <a:path w="62864" h="59690">
                  <a:moveTo>
                    <a:pt x="62458" y="0"/>
                  </a:moveTo>
                  <a:lnTo>
                    <a:pt x="0" y="59389"/>
                  </a:lnTo>
                  <a:lnTo>
                    <a:pt x="624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499586" y="1231101"/>
              <a:ext cx="62865" cy="59690"/>
            </a:xfrm>
            <a:custGeom>
              <a:avLst/>
              <a:gdLst/>
              <a:ahLst/>
              <a:cxnLst/>
              <a:rect l="l" t="t" r="r" b="b"/>
              <a:pathLst>
                <a:path w="62864" h="59690">
                  <a:moveTo>
                    <a:pt x="62459" y="0"/>
                  </a:moveTo>
                  <a:lnTo>
                    <a:pt x="0" y="59389"/>
                  </a:lnTo>
                </a:path>
              </a:pathLst>
            </a:custGeom>
            <a:ln w="4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5702" y="1235432"/>
              <a:ext cx="449580" cy="1101090"/>
            </a:xfrm>
            <a:custGeom>
              <a:avLst/>
              <a:gdLst/>
              <a:ahLst/>
              <a:cxnLst/>
              <a:rect l="l" t="t" r="r" b="b"/>
              <a:pathLst>
                <a:path w="449580" h="1101089">
                  <a:moveTo>
                    <a:pt x="448960" y="739279"/>
                  </a:moveTo>
                  <a:lnTo>
                    <a:pt x="448960" y="819703"/>
                  </a:lnTo>
                  <a:lnTo>
                    <a:pt x="248598" y="819703"/>
                  </a:lnTo>
                  <a:lnTo>
                    <a:pt x="248598" y="568533"/>
                  </a:lnTo>
                  <a:lnTo>
                    <a:pt x="312912" y="509143"/>
                  </a:lnTo>
                </a:path>
                <a:path w="449580" h="1101089">
                  <a:moveTo>
                    <a:pt x="283228" y="0"/>
                  </a:moveTo>
                  <a:lnTo>
                    <a:pt x="0" y="0"/>
                  </a:lnTo>
                  <a:lnTo>
                    <a:pt x="0" y="1100567"/>
                  </a:lnTo>
                  <a:lnTo>
                    <a:pt x="446487" y="1100567"/>
                  </a:lnTo>
                  <a:lnTo>
                    <a:pt x="446487" y="990449"/>
                  </a:lnTo>
                </a:path>
                <a:path w="449580" h="1101089">
                  <a:moveTo>
                    <a:pt x="303636" y="439855"/>
                  </a:moveTo>
                  <a:lnTo>
                    <a:pt x="181810" y="439855"/>
                  </a:lnTo>
                  <a:lnTo>
                    <a:pt x="181810" y="934770"/>
                  </a:lnTo>
                  <a:lnTo>
                    <a:pt x="271479" y="934770"/>
                  </a:lnTo>
                </a:path>
              </a:pathLst>
            </a:custGeom>
            <a:ln w="92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8652" y="1163979"/>
              <a:ext cx="126774" cy="13857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89338" y="1180372"/>
              <a:ext cx="285750" cy="1045844"/>
            </a:xfrm>
            <a:custGeom>
              <a:avLst/>
              <a:gdLst/>
              <a:ahLst/>
              <a:cxnLst/>
              <a:rect l="l" t="t" r="r" b="b"/>
              <a:pathLst>
                <a:path w="285750" h="1045844">
                  <a:moveTo>
                    <a:pt x="55297" y="110118"/>
                  </a:moveTo>
                  <a:lnTo>
                    <a:pt x="34020" y="105709"/>
                  </a:lnTo>
                  <a:lnTo>
                    <a:pt x="16416" y="93773"/>
                  </a:lnTo>
                  <a:lnTo>
                    <a:pt x="4428" y="76244"/>
                  </a:lnTo>
                  <a:lnTo>
                    <a:pt x="0" y="55059"/>
                  </a:lnTo>
                  <a:lnTo>
                    <a:pt x="4428" y="33874"/>
                  </a:lnTo>
                  <a:lnTo>
                    <a:pt x="16416" y="16345"/>
                  </a:lnTo>
                  <a:lnTo>
                    <a:pt x="34020" y="4409"/>
                  </a:lnTo>
                  <a:lnTo>
                    <a:pt x="55297" y="0"/>
                  </a:lnTo>
                  <a:lnTo>
                    <a:pt x="157863" y="0"/>
                  </a:lnTo>
                  <a:lnTo>
                    <a:pt x="210532" y="0"/>
                  </a:lnTo>
                  <a:lnTo>
                    <a:pt x="229937" y="0"/>
                  </a:lnTo>
                  <a:lnTo>
                    <a:pt x="232709" y="0"/>
                  </a:lnTo>
                  <a:lnTo>
                    <a:pt x="253625" y="4409"/>
                  </a:lnTo>
                  <a:lnTo>
                    <a:pt x="270438" y="16345"/>
                  </a:lnTo>
                  <a:lnTo>
                    <a:pt x="281634" y="33874"/>
                  </a:lnTo>
                  <a:lnTo>
                    <a:pt x="285702" y="55059"/>
                  </a:lnTo>
                  <a:lnTo>
                    <a:pt x="281634" y="76244"/>
                  </a:lnTo>
                  <a:lnTo>
                    <a:pt x="270438" y="93773"/>
                  </a:lnTo>
                  <a:lnTo>
                    <a:pt x="253625" y="105709"/>
                  </a:lnTo>
                  <a:lnTo>
                    <a:pt x="232709" y="110118"/>
                  </a:lnTo>
                  <a:lnTo>
                    <a:pt x="55297" y="110118"/>
                  </a:lnTo>
                  <a:close/>
                </a:path>
                <a:path w="285750" h="1045844">
                  <a:moveTo>
                    <a:pt x="55297" y="340873"/>
                  </a:moveTo>
                  <a:lnTo>
                    <a:pt x="34020" y="336805"/>
                  </a:lnTo>
                  <a:lnTo>
                    <a:pt x="16416" y="325612"/>
                  </a:lnTo>
                  <a:lnTo>
                    <a:pt x="4428" y="308804"/>
                  </a:lnTo>
                  <a:lnTo>
                    <a:pt x="0" y="287893"/>
                  </a:lnTo>
                  <a:lnTo>
                    <a:pt x="4428" y="266622"/>
                  </a:lnTo>
                  <a:lnTo>
                    <a:pt x="16416" y="249022"/>
                  </a:lnTo>
                  <a:lnTo>
                    <a:pt x="34020" y="237037"/>
                  </a:lnTo>
                  <a:lnTo>
                    <a:pt x="55297" y="232610"/>
                  </a:lnTo>
                  <a:lnTo>
                    <a:pt x="157863" y="232610"/>
                  </a:lnTo>
                  <a:lnTo>
                    <a:pt x="210532" y="232610"/>
                  </a:lnTo>
                  <a:lnTo>
                    <a:pt x="229937" y="232610"/>
                  </a:lnTo>
                  <a:lnTo>
                    <a:pt x="232709" y="232610"/>
                  </a:lnTo>
                  <a:lnTo>
                    <a:pt x="253625" y="237037"/>
                  </a:lnTo>
                  <a:lnTo>
                    <a:pt x="270438" y="249022"/>
                  </a:lnTo>
                  <a:lnTo>
                    <a:pt x="281634" y="266622"/>
                  </a:lnTo>
                  <a:lnTo>
                    <a:pt x="285702" y="287893"/>
                  </a:lnTo>
                  <a:lnTo>
                    <a:pt x="281634" y="308804"/>
                  </a:lnTo>
                  <a:lnTo>
                    <a:pt x="270438" y="325612"/>
                  </a:lnTo>
                  <a:lnTo>
                    <a:pt x="253625" y="336805"/>
                  </a:lnTo>
                  <a:lnTo>
                    <a:pt x="232709" y="340873"/>
                  </a:lnTo>
                  <a:lnTo>
                    <a:pt x="55297" y="340873"/>
                  </a:lnTo>
                  <a:close/>
                </a:path>
                <a:path w="285750" h="1045844">
                  <a:moveTo>
                    <a:pt x="55297" y="548118"/>
                  </a:moveTo>
                  <a:lnTo>
                    <a:pt x="34020" y="544051"/>
                  </a:lnTo>
                  <a:lnTo>
                    <a:pt x="16416" y="532858"/>
                  </a:lnTo>
                  <a:lnTo>
                    <a:pt x="4428" y="516050"/>
                  </a:lnTo>
                  <a:lnTo>
                    <a:pt x="0" y="495139"/>
                  </a:lnTo>
                  <a:lnTo>
                    <a:pt x="4428" y="473868"/>
                  </a:lnTo>
                  <a:lnTo>
                    <a:pt x="16416" y="456268"/>
                  </a:lnTo>
                  <a:lnTo>
                    <a:pt x="34020" y="444283"/>
                  </a:lnTo>
                  <a:lnTo>
                    <a:pt x="55297" y="439856"/>
                  </a:lnTo>
                  <a:lnTo>
                    <a:pt x="157863" y="439856"/>
                  </a:lnTo>
                  <a:lnTo>
                    <a:pt x="210532" y="439856"/>
                  </a:lnTo>
                  <a:lnTo>
                    <a:pt x="229937" y="439856"/>
                  </a:lnTo>
                  <a:lnTo>
                    <a:pt x="232709" y="439856"/>
                  </a:lnTo>
                  <a:lnTo>
                    <a:pt x="253625" y="444283"/>
                  </a:lnTo>
                  <a:lnTo>
                    <a:pt x="270438" y="456268"/>
                  </a:lnTo>
                  <a:lnTo>
                    <a:pt x="281634" y="473868"/>
                  </a:lnTo>
                  <a:lnTo>
                    <a:pt x="285702" y="495139"/>
                  </a:lnTo>
                  <a:lnTo>
                    <a:pt x="281634" y="516050"/>
                  </a:lnTo>
                  <a:lnTo>
                    <a:pt x="270438" y="532858"/>
                  </a:lnTo>
                  <a:lnTo>
                    <a:pt x="253625" y="544051"/>
                  </a:lnTo>
                  <a:lnTo>
                    <a:pt x="232709" y="548118"/>
                  </a:lnTo>
                  <a:lnTo>
                    <a:pt x="55297" y="548118"/>
                  </a:lnTo>
                  <a:close/>
                </a:path>
                <a:path w="285750" h="1045844">
                  <a:moveTo>
                    <a:pt x="55297" y="791864"/>
                  </a:moveTo>
                  <a:lnTo>
                    <a:pt x="34020" y="787797"/>
                  </a:lnTo>
                  <a:lnTo>
                    <a:pt x="16416" y="776603"/>
                  </a:lnTo>
                  <a:lnTo>
                    <a:pt x="4428" y="759795"/>
                  </a:lnTo>
                  <a:lnTo>
                    <a:pt x="0" y="738884"/>
                  </a:lnTo>
                  <a:lnTo>
                    <a:pt x="4428" y="717613"/>
                  </a:lnTo>
                  <a:lnTo>
                    <a:pt x="16416" y="700013"/>
                  </a:lnTo>
                  <a:lnTo>
                    <a:pt x="34020" y="688028"/>
                  </a:lnTo>
                  <a:lnTo>
                    <a:pt x="55297" y="683601"/>
                  </a:lnTo>
                  <a:lnTo>
                    <a:pt x="157863" y="683601"/>
                  </a:lnTo>
                  <a:lnTo>
                    <a:pt x="210532" y="683601"/>
                  </a:lnTo>
                  <a:lnTo>
                    <a:pt x="229937" y="683601"/>
                  </a:lnTo>
                  <a:lnTo>
                    <a:pt x="232709" y="683601"/>
                  </a:lnTo>
                  <a:lnTo>
                    <a:pt x="253625" y="688028"/>
                  </a:lnTo>
                  <a:lnTo>
                    <a:pt x="270438" y="700013"/>
                  </a:lnTo>
                  <a:lnTo>
                    <a:pt x="281634" y="717613"/>
                  </a:lnTo>
                  <a:lnTo>
                    <a:pt x="285702" y="738884"/>
                  </a:lnTo>
                  <a:lnTo>
                    <a:pt x="281634" y="759795"/>
                  </a:lnTo>
                  <a:lnTo>
                    <a:pt x="270438" y="776603"/>
                  </a:lnTo>
                  <a:lnTo>
                    <a:pt x="253625" y="787797"/>
                  </a:lnTo>
                  <a:lnTo>
                    <a:pt x="232709" y="791864"/>
                  </a:lnTo>
                  <a:lnTo>
                    <a:pt x="55297" y="791864"/>
                  </a:lnTo>
                  <a:close/>
                </a:path>
                <a:path w="285750" h="1045844">
                  <a:moveTo>
                    <a:pt x="55297" y="1045508"/>
                  </a:moveTo>
                  <a:lnTo>
                    <a:pt x="34020" y="1041074"/>
                  </a:lnTo>
                  <a:lnTo>
                    <a:pt x="16416" y="1029070"/>
                  </a:lnTo>
                  <a:lnTo>
                    <a:pt x="4428" y="1011443"/>
                  </a:lnTo>
                  <a:lnTo>
                    <a:pt x="0" y="990139"/>
                  </a:lnTo>
                  <a:lnTo>
                    <a:pt x="4428" y="968835"/>
                  </a:lnTo>
                  <a:lnTo>
                    <a:pt x="16416" y="951209"/>
                  </a:lnTo>
                  <a:lnTo>
                    <a:pt x="34020" y="939205"/>
                  </a:lnTo>
                  <a:lnTo>
                    <a:pt x="55297" y="934771"/>
                  </a:lnTo>
                  <a:lnTo>
                    <a:pt x="157863" y="934771"/>
                  </a:lnTo>
                  <a:lnTo>
                    <a:pt x="210532" y="934771"/>
                  </a:lnTo>
                  <a:lnTo>
                    <a:pt x="229937" y="934771"/>
                  </a:lnTo>
                  <a:lnTo>
                    <a:pt x="232709" y="934771"/>
                  </a:lnTo>
                  <a:lnTo>
                    <a:pt x="253625" y="939205"/>
                  </a:lnTo>
                  <a:lnTo>
                    <a:pt x="270438" y="951209"/>
                  </a:lnTo>
                  <a:lnTo>
                    <a:pt x="281634" y="968835"/>
                  </a:lnTo>
                  <a:lnTo>
                    <a:pt x="285702" y="990139"/>
                  </a:lnTo>
                  <a:lnTo>
                    <a:pt x="281634" y="1011443"/>
                  </a:lnTo>
                  <a:lnTo>
                    <a:pt x="270438" y="1029070"/>
                  </a:lnTo>
                  <a:lnTo>
                    <a:pt x="253625" y="1041074"/>
                  </a:lnTo>
                  <a:lnTo>
                    <a:pt x="232709" y="1045508"/>
                  </a:lnTo>
                  <a:lnTo>
                    <a:pt x="55297" y="1045508"/>
                  </a:lnTo>
                  <a:close/>
                </a:path>
              </a:pathLst>
            </a:custGeom>
            <a:ln w="6803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85478" y="1186232"/>
            <a:ext cx="11620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S0</a:t>
            </a:r>
            <a:endParaRPr sz="5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85478" y="1867977"/>
            <a:ext cx="11620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S3</a:t>
            </a:r>
            <a:endParaRPr sz="55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84166" y="1167672"/>
            <a:ext cx="12446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go’</a:t>
            </a:r>
            <a:endParaRPr sz="5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85478" y="1238196"/>
            <a:ext cx="172720" cy="2927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64135">
              <a:lnSpc>
                <a:spcPct val="159400"/>
              </a:lnSpc>
              <a:spcBef>
                <a:spcPts val="90"/>
              </a:spcBef>
            </a:pPr>
            <a:r>
              <a:rPr sz="550" spc="-25" dirty="0">
                <a:latin typeface="Arial"/>
                <a:cs typeface="Arial"/>
              </a:rPr>
              <a:t>go</a:t>
            </a:r>
            <a:r>
              <a:rPr sz="550" spc="200" dirty="0">
                <a:latin typeface="Arial"/>
                <a:cs typeface="Arial"/>
              </a:rPr>
              <a:t> </a:t>
            </a:r>
            <a:r>
              <a:rPr sz="550" spc="-25" dirty="0">
                <a:latin typeface="Arial"/>
                <a:cs typeface="Arial"/>
              </a:rPr>
              <a:t>S1</a:t>
            </a:r>
            <a:endParaRPr sz="5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114030" y="912172"/>
            <a:ext cx="10795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go</a:t>
            </a:r>
            <a:endParaRPr sz="5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420141" y="912172"/>
            <a:ext cx="21209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10" dirty="0">
                <a:latin typeface="Arial"/>
                <a:cs typeface="Arial"/>
              </a:rPr>
              <a:t>AB_rd</a:t>
            </a:r>
            <a:endParaRPr sz="55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366338" y="2325773"/>
            <a:ext cx="34734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10" dirty="0">
                <a:latin typeface="Arial"/>
                <a:cs typeface="Arial"/>
              </a:rPr>
              <a:t>Controller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40776" y="1016432"/>
            <a:ext cx="2992120" cy="1471930"/>
            <a:chOff x="240776" y="1016432"/>
            <a:chExt cx="2992120" cy="1471930"/>
          </a:xfrm>
        </p:grpSpPr>
        <p:sp>
          <p:nvSpPr>
            <p:cNvPr id="53" name="object 53"/>
            <p:cNvSpPr/>
            <p:nvPr/>
          </p:nvSpPr>
          <p:spPr>
            <a:xfrm>
              <a:off x="244269" y="1062830"/>
              <a:ext cx="1494155" cy="1370330"/>
            </a:xfrm>
            <a:custGeom>
              <a:avLst/>
              <a:gdLst/>
              <a:ahLst/>
              <a:cxnLst/>
              <a:rect l="l" t="t" r="r" b="b"/>
              <a:pathLst>
                <a:path w="1494155" h="1370330">
                  <a:moveTo>
                    <a:pt x="0" y="0"/>
                  </a:moveTo>
                  <a:lnTo>
                    <a:pt x="1494062" y="0"/>
                  </a:lnTo>
                  <a:lnTo>
                    <a:pt x="1494062" y="1370296"/>
                  </a:lnTo>
                  <a:lnTo>
                    <a:pt x="0" y="1370296"/>
                  </a:lnTo>
                  <a:lnTo>
                    <a:pt x="0" y="0"/>
                  </a:lnTo>
                  <a:close/>
                </a:path>
              </a:pathLst>
            </a:custGeom>
            <a:ln w="6804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67545" y="1023856"/>
              <a:ext cx="635" cy="110489"/>
            </a:xfrm>
            <a:custGeom>
              <a:avLst/>
              <a:gdLst/>
              <a:ahLst/>
              <a:cxnLst/>
              <a:rect l="l" t="t" r="r" b="b"/>
              <a:pathLst>
                <a:path w="634" h="110490">
                  <a:moveTo>
                    <a:pt x="0" y="0"/>
                  </a:moveTo>
                  <a:lnTo>
                    <a:pt x="618" y="110118"/>
                  </a:lnTo>
                </a:path>
              </a:pathLst>
            </a:custGeom>
            <a:ln w="9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48993" y="1106754"/>
              <a:ext cx="36830" cy="73660"/>
            </a:xfrm>
            <a:custGeom>
              <a:avLst/>
              <a:gdLst/>
              <a:ahLst/>
              <a:cxnLst/>
              <a:rect l="l" t="t" r="r" b="b"/>
              <a:pathLst>
                <a:path w="36830" h="73659">
                  <a:moveTo>
                    <a:pt x="36485" y="0"/>
                  </a:moveTo>
                  <a:lnTo>
                    <a:pt x="0" y="0"/>
                  </a:lnTo>
                  <a:lnTo>
                    <a:pt x="18552" y="73618"/>
                  </a:lnTo>
                  <a:lnTo>
                    <a:pt x="364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528693" y="1081389"/>
              <a:ext cx="635" cy="94615"/>
            </a:xfrm>
            <a:custGeom>
              <a:avLst/>
              <a:gdLst/>
              <a:ahLst/>
              <a:cxnLst/>
              <a:rect l="l" t="t" r="r" b="b"/>
              <a:pathLst>
                <a:path w="634" h="94615">
                  <a:moveTo>
                    <a:pt x="0" y="94033"/>
                  </a:moveTo>
                  <a:lnTo>
                    <a:pt x="618" y="0"/>
                  </a:lnTo>
                </a:path>
              </a:pathLst>
            </a:custGeom>
            <a:ln w="9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510141" y="1016432"/>
              <a:ext cx="37465" cy="74295"/>
            </a:xfrm>
            <a:custGeom>
              <a:avLst/>
              <a:gdLst/>
              <a:ahLst/>
              <a:cxnLst/>
              <a:rect l="l" t="t" r="r" b="b"/>
              <a:pathLst>
                <a:path w="37465" h="74294">
                  <a:moveTo>
                    <a:pt x="18552" y="0"/>
                  </a:moveTo>
                  <a:lnTo>
                    <a:pt x="0" y="74237"/>
                  </a:lnTo>
                  <a:lnTo>
                    <a:pt x="37104" y="74237"/>
                  </a:lnTo>
                  <a:lnTo>
                    <a:pt x="185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276343" y="1334415"/>
              <a:ext cx="953135" cy="944244"/>
            </a:xfrm>
            <a:custGeom>
              <a:avLst/>
              <a:gdLst/>
              <a:ahLst/>
              <a:cxnLst/>
              <a:rect l="l" t="t" r="r" b="b"/>
              <a:pathLst>
                <a:path w="953135" h="944244">
                  <a:moveTo>
                    <a:pt x="0" y="0"/>
                  </a:moveTo>
                  <a:lnTo>
                    <a:pt x="400725" y="0"/>
                  </a:lnTo>
                  <a:lnTo>
                    <a:pt x="400725" y="188686"/>
                  </a:lnTo>
                  <a:lnTo>
                    <a:pt x="0" y="188686"/>
                  </a:lnTo>
                  <a:lnTo>
                    <a:pt x="0" y="0"/>
                  </a:lnTo>
                  <a:close/>
                </a:path>
                <a:path w="953135" h="944244">
                  <a:moveTo>
                    <a:pt x="630771" y="0"/>
                  </a:moveTo>
                  <a:lnTo>
                    <a:pt x="952959" y="0"/>
                  </a:lnTo>
                  <a:lnTo>
                    <a:pt x="952959" y="188686"/>
                  </a:lnTo>
                  <a:lnTo>
                    <a:pt x="630771" y="188686"/>
                  </a:lnTo>
                  <a:lnTo>
                    <a:pt x="630771" y="0"/>
                  </a:lnTo>
                  <a:close/>
                </a:path>
                <a:path w="953135" h="944244">
                  <a:moveTo>
                    <a:pt x="630771" y="347678"/>
                  </a:moveTo>
                  <a:lnTo>
                    <a:pt x="952959" y="347678"/>
                  </a:lnTo>
                  <a:lnTo>
                    <a:pt x="952959" y="536364"/>
                  </a:lnTo>
                  <a:lnTo>
                    <a:pt x="630771" y="536364"/>
                  </a:lnTo>
                  <a:lnTo>
                    <a:pt x="630771" y="347678"/>
                  </a:lnTo>
                  <a:close/>
                </a:path>
                <a:path w="953135" h="944244">
                  <a:moveTo>
                    <a:pt x="515748" y="755364"/>
                  </a:moveTo>
                  <a:lnTo>
                    <a:pt x="837936" y="755364"/>
                  </a:lnTo>
                  <a:lnTo>
                    <a:pt x="837936" y="944050"/>
                  </a:lnTo>
                  <a:lnTo>
                    <a:pt x="515748" y="944050"/>
                  </a:lnTo>
                  <a:lnTo>
                    <a:pt x="515748" y="755364"/>
                  </a:lnTo>
                  <a:close/>
                </a:path>
                <a:path w="953135" h="944244">
                  <a:moveTo>
                    <a:pt x="0" y="755364"/>
                  </a:moveTo>
                  <a:lnTo>
                    <a:pt x="400725" y="755364"/>
                  </a:lnTo>
                  <a:lnTo>
                    <a:pt x="400725" y="944050"/>
                  </a:lnTo>
                  <a:lnTo>
                    <a:pt x="0" y="944050"/>
                  </a:lnTo>
                  <a:lnTo>
                    <a:pt x="0" y="755364"/>
                  </a:lnTo>
                  <a:close/>
                </a:path>
              </a:pathLst>
            </a:custGeom>
            <a:ln w="6803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710503" y="1371534"/>
              <a:ext cx="501650" cy="635"/>
            </a:xfrm>
            <a:custGeom>
              <a:avLst/>
              <a:gdLst/>
              <a:ahLst/>
              <a:cxnLst/>
              <a:rect l="l" t="t" r="r" b="b"/>
              <a:pathLst>
                <a:path w="501650" h="634">
                  <a:moveTo>
                    <a:pt x="0" y="0"/>
                  </a:moveTo>
                  <a:lnTo>
                    <a:pt x="501525" y="618"/>
                  </a:lnTo>
                </a:path>
              </a:pathLst>
            </a:custGeom>
            <a:ln w="92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198423" y="1355448"/>
              <a:ext cx="73660" cy="36830"/>
            </a:xfrm>
            <a:custGeom>
              <a:avLst/>
              <a:gdLst/>
              <a:ahLst/>
              <a:cxnLst/>
              <a:rect l="l" t="t" r="r" b="b"/>
              <a:pathLst>
                <a:path w="73660" h="36830">
                  <a:moveTo>
                    <a:pt x="0" y="0"/>
                  </a:moveTo>
                  <a:lnTo>
                    <a:pt x="0" y="36499"/>
                  </a:lnTo>
                  <a:lnTo>
                    <a:pt x="73590" y="17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710503" y="1426593"/>
              <a:ext cx="501650" cy="635"/>
            </a:xfrm>
            <a:custGeom>
              <a:avLst/>
              <a:gdLst/>
              <a:ahLst/>
              <a:cxnLst/>
              <a:rect l="l" t="t" r="r" b="b"/>
              <a:pathLst>
                <a:path w="501650" h="634">
                  <a:moveTo>
                    <a:pt x="0" y="0"/>
                  </a:moveTo>
                  <a:lnTo>
                    <a:pt x="501525" y="619"/>
                  </a:lnTo>
                </a:path>
              </a:pathLst>
            </a:custGeom>
            <a:ln w="92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198423" y="1410508"/>
              <a:ext cx="73660" cy="37465"/>
            </a:xfrm>
            <a:custGeom>
              <a:avLst/>
              <a:gdLst/>
              <a:ahLst/>
              <a:cxnLst/>
              <a:rect l="l" t="t" r="r" b="b"/>
              <a:pathLst>
                <a:path w="73660" h="37465">
                  <a:moveTo>
                    <a:pt x="0" y="0"/>
                  </a:moveTo>
                  <a:lnTo>
                    <a:pt x="0" y="37118"/>
                  </a:lnTo>
                  <a:lnTo>
                    <a:pt x="73590" y="18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710503" y="1723542"/>
              <a:ext cx="501650" cy="635"/>
            </a:xfrm>
            <a:custGeom>
              <a:avLst/>
              <a:gdLst/>
              <a:ahLst/>
              <a:cxnLst/>
              <a:rect l="l" t="t" r="r" b="b"/>
              <a:pathLst>
                <a:path w="501650" h="635">
                  <a:moveTo>
                    <a:pt x="0" y="0"/>
                  </a:moveTo>
                  <a:lnTo>
                    <a:pt x="501525" y="618"/>
                  </a:lnTo>
                </a:path>
              </a:pathLst>
            </a:custGeom>
            <a:ln w="92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198423" y="1707456"/>
              <a:ext cx="73660" cy="37465"/>
            </a:xfrm>
            <a:custGeom>
              <a:avLst/>
              <a:gdLst/>
              <a:ahLst/>
              <a:cxnLst/>
              <a:rect l="l" t="t" r="r" b="b"/>
              <a:pathLst>
                <a:path w="73660" h="37464">
                  <a:moveTo>
                    <a:pt x="0" y="0"/>
                  </a:moveTo>
                  <a:lnTo>
                    <a:pt x="0" y="37118"/>
                  </a:lnTo>
                  <a:lnTo>
                    <a:pt x="73590" y="18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710503" y="1779220"/>
              <a:ext cx="501650" cy="635"/>
            </a:xfrm>
            <a:custGeom>
              <a:avLst/>
              <a:gdLst/>
              <a:ahLst/>
              <a:cxnLst/>
              <a:rect l="l" t="t" r="r" b="b"/>
              <a:pathLst>
                <a:path w="501650" h="635">
                  <a:moveTo>
                    <a:pt x="0" y="0"/>
                  </a:moveTo>
                  <a:lnTo>
                    <a:pt x="501525" y="618"/>
                  </a:lnTo>
                </a:path>
              </a:pathLst>
            </a:custGeom>
            <a:ln w="92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198423" y="1762516"/>
              <a:ext cx="73660" cy="37465"/>
            </a:xfrm>
            <a:custGeom>
              <a:avLst/>
              <a:gdLst/>
              <a:ahLst/>
              <a:cxnLst/>
              <a:rect l="l" t="t" r="r" b="b"/>
              <a:pathLst>
                <a:path w="73660" h="37464">
                  <a:moveTo>
                    <a:pt x="0" y="0"/>
                  </a:moveTo>
                  <a:lnTo>
                    <a:pt x="0" y="37118"/>
                  </a:lnTo>
                  <a:lnTo>
                    <a:pt x="73590" y="18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710503" y="2124423"/>
              <a:ext cx="501650" cy="635"/>
            </a:xfrm>
            <a:custGeom>
              <a:avLst/>
              <a:gdLst/>
              <a:ahLst/>
              <a:cxnLst/>
              <a:rect l="l" t="t" r="r" b="b"/>
              <a:pathLst>
                <a:path w="501650" h="635">
                  <a:moveTo>
                    <a:pt x="0" y="0"/>
                  </a:moveTo>
                  <a:lnTo>
                    <a:pt x="501525" y="619"/>
                  </a:lnTo>
                </a:path>
              </a:pathLst>
            </a:custGeom>
            <a:ln w="92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198423" y="2108338"/>
              <a:ext cx="73660" cy="36830"/>
            </a:xfrm>
            <a:custGeom>
              <a:avLst/>
              <a:gdLst/>
              <a:ahLst/>
              <a:cxnLst/>
              <a:rect l="l" t="t" r="r" b="b"/>
              <a:pathLst>
                <a:path w="73660" h="36830">
                  <a:moveTo>
                    <a:pt x="0" y="0"/>
                  </a:moveTo>
                  <a:lnTo>
                    <a:pt x="0" y="36499"/>
                  </a:lnTo>
                  <a:lnTo>
                    <a:pt x="73590" y="18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770489" y="1182229"/>
              <a:ext cx="370840" cy="635"/>
            </a:xfrm>
            <a:custGeom>
              <a:avLst/>
              <a:gdLst/>
              <a:ahLst/>
              <a:cxnLst/>
              <a:rect l="l" t="t" r="r" b="b"/>
              <a:pathLst>
                <a:path w="370839" h="634">
                  <a:moveTo>
                    <a:pt x="370423" y="0"/>
                  </a:moveTo>
                  <a:lnTo>
                    <a:pt x="0" y="618"/>
                  </a:lnTo>
                </a:path>
              </a:pathLst>
            </a:custGeom>
            <a:ln w="14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710503" y="1161812"/>
              <a:ext cx="73660" cy="37465"/>
            </a:xfrm>
            <a:custGeom>
              <a:avLst/>
              <a:gdLst/>
              <a:ahLst/>
              <a:cxnLst/>
              <a:rect l="l" t="t" r="r" b="b"/>
              <a:pathLst>
                <a:path w="73660" h="37465">
                  <a:moveTo>
                    <a:pt x="73590" y="0"/>
                  </a:moveTo>
                  <a:lnTo>
                    <a:pt x="0" y="18559"/>
                  </a:lnTo>
                  <a:lnTo>
                    <a:pt x="73590" y="37119"/>
                  </a:lnTo>
                  <a:lnTo>
                    <a:pt x="735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479179" y="1555271"/>
              <a:ext cx="473709" cy="771525"/>
            </a:xfrm>
            <a:custGeom>
              <a:avLst/>
              <a:gdLst/>
              <a:ahLst/>
              <a:cxnLst/>
              <a:rect l="l" t="t" r="r" b="b"/>
              <a:pathLst>
                <a:path w="473710" h="771525">
                  <a:moveTo>
                    <a:pt x="0" y="64957"/>
                  </a:moveTo>
                  <a:lnTo>
                    <a:pt x="0" y="0"/>
                  </a:lnTo>
                  <a:lnTo>
                    <a:pt x="262203" y="0"/>
                  </a:lnTo>
                  <a:lnTo>
                    <a:pt x="262203" y="771449"/>
                  </a:lnTo>
                  <a:lnTo>
                    <a:pt x="473696" y="771449"/>
                  </a:lnTo>
                  <a:lnTo>
                    <a:pt x="473696" y="725669"/>
                  </a:lnTo>
                </a:path>
              </a:pathLst>
            </a:custGeom>
            <a:ln w="142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458152" y="1605999"/>
              <a:ext cx="37465" cy="73660"/>
            </a:xfrm>
            <a:custGeom>
              <a:avLst/>
              <a:gdLst/>
              <a:ahLst/>
              <a:cxnLst/>
              <a:rect l="l" t="t" r="r" b="b"/>
              <a:pathLst>
                <a:path w="37464" h="73660">
                  <a:moveTo>
                    <a:pt x="37104" y="0"/>
                  </a:moveTo>
                  <a:lnTo>
                    <a:pt x="0" y="0"/>
                  </a:lnTo>
                  <a:lnTo>
                    <a:pt x="18553" y="73619"/>
                  </a:lnTo>
                  <a:lnTo>
                    <a:pt x="371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479179" y="1880059"/>
              <a:ext cx="635" cy="147320"/>
            </a:xfrm>
            <a:custGeom>
              <a:avLst/>
              <a:gdLst/>
              <a:ahLst/>
              <a:cxnLst/>
              <a:rect l="l" t="t" r="r" b="b"/>
              <a:pathLst>
                <a:path w="635" h="147319">
                  <a:moveTo>
                    <a:pt x="0" y="147237"/>
                  </a:moveTo>
                  <a:lnTo>
                    <a:pt x="617" y="0"/>
                  </a:lnTo>
                </a:path>
              </a:pathLst>
            </a:custGeom>
            <a:ln w="14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458152" y="2013685"/>
              <a:ext cx="37465" cy="73660"/>
            </a:xfrm>
            <a:custGeom>
              <a:avLst/>
              <a:gdLst/>
              <a:ahLst/>
              <a:cxnLst/>
              <a:rect l="l" t="t" r="r" b="b"/>
              <a:pathLst>
                <a:path w="37464" h="73660">
                  <a:moveTo>
                    <a:pt x="37104" y="0"/>
                  </a:moveTo>
                  <a:lnTo>
                    <a:pt x="0" y="0"/>
                  </a:lnTo>
                  <a:lnTo>
                    <a:pt x="18553" y="73619"/>
                  </a:lnTo>
                  <a:lnTo>
                    <a:pt x="371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479179" y="2280941"/>
              <a:ext cx="635" cy="147320"/>
            </a:xfrm>
            <a:custGeom>
              <a:avLst/>
              <a:gdLst/>
              <a:ahLst/>
              <a:cxnLst/>
              <a:rect l="l" t="t" r="r" b="b"/>
              <a:pathLst>
                <a:path w="635" h="147319">
                  <a:moveTo>
                    <a:pt x="0" y="147236"/>
                  </a:moveTo>
                  <a:lnTo>
                    <a:pt x="617" y="0"/>
                  </a:lnTo>
                </a:path>
              </a:pathLst>
            </a:custGeom>
            <a:ln w="142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458152" y="2414567"/>
              <a:ext cx="37465" cy="73660"/>
            </a:xfrm>
            <a:custGeom>
              <a:avLst/>
              <a:gdLst/>
              <a:ahLst/>
              <a:cxnLst/>
              <a:rect l="l" t="t" r="r" b="b"/>
              <a:pathLst>
                <a:path w="37464" h="73660">
                  <a:moveTo>
                    <a:pt x="37104" y="0"/>
                  </a:moveTo>
                  <a:lnTo>
                    <a:pt x="0" y="0"/>
                  </a:lnTo>
                  <a:lnTo>
                    <a:pt x="18553" y="73618"/>
                  </a:lnTo>
                  <a:lnTo>
                    <a:pt x="371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1812826" y="1072400"/>
            <a:ext cx="28575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10" dirty="0">
                <a:latin typeface="Arial"/>
                <a:cs typeface="Arial"/>
              </a:rPr>
              <a:t>i_lt_256</a:t>
            </a:r>
            <a:endParaRPr sz="55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812826" y="1269130"/>
            <a:ext cx="17843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10" dirty="0">
                <a:latin typeface="Arial"/>
                <a:cs typeface="Arial"/>
              </a:rPr>
              <a:t>i_inc</a:t>
            </a:r>
            <a:endParaRPr sz="5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817155" y="1425647"/>
            <a:ext cx="16192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10" dirty="0">
                <a:latin typeface="Arial"/>
                <a:cs typeface="Arial"/>
              </a:rPr>
              <a:t>i_clr</a:t>
            </a:r>
            <a:endParaRPr sz="5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817155" y="1611240"/>
            <a:ext cx="26479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10" dirty="0">
                <a:latin typeface="Arial"/>
                <a:cs typeface="Arial"/>
              </a:rPr>
              <a:t>sum_ld</a:t>
            </a:r>
            <a:endParaRPr sz="5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817155" y="1782605"/>
            <a:ext cx="28575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10" dirty="0">
                <a:latin typeface="Arial"/>
                <a:cs typeface="Arial"/>
              </a:rPr>
              <a:t>sum_clr</a:t>
            </a:r>
            <a:endParaRPr sz="5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817155" y="2012740"/>
            <a:ext cx="39306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10" dirty="0">
                <a:latin typeface="Arial"/>
                <a:cs typeface="Arial"/>
              </a:rPr>
              <a:t>sad_reg_ld</a:t>
            </a:r>
            <a:endParaRPr sz="5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276343" y="1687042"/>
            <a:ext cx="401320" cy="191770"/>
          </a:xfrm>
          <a:prstGeom prst="rect">
            <a:avLst/>
          </a:prstGeom>
          <a:ln w="6804">
            <a:solidFill>
              <a:srgbClr val="008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430"/>
              </a:spcBef>
            </a:pPr>
            <a:r>
              <a:rPr sz="550" spc="-25" dirty="0">
                <a:latin typeface="Arial"/>
                <a:cs typeface="Arial"/>
              </a:rPr>
              <a:t>sum</a:t>
            </a:r>
            <a:endParaRPr sz="5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341561" y="2124715"/>
            <a:ext cx="29400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10" dirty="0">
                <a:latin typeface="Arial"/>
                <a:cs typeface="Arial"/>
              </a:rPr>
              <a:t>sad_reg</a:t>
            </a:r>
            <a:endParaRPr sz="5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410823" y="2464350"/>
            <a:ext cx="14541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sad</a:t>
            </a:r>
            <a:endParaRPr sz="55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387323" y="886808"/>
            <a:ext cx="31432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10" dirty="0">
                <a:latin typeface="Arial"/>
                <a:cs typeface="Arial"/>
              </a:rPr>
              <a:t>AB_addr</a:t>
            </a:r>
            <a:endParaRPr sz="5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780010" y="886808"/>
            <a:ext cx="55943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dirty="0">
                <a:latin typeface="Arial"/>
                <a:cs typeface="Arial"/>
              </a:rPr>
              <a:t>A_data</a:t>
            </a:r>
            <a:r>
              <a:rPr sz="550" spc="445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B_data</a:t>
            </a:r>
            <a:endParaRPr sz="5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167790" y="1123129"/>
            <a:ext cx="19304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0" dirty="0">
                <a:latin typeface="Arial"/>
                <a:cs typeface="Arial"/>
              </a:rPr>
              <a:t>&lt;256</a:t>
            </a:r>
            <a:endParaRPr sz="55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2140912" y="1113559"/>
            <a:ext cx="246379" cy="133985"/>
          </a:xfrm>
          <a:custGeom>
            <a:avLst/>
            <a:gdLst/>
            <a:ahLst/>
            <a:cxnLst/>
            <a:rect l="l" t="t" r="r" b="b"/>
            <a:pathLst>
              <a:path w="246380" h="133984">
                <a:moveTo>
                  <a:pt x="0" y="0"/>
                </a:moveTo>
                <a:lnTo>
                  <a:pt x="246124" y="0"/>
                </a:lnTo>
                <a:lnTo>
                  <a:pt x="246124" y="133626"/>
                </a:lnTo>
                <a:lnTo>
                  <a:pt x="0" y="133626"/>
                </a:lnTo>
                <a:lnTo>
                  <a:pt x="0" y="0"/>
                </a:lnTo>
                <a:close/>
              </a:path>
            </a:pathLst>
          </a:custGeom>
          <a:ln w="6804">
            <a:solidFill>
              <a:srgbClr val="008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2559239" y="1206647"/>
            <a:ext cx="6667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15" dirty="0">
                <a:latin typeface="Arial"/>
                <a:cs typeface="Arial"/>
              </a:rPr>
              <a:t>9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2446337" y="1723476"/>
            <a:ext cx="330200" cy="283845"/>
            <a:chOff x="2446337" y="1723476"/>
            <a:chExt cx="330200" cy="283845"/>
          </a:xfrm>
        </p:grpSpPr>
        <p:sp>
          <p:nvSpPr>
            <p:cNvPr id="92" name="object 92"/>
            <p:cNvSpPr/>
            <p:nvPr/>
          </p:nvSpPr>
          <p:spPr>
            <a:xfrm>
              <a:off x="2713553" y="1726016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60325" h="60325">
                  <a:moveTo>
                    <a:pt x="59985" y="0"/>
                  </a:moveTo>
                  <a:lnTo>
                    <a:pt x="0" y="60008"/>
                  </a:lnTo>
                </a:path>
              </a:pathLst>
            </a:custGeom>
            <a:ln w="4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639963" y="1894287"/>
              <a:ext cx="60325" cy="59690"/>
            </a:xfrm>
            <a:custGeom>
              <a:avLst/>
              <a:gdLst/>
              <a:ahLst/>
              <a:cxnLst/>
              <a:rect l="l" t="t" r="r" b="b"/>
              <a:pathLst>
                <a:path w="60325" h="59689">
                  <a:moveTo>
                    <a:pt x="59985" y="0"/>
                  </a:moveTo>
                  <a:lnTo>
                    <a:pt x="0" y="59389"/>
                  </a:lnTo>
                  <a:lnTo>
                    <a:pt x="599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639964" y="1894288"/>
              <a:ext cx="60325" cy="59690"/>
            </a:xfrm>
            <a:custGeom>
              <a:avLst/>
              <a:gdLst/>
              <a:ahLst/>
              <a:cxnLst/>
              <a:rect l="l" t="t" r="r" b="b"/>
              <a:pathLst>
                <a:path w="60325" h="59689">
                  <a:moveTo>
                    <a:pt x="59984" y="0"/>
                  </a:moveTo>
                  <a:lnTo>
                    <a:pt x="0" y="59389"/>
                  </a:lnTo>
                </a:path>
              </a:pathLst>
            </a:custGeom>
            <a:ln w="4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448876" y="1945016"/>
              <a:ext cx="62865" cy="59690"/>
            </a:xfrm>
            <a:custGeom>
              <a:avLst/>
              <a:gdLst/>
              <a:ahLst/>
              <a:cxnLst/>
              <a:rect l="l" t="t" r="r" b="b"/>
              <a:pathLst>
                <a:path w="62864" h="59689">
                  <a:moveTo>
                    <a:pt x="62459" y="0"/>
                  </a:moveTo>
                  <a:lnTo>
                    <a:pt x="0" y="59389"/>
                  </a:lnTo>
                  <a:lnTo>
                    <a:pt x="624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448877" y="1945016"/>
              <a:ext cx="62865" cy="59690"/>
            </a:xfrm>
            <a:custGeom>
              <a:avLst/>
              <a:gdLst/>
              <a:ahLst/>
              <a:cxnLst/>
              <a:rect l="l" t="t" r="r" b="b"/>
              <a:pathLst>
                <a:path w="62864" h="59689">
                  <a:moveTo>
                    <a:pt x="62458" y="0"/>
                  </a:moveTo>
                  <a:lnTo>
                    <a:pt x="0" y="59389"/>
                  </a:lnTo>
                </a:path>
              </a:pathLst>
            </a:custGeom>
            <a:ln w="4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2772588" y="1702181"/>
            <a:ext cx="10795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32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2955283" y="1918968"/>
            <a:ext cx="65405" cy="65405"/>
            <a:chOff x="2955283" y="1918968"/>
            <a:chExt cx="65405" cy="65405"/>
          </a:xfrm>
        </p:grpSpPr>
        <p:sp>
          <p:nvSpPr>
            <p:cNvPr id="99" name="object 99"/>
            <p:cNvSpPr/>
            <p:nvPr/>
          </p:nvSpPr>
          <p:spPr>
            <a:xfrm>
              <a:off x="2957824" y="1921507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60325" h="60325">
                  <a:moveTo>
                    <a:pt x="59984" y="0"/>
                  </a:moveTo>
                  <a:lnTo>
                    <a:pt x="0" y="60008"/>
                  </a:lnTo>
                  <a:lnTo>
                    <a:pt x="599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957823" y="1921508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60325" h="60325">
                  <a:moveTo>
                    <a:pt x="59984" y="0"/>
                  </a:moveTo>
                  <a:lnTo>
                    <a:pt x="0" y="60009"/>
                  </a:lnTo>
                </a:path>
              </a:pathLst>
            </a:custGeom>
            <a:ln w="4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3016239" y="1898290"/>
            <a:ext cx="6667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15" dirty="0">
                <a:latin typeface="Arial"/>
                <a:cs typeface="Arial"/>
              </a:rPr>
              <a:t>8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3035675" y="1539121"/>
            <a:ext cx="67945" cy="67945"/>
            <a:chOff x="3035675" y="1539121"/>
            <a:chExt cx="67945" cy="67945"/>
          </a:xfrm>
        </p:grpSpPr>
        <p:sp>
          <p:nvSpPr>
            <p:cNvPr id="103" name="object 103"/>
            <p:cNvSpPr/>
            <p:nvPr/>
          </p:nvSpPr>
          <p:spPr>
            <a:xfrm>
              <a:off x="3038216" y="1541660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5">
                  <a:moveTo>
                    <a:pt x="62458" y="0"/>
                  </a:moveTo>
                  <a:lnTo>
                    <a:pt x="0" y="62482"/>
                  </a:lnTo>
                  <a:lnTo>
                    <a:pt x="624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038215" y="1541661"/>
              <a:ext cx="62865" cy="62865"/>
            </a:xfrm>
            <a:custGeom>
              <a:avLst/>
              <a:gdLst/>
              <a:ahLst/>
              <a:cxnLst/>
              <a:rect l="l" t="t" r="r" b="b"/>
              <a:pathLst>
                <a:path w="62864" h="62865">
                  <a:moveTo>
                    <a:pt x="62458" y="0"/>
                  </a:moveTo>
                  <a:lnTo>
                    <a:pt x="0" y="62483"/>
                  </a:lnTo>
                </a:path>
              </a:pathLst>
            </a:custGeom>
            <a:ln w="4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3097868" y="1519062"/>
            <a:ext cx="6667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15" dirty="0">
                <a:latin typeface="Arial"/>
                <a:cs typeface="Arial"/>
              </a:rPr>
              <a:t>8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2955283" y="1168553"/>
            <a:ext cx="228600" cy="65405"/>
            <a:chOff x="2955283" y="1168553"/>
            <a:chExt cx="228600" cy="65405"/>
          </a:xfrm>
        </p:grpSpPr>
        <p:sp>
          <p:nvSpPr>
            <p:cNvPr id="107" name="object 107"/>
            <p:cNvSpPr/>
            <p:nvPr/>
          </p:nvSpPr>
          <p:spPr>
            <a:xfrm>
              <a:off x="2957824" y="1171092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60325" h="60325">
                  <a:moveTo>
                    <a:pt x="59984" y="0"/>
                  </a:moveTo>
                  <a:lnTo>
                    <a:pt x="0" y="60008"/>
                  </a:lnTo>
                  <a:lnTo>
                    <a:pt x="599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957823" y="1171093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60325" h="60325">
                  <a:moveTo>
                    <a:pt x="59984" y="0"/>
                  </a:moveTo>
                  <a:lnTo>
                    <a:pt x="0" y="60007"/>
                  </a:lnTo>
                </a:path>
              </a:pathLst>
            </a:custGeom>
            <a:ln w="4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118608" y="1171092"/>
              <a:ext cx="62865" cy="60325"/>
            </a:xfrm>
            <a:custGeom>
              <a:avLst/>
              <a:gdLst/>
              <a:ahLst/>
              <a:cxnLst/>
              <a:rect l="l" t="t" r="r" b="b"/>
              <a:pathLst>
                <a:path w="62864" h="60325">
                  <a:moveTo>
                    <a:pt x="62458" y="0"/>
                  </a:moveTo>
                  <a:lnTo>
                    <a:pt x="0" y="60008"/>
                  </a:lnTo>
                  <a:lnTo>
                    <a:pt x="624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118608" y="1171093"/>
              <a:ext cx="62865" cy="60325"/>
            </a:xfrm>
            <a:custGeom>
              <a:avLst/>
              <a:gdLst/>
              <a:ahLst/>
              <a:cxnLst/>
              <a:rect l="l" t="t" r="r" b="b"/>
              <a:pathLst>
                <a:path w="62864" h="60325">
                  <a:moveTo>
                    <a:pt x="62458" y="0"/>
                  </a:moveTo>
                  <a:lnTo>
                    <a:pt x="0" y="60007"/>
                  </a:lnTo>
                </a:path>
              </a:pathLst>
            </a:custGeom>
            <a:ln w="4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3016239" y="1147875"/>
            <a:ext cx="22987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dirty="0">
                <a:latin typeface="Arial"/>
                <a:cs typeface="Arial"/>
              </a:rPr>
              <a:t>8</a:t>
            </a:r>
            <a:r>
              <a:rPr sz="550" spc="330" dirty="0">
                <a:latin typeface="Arial"/>
                <a:cs typeface="Arial"/>
              </a:rPr>
              <a:t>  </a:t>
            </a:r>
            <a:r>
              <a:rPr sz="550" spc="-50" dirty="0">
                <a:latin typeface="Arial"/>
                <a:cs typeface="Arial"/>
              </a:rPr>
              <a:t>8</a:t>
            </a:r>
            <a:endParaRPr sz="55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498018" y="1930461"/>
            <a:ext cx="236854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dirty="0">
                <a:latin typeface="Arial"/>
                <a:cs typeface="Arial"/>
              </a:rPr>
              <a:t>32</a:t>
            </a:r>
            <a:r>
              <a:rPr sz="550" spc="240" dirty="0">
                <a:latin typeface="Arial"/>
                <a:cs typeface="Arial"/>
              </a:rPr>
              <a:t> </a:t>
            </a:r>
            <a:r>
              <a:rPr sz="550" spc="-25" dirty="0">
                <a:latin typeface="Arial"/>
                <a:cs typeface="Arial"/>
              </a:rPr>
              <a:t>32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2446337" y="2313044"/>
            <a:ext cx="67945" cy="67310"/>
            <a:chOff x="2446337" y="2313044"/>
            <a:chExt cx="67945" cy="67310"/>
          </a:xfrm>
        </p:grpSpPr>
        <p:sp>
          <p:nvSpPr>
            <p:cNvPr id="114" name="object 114"/>
            <p:cNvSpPr/>
            <p:nvPr/>
          </p:nvSpPr>
          <p:spPr>
            <a:xfrm>
              <a:off x="2448876" y="2315583"/>
              <a:ext cx="62865" cy="62230"/>
            </a:xfrm>
            <a:custGeom>
              <a:avLst/>
              <a:gdLst/>
              <a:ahLst/>
              <a:cxnLst/>
              <a:rect l="l" t="t" r="r" b="b"/>
              <a:pathLst>
                <a:path w="62864" h="62230">
                  <a:moveTo>
                    <a:pt x="62459" y="0"/>
                  </a:moveTo>
                  <a:lnTo>
                    <a:pt x="0" y="61865"/>
                  </a:lnTo>
                  <a:lnTo>
                    <a:pt x="624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2448877" y="2315584"/>
              <a:ext cx="62865" cy="62230"/>
            </a:xfrm>
            <a:custGeom>
              <a:avLst/>
              <a:gdLst/>
              <a:ahLst/>
              <a:cxnLst/>
              <a:rect l="l" t="t" r="r" b="b"/>
              <a:pathLst>
                <a:path w="62864" h="62230">
                  <a:moveTo>
                    <a:pt x="62458" y="0"/>
                  </a:moveTo>
                  <a:lnTo>
                    <a:pt x="0" y="61864"/>
                  </a:lnTo>
                </a:path>
              </a:pathLst>
            </a:custGeom>
            <a:ln w="4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2498018" y="2299172"/>
            <a:ext cx="10795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32</a:t>
            </a:r>
            <a:endParaRPr sz="550">
              <a:latin typeface="Arial"/>
              <a:cs typeface="Arial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2455347" y="1365638"/>
            <a:ext cx="4191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5" dirty="0">
                <a:latin typeface="Arial"/>
                <a:cs typeface="Arial"/>
              </a:rPr>
              <a:t>i</a:t>
            </a:r>
            <a:endParaRPr sz="550">
              <a:latin typeface="Arial"/>
              <a:cs typeface="Arial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3029226" y="1350172"/>
            <a:ext cx="8318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10" dirty="0">
                <a:latin typeface="Arial"/>
                <a:cs typeface="Arial"/>
              </a:rPr>
              <a:t>–</a:t>
            </a:r>
            <a:endParaRPr sz="800">
              <a:latin typeface="Arial"/>
              <a:cs typeface="Arial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911111" y="2101825"/>
            <a:ext cx="8636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10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3001397" y="1723214"/>
            <a:ext cx="14541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abs</a:t>
            </a:r>
            <a:endParaRPr sz="550">
              <a:latin typeface="Arial"/>
              <a:cs typeface="Arial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561507" y="2183981"/>
            <a:ext cx="48260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i="1" spc="-5" dirty="0">
                <a:solidFill>
                  <a:srgbClr val="4D994D"/>
                </a:solidFill>
                <a:latin typeface="Times New Roman"/>
                <a:cs typeface="Times New Roman"/>
              </a:rPr>
              <a:t>a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685478" y="2118528"/>
            <a:ext cx="738505" cy="1974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19075" marR="5080" indent="-207010">
              <a:lnSpc>
                <a:spcPct val="100000"/>
              </a:lnSpc>
              <a:spcBef>
                <a:spcPts val="135"/>
              </a:spcBef>
            </a:pPr>
            <a:r>
              <a:rPr sz="550" dirty="0">
                <a:latin typeface="Arial"/>
                <a:cs typeface="Arial"/>
              </a:rPr>
              <a:t>S4</a:t>
            </a:r>
            <a:r>
              <a:rPr sz="550" spc="245" dirty="0">
                <a:latin typeface="Arial"/>
                <a:cs typeface="Arial"/>
              </a:rPr>
              <a:t>  </a:t>
            </a:r>
            <a:r>
              <a:rPr sz="550" strike="sngStrike" spc="-30" dirty="0">
                <a:latin typeface="Arial"/>
                <a:cs typeface="Arial"/>
              </a:rPr>
              <a:t> </a:t>
            </a:r>
            <a:r>
              <a:rPr sz="550" strike="sngStrike" dirty="0">
                <a:latin typeface="Arial"/>
                <a:cs typeface="Arial"/>
              </a:rPr>
              <a:t>sad_reg=sum</a:t>
            </a:r>
            <a:r>
              <a:rPr sz="550" strike="sngStrike" spc="-25" dirty="0">
                <a:latin typeface="Arial"/>
                <a:cs typeface="Arial"/>
              </a:rPr>
              <a:t> </a:t>
            </a:r>
            <a:r>
              <a:rPr sz="550" strike="noStrike" spc="200" dirty="0">
                <a:latin typeface="Arial"/>
                <a:cs typeface="Arial"/>
              </a:rPr>
              <a:t> </a:t>
            </a:r>
            <a:r>
              <a:rPr sz="550" strike="noStrike" spc="-10" dirty="0">
                <a:latin typeface="Arial"/>
                <a:cs typeface="Arial"/>
              </a:rPr>
              <a:t>sad_reg_ld=1</a:t>
            </a:r>
            <a:endParaRPr sz="550">
              <a:latin typeface="Arial"/>
              <a:cs typeface="Aria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882747" y="1917469"/>
            <a:ext cx="687070" cy="1981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1590">
              <a:lnSpc>
                <a:spcPts val="660"/>
              </a:lnSpc>
              <a:spcBef>
                <a:spcPts val="135"/>
              </a:spcBef>
            </a:pPr>
            <a:r>
              <a:rPr sz="550" dirty="0">
                <a:latin typeface="Arial"/>
                <a:cs typeface="Arial"/>
              </a:rPr>
              <a:t>sum_ld=1;</a:t>
            </a:r>
            <a:r>
              <a:rPr sz="550" spc="125" dirty="0">
                <a:latin typeface="Arial"/>
                <a:cs typeface="Arial"/>
              </a:rPr>
              <a:t> </a:t>
            </a:r>
            <a:r>
              <a:rPr sz="550" spc="-10" dirty="0">
                <a:latin typeface="Arial"/>
                <a:cs typeface="Arial"/>
              </a:rPr>
              <a:t>AB_rd=1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ts val="660"/>
              </a:lnSpc>
            </a:pPr>
            <a:r>
              <a:rPr sz="550" strike="sngStrike" spc="-60" dirty="0">
                <a:latin typeface="Arial"/>
                <a:cs typeface="Arial"/>
              </a:rPr>
              <a:t> </a:t>
            </a:r>
            <a:r>
              <a:rPr sz="550" strike="sngStrike" dirty="0">
                <a:latin typeface="Arial"/>
                <a:cs typeface="Arial"/>
              </a:rPr>
              <a:t>i=i+1</a:t>
            </a:r>
            <a:r>
              <a:rPr sz="550" strike="noStrike" spc="65" dirty="0">
                <a:latin typeface="Arial"/>
                <a:cs typeface="Arial"/>
              </a:rPr>
              <a:t> </a:t>
            </a:r>
            <a:r>
              <a:rPr sz="550" strike="noStrike" spc="-10" dirty="0">
                <a:latin typeface="Arial"/>
                <a:cs typeface="Arial"/>
              </a:rPr>
              <a:t>i_inc=1</a:t>
            </a:r>
            <a:endParaRPr sz="550">
              <a:latin typeface="Arial"/>
              <a:cs typeface="Aria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685478" y="1590825"/>
            <a:ext cx="1007744" cy="35877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550" spc="-25" dirty="0">
                <a:latin typeface="Arial"/>
                <a:cs typeface="Arial"/>
              </a:rPr>
              <a:t>S2</a:t>
            </a:r>
            <a:endParaRPr sz="550">
              <a:latin typeface="Arial"/>
              <a:cs typeface="Arial"/>
            </a:endParaRPr>
          </a:p>
          <a:p>
            <a:pPr marL="71755">
              <a:lnSpc>
                <a:spcPct val="100000"/>
              </a:lnSpc>
              <a:spcBef>
                <a:spcPts val="280"/>
              </a:spcBef>
            </a:pPr>
            <a:r>
              <a:rPr sz="550" strike="sngStrike" spc="-15" dirty="0">
                <a:latin typeface="Arial"/>
                <a:cs typeface="Arial"/>
              </a:rPr>
              <a:t> </a:t>
            </a:r>
            <a:r>
              <a:rPr sz="550" strike="sngStrike" dirty="0">
                <a:latin typeface="Arial"/>
                <a:cs typeface="Arial"/>
              </a:rPr>
              <a:t>i&lt;256</a:t>
            </a:r>
            <a:r>
              <a:rPr sz="550" strike="noStrike" spc="65" dirty="0">
                <a:latin typeface="Arial"/>
                <a:cs typeface="Arial"/>
              </a:rPr>
              <a:t> </a:t>
            </a:r>
            <a:r>
              <a:rPr sz="550" strike="noStrike" spc="-10" dirty="0">
                <a:latin typeface="Arial"/>
                <a:cs typeface="Arial"/>
              </a:rPr>
              <a:t>i_lt_256</a:t>
            </a:r>
            <a:endParaRPr sz="550">
              <a:latin typeface="Arial"/>
              <a:cs typeface="Arial"/>
            </a:endParaRPr>
          </a:p>
          <a:p>
            <a:pPr marL="205104">
              <a:lnSpc>
                <a:spcPct val="100000"/>
              </a:lnSpc>
              <a:spcBef>
                <a:spcPts val="80"/>
              </a:spcBef>
            </a:pPr>
            <a:r>
              <a:rPr sz="550" strike="sngStrike" spc="229" dirty="0">
                <a:latin typeface="Arial"/>
                <a:cs typeface="Arial"/>
              </a:rPr>
              <a:t> </a:t>
            </a:r>
            <a:r>
              <a:rPr sz="550" strike="sngStrike" dirty="0">
                <a:latin typeface="Arial"/>
                <a:cs typeface="Arial"/>
              </a:rPr>
              <a:t>sum=sum+abs(A[i]-</a:t>
            </a:r>
            <a:r>
              <a:rPr sz="550" strike="sngStrike" spc="-10" dirty="0">
                <a:latin typeface="Arial"/>
                <a:cs typeface="Arial"/>
              </a:rPr>
              <a:t>B[i])</a:t>
            </a:r>
            <a:endParaRPr sz="550">
              <a:latin typeface="Arial"/>
              <a:cs typeface="Aria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875944" y="1374918"/>
            <a:ext cx="631190" cy="1974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655"/>
              </a:lnSpc>
              <a:spcBef>
                <a:spcPts val="135"/>
              </a:spcBef>
            </a:pPr>
            <a:r>
              <a:rPr sz="550" strike="sngStrike" spc="10" dirty="0">
                <a:latin typeface="Arial"/>
                <a:cs typeface="Arial"/>
              </a:rPr>
              <a:t> </a:t>
            </a:r>
            <a:r>
              <a:rPr sz="550" strike="sngStrike" dirty="0">
                <a:latin typeface="Arial"/>
                <a:cs typeface="Arial"/>
              </a:rPr>
              <a:t>sum=0</a:t>
            </a:r>
            <a:r>
              <a:rPr sz="550" strike="noStrike" spc="60" dirty="0">
                <a:latin typeface="Arial"/>
                <a:cs typeface="Arial"/>
              </a:rPr>
              <a:t> </a:t>
            </a:r>
            <a:r>
              <a:rPr sz="550" strike="noStrike" spc="-10" dirty="0">
                <a:latin typeface="Arial"/>
                <a:cs typeface="Arial"/>
              </a:rPr>
              <a:t>sum_clr=1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ts val="655"/>
              </a:lnSpc>
            </a:pPr>
            <a:r>
              <a:rPr sz="550" strike="sngStrike" spc="-15" dirty="0">
                <a:latin typeface="Arial"/>
                <a:cs typeface="Arial"/>
              </a:rPr>
              <a:t> </a:t>
            </a:r>
            <a:r>
              <a:rPr sz="550" strike="sngStrike" dirty="0">
                <a:latin typeface="Arial"/>
                <a:cs typeface="Arial"/>
              </a:rPr>
              <a:t>i=0</a:t>
            </a:r>
            <a:r>
              <a:rPr sz="550" strike="noStrike" spc="50" dirty="0">
                <a:latin typeface="Arial"/>
                <a:cs typeface="Arial"/>
              </a:rPr>
              <a:t> </a:t>
            </a:r>
            <a:r>
              <a:rPr sz="550" strike="noStrike" spc="-10" dirty="0">
                <a:latin typeface="Arial"/>
                <a:cs typeface="Arial"/>
              </a:rPr>
              <a:t>i_clr=1</a:t>
            </a:r>
            <a:endParaRPr sz="550"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304747" y="1568967"/>
            <a:ext cx="30226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10" dirty="0">
                <a:latin typeface="Arial"/>
                <a:cs typeface="Arial"/>
              </a:rPr>
              <a:t>i_lt_256’</a:t>
            </a:r>
            <a:endParaRPr sz="550">
              <a:latin typeface="Arial"/>
              <a:cs typeface="Arial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2078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27430" y="500526"/>
            <a:ext cx="2040739" cy="1697516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46050" marR="130175" indent="-133985">
              <a:lnSpc>
                <a:spcPts val="1010"/>
              </a:lnSpc>
              <a:spcBef>
                <a:spcPts val="225"/>
              </a:spcBef>
              <a:buClr>
                <a:srgbClr val="0000FF"/>
              </a:buClr>
              <a:buSzPct val="72222"/>
              <a:buFont typeface="Wingdings"/>
              <a:buChar char=""/>
              <a:tabLst>
                <a:tab pos="146685" algn="l"/>
              </a:tabLst>
            </a:pPr>
            <a:r>
              <a:rPr sz="900" dirty="0">
                <a:latin typeface="Tahoma"/>
                <a:cs typeface="Tahoma"/>
              </a:rPr>
              <a:t>Comparing</a:t>
            </a:r>
            <a:r>
              <a:rPr sz="900" spc="10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software</a:t>
            </a:r>
            <a:r>
              <a:rPr sz="900" spc="10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and</a:t>
            </a:r>
            <a:r>
              <a:rPr sz="900" spc="10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custom </a:t>
            </a:r>
            <a:r>
              <a:rPr sz="900" dirty="0">
                <a:latin typeface="Tahoma"/>
                <a:cs typeface="Tahoma"/>
              </a:rPr>
              <a:t>circuit</a:t>
            </a:r>
            <a:r>
              <a:rPr sz="900" spc="6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SAD</a:t>
            </a:r>
            <a:endParaRPr sz="900" dirty="0">
              <a:latin typeface="Tahoma"/>
              <a:cs typeface="Tahoma"/>
            </a:endParaRPr>
          </a:p>
          <a:p>
            <a:pPr marL="304165" marR="220979" lvl="1" indent="-114300">
              <a:lnSpc>
                <a:spcPts val="830"/>
              </a:lnSpc>
              <a:spcBef>
                <a:spcPts val="200"/>
              </a:spcBef>
              <a:buClr>
                <a:srgbClr val="FF00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Circuit: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Two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states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(</a:t>
            </a:r>
            <a:r>
              <a:rPr sz="750" b="1" dirty="0">
                <a:latin typeface="Tahoma"/>
                <a:cs typeface="Tahoma"/>
              </a:rPr>
              <a:t>S2</a:t>
            </a:r>
            <a:r>
              <a:rPr sz="750" b="1" spc="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&amp;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b="1" dirty="0">
                <a:latin typeface="Tahoma"/>
                <a:cs typeface="Tahoma"/>
              </a:rPr>
              <a:t>S3</a:t>
            </a:r>
            <a:r>
              <a:rPr sz="750" dirty="0">
                <a:latin typeface="Tahoma"/>
                <a:cs typeface="Tahoma"/>
              </a:rPr>
              <a:t>)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for </a:t>
            </a:r>
            <a:r>
              <a:rPr sz="750" dirty="0">
                <a:latin typeface="Tahoma"/>
                <a:cs typeface="Tahoma"/>
              </a:rPr>
              <a:t>each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i</a:t>
            </a:r>
            <a:r>
              <a:rPr sz="750" dirty="0">
                <a:latin typeface="Tahoma"/>
                <a:cs typeface="Tahoma"/>
              </a:rPr>
              <a:t>,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256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i</a:t>
            </a:r>
            <a:r>
              <a:rPr sz="750" dirty="0">
                <a:latin typeface="Tahoma"/>
                <a:cs typeface="Tahoma"/>
              </a:rPr>
              <a:t>’s</a:t>
            </a:r>
            <a:r>
              <a:rPr sz="750" dirty="0">
                <a:latin typeface="Wingdings"/>
                <a:cs typeface="Wingdings"/>
              </a:rPr>
              <a:t></a:t>
            </a:r>
            <a:r>
              <a:rPr sz="750" spc="90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ahoma"/>
                <a:cs typeface="Tahoma"/>
              </a:rPr>
              <a:t>512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clock</a:t>
            </a:r>
            <a:r>
              <a:rPr sz="750" spc="3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cycles</a:t>
            </a:r>
            <a:endParaRPr sz="750" dirty="0">
              <a:latin typeface="Tahoma"/>
              <a:cs typeface="Tahoma"/>
            </a:endParaRPr>
          </a:p>
          <a:p>
            <a:pPr marL="304165" marR="36195" lvl="1" indent="-114300">
              <a:lnSpc>
                <a:spcPct val="90300"/>
              </a:lnSpc>
              <a:spcBef>
                <a:spcPts val="165"/>
              </a:spcBef>
              <a:buClr>
                <a:srgbClr val="FF00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Software:</a:t>
            </a:r>
            <a:r>
              <a:rPr sz="750" spc="1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Loop</a:t>
            </a:r>
            <a:r>
              <a:rPr sz="750" spc="1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(</a:t>
            </a:r>
            <a:r>
              <a:rPr sz="800" i="1" dirty="0">
                <a:latin typeface="Tahoma"/>
                <a:cs typeface="Tahoma"/>
              </a:rPr>
              <a:t>for i</a:t>
            </a:r>
            <a:r>
              <a:rPr sz="800" i="1" spc="-5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= 1 to </a:t>
            </a:r>
            <a:r>
              <a:rPr sz="800" i="1" spc="-10" dirty="0">
                <a:latin typeface="Tahoma"/>
                <a:cs typeface="Tahoma"/>
              </a:rPr>
              <a:t>256</a:t>
            </a:r>
            <a:r>
              <a:rPr sz="750" spc="-10" dirty="0">
                <a:latin typeface="Tahoma"/>
                <a:cs typeface="Tahoma"/>
              </a:rPr>
              <a:t>),</a:t>
            </a:r>
            <a:r>
              <a:rPr sz="750" spc="40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but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for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each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i</a:t>
            </a:r>
            <a:r>
              <a:rPr sz="750" dirty="0">
                <a:latin typeface="Tahoma"/>
                <a:cs typeface="Tahoma"/>
              </a:rPr>
              <a:t>,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must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move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memory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to </a:t>
            </a:r>
            <a:r>
              <a:rPr sz="750" dirty="0">
                <a:latin typeface="Tahoma"/>
                <a:cs typeface="Tahoma"/>
              </a:rPr>
              <a:t>local</a:t>
            </a:r>
            <a:r>
              <a:rPr sz="750" spc="7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registers,</a:t>
            </a:r>
            <a:r>
              <a:rPr sz="750" spc="8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subtract,</a:t>
            </a:r>
            <a:r>
              <a:rPr sz="750" spc="8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compute </a:t>
            </a:r>
            <a:r>
              <a:rPr sz="750" dirty="0">
                <a:latin typeface="Tahoma"/>
                <a:cs typeface="Tahoma"/>
              </a:rPr>
              <a:t>absolute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value,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add</a:t>
            </a:r>
            <a:r>
              <a:rPr sz="750" spc="5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to</a:t>
            </a:r>
            <a:r>
              <a:rPr sz="750" spc="50" dirty="0">
                <a:latin typeface="Tahoma"/>
                <a:cs typeface="Tahoma"/>
              </a:rPr>
              <a:t> </a:t>
            </a:r>
            <a:r>
              <a:rPr sz="750" spc="-20" dirty="0">
                <a:latin typeface="Tahoma"/>
                <a:cs typeface="Tahoma"/>
              </a:rPr>
              <a:t>sum,</a:t>
            </a:r>
            <a:r>
              <a:rPr sz="750" spc="40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increment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i</a:t>
            </a:r>
            <a:r>
              <a:rPr sz="800" i="1" spc="2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–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say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about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6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cycles</a:t>
            </a:r>
            <a:r>
              <a:rPr sz="750" spc="40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per</a:t>
            </a:r>
            <a:endParaRPr sz="750" dirty="0">
              <a:latin typeface="Tahoma"/>
              <a:cs typeface="Tahoma"/>
            </a:endParaRPr>
          </a:p>
          <a:p>
            <a:pPr marL="304165">
              <a:lnSpc>
                <a:spcPts val="860"/>
              </a:lnSpc>
            </a:pPr>
            <a:r>
              <a:rPr sz="750" dirty="0">
                <a:latin typeface="Tahoma"/>
                <a:cs typeface="Tahoma"/>
              </a:rPr>
              <a:t>array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item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Wingdings"/>
                <a:cs typeface="Wingdings"/>
              </a:rPr>
              <a:t></a:t>
            </a:r>
            <a:r>
              <a:rPr sz="750" spc="95" dirty="0">
                <a:latin typeface="Times New Roman"/>
                <a:cs typeface="Times New Roman"/>
              </a:rPr>
              <a:t> </a:t>
            </a:r>
            <a:r>
              <a:rPr sz="750" dirty="0">
                <a:latin typeface="Tahoma"/>
                <a:cs typeface="Tahoma"/>
              </a:rPr>
              <a:t>256*6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=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1536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spc="-80" dirty="0" err="1">
                <a:latin typeface="Tahoma"/>
                <a:cs typeface="Tahoma"/>
              </a:rPr>
              <a:t>cyc</a:t>
            </a:r>
            <a:r>
              <a:rPr lang="en-US" sz="750" spc="-80" dirty="0">
                <a:latin typeface="Tahoma"/>
                <a:cs typeface="Tahoma"/>
              </a:rPr>
              <a:t> les</a:t>
            </a:r>
            <a:r>
              <a:rPr lang="en-US" sz="700" spc="-80" dirty="0">
                <a:latin typeface="Arial"/>
                <a:cs typeface="Arial"/>
              </a:rPr>
              <a:t> !</a:t>
            </a:r>
            <a:r>
              <a:rPr sz="700" spc="-80" dirty="0">
                <a:latin typeface="Arial"/>
                <a:cs typeface="Arial"/>
              </a:rPr>
              <a:t>(</a:t>
            </a:r>
            <a:r>
              <a:rPr sz="700" spc="-80" dirty="0" err="1">
                <a:latin typeface="Arial"/>
                <a:cs typeface="Arial"/>
              </a:rPr>
              <a:t>i</a:t>
            </a:r>
            <a:r>
              <a:rPr sz="700" spc="-80" dirty="0">
                <a:latin typeface="Arial"/>
                <a:cs typeface="Arial"/>
              </a:rPr>
              <a:t>&lt;256</a:t>
            </a:r>
            <a:r>
              <a:rPr lang="en-US" sz="700" spc="-80" dirty="0">
                <a:latin typeface="Arial"/>
                <a:cs typeface="Arial"/>
              </a:rPr>
              <a:t>)</a:t>
            </a:r>
            <a:endParaRPr sz="700" dirty="0">
              <a:latin typeface="Arial"/>
              <a:cs typeface="Arial"/>
            </a:endParaRPr>
          </a:p>
          <a:p>
            <a:pPr marL="304165" marR="306070" lvl="1" indent="-114300">
              <a:lnSpc>
                <a:spcPts val="869"/>
              </a:lnSpc>
              <a:spcBef>
                <a:spcPts val="150"/>
              </a:spcBef>
              <a:buClr>
                <a:srgbClr val="FF00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Circuit</a:t>
            </a:r>
            <a:r>
              <a:rPr sz="750" spc="2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is</a:t>
            </a:r>
            <a:r>
              <a:rPr sz="750" spc="2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about</a:t>
            </a:r>
            <a:r>
              <a:rPr sz="750" spc="30" dirty="0">
                <a:latin typeface="Tahoma"/>
                <a:cs typeface="Tahoma"/>
              </a:rPr>
              <a:t> </a:t>
            </a:r>
            <a:r>
              <a:rPr sz="800" i="1" dirty="0">
                <a:latin typeface="Tahoma"/>
                <a:cs typeface="Tahoma"/>
              </a:rPr>
              <a:t>3</a:t>
            </a:r>
            <a:r>
              <a:rPr sz="800" i="1" spc="10" dirty="0">
                <a:latin typeface="Tahoma"/>
                <a:cs typeface="Tahoma"/>
              </a:rPr>
              <a:t> </a:t>
            </a:r>
            <a:r>
              <a:rPr sz="800" i="1" spc="-10" dirty="0">
                <a:latin typeface="Tahoma"/>
                <a:cs typeface="Tahoma"/>
              </a:rPr>
              <a:t>times</a:t>
            </a:r>
            <a:r>
              <a:rPr sz="800" i="1" spc="10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(300%) faster</a:t>
            </a:r>
            <a:endParaRPr sz="750" dirty="0">
              <a:latin typeface="Tahoma"/>
              <a:cs typeface="Tahoma"/>
            </a:endParaRPr>
          </a:p>
          <a:p>
            <a:pPr marL="304165" marR="235585" lvl="1" indent="-114300">
              <a:lnSpc>
                <a:spcPts val="869"/>
              </a:lnSpc>
              <a:spcBef>
                <a:spcPts val="130"/>
              </a:spcBef>
              <a:buClr>
                <a:srgbClr val="FF0000"/>
              </a:buClr>
              <a:buSzPct val="73333"/>
              <a:buFont typeface="Wingdings"/>
              <a:buChar char=""/>
              <a:tabLst>
                <a:tab pos="302260" algn="l"/>
              </a:tabLst>
            </a:pPr>
            <a:r>
              <a:rPr sz="750" dirty="0">
                <a:latin typeface="Tahoma"/>
                <a:cs typeface="Tahoma"/>
              </a:rPr>
              <a:t>Later,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we’ll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see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how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to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build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spc="-25" dirty="0">
                <a:latin typeface="Tahoma"/>
                <a:cs typeface="Tahoma"/>
              </a:rPr>
              <a:t>SAD </a:t>
            </a:r>
            <a:r>
              <a:rPr sz="750" dirty="0">
                <a:latin typeface="Tahoma"/>
                <a:cs typeface="Tahoma"/>
              </a:rPr>
              <a:t>circuit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that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is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even</a:t>
            </a:r>
            <a:r>
              <a:rPr sz="750" spc="45" dirty="0">
                <a:latin typeface="Tahoma"/>
                <a:cs typeface="Tahoma"/>
              </a:rPr>
              <a:t> </a:t>
            </a:r>
            <a:r>
              <a:rPr sz="750" spc="-10" dirty="0">
                <a:latin typeface="Tahoma"/>
                <a:cs typeface="Tahoma"/>
              </a:rPr>
              <a:t>faster</a:t>
            </a:r>
            <a:endParaRPr sz="750" dirty="0">
              <a:latin typeface="Tahoma"/>
              <a:cs typeface="Tahoma"/>
            </a:endParaRPr>
          </a:p>
        </p:txBody>
      </p:sp>
      <p:grpSp>
        <p:nvGrpSpPr>
          <p:cNvPr id="2" name="object 2"/>
          <p:cNvGrpSpPr/>
          <p:nvPr/>
        </p:nvGrpSpPr>
        <p:grpSpPr>
          <a:xfrm>
            <a:off x="28446" y="66813"/>
            <a:ext cx="3533932" cy="2606041"/>
            <a:chOff x="28446" y="66813"/>
            <a:chExt cx="3533932" cy="260604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79" y="66813"/>
              <a:ext cx="139141" cy="13919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878" y="66814"/>
              <a:ext cx="3492500" cy="2606040"/>
            </a:xfrm>
            <a:custGeom>
              <a:avLst/>
              <a:gdLst/>
              <a:ahLst/>
              <a:cxnLst/>
              <a:rect l="l" t="t" r="r" b="b"/>
              <a:pathLst>
                <a:path w="3492500" h="2606040">
                  <a:moveTo>
                    <a:pt x="34620" y="41452"/>
                  </a:moveTo>
                  <a:lnTo>
                    <a:pt x="0" y="41452"/>
                  </a:lnTo>
                  <a:lnTo>
                    <a:pt x="0" y="2605735"/>
                  </a:lnTo>
                  <a:lnTo>
                    <a:pt x="34620" y="2605735"/>
                  </a:lnTo>
                  <a:lnTo>
                    <a:pt x="34620" y="41452"/>
                  </a:lnTo>
                  <a:close/>
                </a:path>
                <a:path w="3492500" h="2606040">
                  <a:moveTo>
                    <a:pt x="3492119" y="0"/>
                  </a:moveTo>
                  <a:lnTo>
                    <a:pt x="72351" y="0"/>
                  </a:lnTo>
                  <a:lnTo>
                    <a:pt x="72351" y="34645"/>
                  </a:lnTo>
                  <a:lnTo>
                    <a:pt x="3492119" y="34645"/>
                  </a:lnTo>
                  <a:lnTo>
                    <a:pt x="3492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1137" y="435525"/>
              <a:ext cx="1182386" cy="42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446" y="435525"/>
              <a:ext cx="43180" cy="43180"/>
            </a:xfrm>
            <a:custGeom>
              <a:avLst/>
              <a:gdLst/>
              <a:ahLst/>
              <a:cxnLst/>
              <a:rect l="l" t="t" r="r" b="b"/>
              <a:pathLst>
                <a:path w="43180" h="43179">
                  <a:moveTo>
                    <a:pt x="42669" y="0"/>
                  </a:moveTo>
                  <a:lnTo>
                    <a:pt x="21334" y="0"/>
                  </a:lnTo>
                  <a:lnTo>
                    <a:pt x="13030" y="1677"/>
                  </a:lnTo>
                  <a:lnTo>
                    <a:pt x="6248" y="6251"/>
                  </a:lnTo>
                  <a:lnTo>
                    <a:pt x="1676" y="13035"/>
                  </a:lnTo>
                  <a:lnTo>
                    <a:pt x="0" y="21343"/>
                  </a:lnTo>
                  <a:lnTo>
                    <a:pt x="1676" y="29651"/>
                  </a:lnTo>
                  <a:lnTo>
                    <a:pt x="6248" y="36435"/>
                  </a:lnTo>
                  <a:lnTo>
                    <a:pt x="13030" y="41009"/>
                  </a:lnTo>
                  <a:lnTo>
                    <a:pt x="21334" y="42687"/>
                  </a:lnTo>
                  <a:lnTo>
                    <a:pt x="42669" y="42687"/>
                  </a:lnTo>
                  <a:lnTo>
                    <a:pt x="42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497" y="435525"/>
              <a:ext cx="1583690" cy="43180"/>
            </a:xfrm>
            <a:custGeom>
              <a:avLst/>
              <a:gdLst/>
              <a:ahLst/>
              <a:cxnLst/>
              <a:rect l="l" t="t" r="r" b="b"/>
              <a:pathLst>
                <a:path w="1583689" h="43179">
                  <a:moveTo>
                    <a:pt x="1583112" y="0"/>
                  </a:moveTo>
                  <a:lnTo>
                    <a:pt x="0" y="0"/>
                  </a:lnTo>
                  <a:lnTo>
                    <a:pt x="0" y="42686"/>
                  </a:lnTo>
                  <a:lnTo>
                    <a:pt x="1583112" y="42686"/>
                  </a:lnTo>
                  <a:lnTo>
                    <a:pt x="1583112" y="0"/>
                  </a:lnTo>
                  <a:close/>
                </a:path>
              </a:pathLst>
            </a:custGeom>
            <a:solidFill>
              <a:srgbClr val="004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98161" y="2563828"/>
            <a:ext cx="90805" cy="97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" spc="-25" dirty="0">
                <a:latin typeface="Tahoma"/>
                <a:cs typeface="Tahoma"/>
              </a:rPr>
              <a:t>10</a:t>
            </a:r>
            <a:endParaRPr sz="45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RTL</a:t>
            </a:r>
            <a:r>
              <a:rPr spc="-30" dirty="0"/>
              <a:t> </a:t>
            </a:r>
            <a:r>
              <a:rPr spc="-10" dirty="0"/>
              <a:t>Design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6154" y="240359"/>
            <a:ext cx="296989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i="1" dirty="0">
                <a:solidFill>
                  <a:srgbClr val="003366"/>
                </a:solidFill>
                <a:latin typeface="Tahoma"/>
                <a:cs typeface="Tahoma"/>
              </a:rPr>
              <a:t>RTL</a:t>
            </a:r>
            <a:r>
              <a:rPr sz="950" i="1" spc="-35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950" i="1" spc="-10" dirty="0">
                <a:solidFill>
                  <a:srgbClr val="003366"/>
                </a:solidFill>
                <a:latin typeface="Tahoma"/>
                <a:cs typeface="Tahoma"/>
              </a:rPr>
              <a:t>Example:</a:t>
            </a:r>
            <a:r>
              <a:rPr sz="950" i="1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Video</a:t>
            </a:r>
            <a:r>
              <a:rPr sz="800" i="1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Compression</a:t>
            </a:r>
            <a:r>
              <a:rPr sz="800" i="1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dirty="0">
                <a:solidFill>
                  <a:srgbClr val="003366"/>
                </a:solidFill>
                <a:latin typeface="Tahoma"/>
                <a:cs typeface="Tahoma"/>
              </a:rPr>
              <a:t>–</a:t>
            </a:r>
            <a:r>
              <a:rPr sz="800" i="1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dirty="0">
                <a:solidFill>
                  <a:srgbClr val="003366"/>
                </a:solidFill>
                <a:latin typeface="Tahoma"/>
                <a:cs typeface="Tahoma"/>
              </a:rPr>
              <a:t>Sum</a:t>
            </a:r>
            <a:r>
              <a:rPr sz="800" i="1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dirty="0">
                <a:solidFill>
                  <a:srgbClr val="003366"/>
                </a:solidFill>
                <a:latin typeface="Tahoma"/>
                <a:cs typeface="Tahoma"/>
              </a:rPr>
              <a:t>of</a:t>
            </a:r>
            <a:r>
              <a:rPr sz="800" i="1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Absolute</a:t>
            </a:r>
            <a:r>
              <a:rPr sz="800" i="1" spc="-30" dirty="0">
                <a:solidFill>
                  <a:srgbClr val="003366"/>
                </a:solidFill>
                <a:latin typeface="Tahoma"/>
                <a:cs typeface="Tahoma"/>
              </a:rPr>
              <a:t> </a:t>
            </a:r>
            <a:r>
              <a:rPr sz="800" i="1" spc="-10" dirty="0">
                <a:solidFill>
                  <a:srgbClr val="003366"/>
                </a:solidFill>
                <a:latin typeface="Tahoma"/>
                <a:cs typeface="Tahoma"/>
              </a:rPr>
              <a:t>Differences</a:t>
            </a:r>
            <a:endParaRPr sz="8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20450" y="1061593"/>
            <a:ext cx="266065" cy="537845"/>
            <a:chOff x="2320450" y="1061593"/>
            <a:chExt cx="266065" cy="537845"/>
          </a:xfrm>
        </p:grpSpPr>
        <p:sp>
          <p:nvSpPr>
            <p:cNvPr id="14" name="object 14"/>
            <p:cNvSpPr/>
            <p:nvPr/>
          </p:nvSpPr>
          <p:spPr>
            <a:xfrm>
              <a:off x="2544110" y="1061593"/>
              <a:ext cx="42545" cy="73660"/>
            </a:xfrm>
            <a:custGeom>
              <a:avLst/>
              <a:gdLst/>
              <a:ahLst/>
              <a:cxnLst/>
              <a:rect l="l" t="t" r="r" b="b"/>
              <a:pathLst>
                <a:path w="42544" h="73659">
                  <a:moveTo>
                    <a:pt x="42052" y="0"/>
                  </a:moveTo>
                  <a:lnTo>
                    <a:pt x="0" y="0"/>
                  </a:lnTo>
                  <a:lnTo>
                    <a:pt x="21026" y="73618"/>
                  </a:lnTo>
                  <a:lnTo>
                    <a:pt x="420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24578" y="1265127"/>
              <a:ext cx="241300" cy="330200"/>
            </a:xfrm>
            <a:custGeom>
              <a:avLst/>
              <a:gdLst/>
              <a:ahLst/>
              <a:cxnLst/>
              <a:rect l="l" t="t" r="r" b="b"/>
              <a:pathLst>
                <a:path w="241300" h="330200">
                  <a:moveTo>
                    <a:pt x="241177" y="246380"/>
                  </a:moveTo>
                  <a:lnTo>
                    <a:pt x="241177" y="329737"/>
                  </a:lnTo>
                  <a:lnTo>
                    <a:pt x="0" y="329737"/>
                  </a:lnTo>
                  <a:lnTo>
                    <a:pt x="0" y="45735"/>
                  </a:lnTo>
                  <a:lnTo>
                    <a:pt x="53503" y="0"/>
                  </a:lnTo>
                </a:path>
              </a:pathLst>
            </a:custGeom>
            <a:ln w="80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31999" y="1244712"/>
              <a:ext cx="77470" cy="62230"/>
            </a:xfrm>
            <a:custGeom>
              <a:avLst/>
              <a:gdLst/>
              <a:ahLst/>
              <a:cxnLst/>
              <a:rect l="l" t="t" r="r" b="b"/>
              <a:pathLst>
                <a:path w="77469" h="62230">
                  <a:moveTo>
                    <a:pt x="77299" y="0"/>
                  </a:moveTo>
                  <a:lnTo>
                    <a:pt x="0" y="34613"/>
                  </a:lnTo>
                  <a:lnTo>
                    <a:pt x="27959" y="61864"/>
                  </a:lnTo>
                  <a:lnTo>
                    <a:pt x="772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514714" y="1393477"/>
            <a:ext cx="11620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S3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387572" y="1256669"/>
            <a:ext cx="356235" cy="256540"/>
            <a:chOff x="2387572" y="1256669"/>
            <a:chExt cx="356235" cy="256540"/>
          </a:xfrm>
        </p:grpSpPr>
        <p:sp>
          <p:nvSpPr>
            <p:cNvPr id="19" name="object 19"/>
            <p:cNvSpPr/>
            <p:nvPr/>
          </p:nvSpPr>
          <p:spPr>
            <a:xfrm>
              <a:off x="2390747" y="1394424"/>
              <a:ext cx="349885" cy="115570"/>
            </a:xfrm>
            <a:custGeom>
              <a:avLst/>
              <a:gdLst/>
              <a:ahLst/>
              <a:cxnLst/>
              <a:rect l="l" t="t" r="r" b="b"/>
              <a:pathLst>
                <a:path w="349885" h="115569">
                  <a:moveTo>
                    <a:pt x="285170" y="115067"/>
                  </a:moveTo>
                  <a:lnTo>
                    <a:pt x="157437" y="115067"/>
                  </a:lnTo>
                  <a:lnTo>
                    <a:pt x="91845" y="115067"/>
                  </a:lnTo>
                  <a:lnTo>
                    <a:pt x="67679" y="115067"/>
                  </a:lnTo>
                  <a:lnTo>
                    <a:pt x="64227" y="115067"/>
                  </a:lnTo>
                  <a:lnTo>
                    <a:pt x="39018" y="110608"/>
                  </a:lnTo>
                  <a:lnTo>
                    <a:pt x="18625" y="98382"/>
                  </a:lnTo>
                  <a:lnTo>
                    <a:pt x="4977" y="80115"/>
                  </a:lnTo>
                  <a:lnTo>
                    <a:pt x="0" y="57533"/>
                  </a:lnTo>
                  <a:lnTo>
                    <a:pt x="4977" y="34951"/>
                  </a:lnTo>
                  <a:lnTo>
                    <a:pt x="18625" y="16684"/>
                  </a:lnTo>
                  <a:lnTo>
                    <a:pt x="39018" y="4458"/>
                  </a:lnTo>
                  <a:lnTo>
                    <a:pt x="64227" y="0"/>
                  </a:lnTo>
                  <a:lnTo>
                    <a:pt x="191960" y="0"/>
                  </a:lnTo>
                  <a:lnTo>
                    <a:pt x="257552" y="0"/>
                  </a:lnTo>
                  <a:lnTo>
                    <a:pt x="281718" y="0"/>
                  </a:lnTo>
                  <a:lnTo>
                    <a:pt x="285170" y="0"/>
                  </a:lnTo>
                  <a:lnTo>
                    <a:pt x="310380" y="4458"/>
                  </a:lnTo>
                  <a:lnTo>
                    <a:pt x="330772" y="16684"/>
                  </a:lnTo>
                  <a:lnTo>
                    <a:pt x="344421" y="34951"/>
                  </a:lnTo>
                  <a:lnTo>
                    <a:pt x="349398" y="57533"/>
                  </a:lnTo>
                  <a:lnTo>
                    <a:pt x="344421" y="80115"/>
                  </a:lnTo>
                  <a:lnTo>
                    <a:pt x="330772" y="98382"/>
                  </a:lnTo>
                  <a:lnTo>
                    <a:pt x="310380" y="110608"/>
                  </a:lnTo>
                  <a:lnTo>
                    <a:pt x="285170" y="115067"/>
                  </a:lnTo>
                  <a:close/>
                </a:path>
              </a:pathLst>
            </a:custGeom>
            <a:ln w="6186">
              <a:solidFill>
                <a:srgbClr val="008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65755" y="1260796"/>
              <a:ext cx="635" cy="80010"/>
            </a:xfrm>
            <a:custGeom>
              <a:avLst/>
              <a:gdLst/>
              <a:ahLst/>
              <a:cxnLst/>
              <a:rect l="l" t="t" r="r" b="b"/>
              <a:pathLst>
                <a:path w="635" h="80009">
                  <a:moveTo>
                    <a:pt x="0" y="0"/>
                  </a:moveTo>
                  <a:lnTo>
                    <a:pt x="618" y="79805"/>
                  </a:lnTo>
                </a:path>
              </a:pathLst>
            </a:custGeom>
            <a:ln w="80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44111" y="1315856"/>
              <a:ext cx="42545" cy="74295"/>
            </a:xfrm>
            <a:custGeom>
              <a:avLst/>
              <a:gdLst/>
              <a:ahLst/>
              <a:cxnLst/>
              <a:rect l="l" t="t" r="r" b="b"/>
              <a:pathLst>
                <a:path w="42544" h="74294">
                  <a:moveTo>
                    <a:pt x="42052" y="0"/>
                  </a:moveTo>
                  <a:lnTo>
                    <a:pt x="0" y="0"/>
                  </a:lnTo>
                  <a:lnTo>
                    <a:pt x="21026" y="74236"/>
                  </a:lnTo>
                  <a:lnTo>
                    <a:pt x="420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514714" y="1144164"/>
            <a:ext cx="116205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spc="-25" dirty="0">
                <a:latin typeface="Arial"/>
                <a:cs typeface="Arial"/>
              </a:rPr>
              <a:t>S2</a:t>
            </a:r>
            <a:endParaRPr sz="5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06856" y="1275935"/>
            <a:ext cx="949960" cy="2768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635"/>
              </a:lnSpc>
              <a:spcBef>
                <a:spcPts val="135"/>
              </a:spcBef>
            </a:pPr>
            <a:r>
              <a:rPr sz="550" spc="-10" dirty="0">
                <a:latin typeface="Arial"/>
                <a:cs typeface="Arial"/>
              </a:rPr>
              <a:t>i&lt;256</a:t>
            </a:r>
            <a:endParaRPr sz="550">
              <a:latin typeface="Arial"/>
              <a:cs typeface="Arial"/>
            </a:endParaRPr>
          </a:p>
          <a:p>
            <a:pPr marL="161290">
              <a:lnSpc>
                <a:spcPts val="635"/>
              </a:lnSpc>
            </a:pPr>
            <a:r>
              <a:rPr sz="550" dirty="0">
                <a:latin typeface="Arial"/>
                <a:cs typeface="Arial"/>
              </a:rPr>
              <a:t>sum=sum+abs(A[i]-</a:t>
            </a:r>
            <a:r>
              <a:rPr sz="550" spc="-10" dirty="0">
                <a:latin typeface="Arial"/>
                <a:cs typeface="Arial"/>
              </a:rPr>
              <a:t>B[i])</a:t>
            </a:r>
            <a:endParaRPr sz="550">
              <a:latin typeface="Arial"/>
              <a:cs typeface="Arial"/>
            </a:endParaRPr>
          </a:p>
          <a:p>
            <a:pPr marL="161290">
              <a:lnSpc>
                <a:spcPct val="100000"/>
              </a:lnSpc>
            </a:pPr>
            <a:r>
              <a:rPr sz="550" spc="-10" dirty="0">
                <a:latin typeface="Arial"/>
                <a:cs typeface="Arial"/>
              </a:rPr>
              <a:t>i=i+1</a:t>
            </a:r>
            <a:endParaRPr sz="5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90747" y="1141398"/>
            <a:ext cx="349885" cy="116839"/>
          </a:xfrm>
          <a:custGeom>
            <a:avLst/>
            <a:gdLst/>
            <a:ahLst/>
            <a:cxnLst/>
            <a:rect l="l" t="t" r="r" b="b"/>
            <a:pathLst>
              <a:path w="349885" h="116840">
                <a:moveTo>
                  <a:pt x="285170" y="116305"/>
                </a:moveTo>
                <a:lnTo>
                  <a:pt x="157437" y="116305"/>
                </a:lnTo>
                <a:lnTo>
                  <a:pt x="91845" y="116305"/>
                </a:lnTo>
                <a:lnTo>
                  <a:pt x="67679" y="116305"/>
                </a:lnTo>
                <a:lnTo>
                  <a:pt x="64227" y="116305"/>
                </a:lnTo>
                <a:lnTo>
                  <a:pt x="39018" y="111798"/>
                </a:lnTo>
                <a:lnTo>
                  <a:pt x="18625" y="99441"/>
                </a:lnTo>
                <a:lnTo>
                  <a:pt x="4977" y="80977"/>
                </a:lnTo>
                <a:lnTo>
                  <a:pt x="0" y="58152"/>
                </a:lnTo>
                <a:lnTo>
                  <a:pt x="4977" y="35327"/>
                </a:lnTo>
                <a:lnTo>
                  <a:pt x="18625" y="16864"/>
                </a:lnTo>
                <a:lnTo>
                  <a:pt x="39018" y="4506"/>
                </a:lnTo>
                <a:lnTo>
                  <a:pt x="64227" y="0"/>
                </a:lnTo>
                <a:lnTo>
                  <a:pt x="191960" y="0"/>
                </a:lnTo>
                <a:lnTo>
                  <a:pt x="257552" y="0"/>
                </a:lnTo>
                <a:lnTo>
                  <a:pt x="281718" y="0"/>
                </a:lnTo>
                <a:lnTo>
                  <a:pt x="285170" y="0"/>
                </a:lnTo>
                <a:lnTo>
                  <a:pt x="310380" y="4506"/>
                </a:lnTo>
                <a:lnTo>
                  <a:pt x="330772" y="16864"/>
                </a:lnTo>
                <a:lnTo>
                  <a:pt x="344421" y="35327"/>
                </a:lnTo>
                <a:lnTo>
                  <a:pt x="349398" y="58152"/>
                </a:lnTo>
                <a:lnTo>
                  <a:pt x="344421" y="80977"/>
                </a:lnTo>
                <a:lnTo>
                  <a:pt x="330772" y="99441"/>
                </a:lnTo>
                <a:lnTo>
                  <a:pt x="310380" y="111798"/>
                </a:lnTo>
                <a:lnTo>
                  <a:pt x="285170" y="116305"/>
                </a:lnTo>
                <a:close/>
              </a:path>
            </a:pathLst>
          </a:custGeom>
          <a:ln w="6186">
            <a:solidFill>
              <a:srgbClr val="008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164079" y="1092197"/>
            <a:ext cx="241935" cy="102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10" dirty="0">
                <a:latin typeface="Arial"/>
                <a:cs typeface="Arial"/>
              </a:rPr>
              <a:t>(i&lt;256)’</a:t>
            </a:r>
            <a:endParaRPr sz="5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77" y="2078"/>
            <a:ext cx="3562350" cy="2672715"/>
          </a:xfrm>
          <a:custGeom>
            <a:avLst/>
            <a:gdLst/>
            <a:ahLst/>
            <a:cxnLst/>
            <a:rect l="l" t="t" r="r" b="b"/>
            <a:pathLst>
              <a:path w="3562350" h="2672715">
                <a:moveTo>
                  <a:pt x="0" y="0"/>
                </a:moveTo>
                <a:lnTo>
                  <a:pt x="3562003" y="0"/>
                </a:lnTo>
                <a:lnTo>
                  <a:pt x="3562003" y="2672541"/>
                </a:lnTo>
                <a:lnTo>
                  <a:pt x="0" y="2672541"/>
                </a:lnTo>
                <a:lnTo>
                  <a:pt x="0" y="0"/>
                </a:lnTo>
                <a:close/>
              </a:path>
            </a:pathLst>
          </a:custGeom>
          <a:ln w="124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1389</Words>
  <Application>Microsoft Office PowerPoint</Application>
  <PresentationFormat>自定义</PresentationFormat>
  <Paragraphs>289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Arial</vt:lpstr>
      <vt:lpstr>Calibri</vt:lpstr>
      <vt:lpstr>Tahoma</vt:lpstr>
      <vt:lpstr>Times New Roman</vt:lpstr>
      <vt:lpstr>Wingdings</vt:lpstr>
      <vt:lpstr>Office Theme</vt:lpstr>
      <vt:lpstr>PowerPoint 演示文稿</vt:lpstr>
      <vt:lpstr>PowerPoint 演示文稿</vt:lpstr>
      <vt:lpstr>RTL Design</vt:lpstr>
      <vt:lpstr>RTL Design</vt:lpstr>
      <vt:lpstr>RTL Design RTL Example: Video Compression – Sum of Absolute Differences</vt:lpstr>
      <vt:lpstr>RTL Design RTL Example: Video Compression – Sum of Absolute Differences</vt:lpstr>
      <vt:lpstr>RTL Design</vt:lpstr>
      <vt:lpstr>RTL Design</vt:lpstr>
      <vt:lpstr>RTL Design</vt:lpstr>
      <vt:lpstr>RTL Design Pitfalls and Good Practice</vt:lpstr>
      <vt:lpstr>RTL Design</vt:lpstr>
      <vt:lpstr>RTL Design Pitfalls and Good Practice</vt:lpstr>
      <vt:lpstr>RTL Design</vt:lpstr>
      <vt:lpstr>RTL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wu yunxia</cp:lastModifiedBy>
  <cp:revision>5</cp:revision>
  <dcterms:created xsi:type="dcterms:W3CDTF">2022-03-01T02:12:51Z</dcterms:created>
  <dcterms:modified xsi:type="dcterms:W3CDTF">2022-04-19T02:42:48Z</dcterms:modified>
</cp:coreProperties>
</file>